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61" r:id="rId5"/>
    <p:sldMasterId id="2147483877" r:id="rId6"/>
    <p:sldMasterId id="2147483903" r:id="rId7"/>
    <p:sldMasterId id="2147483911" r:id="rId8"/>
  </p:sldMasterIdLst>
  <p:notesMasterIdLst>
    <p:notesMasterId r:id="rId31"/>
  </p:notesMasterIdLst>
  <p:handoutMasterIdLst>
    <p:handoutMasterId r:id="rId32"/>
  </p:handoutMasterIdLst>
  <p:sldIdLst>
    <p:sldId id="705" r:id="rId9"/>
    <p:sldId id="2145706698" r:id="rId10"/>
    <p:sldId id="469" r:id="rId11"/>
    <p:sldId id="2145706677" r:id="rId12"/>
    <p:sldId id="352" r:id="rId13"/>
    <p:sldId id="2145706699" r:id="rId14"/>
    <p:sldId id="2145706658" r:id="rId15"/>
    <p:sldId id="2145706678" r:id="rId16"/>
    <p:sldId id="2145706694" r:id="rId17"/>
    <p:sldId id="2145706695" r:id="rId18"/>
    <p:sldId id="1256" r:id="rId19"/>
    <p:sldId id="2145706700" r:id="rId20"/>
    <p:sldId id="2145706697" r:id="rId21"/>
    <p:sldId id="2145706702" r:id="rId22"/>
    <p:sldId id="2145706703" r:id="rId23"/>
    <p:sldId id="2145706704" r:id="rId24"/>
    <p:sldId id="2145706705" r:id="rId25"/>
    <p:sldId id="2145706701" r:id="rId26"/>
    <p:sldId id="2145706696" r:id="rId27"/>
    <p:sldId id="1268" r:id="rId28"/>
    <p:sldId id="283" r:id="rId29"/>
    <p:sldId id="1258" r:id="rId30"/>
  </p:sldIdLst>
  <p:sldSz cx="9144000" cy="5143500" type="screen16x9"/>
  <p:notesSz cx="7315200" cy="9601200"/>
  <p:embeddedFontLst>
    <p:embeddedFont>
      <p:font typeface="Calibri" panose="020F0502020204030204" pitchFamily="34" charset="0"/>
      <p:regular r:id="rId33"/>
      <p:bold r:id="rId34"/>
      <p:italic r:id="rId35"/>
      <p:boldItalic r:id="rId36"/>
    </p:embeddedFont>
    <p:embeddedFont>
      <p:font typeface="Calibri Light" panose="020F0302020204030204" pitchFamily="34" charset="0"/>
      <p:regular r:id="rId37"/>
      <p:italic r:id="rId38"/>
    </p:embeddedFont>
    <p:embeddedFont>
      <p:font typeface="Cambria Math" panose="02040503050406030204" pitchFamily="18" charset="0"/>
      <p:regular r:id="rId39"/>
    </p:embeddedFont>
    <p:embeddedFont>
      <p:font typeface="Myriad Web Pro" panose="020B0604020202020204"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059D1D-F04F-09F8-70FD-981DD46FDFA2}" name="Talih, Makram (CDC/DDPHSS/NCHS/DAE) (CTR)" initials="T(" userId="S::veq0@cdc.gov::bc476b02-a2b1-4007-8617-11dbbcd0388f" providerId="AD"/>
  <p188:author id="{65D7FEEB-330B-4B20-1580-9CE780A6C6C7}" name="Huang, David T. (CDC/DDPHSS/NCHS/DAE)" initials="HDT(" userId="S::IHW4@cdc.gov::e7faa132-f55a-4224-977e-9b30fbf6af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egan Heffernan" initials="MH" lastIdx="5" clrIdx="6">
    <p:extLst>
      <p:ext uri="{19B8F6BF-5375-455C-9EA6-DF929625EA0E}">
        <p15:presenceInfo xmlns:p15="http://schemas.microsoft.com/office/powerpoint/2012/main" userId="Megan Heffernan" providerId="None"/>
      </p:ext>
    </p:extLst>
  </p:cmAuthor>
  <p:cmAuthor id="1" name="Gurley, Leda G. (CDC/DDPHSS/NCHS/DAE)" initials="GLG(" lastIdx="4" clrIdx="0">
    <p:extLst>
      <p:ext uri="{19B8F6BF-5375-455C-9EA6-DF929625EA0E}">
        <p15:presenceInfo xmlns:p15="http://schemas.microsoft.com/office/powerpoint/2012/main" userId="S::lug1@cdc.gov::61e0ccf9-29d0-47df-a4dd-0710cd418d2e" providerId="AD"/>
      </p:ext>
    </p:extLst>
  </p:cmAuthor>
  <p:cmAuthor id="8" name="Alfier, Johanna (CDC/DDPHSS/NCHS/DAE)" initials="AJ(" lastIdx="16" clrIdx="7">
    <p:extLst>
      <p:ext uri="{19B8F6BF-5375-455C-9EA6-DF929625EA0E}">
        <p15:presenceInfo xmlns:p15="http://schemas.microsoft.com/office/powerpoint/2012/main" userId="S::mpo3@cdc.gov::a75a3525-e2d1-4b03-840d-267afa9f76bd" providerId="AD"/>
      </p:ext>
    </p:extLst>
  </p:cmAuthor>
  <p:cmAuthor id="2" name="Arispe, Irma E. (CDC/DDPHSS/NCHS/DAE)" initials="AIE(" lastIdx="4" clrIdx="1">
    <p:extLst>
      <p:ext uri="{19B8F6BF-5375-455C-9EA6-DF929625EA0E}">
        <p15:presenceInfo xmlns:p15="http://schemas.microsoft.com/office/powerpoint/2012/main" userId="S::iaa9@cdc.gov::982e7b11-ce1e-434c-9c8f-d6de7e18db74" providerId="AD"/>
      </p:ext>
    </p:extLst>
  </p:cmAuthor>
  <p:cmAuthor id="9" name="Kigenyi, Tiffani (OS/OASH)" initials="KT(" lastIdx="27" clrIdx="8">
    <p:extLst>
      <p:ext uri="{19B8F6BF-5375-455C-9EA6-DF929625EA0E}">
        <p15:presenceInfo xmlns:p15="http://schemas.microsoft.com/office/powerpoint/2012/main" userId="S::Tiffani.Kigenyi@hhs.gov::c97e2f2f-8a3f-4f95-8cc0-9ffd3f4eeed2" providerId="AD"/>
      </p:ext>
    </p:extLst>
  </p:cmAuthor>
  <p:cmAuthor id="3" name="Klein, Richard J. (CDC/DDPHSS/NCHS/DAE) (CTR)" initials="KRJ((" lastIdx="17" clrIdx="2">
    <p:extLst>
      <p:ext uri="{19B8F6BF-5375-455C-9EA6-DF929625EA0E}">
        <p15:presenceInfo xmlns:p15="http://schemas.microsoft.com/office/powerpoint/2012/main" userId="S::rjk6@cdc.gov::58e44553-ebfa-4acc-9eeb-657caaea351c" providerId="AD"/>
      </p:ext>
    </p:extLst>
  </p:cmAuthor>
  <p:cmAuthor id="4" name="Huang, David T. (CDC/DDPHSS/NCHS/DAE)" initials="HDT(" lastIdx="4" clrIdx="3">
    <p:extLst>
      <p:ext uri="{19B8F6BF-5375-455C-9EA6-DF929625EA0E}">
        <p15:presenceInfo xmlns:p15="http://schemas.microsoft.com/office/powerpoint/2012/main" userId="S::IHW4@cdc.gov::e7faa132-f55a-4224-977e-9b30fbf6af49" providerId="AD"/>
      </p:ext>
    </p:extLst>
  </p:cmAuthor>
  <p:cmAuthor id="5" name="Lin, Yen (OS/OASH)" initials="LY(" lastIdx="15" clrIdx="4">
    <p:extLst>
      <p:ext uri="{19B8F6BF-5375-455C-9EA6-DF929625EA0E}">
        <p15:presenceInfo xmlns:p15="http://schemas.microsoft.com/office/powerpoint/2012/main" userId="S-1-5-21-1747495209-1248221918-2216747781-47643" providerId="AD"/>
      </p:ext>
    </p:extLst>
  </p:cmAuthor>
  <p:cmAuthor id="6" name="Victoria Hallman" initials="VH" lastIdx="21" clrIdx="5">
    <p:extLst>
      <p:ext uri="{19B8F6BF-5375-455C-9EA6-DF929625EA0E}">
        <p15:presenceInfo xmlns:p15="http://schemas.microsoft.com/office/powerpoint/2012/main" userId="S-1-5-21-1606980848-1604221776-839522115-1019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080808"/>
    <a:srgbClr val="127ABF"/>
    <a:srgbClr val="A8222F"/>
    <a:srgbClr val="B84D53"/>
    <a:srgbClr val="FF0000"/>
    <a:srgbClr val="FFC000"/>
    <a:srgbClr val="4472C4"/>
    <a:srgbClr val="4983F2"/>
    <a:srgbClr val="0061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107" d="100"/>
          <a:sy n="107" d="100"/>
        </p:scale>
        <p:origin x="101" y="96"/>
      </p:cViewPr>
      <p:guideLst>
        <p:guide orient="horz" pos="1620"/>
        <p:guide pos="2880"/>
      </p:guideLst>
    </p:cSldViewPr>
  </p:slideViewPr>
  <p:outlineViewPr>
    <p:cViewPr>
      <p:scale>
        <a:sx n="33" d="100"/>
        <a:sy n="33" d="100"/>
      </p:scale>
      <p:origin x="0" y="-267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7.fntdata"/><Relationship Id="rId21" Type="http://schemas.openxmlformats.org/officeDocument/2006/relationships/slide" Target="slides/slide13.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commentAuthors" Target="commentAuthors.xml"/><Relationship Id="rId8" Type="http://schemas.openxmlformats.org/officeDocument/2006/relationships/slideMaster" Target="slideMasters/slideMaster5.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2.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4.fntdata"/><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2023-09-26</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2023-09-26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1EE8-13E5-4B91-A308-791D8FC85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662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1EE8-13E5-4B91-A308-791D8FC85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018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1EE8-13E5-4B91-A308-791D8FC85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948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1EE8-13E5-4B91-A308-791D8FC85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705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1EE8-13E5-4B91-A308-791D8FC85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113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pPr/>
              <a:t>19</a:t>
            </a:fld>
            <a:endParaRPr lang="en-US"/>
          </a:p>
        </p:txBody>
      </p:sp>
    </p:spTree>
    <p:extLst>
      <p:ext uri="{BB962C8B-B14F-4D97-AF65-F5344CB8AC3E}">
        <p14:creationId xmlns:p14="http://schemas.microsoft.com/office/powerpoint/2010/main" val="298029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00"/>
              </a:spcBef>
              <a:spcAft>
                <a:spcPts val="600"/>
              </a:spcAft>
            </a:pPr>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pPr/>
              <a:t>20</a:t>
            </a:fld>
            <a:endParaRPr lang="en-US"/>
          </a:p>
        </p:txBody>
      </p:sp>
    </p:spTree>
    <p:extLst>
      <p:ext uri="{BB962C8B-B14F-4D97-AF65-F5344CB8AC3E}">
        <p14:creationId xmlns:p14="http://schemas.microsoft.com/office/powerpoint/2010/main" val="3726990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996FD80-DA51-B643-81A2-5F5953A93C42}" type="slidenum">
              <a:rPr lang="en-US" smtClean="0"/>
              <a:t>21</a:t>
            </a:fld>
            <a:endParaRPr lang="en-US"/>
          </a:p>
        </p:txBody>
      </p:sp>
    </p:spTree>
    <p:extLst>
      <p:ext uri="{BB962C8B-B14F-4D97-AF65-F5344CB8AC3E}">
        <p14:creationId xmlns:p14="http://schemas.microsoft.com/office/powerpoint/2010/main" val="3352708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020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474669" rtl="0" eaLnBrk="1" fontAlgn="base" latinLnBrk="0" hangingPunct="1">
              <a:lnSpc>
                <a:spcPct val="100000"/>
              </a:lnSpc>
              <a:spcBef>
                <a:spcPct val="0"/>
              </a:spcBef>
              <a:spcAft>
                <a:spcPct val="0"/>
              </a:spcAft>
              <a:buClrTx/>
              <a:buSzTx/>
              <a:buFontTx/>
              <a:buNone/>
              <a:tabLst/>
              <a:defRPr/>
            </a:pPr>
            <a:fld id="{FFA5EDE4-2C2B-464A-9EE0-4F01D2A33A02}" type="slidenum">
              <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rPr>
              <a:pPr marL="0" marR="0" lvl="0" indent="0" algn="r" defTabSz="474669"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
        <p:nvSpPr>
          <p:cNvPr id="95235" name="Slide Image Placeholder 1"/>
          <p:cNvSpPr>
            <a:spLocks noGrp="1" noRot="1" noChangeAspect="1" noTextEdit="1"/>
          </p:cNvSpPr>
          <p:nvPr>
            <p:ph type="sldImg"/>
          </p:nvPr>
        </p:nvSpPr>
        <p:spPr bwMode="auto">
          <a:xfrm>
            <a:off x="779463" y="1200150"/>
            <a:ext cx="5765800" cy="3243263"/>
          </a:xfrm>
          <a:noFill/>
          <a:ln>
            <a:solidFill>
              <a:srgbClr val="000000"/>
            </a:solidFill>
            <a:miter lim="800000"/>
            <a:headEnd/>
            <a:tailEnd/>
          </a:ln>
        </p:spPr>
      </p:sp>
      <p:sp>
        <p:nvSpPr>
          <p:cNvPr id="9523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920884" rtl="0" eaLnBrk="1" fontAlgn="base" latinLnBrk="0" hangingPunct="1">
              <a:lnSpc>
                <a:spcPct val="100000"/>
              </a:lnSpc>
              <a:spcBef>
                <a:spcPct val="0"/>
              </a:spcBef>
              <a:spcAft>
                <a:spcPct val="0"/>
              </a:spcAft>
              <a:buClrTx/>
              <a:buSzTx/>
              <a:buFontTx/>
              <a:buNone/>
              <a:tabLst/>
              <a:defRPr/>
            </a:pPr>
            <a:endParaRPr lang="en-US"/>
          </a:p>
        </p:txBody>
      </p:sp>
      <p:sp>
        <p:nvSpPr>
          <p:cNvPr id="95237" name="Slide Number Placeholder 3"/>
          <p:cNvSpPr txBox="1">
            <a:spLocks noGrp="1"/>
          </p:cNvSpPr>
          <p:nvPr/>
        </p:nvSpPr>
        <p:spPr bwMode="auto">
          <a:xfrm>
            <a:off x="4205474" y="9218855"/>
            <a:ext cx="3216639" cy="485116"/>
          </a:xfrm>
          <a:prstGeom prst="rect">
            <a:avLst/>
          </a:prstGeom>
          <a:noFill/>
          <a:ln w="9525">
            <a:noFill/>
            <a:miter lim="800000"/>
            <a:headEnd/>
            <a:tailEnd/>
          </a:ln>
        </p:spPr>
        <p:txBody>
          <a:bodyPr lIns="95597" tIns="47797" rIns="95597" bIns="47797" anchor="b"/>
          <a:lstStyle/>
          <a:p>
            <a:pPr marL="0" marR="0" lvl="0" indent="0" algn="r" defTabSz="474669" rtl="0" eaLnBrk="1" fontAlgn="auto" latinLnBrk="0" hangingPunct="1">
              <a:lnSpc>
                <a:spcPct val="100000"/>
              </a:lnSpc>
              <a:spcBef>
                <a:spcPts val="0"/>
              </a:spcBef>
              <a:spcAft>
                <a:spcPts val="0"/>
              </a:spcAft>
              <a:buClrTx/>
              <a:buSzTx/>
              <a:buFontTx/>
              <a:buNone/>
              <a:tabLst/>
              <a:defRPr/>
            </a:pPr>
            <a:fld id="{7DC87A79-393D-44D5-A0F2-84FC799056C6}"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7466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1999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1749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45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399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1245"/>
              </a:spcBef>
              <a:spcAft>
                <a:spcPts val="622"/>
              </a:spcAft>
            </a:pPr>
            <a:endParaRPr lang="en-US" dirty="0"/>
          </a:p>
        </p:txBody>
      </p:sp>
      <p:sp>
        <p:nvSpPr>
          <p:cNvPr id="4" name="Slide Number Placeholder 3"/>
          <p:cNvSpPr>
            <a:spLocks noGrp="1"/>
          </p:cNvSpPr>
          <p:nvPr>
            <p:ph type="sldNum" sz="quarter" idx="10"/>
          </p:nvPr>
        </p:nvSpPr>
        <p:spPr/>
        <p:txBody>
          <a:bodyPr/>
          <a:lstStyle/>
          <a:p>
            <a:fld id="{4CFD1EE8-13E5-4B91-A308-791D8FC85A9B}" type="slidenum">
              <a:rPr lang="en-US" smtClean="0"/>
              <a:pPr/>
              <a:t>8</a:t>
            </a:fld>
            <a:endParaRPr lang="en-US"/>
          </a:p>
        </p:txBody>
      </p:sp>
    </p:spTree>
    <p:extLst>
      <p:ext uri="{BB962C8B-B14F-4D97-AF65-F5344CB8AC3E}">
        <p14:creationId xmlns:p14="http://schemas.microsoft.com/office/powerpoint/2010/main" val="9439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321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153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D1EE8-13E5-4B91-A308-791D8FC85A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589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3" name="Picture 2"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
            <a:ext cx="9144000" cy="888973"/>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6858"/>
                </a:solidFill>
                <a:effectLst/>
                <a:latin typeface="Calibri"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1" y="90152"/>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410866720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8"/>
          </p:nvPr>
        </p:nvSpPr>
        <p:spPr>
          <a:xfrm>
            <a:off x="8108201" y="4691846"/>
            <a:ext cx="685111" cy="334824"/>
          </a:xfrm>
          <a:prstGeom prst="rect">
            <a:avLst/>
          </a:prstGeom>
        </p:spPr>
        <p:txBody>
          <a:bodyPr lIns="0" tIns="0" rIns="0" bIns="0" anchor="ctr"/>
          <a:lstStyle>
            <a:lvl1pPr algn="r">
              <a:defRPr sz="788">
                <a:solidFill>
                  <a:schemeClr val="tx1"/>
                </a:solidFill>
                <a:latin typeface="Verdana"/>
                <a:cs typeface="Verdana"/>
              </a:defRPr>
            </a:lvl1pPr>
          </a:lstStyle>
          <a:p>
            <a:pPr>
              <a:defRPr/>
            </a:pPr>
            <a:fld id="{7391EDBC-5481-E248-9D04-B6CCC7FAB9E3}" type="slidenum">
              <a:rPr lang="en-US" smtClean="0">
                <a:solidFill>
                  <a:srgbClr val="0F56DC"/>
                </a:solidFill>
              </a:rPr>
              <a:pPr>
                <a:defRPr/>
              </a:pPr>
              <a:t>‹#›</a:t>
            </a:fld>
            <a:endParaRPr lang="en-US">
              <a:solidFill>
                <a:srgbClr val="0F56DC"/>
              </a:solidFill>
            </a:endParaRPr>
          </a:p>
        </p:txBody>
      </p:sp>
    </p:spTree>
    <p:extLst>
      <p:ext uri="{BB962C8B-B14F-4D97-AF65-F5344CB8AC3E}">
        <p14:creationId xmlns:p14="http://schemas.microsoft.com/office/powerpoint/2010/main" val="333325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l="7667" b="13860"/>
          <a:stretch/>
        </p:blipFill>
        <p:spPr>
          <a:xfrm>
            <a:off x="-7129" y="4"/>
            <a:ext cx="9151129" cy="748555"/>
          </a:xfrm>
          <a:prstGeom prst="rect">
            <a:avLst/>
          </a:prstGeom>
        </p:spPr>
      </p:pic>
      <p:sp>
        <p:nvSpPr>
          <p:cNvPr id="7" name="Title 1"/>
          <p:cNvSpPr>
            <a:spLocks noGrp="1"/>
          </p:cNvSpPr>
          <p:nvPr>
            <p:ph type="title"/>
          </p:nvPr>
        </p:nvSpPr>
        <p:spPr>
          <a:xfrm>
            <a:off x="457200" y="1039554"/>
            <a:ext cx="8229600" cy="866834"/>
          </a:xfrm>
          <a:prstGeom prst="rect">
            <a:avLst/>
          </a:prstGeom>
        </p:spPr>
        <p:txBody>
          <a:bodyPr/>
          <a:lstStyle>
            <a:lvl1pPr algn="l">
              <a:lnSpc>
                <a:spcPts val="2251"/>
              </a:lnSpc>
              <a:defRPr sz="2100"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1"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343123" y="249505"/>
            <a:ext cx="6903076" cy="369332"/>
          </a:xfrm>
          <a:prstGeom prst="rect">
            <a:avLst/>
          </a:prstGeom>
          <a:noFill/>
        </p:spPr>
        <p:txBody>
          <a:bodyPr wrap="square" rtlCol="0">
            <a:spAutoFit/>
          </a:bodyPr>
          <a:lstStyle/>
          <a:p>
            <a:r>
              <a:rPr lang="en-US" sz="1800" b="1">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3641285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1"/>
              </a:lnSpc>
              <a:defRPr sz="2100"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2" indent="-257162">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98852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1"/>
              </a:lnSpc>
              <a:defRPr sz="21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2" y="1200151"/>
            <a:ext cx="3879669" cy="3143250"/>
          </a:xfrm>
          <a:prstGeom prst="rect">
            <a:avLst/>
          </a:prstGeom>
        </p:spPr>
        <p:txBody>
          <a:bodyPr/>
          <a:lstStyle>
            <a:lvl1pPr marL="257162" indent="-257162">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85" indent="-21430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1">
                <a:solidFill>
                  <a:schemeClr val="accent4">
                    <a:lumMod val="75000"/>
                  </a:schemeClr>
                </a:solidFill>
              </a:defRPr>
            </a:lvl3pPr>
            <a:lvl4pPr>
              <a:buClr>
                <a:schemeClr val="bg1"/>
              </a:buClr>
              <a:buSzPct val="70000"/>
              <a:buFont typeface="Courier New" pitchFamily="49" charset="0"/>
              <a:buChar char="o"/>
              <a:defRPr sz="1351" baseline="0">
                <a:solidFill>
                  <a:schemeClr val="bg2"/>
                </a:solidFill>
              </a:defRPr>
            </a:lvl4pPr>
            <a:lvl5pPr>
              <a:buClr>
                <a:schemeClr val="bg1"/>
              </a:buClr>
              <a:buSzPct val="70000"/>
              <a:buFont typeface="Arial" pitchFamily="34" charset="0"/>
              <a:buChar char="•"/>
              <a:defRPr sz="1351">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4" y="1200151"/>
            <a:ext cx="3879669" cy="3143250"/>
          </a:xfrm>
          <a:prstGeom prst="rect">
            <a:avLst/>
          </a:prstGeom>
        </p:spPr>
        <p:txBody>
          <a:bodyPr/>
          <a:lstStyle>
            <a:lvl1pPr marL="257162" indent="-257162">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185" indent="-21430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1">
                <a:solidFill>
                  <a:schemeClr val="accent4">
                    <a:lumMod val="75000"/>
                  </a:schemeClr>
                </a:solidFill>
              </a:defRPr>
            </a:lvl3pPr>
            <a:lvl4pPr>
              <a:buClr>
                <a:schemeClr val="bg1"/>
              </a:buClr>
              <a:buSzPct val="70000"/>
              <a:buFont typeface="Courier New" pitchFamily="49" charset="0"/>
              <a:buChar char="o"/>
              <a:defRPr sz="1351" baseline="0">
                <a:solidFill>
                  <a:schemeClr val="bg2"/>
                </a:solidFill>
              </a:defRPr>
            </a:lvl4pPr>
            <a:lvl5pPr>
              <a:buClr>
                <a:schemeClr val="bg1"/>
              </a:buClr>
              <a:buSzPct val="70000"/>
              <a:buFont typeface="Arial" pitchFamily="34" charset="0"/>
              <a:buChar char="•"/>
              <a:defRPr sz="1351">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t="85683"/>
          <a:stretch/>
        </p:blipFill>
        <p:spPr>
          <a:xfrm>
            <a:off x="0" y="4998204"/>
            <a:ext cx="9144000" cy="153046"/>
          </a:xfrm>
          <a:prstGeom prst="rect">
            <a:avLst/>
          </a:prstGeom>
        </p:spPr>
      </p:pic>
    </p:spTree>
    <p:extLst>
      <p:ext uri="{BB962C8B-B14F-4D97-AF65-F5344CB8AC3E}">
        <p14:creationId xmlns:p14="http://schemas.microsoft.com/office/powerpoint/2010/main" val="323499835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3"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1"/>
              </a:lnSpc>
              <a:buNone/>
              <a:defRPr sz="1500" baseline="0">
                <a:solidFill>
                  <a:schemeClr val="bg2"/>
                </a:solidFill>
                <a:latin typeface="Calibri" pitchFamily="34" charset="0"/>
              </a:defRPr>
            </a:lvl1pPr>
            <a:lvl2pPr marL="342883" indent="0">
              <a:buNone/>
              <a:defRPr sz="1351">
                <a:solidFill>
                  <a:schemeClr val="tx1">
                    <a:tint val="75000"/>
                  </a:schemeClr>
                </a:solidFill>
              </a:defRPr>
            </a:lvl2pPr>
            <a:lvl3pPr marL="685766" indent="0">
              <a:buNone/>
              <a:defRPr sz="1200">
                <a:solidFill>
                  <a:schemeClr val="tx1">
                    <a:tint val="75000"/>
                  </a:schemeClr>
                </a:solidFill>
              </a:defRPr>
            </a:lvl3pPr>
            <a:lvl4pPr marL="1028649" indent="0">
              <a:buNone/>
              <a:defRPr sz="1051">
                <a:solidFill>
                  <a:schemeClr val="tx1">
                    <a:tint val="75000"/>
                  </a:schemeClr>
                </a:solidFill>
              </a:defRPr>
            </a:lvl4pPr>
            <a:lvl5pPr marL="1371532" indent="0">
              <a:buNone/>
              <a:defRPr sz="1051">
                <a:solidFill>
                  <a:schemeClr val="tx1">
                    <a:tint val="75000"/>
                  </a:schemeClr>
                </a:solidFill>
              </a:defRPr>
            </a:lvl5pPr>
            <a:lvl6pPr marL="1714414" indent="0">
              <a:buNone/>
              <a:defRPr sz="1051">
                <a:solidFill>
                  <a:schemeClr val="tx1">
                    <a:tint val="75000"/>
                  </a:schemeClr>
                </a:solidFill>
              </a:defRPr>
            </a:lvl6pPr>
            <a:lvl7pPr marL="2057297" indent="0">
              <a:buNone/>
              <a:defRPr sz="1051">
                <a:solidFill>
                  <a:schemeClr val="tx1">
                    <a:tint val="75000"/>
                  </a:schemeClr>
                </a:solidFill>
              </a:defRPr>
            </a:lvl7pPr>
            <a:lvl8pPr marL="2400180" indent="0">
              <a:buNone/>
              <a:defRPr sz="1051">
                <a:solidFill>
                  <a:schemeClr val="tx1">
                    <a:tint val="75000"/>
                  </a:schemeClr>
                </a:solidFill>
              </a:defRPr>
            </a:lvl8pPr>
            <a:lvl9pPr marL="2743063" indent="0">
              <a:buNone/>
              <a:defRPr sz="1051">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821833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ata Slide (For content heavy tables and char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1"/>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1">
                <a:solidFill>
                  <a:schemeClr val="bg2"/>
                </a:solidFill>
              </a:defRPr>
            </a:lvl3pPr>
            <a:lvl4pPr>
              <a:buClr>
                <a:schemeClr val="tx1"/>
              </a:buClr>
              <a:buSzPct val="70000"/>
              <a:buFont typeface="Courier New" pitchFamily="49" charset="0"/>
              <a:buChar char="o"/>
              <a:defRPr sz="1351" baseline="0">
                <a:solidFill>
                  <a:schemeClr val="bg2"/>
                </a:solidFill>
              </a:defRPr>
            </a:lvl4pPr>
            <a:lvl5pPr>
              <a:buClr>
                <a:schemeClr val="tx1"/>
              </a:buClr>
              <a:buSzPct val="70000"/>
              <a:buFont typeface="Arial" pitchFamily="34" charset="0"/>
              <a:buChar char="•"/>
              <a:defRPr sz="1351">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072839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00205" y="114300"/>
            <a:ext cx="7470775" cy="8001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28778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0200" y="114300"/>
            <a:ext cx="7467600" cy="8001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1665515" y="1257303"/>
            <a:ext cx="7239000" cy="3673079"/>
          </a:xfrm>
          <a:prstGeom prst="rect">
            <a:avLst/>
          </a:prstGeom>
        </p:spPr>
        <p:txBody>
          <a:bodyPr/>
          <a:lstStyle/>
          <a:p>
            <a:pPr lvl="0"/>
            <a:endParaRPr lang="en-US" noProof="0"/>
          </a:p>
        </p:txBody>
      </p:sp>
    </p:spTree>
    <p:extLst>
      <p:ext uri="{BB962C8B-B14F-4D97-AF65-F5344CB8AC3E}">
        <p14:creationId xmlns:p14="http://schemas.microsoft.com/office/powerpoint/2010/main" val="925894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8"/>
          </p:nvPr>
        </p:nvSpPr>
        <p:spPr>
          <a:xfrm>
            <a:off x="8108202" y="4691846"/>
            <a:ext cx="685111" cy="334824"/>
          </a:xfrm>
          <a:prstGeom prst="rect">
            <a:avLst/>
          </a:prstGeom>
        </p:spPr>
        <p:txBody>
          <a:bodyPr lIns="0" tIns="0" rIns="0" bIns="0" anchor="ctr"/>
          <a:lstStyle>
            <a:lvl1pPr algn="r">
              <a:defRPr sz="788">
                <a:solidFill>
                  <a:schemeClr val="tx1"/>
                </a:solidFill>
                <a:latin typeface="Verdana"/>
                <a:cs typeface="Verdana"/>
              </a:defRPr>
            </a:lvl1pPr>
          </a:lstStyle>
          <a:p>
            <a:pPr defTabSz="685783" eaLnBrk="1" fontAlgn="auto" hangingPunct="1">
              <a:spcBef>
                <a:spcPts val="0"/>
              </a:spcBef>
              <a:spcAft>
                <a:spcPts val="0"/>
              </a:spcAft>
              <a:defRPr/>
            </a:pPr>
            <a:fld id="{7391EDBC-5481-E248-9D04-B6CCC7FAB9E3}" type="slidenum">
              <a:rPr lang="en-US" smtClean="0">
                <a:solidFill>
                  <a:srgbClr val="0F56DC"/>
                </a:solidFill>
              </a:rPr>
              <a:pPr defTabSz="685783" eaLnBrk="1" fontAlgn="auto" hangingPunct="1">
                <a:spcBef>
                  <a:spcPts val="0"/>
                </a:spcBef>
                <a:spcAft>
                  <a:spcPts val="0"/>
                </a:spcAft>
                <a:defRPr/>
              </a:pPr>
              <a:t>‹#›</a:t>
            </a:fld>
            <a:endParaRPr lang="en-US">
              <a:solidFill>
                <a:srgbClr val="0F56DC"/>
              </a:solidFill>
            </a:endParaRPr>
          </a:p>
        </p:txBody>
      </p:sp>
    </p:spTree>
    <p:extLst>
      <p:ext uri="{BB962C8B-B14F-4D97-AF65-F5344CB8AC3E}">
        <p14:creationId xmlns:p14="http://schemas.microsoft.com/office/powerpoint/2010/main" val="1625254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1"/>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1">
                <a:solidFill>
                  <a:schemeClr val="bg2"/>
                </a:solidFill>
              </a:defRPr>
            </a:lvl3pPr>
            <a:lvl4pPr>
              <a:buClr>
                <a:schemeClr val="tx1"/>
              </a:buClr>
              <a:buSzPct val="70000"/>
              <a:buFont typeface="Courier New" pitchFamily="49" charset="0"/>
              <a:buChar char="o"/>
              <a:defRPr sz="1351" baseline="0">
                <a:solidFill>
                  <a:schemeClr val="bg2"/>
                </a:solidFill>
              </a:defRPr>
            </a:lvl4pPr>
            <a:lvl5pPr>
              <a:buClr>
                <a:schemeClr val="tx1"/>
              </a:buClr>
              <a:buSzPct val="70000"/>
              <a:buFont typeface="Arial" pitchFamily="34" charset="0"/>
              <a:buChar char="•"/>
              <a:defRPr sz="1351">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992476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91" indent="-342891">
              <a:buClr>
                <a:srgbClr val="006A71"/>
              </a:buClr>
              <a:buFont typeface="Wingdings" panose="05000000000000000000" pitchFamily="2" charset="2"/>
              <a:buChar char="§"/>
              <a:defRPr sz="2000">
                <a:solidFill>
                  <a:schemeClr val="accent4">
                    <a:lumMod val="75000"/>
                  </a:schemeClr>
                </a:solidFill>
              </a:defRPr>
            </a:lvl1pPr>
            <a:lvl2pPr>
              <a:buClr>
                <a:srgbClr val="008BB0"/>
              </a:buClr>
              <a:defRPr sz="2000">
                <a:solidFill>
                  <a:schemeClr val="accent4">
                    <a:lumMod val="75000"/>
                  </a:schemeClr>
                </a:solidFill>
              </a:defRPr>
            </a:lvl2pPr>
            <a:lvl3pPr>
              <a:buClr>
                <a:srgbClr val="695E4A"/>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28695636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397273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_NCHS">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l="7667" b="13860"/>
          <a:stretch/>
        </p:blipFill>
        <p:spPr>
          <a:xfrm>
            <a:off x="-7129" y="2"/>
            <a:ext cx="9151129" cy="748555"/>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2250"/>
              </a:lnSpc>
              <a:defRPr sz="2100" b="1" baseline="0">
                <a:solidFill>
                  <a:srgbClr val="006858"/>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500" b="1" baseline="0">
                <a:solidFill>
                  <a:srgbClr val="006858"/>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500"/>
              </a:lnSpc>
              <a:buNone/>
              <a:defRPr sz="1350" baseline="0">
                <a:solidFill>
                  <a:srgbClr val="006858"/>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343123" y="249504"/>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National Center for Health Statistics</a:t>
            </a:r>
          </a:p>
        </p:txBody>
      </p:sp>
    </p:spTree>
    <p:extLst>
      <p:ext uri="{BB962C8B-B14F-4D97-AF65-F5344CB8AC3E}">
        <p14:creationId xmlns:p14="http://schemas.microsoft.com/office/powerpoint/2010/main" val="131850223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75" indent="-257175">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1331064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2250"/>
              </a:lnSpc>
              <a:defRPr sz="21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257175" indent="-257175">
              <a:buClr>
                <a:srgbClr val="541900"/>
              </a:buClr>
              <a:buSzPct val="70000"/>
              <a:buFont typeface="Wingdings" panose="05000000000000000000" pitchFamily="2" charset="2"/>
              <a:buChar char="§"/>
              <a:defRPr sz="1800" b="1" baseline="0">
                <a:solidFill>
                  <a:srgbClr val="000000"/>
                </a:solidFill>
                <a:latin typeface="Calibri" pitchFamily="34" charset="0"/>
              </a:defRPr>
            </a:lvl1pPr>
            <a:lvl2pPr marL="557213" indent="-214313">
              <a:buClr>
                <a:srgbClr val="005984"/>
              </a:buClr>
              <a:buSzPct val="100000"/>
              <a:buFont typeface="Arial" panose="020B0604020202020204" pitchFamily="34" charset="0"/>
              <a:buChar char="•"/>
              <a:defRPr sz="1500">
                <a:solidFill>
                  <a:schemeClr val="accent4">
                    <a:lumMod val="75000"/>
                  </a:schemeClr>
                </a:solidFill>
              </a:defRPr>
            </a:lvl2pPr>
            <a:lvl3pPr>
              <a:buClrTx/>
              <a:buSzPct val="100000"/>
              <a:buFont typeface="Arial" pitchFamily="34" charset="0"/>
              <a:buChar char="•"/>
              <a:defRPr sz="1350">
                <a:solidFill>
                  <a:schemeClr val="accent4">
                    <a:lumMod val="75000"/>
                  </a:schemeClr>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85683"/>
          <a:stretch/>
        </p:blipFill>
        <p:spPr>
          <a:xfrm>
            <a:off x="0" y="4998203"/>
            <a:ext cx="9144000" cy="153046"/>
          </a:xfrm>
          <a:prstGeom prst="rect">
            <a:avLst/>
          </a:prstGeom>
        </p:spPr>
      </p:pic>
    </p:spTree>
    <p:extLst>
      <p:ext uri="{BB962C8B-B14F-4D97-AF65-F5344CB8AC3E}">
        <p14:creationId xmlns:p14="http://schemas.microsoft.com/office/powerpoint/2010/main" val="100800925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27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690619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l="7667" b="18140"/>
          <a:stretch/>
        </p:blipFill>
        <p:spPr>
          <a:xfrm>
            <a:off x="-7129" y="4425564"/>
            <a:ext cx="9151129" cy="717937"/>
          </a:xfrm>
          <a:prstGeom prst="rect">
            <a:avLst/>
          </a:prstGeom>
        </p:spPr>
      </p:pic>
      <p:sp>
        <p:nvSpPr>
          <p:cNvPr id="3" name="TextBox 2"/>
          <p:cNvSpPr txBox="1"/>
          <p:nvPr userDrawn="1"/>
        </p:nvSpPr>
        <p:spPr>
          <a:xfrm>
            <a:off x="205641" y="2746825"/>
            <a:ext cx="8478480"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4392074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a:t>Title of Presenter –Myriad Pro, 18pt</a:t>
            </a:r>
          </a:p>
          <a:p>
            <a:pPr lvl="0"/>
            <a:endParaRPr lang="en-US" sz="1350"/>
          </a:p>
          <a:p>
            <a:pPr lvl="0"/>
            <a:r>
              <a:rPr lang="en-US" sz="1350"/>
              <a:t>Title of Event</a:t>
            </a:r>
          </a:p>
          <a:p>
            <a:pPr lvl="0"/>
            <a:r>
              <a:rPr lang="en-US" sz="1350"/>
              <a:t>Date of Event</a:t>
            </a:r>
            <a:endParaRPr lang="en-US"/>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effectLst/>
              </a:defRPr>
            </a:lvl1pPr>
          </a:lstStyle>
          <a:p>
            <a:r>
              <a:rPr lang="en-US"/>
              <a:t>Title of Presentation – Myriad Pro</a:t>
            </a:r>
            <a:br>
              <a:rPr lang="en-US"/>
            </a:br>
            <a:r>
              <a:rPr lang="en-US"/>
              <a:t> Bold, Shadow 28pt</a:t>
            </a:r>
          </a:p>
        </p:txBody>
      </p:sp>
      <p:sp>
        <p:nvSpPr>
          <p:cNvPr id="8" name="Text Placeholder 5"/>
          <p:cNvSpPr>
            <a:spLocks noGrp="1"/>
          </p:cNvSpPr>
          <p:nvPr>
            <p:ph type="body" sz="quarter" idx="11" hasCustomPrompt="1"/>
          </p:nvPr>
        </p:nvSpPr>
        <p:spPr>
          <a:xfrm>
            <a:off x="2286000" y="4711446"/>
            <a:ext cx="5105400" cy="137160"/>
          </a:xfrm>
          <a:prstGeom prst="rect">
            <a:avLst/>
          </a:prstGeom>
        </p:spPr>
        <p:txBody>
          <a:bodyPr/>
          <a:lstStyle>
            <a:lvl1pPr>
              <a:buNone/>
              <a:defRPr sz="750" baseline="0">
                <a:solidFill>
                  <a:schemeClr val="bg1"/>
                </a:solidFill>
              </a:defRPr>
            </a:lvl1pPr>
          </a:lstStyle>
          <a:p>
            <a:r>
              <a:rPr lang="en-US"/>
              <a:t>Place Descriptor Here</a:t>
            </a:r>
          </a:p>
        </p:txBody>
      </p:sp>
      <p:sp>
        <p:nvSpPr>
          <p:cNvPr id="10" name="Text Placeholder 6"/>
          <p:cNvSpPr>
            <a:spLocks noGrp="1"/>
          </p:cNvSpPr>
          <p:nvPr>
            <p:ph type="body" sz="quarter" idx="12" hasCustomPrompt="1"/>
          </p:nvPr>
        </p:nvSpPr>
        <p:spPr>
          <a:xfrm>
            <a:off x="2286000" y="4855464"/>
            <a:ext cx="5105400" cy="171450"/>
          </a:xfrm>
          <a:prstGeom prst="rect">
            <a:avLst/>
          </a:prstGeom>
        </p:spPr>
        <p:txBody>
          <a:bodyPr/>
          <a:lstStyle>
            <a:lvl1pPr>
              <a:buNone/>
              <a:defRPr sz="750" baseline="0">
                <a:solidFill>
                  <a:schemeClr val="bg1"/>
                </a:solidFill>
              </a:defRPr>
            </a:lvl1pPr>
          </a:lstStyle>
          <a:p>
            <a:r>
              <a:rPr lang="en-US"/>
              <a:t>Place Descriptor Here</a:t>
            </a:r>
          </a:p>
        </p:txBody>
      </p:sp>
    </p:spTree>
    <p:extLst>
      <p:ext uri="{BB962C8B-B14F-4D97-AF65-F5344CB8AC3E}">
        <p14:creationId xmlns:p14="http://schemas.microsoft.com/office/powerpoint/2010/main" val="3350435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9" y="4691846"/>
            <a:ext cx="685111" cy="334824"/>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solidFill>
                  <a:prstClr val="black"/>
                </a:solidFill>
              </a:rPr>
              <a:pPr/>
              <a:t>‹#›</a:t>
            </a:fld>
            <a:endParaRPr lang="en-US">
              <a:solidFill>
                <a:prstClr val="black"/>
              </a:solidFill>
            </a:endParaRPr>
          </a:p>
        </p:txBody>
      </p:sp>
      <p:sp>
        <p:nvSpPr>
          <p:cNvPr id="7" name="Text Placeholder 10"/>
          <p:cNvSpPr>
            <a:spLocks noGrp="1"/>
          </p:cNvSpPr>
          <p:nvPr>
            <p:ph type="body" sz="quarter" idx="20" hasCustomPrompt="1"/>
          </p:nvPr>
        </p:nvSpPr>
        <p:spPr>
          <a:xfrm>
            <a:off x="371268" y="1179576"/>
            <a:ext cx="8401464" cy="2763774"/>
          </a:xfrm>
          <a:prstGeom prst="rect">
            <a:avLst/>
          </a:prstGeom>
        </p:spPr>
        <p:txBody>
          <a:bodyPr>
            <a:normAutofit/>
          </a:bodyPr>
          <a:lstStyle>
            <a:lvl1pPr marL="171450" indent="-171450">
              <a:spcBef>
                <a:spcPts val="18"/>
              </a:spcBef>
              <a:buClr>
                <a:schemeClr val="accent1"/>
              </a:buClr>
              <a:buFont typeface="Arial"/>
              <a:buChar char="•"/>
              <a:defRPr sz="1500">
                <a:latin typeface="+mn-lt"/>
                <a:cs typeface="Verdana"/>
              </a:defRPr>
            </a:lvl1pPr>
            <a:lvl2pPr marL="557213" indent="-214313">
              <a:buClr>
                <a:schemeClr val="accent1"/>
              </a:buClr>
              <a:buFont typeface="Courier New"/>
              <a:buChar char="o"/>
              <a:defRPr sz="1350">
                <a:latin typeface="+mn-lt"/>
                <a:cs typeface="Verdana"/>
              </a:defRPr>
            </a:lvl2pPr>
            <a:lvl3pPr marL="900113" indent="-214313">
              <a:buClr>
                <a:schemeClr val="accent1"/>
              </a:buClr>
              <a:buFont typeface="Wingdings" charset="2"/>
              <a:buChar char="§"/>
              <a:defRPr sz="1200">
                <a:latin typeface="+mn-lt"/>
                <a:cs typeface="Verdana"/>
              </a:defRPr>
            </a:lvl3pPr>
            <a:lvl4pPr marL="1243013" indent="-214313">
              <a:buClr>
                <a:schemeClr val="accent1"/>
              </a:buClr>
              <a:buFont typeface="Arial"/>
              <a:buChar char="•"/>
              <a:defRPr sz="1050">
                <a:latin typeface="+mn-lt"/>
                <a:cs typeface="Verdana"/>
              </a:defRPr>
            </a:lvl4pPr>
            <a:lvl5pPr marL="1371600" indent="0">
              <a:buNone/>
              <a:defRPr sz="1050">
                <a:latin typeface="Verdana"/>
                <a:cs typeface="Verdana"/>
              </a:defRPr>
            </a:lvl5pPr>
          </a:lstStyle>
          <a:p>
            <a:pPr lvl="0"/>
            <a:r>
              <a:rPr lang="en-US"/>
              <a:t>Click to add text</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749510" y="98823"/>
            <a:ext cx="6019487" cy="598221"/>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a:t>Click to add slide header</a:t>
            </a:r>
          </a:p>
        </p:txBody>
      </p:sp>
      <p:sp>
        <p:nvSpPr>
          <p:cNvPr id="8" name="Picture Placeholder 2" descr="Partner organization logo"/>
          <p:cNvSpPr>
            <a:spLocks noGrp="1"/>
          </p:cNvSpPr>
          <p:nvPr>
            <p:ph type="pic" sz="quarter" idx="21" hasCustomPrompt="1"/>
          </p:nvPr>
        </p:nvSpPr>
        <p:spPr>
          <a:xfrm>
            <a:off x="4154960" y="4608656"/>
            <a:ext cx="1636152" cy="466344"/>
          </a:xfrm>
          <a:prstGeom prst="rect">
            <a:avLst/>
          </a:prstGeom>
        </p:spPr>
        <p:txBody>
          <a:bodyPr vert="horz" anchor="ctr"/>
          <a:lstStyle>
            <a:lvl1pPr marL="0" indent="0" algn="ctr">
              <a:buNone/>
              <a:defRPr sz="1050"/>
            </a:lvl1pPr>
          </a:lstStyle>
          <a:p>
            <a:r>
              <a:rPr lang="en-US"/>
              <a:t>Insert partner organization logo</a:t>
            </a:r>
          </a:p>
        </p:txBody>
      </p:sp>
    </p:spTree>
    <p:extLst>
      <p:ext uri="{BB962C8B-B14F-4D97-AF65-F5344CB8AC3E}">
        <p14:creationId xmlns:p14="http://schemas.microsoft.com/office/powerpoint/2010/main" val="3780441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8"/>
          </p:nvPr>
        </p:nvSpPr>
        <p:spPr>
          <a:xfrm>
            <a:off x="8108202" y="4691846"/>
            <a:ext cx="685111" cy="334824"/>
          </a:xfrm>
          <a:prstGeom prst="rect">
            <a:avLst/>
          </a:prstGeom>
        </p:spPr>
        <p:txBody>
          <a:bodyPr lIns="0" tIns="0" rIns="0" bIns="0" anchor="ctr"/>
          <a:lstStyle>
            <a:lvl1pPr algn="r">
              <a:defRPr sz="788">
                <a:solidFill>
                  <a:schemeClr val="tx1"/>
                </a:solidFill>
                <a:latin typeface="Verdana"/>
                <a:cs typeface="Verdana"/>
              </a:defRPr>
            </a:lvl1pPr>
          </a:lstStyle>
          <a:p>
            <a:pPr>
              <a:defRPr/>
            </a:pPr>
            <a:fld id="{7391EDBC-5481-E248-9D04-B6CCC7FAB9E3}" type="slidenum">
              <a:rPr lang="en-US" smtClean="0">
                <a:solidFill>
                  <a:srgbClr val="0F56DC"/>
                </a:solidFill>
              </a:rPr>
              <a:pPr>
                <a:defRPr/>
              </a:pPr>
              <a:t>‹#›</a:t>
            </a:fld>
            <a:endParaRPr lang="en-US">
              <a:solidFill>
                <a:srgbClr val="0F56DC"/>
              </a:solidFill>
            </a:endParaRPr>
          </a:p>
        </p:txBody>
      </p:sp>
    </p:spTree>
    <p:extLst>
      <p:ext uri="{BB962C8B-B14F-4D97-AF65-F5344CB8AC3E}">
        <p14:creationId xmlns:p14="http://schemas.microsoft.com/office/powerpoint/2010/main" val="79745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BFC025E-A984-463D-AC54-2320B6BE7BD6}"/>
              </a:ext>
            </a:extLst>
          </p:cNvPr>
          <p:cNvSpPr>
            <a:spLocks noChangeArrowheads="1"/>
          </p:cNvSpPr>
          <p:nvPr userDrawn="1"/>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grpSp>
        <p:nvGrpSpPr>
          <p:cNvPr id="40" name="Group 39">
            <a:extLst>
              <a:ext uri="{FF2B5EF4-FFF2-40B4-BE49-F238E27FC236}">
                <a16:creationId xmlns:a16="http://schemas.microsoft.com/office/drawing/2014/main" id="{590D8C45-BBE3-4722-BE9E-CEFAC1F135B3}"/>
              </a:ext>
            </a:extLst>
          </p:cNvPr>
          <p:cNvGrpSpPr/>
          <p:nvPr userDrawn="1"/>
        </p:nvGrpSpPr>
        <p:grpSpPr>
          <a:xfrm>
            <a:off x="0" y="-8870"/>
            <a:ext cx="9159852" cy="142757"/>
            <a:chOff x="0" y="-11828"/>
            <a:chExt cx="12213136" cy="369332"/>
          </a:xfrm>
        </p:grpSpPr>
        <p:sp>
          <p:nvSpPr>
            <p:cNvPr id="23" name="bk object 25">
              <a:extLst>
                <a:ext uri="{FF2B5EF4-FFF2-40B4-BE49-F238E27FC236}">
                  <a16:creationId xmlns:a16="http://schemas.microsoft.com/office/drawing/2014/main" id="{0479014B-D9FA-41D1-A261-573CC480F4E4}"/>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24" name="bk object 26">
              <a:extLst>
                <a:ext uri="{FF2B5EF4-FFF2-40B4-BE49-F238E27FC236}">
                  <a16:creationId xmlns:a16="http://schemas.microsoft.com/office/drawing/2014/main" id="{937A1180-277E-4546-A510-B04E9AF42343}"/>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25" name="bk object 27">
              <a:extLst>
                <a:ext uri="{FF2B5EF4-FFF2-40B4-BE49-F238E27FC236}">
                  <a16:creationId xmlns:a16="http://schemas.microsoft.com/office/drawing/2014/main" id="{65781020-7583-45A2-B0DE-1E25E0F1ACCA}"/>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26" name="bk object 28">
              <a:extLst>
                <a:ext uri="{FF2B5EF4-FFF2-40B4-BE49-F238E27FC236}">
                  <a16:creationId xmlns:a16="http://schemas.microsoft.com/office/drawing/2014/main" id="{C7E5D72F-F12D-41E4-B628-780DFDFE5A1D}"/>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27" name="bk object 29">
              <a:extLst>
                <a:ext uri="{FF2B5EF4-FFF2-40B4-BE49-F238E27FC236}">
                  <a16:creationId xmlns:a16="http://schemas.microsoft.com/office/drawing/2014/main" id="{AD0F09A1-E084-4C54-82B8-DA58421B1792}"/>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28" name="bk object 30">
              <a:extLst>
                <a:ext uri="{FF2B5EF4-FFF2-40B4-BE49-F238E27FC236}">
                  <a16:creationId xmlns:a16="http://schemas.microsoft.com/office/drawing/2014/main" id="{6CC980B4-E7C4-4BB4-910D-2CCDAEC41F4D}"/>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29" name="bk object 31">
              <a:extLst>
                <a:ext uri="{FF2B5EF4-FFF2-40B4-BE49-F238E27FC236}">
                  <a16:creationId xmlns:a16="http://schemas.microsoft.com/office/drawing/2014/main" id="{C30CD1A4-65E7-4E5D-835E-574CA475E807}"/>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30" name="bk object 32">
              <a:extLst>
                <a:ext uri="{FF2B5EF4-FFF2-40B4-BE49-F238E27FC236}">
                  <a16:creationId xmlns:a16="http://schemas.microsoft.com/office/drawing/2014/main" id="{25872DC6-D455-4CFF-99BD-B4444761ADB2}"/>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31" name="Straight Connector 30">
              <a:extLst>
                <a:ext uri="{FF2B5EF4-FFF2-40B4-BE49-F238E27FC236}">
                  <a16:creationId xmlns:a16="http://schemas.microsoft.com/office/drawing/2014/main" id="{59578D96-7E9E-4856-8FFA-4F2E167ECD79}"/>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717555"/>
            <a:ext cx="8129618" cy="856303"/>
          </a:xfrm>
          <a:prstGeom prst="rect">
            <a:avLst/>
          </a:prstGeom>
        </p:spPr>
        <p:txBody>
          <a:bodyPr/>
          <a:lstStyle>
            <a:lvl1pPr algn="l">
              <a:lnSpc>
                <a:spcPts val="2250"/>
              </a:lnSpc>
              <a:defRPr sz="2100" b="1" baseline="0">
                <a:solidFill>
                  <a:srgbClr val="532E63"/>
                </a:solidFill>
                <a:effectLst/>
                <a:latin typeface="Calibri" pitchFamily="34" charset="0"/>
              </a:defRPr>
            </a:lvl1pPr>
          </a:lstStyle>
          <a:p>
            <a:r>
              <a:rPr lang="en-US"/>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5E9732"/>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Presenter’s Name</a:t>
            </a:r>
          </a:p>
          <a:p>
            <a:r>
              <a:rPr lang="en-US"/>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Event Title</a:t>
            </a:r>
          </a:p>
          <a:p>
            <a:pPr lvl="0"/>
            <a:r>
              <a:rPr lang="en-US"/>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369332"/>
          </a:xfrm>
          <a:prstGeom prst="rect">
            <a:avLst/>
          </a:prstGeom>
          <a:noFill/>
        </p:spPr>
        <p:txBody>
          <a:bodyPr wrap="square" rtlCol="0">
            <a:spAutoFit/>
          </a:bodyPr>
          <a:lstStyle/>
          <a:p>
            <a:r>
              <a:rPr lang="en-US" sz="1800" b="1">
                <a:solidFill>
                  <a:schemeClr val="bg1"/>
                </a:solidFill>
                <a:latin typeface="Calibri" panose="020F0502020204030204" pitchFamily="34" charset="0"/>
              </a:rPr>
              <a:t>Centers for Disease Control and Prevention</a:t>
            </a:r>
          </a:p>
        </p:txBody>
      </p:sp>
      <p:pic>
        <p:nvPicPr>
          <p:cNvPr id="36" name="Picture 35" descr="Logos of the U.S. Department of Health and Human Services and Centers for Disease Control and Prevention" title="LOGOS">
            <a:extLst>
              <a:ext uri="{FF2B5EF4-FFF2-40B4-BE49-F238E27FC236}">
                <a16:creationId xmlns:a16="http://schemas.microsoft.com/office/drawing/2014/main" id="{229C74C4-5ED8-4DF0-8819-21F31B9D396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97760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1" indent="-342891">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2" indent="-285744">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685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a:p>
        </p:txBody>
      </p:sp>
      <p:sp>
        <p:nvSpPr>
          <p:cNvPr id="11" name="Rectangle 10">
            <a:extLst>
              <a:ext uri="{FF2B5EF4-FFF2-40B4-BE49-F238E27FC236}">
                <a16:creationId xmlns:a16="http://schemas.microsoft.com/office/drawing/2014/main" id="{A0E580BE-4D1C-49FF-9A51-96DB99D2BEE1}"/>
              </a:ext>
            </a:extLst>
          </p:cNvPr>
          <p:cNvSpPr>
            <a:spLocks noChangeArrowheads="1"/>
          </p:cNvSpPr>
          <p:nvPr userDrawn="1"/>
        </p:nvSpPr>
        <p:spPr bwMode="auto">
          <a:xfrm>
            <a:off x="6082666" y="5032717"/>
            <a:ext cx="603083" cy="110783"/>
          </a:xfrm>
          <a:prstGeom prst="rect">
            <a:avLst/>
          </a:prstGeom>
          <a:solidFill>
            <a:srgbClr val="018BB0"/>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5" name="Rectangle 14">
            <a:extLst>
              <a:ext uri="{FF2B5EF4-FFF2-40B4-BE49-F238E27FC236}">
                <a16:creationId xmlns:a16="http://schemas.microsoft.com/office/drawing/2014/main" id="{990B9F15-3B1D-4CC8-A828-0022A2346948}"/>
              </a:ext>
            </a:extLst>
          </p:cNvPr>
          <p:cNvSpPr>
            <a:spLocks noChangeArrowheads="1"/>
          </p:cNvSpPr>
          <p:nvPr userDrawn="1"/>
        </p:nvSpPr>
        <p:spPr bwMode="auto">
          <a:xfrm>
            <a:off x="6677884" y="5032717"/>
            <a:ext cx="603083" cy="110783"/>
          </a:xfrm>
          <a:prstGeom prst="rect">
            <a:avLst/>
          </a:prstGeom>
          <a:solidFill>
            <a:srgbClr val="CF6F19"/>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B8A844BF-859C-4A08-A382-04A1E108C279}"/>
              </a:ext>
            </a:extLst>
          </p:cNvPr>
          <p:cNvSpPr>
            <a:spLocks noChangeArrowheads="1"/>
          </p:cNvSpPr>
          <p:nvPr userDrawn="1"/>
        </p:nvSpPr>
        <p:spPr bwMode="auto">
          <a:xfrm>
            <a:off x="7280966" y="5032717"/>
            <a:ext cx="603574" cy="110783"/>
          </a:xfrm>
          <a:prstGeom prst="rect">
            <a:avLst/>
          </a:prstGeom>
          <a:solidFill>
            <a:srgbClr val="FFD302"/>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2F885664-1E2E-4110-8B00-31B6A12BA30C}"/>
              </a:ext>
            </a:extLst>
          </p:cNvPr>
          <p:cNvSpPr>
            <a:spLocks noChangeArrowheads="1"/>
          </p:cNvSpPr>
          <p:nvPr userDrawn="1"/>
        </p:nvSpPr>
        <p:spPr bwMode="auto">
          <a:xfrm>
            <a:off x="7870698" y="5032717"/>
            <a:ext cx="1273303" cy="110783"/>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18" name="Rectangle 20">
            <a:extLst>
              <a:ext uri="{FF2B5EF4-FFF2-40B4-BE49-F238E27FC236}">
                <a16:creationId xmlns:a16="http://schemas.microsoft.com/office/drawing/2014/main" id="{70FB3EB5-D96F-483C-966D-79480C2A3882}"/>
              </a:ext>
            </a:extLst>
          </p:cNvPr>
          <p:cNvSpPr>
            <a:spLocks noChangeArrowheads="1"/>
          </p:cNvSpPr>
          <p:nvPr userDrawn="1"/>
        </p:nvSpPr>
        <p:spPr bwMode="auto">
          <a:xfrm>
            <a:off x="0" y="5032717"/>
            <a:ext cx="5487448" cy="110783"/>
          </a:xfrm>
          <a:prstGeom prst="rect">
            <a:avLst/>
          </a:prstGeom>
          <a:solidFill>
            <a:srgbClr val="006859"/>
          </a:solidFill>
          <a:ln>
            <a:noFill/>
          </a:ln>
        </p:spPr>
        <p:txBody>
          <a:bodyPr vert="horz" wrap="square" lIns="45720" tIns="22860" rIns="45720" bIns="22860" numCol="1" anchor="t" anchorCtr="0" compatLnSpc="1">
            <a:prstTxWarp prst="textNoShape">
              <a:avLst/>
            </a:prstTxWarp>
          </a:bodyPr>
          <a:lstStyle/>
          <a:p>
            <a:endParaRPr lang="en-US" sz="1250"/>
          </a:p>
        </p:txBody>
      </p:sp>
      <p:sp>
        <p:nvSpPr>
          <p:cNvPr id="20" name="Rectangle 19">
            <a:extLst>
              <a:ext uri="{FF2B5EF4-FFF2-40B4-BE49-F238E27FC236}">
                <a16:creationId xmlns:a16="http://schemas.microsoft.com/office/drawing/2014/main" id="{FC6B4E4F-80F7-4D2A-AB17-5474A6EA8DAF}"/>
              </a:ext>
            </a:extLst>
          </p:cNvPr>
          <p:cNvSpPr>
            <a:spLocks noChangeArrowheads="1"/>
          </p:cNvSpPr>
          <p:nvPr userDrawn="1"/>
        </p:nvSpPr>
        <p:spPr bwMode="auto">
          <a:xfrm>
            <a:off x="5479583" y="5032717"/>
            <a:ext cx="603083" cy="110783"/>
          </a:xfrm>
          <a:prstGeom prst="rect">
            <a:avLst/>
          </a:prstGeom>
          <a:solidFill>
            <a:srgbClr val="695E4A"/>
          </a:solidFill>
          <a:ln>
            <a:noFill/>
          </a:ln>
        </p:spPr>
        <p:txBody>
          <a:bodyPr vert="horz" wrap="square" lIns="45720" tIns="22860" rIns="45720" bIns="22860" numCol="1" anchor="t" anchorCtr="0" compatLnSpc="1">
            <a:prstTxWarp prst="textNoShape">
              <a:avLst/>
            </a:prstTxWarp>
          </a:bodyPr>
          <a:lstStyle/>
          <a:p>
            <a:endParaRPr lang="en-US" sz="1250"/>
          </a:p>
        </p:txBody>
      </p:sp>
    </p:spTree>
    <p:extLst>
      <p:ext uri="{BB962C8B-B14F-4D97-AF65-F5344CB8AC3E}">
        <p14:creationId xmlns:p14="http://schemas.microsoft.com/office/powerpoint/2010/main" val="249459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590843"/>
            <a:ext cx="8254603" cy="3397347"/>
          </a:xfrm>
        </p:spPr>
        <p:txBody>
          <a:bodyPr/>
          <a:lstStyle>
            <a:lvl1pPr>
              <a:spcAft>
                <a:spcPts val="900"/>
              </a:spcAft>
              <a:buNone/>
              <a:defRPr sz="2700" b="1">
                <a:solidFill>
                  <a:srgbClr val="CF6F19"/>
                </a:solidFill>
              </a:defRPr>
            </a:lvl1pPr>
            <a:lvl2pPr marL="217885" indent="-217885">
              <a:spcBef>
                <a:spcPts val="450"/>
              </a:spcBef>
              <a:spcAft>
                <a:spcPts val="450"/>
              </a:spcAft>
              <a:buClr>
                <a:srgbClr val="018BB0"/>
              </a:buClr>
              <a:buFont typeface="Wingdings" panose="05000000000000000000" pitchFamily="2" charset="2"/>
              <a:buChar char="§"/>
              <a:defRPr sz="2100"/>
            </a:lvl2pPr>
            <a:lvl3pPr marL="467916" indent="-250031">
              <a:spcBef>
                <a:spcPts val="450"/>
              </a:spcBef>
              <a:spcAft>
                <a:spcPts val="450"/>
              </a:spcAft>
              <a:buClr>
                <a:srgbClr val="008641"/>
              </a:buClr>
              <a:defRPr sz="1800"/>
            </a:lvl3pPr>
            <a:lvl4pPr marL="685800" indent="-173831">
              <a:spcBef>
                <a:spcPts val="450"/>
              </a:spcBef>
              <a:spcAft>
                <a:spcPts val="450"/>
              </a:spcAft>
              <a:defRPr/>
            </a:lvl4p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2" name="Group 1">
            <a:extLst>
              <a:ext uri="{FF2B5EF4-FFF2-40B4-BE49-F238E27FC236}">
                <a16:creationId xmlns:a16="http://schemas.microsoft.com/office/drawing/2014/main" id="{231462CD-0A3F-4770-B86B-792F761AF34C}"/>
              </a:ext>
            </a:extLst>
          </p:cNvPr>
          <p:cNvGrpSpPr/>
          <p:nvPr userDrawn="1"/>
        </p:nvGrpSpPr>
        <p:grpSpPr>
          <a:xfrm>
            <a:off x="0" y="5032717"/>
            <a:ext cx="9144000" cy="110783"/>
            <a:chOff x="0" y="6710290"/>
            <a:chExt cx="12192000" cy="147710"/>
          </a:xfrm>
        </p:grpSpPr>
        <p:sp>
          <p:nvSpPr>
            <p:cNvPr id="27" name="Rectangle 26">
              <a:extLst>
                <a:ext uri="{FF2B5EF4-FFF2-40B4-BE49-F238E27FC236}">
                  <a16:creationId xmlns:a16="http://schemas.microsoft.com/office/drawing/2014/main" id="{5E8DEADA-D26F-425D-96A4-8A0235A9D750}"/>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8" name="Rectangle 27">
              <a:extLst>
                <a:ext uri="{FF2B5EF4-FFF2-40B4-BE49-F238E27FC236}">
                  <a16:creationId xmlns:a16="http://schemas.microsoft.com/office/drawing/2014/main" id="{94778224-688A-46DC-A288-0220AE5AEC22}"/>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9" name="Rectangle 28">
              <a:extLst>
                <a:ext uri="{FF2B5EF4-FFF2-40B4-BE49-F238E27FC236}">
                  <a16:creationId xmlns:a16="http://schemas.microsoft.com/office/drawing/2014/main" id="{60A45C29-57BD-486B-8A7A-8FB6EF6B3A67}"/>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0" name="Rectangle 29">
              <a:extLst>
                <a:ext uri="{FF2B5EF4-FFF2-40B4-BE49-F238E27FC236}">
                  <a16:creationId xmlns:a16="http://schemas.microsoft.com/office/drawing/2014/main" id="{75AD6A99-32F4-42B1-8FA2-05001EC9405E}"/>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1" name="Rectangle 20">
              <a:extLst>
                <a:ext uri="{FF2B5EF4-FFF2-40B4-BE49-F238E27FC236}">
                  <a16:creationId xmlns:a16="http://schemas.microsoft.com/office/drawing/2014/main" id="{FFFF1207-94F4-48F2-B98A-B8DB8D240FF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32" name="Rectangle 31">
              <a:extLst>
                <a:ext uri="{FF2B5EF4-FFF2-40B4-BE49-F238E27FC236}">
                  <a16:creationId xmlns:a16="http://schemas.microsoft.com/office/drawing/2014/main" id="{79BFAADE-472A-422A-AF17-43CAA1A069FB}"/>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1399333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CF6F19"/>
                </a:solidFill>
                <a:latin typeface="+mn-lt"/>
              </a:defRPr>
            </a:lvl1pPr>
          </a:lstStyle>
          <a:p>
            <a:r>
              <a:rPr lang="en-US"/>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00685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 name="Group 2">
            <a:extLst>
              <a:ext uri="{FF2B5EF4-FFF2-40B4-BE49-F238E27FC236}">
                <a16:creationId xmlns:a16="http://schemas.microsoft.com/office/drawing/2014/main" id="{2B5D4132-7FCD-45D5-84E9-E64F342021C3}"/>
              </a:ext>
            </a:extLst>
          </p:cNvPr>
          <p:cNvGrpSpPr/>
          <p:nvPr userDrawn="1"/>
        </p:nvGrpSpPr>
        <p:grpSpPr>
          <a:xfrm>
            <a:off x="0" y="5032717"/>
            <a:ext cx="9144000" cy="110783"/>
            <a:chOff x="0" y="6710290"/>
            <a:chExt cx="12192000" cy="147710"/>
          </a:xfrm>
        </p:grpSpPr>
        <p:sp>
          <p:nvSpPr>
            <p:cNvPr id="12" name="Rectangle 11">
              <a:extLst>
                <a:ext uri="{FF2B5EF4-FFF2-40B4-BE49-F238E27FC236}">
                  <a16:creationId xmlns:a16="http://schemas.microsoft.com/office/drawing/2014/main" id="{08B4A403-0CDC-4187-98CE-6DF950A3421D}"/>
                </a:ext>
              </a:extLst>
            </p:cNvPr>
            <p:cNvSpPr>
              <a:spLocks noChangeArrowheads="1"/>
            </p:cNvSpPr>
            <p:nvPr userDrawn="1"/>
          </p:nvSpPr>
          <p:spPr bwMode="auto">
            <a:xfrm>
              <a:off x="8110221" y="6710290"/>
              <a:ext cx="804110" cy="147710"/>
            </a:xfrm>
            <a:prstGeom prst="rect">
              <a:avLst/>
            </a:prstGeom>
            <a:solidFill>
              <a:srgbClr val="018BB0"/>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DABA21D3-41EA-4B19-BC88-FC72CCE20DDF}"/>
                </a:ext>
              </a:extLst>
            </p:cNvPr>
            <p:cNvSpPr>
              <a:spLocks noChangeArrowheads="1"/>
            </p:cNvSpPr>
            <p:nvPr userDrawn="1"/>
          </p:nvSpPr>
          <p:spPr bwMode="auto">
            <a:xfrm>
              <a:off x="8903845" y="6710290"/>
              <a:ext cx="804110" cy="147710"/>
            </a:xfrm>
            <a:prstGeom prst="rect">
              <a:avLst/>
            </a:prstGeom>
            <a:solidFill>
              <a:srgbClr val="CF6F1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8" name="Rectangle 17">
              <a:extLst>
                <a:ext uri="{FF2B5EF4-FFF2-40B4-BE49-F238E27FC236}">
                  <a16:creationId xmlns:a16="http://schemas.microsoft.com/office/drawing/2014/main" id="{BCB8D1F7-7CF1-4B11-A908-875910339698}"/>
                </a:ext>
              </a:extLst>
            </p:cNvPr>
            <p:cNvSpPr>
              <a:spLocks noChangeArrowheads="1"/>
            </p:cNvSpPr>
            <p:nvPr userDrawn="1"/>
          </p:nvSpPr>
          <p:spPr bwMode="auto">
            <a:xfrm>
              <a:off x="9707954" y="6710290"/>
              <a:ext cx="804765" cy="147710"/>
            </a:xfrm>
            <a:prstGeom prst="rect">
              <a:avLst/>
            </a:prstGeom>
            <a:solidFill>
              <a:srgbClr val="FFD302"/>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9" name="Rectangle 18">
              <a:extLst>
                <a:ext uri="{FF2B5EF4-FFF2-40B4-BE49-F238E27FC236}">
                  <a16:creationId xmlns:a16="http://schemas.microsoft.com/office/drawing/2014/main" id="{9F939596-CCDC-4F65-995D-37863493EEEB}"/>
                </a:ext>
              </a:extLst>
            </p:cNvPr>
            <p:cNvSpPr>
              <a:spLocks noChangeArrowheads="1"/>
            </p:cNvSpPr>
            <p:nvPr userDrawn="1"/>
          </p:nvSpPr>
          <p:spPr bwMode="auto">
            <a:xfrm>
              <a:off x="10494263" y="6710290"/>
              <a:ext cx="1697737" cy="14771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0" name="Rectangle 20">
              <a:extLst>
                <a:ext uri="{FF2B5EF4-FFF2-40B4-BE49-F238E27FC236}">
                  <a16:creationId xmlns:a16="http://schemas.microsoft.com/office/drawing/2014/main" id="{A2B03AE7-1A19-46B5-BF8F-14138058DB14}"/>
                </a:ext>
              </a:extLst>
            </p:cNvPr>
            <p:cNvSpPr>
              <a:spLocks noChangeArrowheads="1"/>
            </p:cNvSpPr>
            <p:nvPr userDrawn="1"/>
          </p:nvSpPr>
          <p:spPr bwMode="auto">
            <a:xfrm>
              <a:off x="0" y="6710290"/>
              <a:ext cx="7316597" cy="147710"/>
            </a:xfrm>
            <a:prstGeom prst="rect">
              <a:avLst/>
            </a:prstGeom>
            <a:solidFill>
              <a:srgbClr val="00685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1" name="Rectangle 20">
              <a:extLst>
                <a:ext uri="{FF2B5EF4-FFF2-40B4-BE49-F238E27FC236}">
                  <a16:creationId xmlns:a16="http://schemas.microsoft.com/office/drawing/2014/main" id="{22881F47-0E1C-4427-9BB1-6B7FC1419DB4}"/>
                </a:ext>
              </a:extLst>
            </p:cNvPr>
            <p:cNvSpPr>
              <a:spLocks noChangeArrowheads="1"/>
            </p:cNvSpPr>
            <p:nvPr userDrawn="1"/>
          </p:nvSpPr>
          <p:spPr bwMode="auto">
            <a:xfrm>
              <a:off x="7306111" y="6710290"/>
              <a:ext cx="804110" cy="147710"/>
            </a:xfrm>
            <a:prstGeom prst="rect">
              <a:avLst/>
            </a:prstGeom>
            <a:solidFill>
              <a:srgbClr val="695E4A"/>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10020204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95414" y="3036891"/>
            <a:ext cx="4979506" cy="1061829"/>
          </a:xfrm>
          <a:prstGeom prst="rect">
            <a:avLst/>
          </a:prstGeom>
          <a:noFill/>
        </p:spPr>
        <p:txBody>
          <a:bodyPr wrap="square" rtlCol="0">
            <a:spAutoFit/>
          </a:bodyPr>
          <a:lstStyle/>
          <a:p>
            <a:r>
              <a:rPr lang="en-US" sz="900">
                <a:solidFill>
                  <a:srgbClr val="695E4A"/>
                </a:solidFill>
                <a:latin typeface="Calibri" panose="020F0502020204030204" pitchFamily="34" charset="0"/>
              </a:rPr>
              <a:t>For more information, contact CDC</a:t>
            </a:r>
            <a:br>
              <a:rPr lang="en-US" sz="900">
                <a:solidFill>
                  <a:srgbClr val="695E4A"/>
                </a:solidFill>
                <a:latin typeface="Calibri" panose="020F0502020204030204" pitchFamily="34" charset="0"/>
              </a:rPr>
            </a:br>
            <a:r>
              <a:rPr lang="en-US" sz="900">
                <a:solidFill>
                  <a:srgbClr val="695E4A"/>
                </a:solidFill>
                <a:latin typeface="Calibri" panose="020F0502020204030204" pitchFamily="34" charset="0"/>
              </a:rPr>
              <a:t>1-800-CDC-INFO (232-4636)</a:t>
            </a:r>
            <a:br>
              <a:rPr lang="en-US" sz="900">
                <a:solidFill>
                  <a:srgbClr val="695E4A"/>
                </a:solidFill>
                <a:latin typeface="Calibri" panose="020F0502020204030204" pitchFamily="34" charset="0"/>
              </a:rPr>
            </a:br>
            <a:r>
              <a:rPr lang="en-US" sz="900">
                <a:solidFill>
                  <a:srgbClr val="695E4A"/>
                </a:solidFill>
                <a:latin typeface="Calibri" panose="020F0502020204030204" pitchFamily="34" charset="0"/>
              </a:rPr>
              <a:t>TTY:  1-888-232-6348    www.cdc.gov</a:t>
            </a:r>
            <a:br>
              <a:rPr lang="en-US" sz="900">
                <a:solidFill>
                  <a:srgbClr val="695E4A"/>
                </a:solidFill>
                <a:latin typeface="Calibri" panose="020F0502020204030204" pitchFamily="34" charset="0"/>
              </a:rPr>
            </a:br>
            <a:br>
              <a:rPr lang="en-US" sz="900">
                <a:solidFill>
                  <a:srgbClr val="695E4A"/>
                </a:solidFill>
                <a:latin typeface="Calibri" panose="020F0502020204030204" pitchFamily="34" charset="0"/>
              </a:rPr>
            </a:br>
            <a:br>
              <a:rPr lang="en-US" sz="900">
                <a:solidFill>
                  <a:srgbClr val="695E4A"/>
                </a:solidFill>
                <a:latin typeface="Calibri" panose="020F0502020204030204" pitchFamily="34" charset="0"/>
              </a:rPr>
            </a:br>
            <a:r>
              <a:rPr lang="en-US" sz="9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3381409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2251"/>
              </a:lnSpc>
              <a:defRPr sz="2100" b="1" baseline="0">
                <a:solidFill>
                  <a:srgbClr val="006858"/>
                </a:solidFill>
                <a:effectLst/>
                <a:latin typeface="Calibri" pitchFamily="34" charset="0"/>
              </a:defRPr>
            </a:lvl1pPr>
          </a:lstStyle>
          <a:p>
            <a:r>
              <a:rPr lang="en-US"/>
              <a:t>Bottom band: NCHS</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t="87122"/>
          <a:stretch/>
        </p:blipFill>
        <p:spPr>
          <a:xfrm>
            <a:off x="0" y="5005830"/>
            <a:ext cx="9144000" cy="137670"/>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257162" indent="-257162">
              <a:buClr>
                <a:srgbClr val="006A71"/>
              </a:buClr>
              <a:buFont typeface="Wingdings" panose="05000000000000000000" pitchFamily="2" charset="2"/>
              <a:buChar char="§"/>
              <a:defRPr sz="1500">
                <a:solidFill>
                  <a:schemeClr val="accent4">
                    <a:lumMod val="75000"/>
                  </a:schemeClr>
                </a:solidFill>
              </a:defRPr>
            </a:lvl1pPr>
            <a:lvl2pPr>
              <a:buClr>
                <a:srgbClr val="008BB0"/>
              </a:buClr>
              <a:defRPr sz="1500">
                <a:solidFill>
                  <a:schemeClr val="accent4">
                    <a:lumMod val="75000"/>
                  </a:schemeClr>
                </a:solidFill>
              </a:defRPr>
            </a:lvl2pPr>
            <a:lvl3pPr>
              <a:buClr>
                <a:srgbClr val="695E4A"/>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8850059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FD9BB2-F3A3-4456-AB03-F63AD62B8782}"/>
              </a:ext>
            </a:extLst>
          </p:cNvPr>
          <p:cNvSpPr/>
          <p:nvPr userDrawn="1"/>
        </p:nvSpPr>
        <p:spPr>
          <a:xfrm>
            <a:off x="757643" y="547582"/>
            <a:ext cx="6165791" cy="381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02AE4EB-347E-440C-8714-73CC521BD2B7}"/>
              </a:ext>
            </a:extLst>
          </p:cNvPr>
          <p:cNvSpPr>
            <a:spLocks noGrp="1"/>
          </p:cNvSpPr>
          <p:nvPr>
            <p:ph type="subTitle" idx="1" hasCustomPrompt="1"/>
          </p:nvPr>
        </p:nvSpPr>
        <p:spPr>
          <a:xfrm>
            <a:off x="538385" y="201706"/>
            <a:ext cx="6877398" cy="1172339"/>
          </a:xfrm>
        </p:spPr>
        <p:txBody>
          <a:bodyPr wrap="square" tIns="0" bIns="0" anchor="b">
            <a:normAutofit/>
          </a:bodyPr>
          <a:lstStyle>
            <a:lvl1pPr marL="0" indent="0" algn="l">
              <a:lnSpc>
                <a:spcPct val="100000"/>
              </a:lnSpc>
              <a:spcBef>
                <a:spcPts val="0"/>
              </a:spcBef>
              <a:buNone/>
              <a:defRPr sz="3000" b="1">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Event name</a:t>
            </a:r>
          </a:p>
        </p:txBody>
      </p:sp>
      <p:sp>
        <p:nvSpPr>
          <p:cNvPr id="10" name="Text Placeholder 4">
            <a:extLst>
              <a:ext uri="{FF2B5EF4-FFF2-40B4-BE49-F238E27FC236}">
                <a16:creationId xmlns:a16="http://schemas.microsoft.com/office/drawing/2014/main" id="{B83EA2F8-AA29-4542-80E5-58684C905E77}"/>
              </a:ext>
            </a:extLst>
          </p:cNvPr>
          <p:cNvSpPr>
            <a:spLocks noGrp="1"/>
          </p:cNvSpPr>
          <p:nvPr>
            <p:ph type="body" sz="quarter" idx="12" hasCustomPrompt="1"/>
          </p:nvPr>
        </p:nvSpPr>
        <p:spPr>
          <a:xfrm>
            <a:off x="538386" y="1510394"/>
            <a:ext cx="5454571" cy="306431"/>
          </a:xfrm>
        </p:spPr>
        <p:txBody>
          <a:bodyPr anchor="b"/>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t>Day, Month, Year</a:t>
            </a:r>
          </a:p>
        </p:txBody>
      </p:sp>
      <p:sp>
        <p:nvSpPr>
          <p:cNvPr id="14" name="Title 1">
            <a:extLst>
              <a:ext uri="{FF2B5EF4-FFF2-40B4-BE49-F238E27FC236}">
                <a16:creationId xmlns:a16="http://schemas.microsoft.com/office/drawing/2014/main" id="{5D4CF19F-9F69-4220-9FF6-92DD1F0C25D5}"/>
              </a:ext>
            </a:extLst>
          </p:cNvPr>
          <p:cNvSpPr>
            <a:spLocks noGrp="1"/>
          </p:cNvSpPr>
          <p:nvPr>
            <p:ph type="title" hasCustomPrompt="1"/>
          </p:nvPr>
        </p:nvSpPr>
        <p:spPr>
          <a:xfrm>
            <a:off x="1105538" y="2504690"/>
            <a:ext cx="6310245" cy="777353"/>
          </a:xfrm>
        </p:spPr>
        <p:txBody>
          <a:bodyPr anchor="t">
            <a:normAutofit/>
          </a:bodyPr>
          <a:lstStyle>
            <a:lvl1pPr>
              <a:defRPr sz="1800" b="1">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lang="en-US" sz="1800" b="1">
                <a:latin typeface="Arial" panose="020B0604020202020204" pitchFamily="34" charset="0"/>
                <a:cs typeface="Arial" panose="020B0604020202020204" pitchFamily="34" charset="0"/>
              </a:rPr>
              <a:t>First name Last name, Highest degree earned, Division </a:t>
            </a:r>
            <a:br>
              <a:rPr lang="en-US" sz="1800" b="1">
                <a:latin typeface="Arial" panose="020B0604020202020204" pitchFamily="34" charset="0"/>
                <a:cs typeface="Arial" panose="020B0604020202020204" pitchFamily="34" charset="0"/>
              </a:rPr>
            </a:br>
            <a:r>
              <a:rPr lang="en-US"/>
              <a:t>Or</a:t>
            </a:r>
            <a:br>
              <a:rPr lang="en-US"/>
            </a:br>
            <a:r>
              <a:rPr lang="en-US" sz="1800" b="1">
                <a:latin typeface="Arial" panose="020B0604020202020204" pitchFamily="34" charset="0"/>
                <a:cs typeface="Arial" panose="020B0604020202020204" pitchFamily="34" charset="0"/>
              </a:rPr>
              <a:t>Division name (if panel discussion)</a:t>
            </a:r>
            <a:br>
              <a:rPr lang="en-US"/>
            </a:br>
            <a:br>
              <a:rPr lang="en-US"/>
            </a:br>
            <a:endParaRPr lang="en-US" sz="1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0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451E6C05-4E65-4F8B-94B0-BF5507E3959F}"/>
              </a:ext>
            </a:extLst>
          </p:cNvPr>
          <p:cNvSpPr>
            <a:spLocks noGrp="1"/>
          </p:cNvSpPr>
          <p:nvPr>
            <p:ph type="body" idx="1" hasCustomPrompt="1"/>
          </p:nvPr>
        </p:nvSpPr>
        <p:spPr>
          <a:xfrm>
            <a:off x="1888319" y="1689354"/>
            <a:ext cx="6725003" cy="323383"/>
          </a:xfrm>
        </p:spPr>
        <p:txBody>
          <a:bodyPr anchor="t" anchorCtr="0"/>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URL</a:t>
            </a:r>
          </a:p>
        </p:txBody>
      </p:sp>
      <p:sp>
        <p:nvSpPr>
          <p:cNvPr id="5" name="Text Placeholder 4">
            <a:extLst>
              <a:ext uri="{FF2B5EF4-FFF2-40B4-BE49-F238E27FC236}">
                <a16:creationId xmlns:a16="http://schemas.microsoft.com/office/drawing/2014/main" id="{34C9088D-9DA1-4323-8A47-58596A47C222}"/>
              </a:ext>
            </a:extLst>
          </p:cNvPr>
          <p:cNvSpPr>
            <a:spLocks noGrp="1"/>
          </p:cNvSpPr>
          <p:nvPr>
            <p:ph type="body" sz="quarter" idx="3" hasCustomPrompt="1"/>
          </p:nvPr>
        </p:nvSpPr>
        <p:spPr>
          <a:xfrm>
            <a:off x="1888318" y="2398946"/>
            <a:ext cx="6814979" cy="323383"/>
          </a:xfrm>
        </p:spPr>
        <p:txBody>
          <a:bodyPr anchor="t" anchorCtr="0"/>
          <a:lstStyle>
            <a:lvl1pPr marL="0" indent="0">
              <a:buNone/>
              <a:defRPr sz="18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E-mail address</a:t>
            </a:r>
          </a:p>
        </p:txBody>
      </p:sp>
    </p:spTree>
    <p:extLst>
      <p:ext uri="{BB962C8B-B14F-4D97-AF65-F5344CB8AC3E}">
        <p14:creationId xmlns:p14="http://schemas.microsoft.com/office/powerpoint/2010/main" val="13642404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CACA0D-37AE-4B19-A25B-3AF18A8231BB}"/>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5" name="Footer Placeholder 4">
            <a:extLst>
              <a:ext uri="{FF2B5EF4-FFF2-40B4-BE49-F238E27FC236}">
                <a16:creationId xmlns:a16="http://schemas.microsoft.com/office/drawing/2014/main" id="{DB493CCC-8052-434D-9225-C0C84001D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83793-175B-4FDA-ABAA-AAF2940F2BBA}"/>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1322974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5CD56-7B9F-441F-9DB2-D9FA69DCEF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67CDB0-15F3-40DA-8A9D-A53AEA6CB86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F0942-F6F2-4C99-A0BA-805F344635A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70EAFB-D9E1-4820-8E83-B07009EA9F10}"/>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6" name="Footer Placeholder 5">
            <a:extLst>
              <a:ext uri="{FF2B5EF4-FFF2-40B4-BE49-F238E27FC236}">
                <a16:creationId xmlns:a16="http://schemas.microsoft.com/office/drawing/2014/main" id="{6A5713CD-E7A8-457D-A948-FCEA882EBB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F5245E-451A-48BC-92FA-5ECC4AFCB9C7}"/>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2779813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AC31A-0E8C-4DD4-A104-011745F3B76E}"/>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E663FC-C7E6-40B4-9D7C-05734742C6D5}"/>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445EE5-91F3-4F49-ACEA-808B7B941FE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C6F44E-31CD-4D1D-9DC8-E736A20AAFFB}"/>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427F036-B51D-4C94-A686-75082EF5D7E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263B7-9A2F-43F3-8E71-4CCF8099C92D}"/>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8" name="Footer Placeholder 7">
            <a:extLst>
              <a:ext uri="{FF2B5EF4-FFF2-40B4-BE49-F238E27FC236}">
                <a16:creationId xmlns:a16="http://schemas.microsoft.com/office/drawing/2014/main" id="{79931DBA-7280-4202-8B69-10EA66D78E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FA0969-693C-4943-A341-5D1E88262F21}"/>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330640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94C4-D9C0-450E-A3D8-A09B286A25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1DDC81-7E33-4FD8-813F-2192535BCFA5}"/>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4" name="Footer Placeholder 3">
            <a:extLst>
              <a:ext uri="{FF2B5EF4-FFF2-40B4-BE49-F238E27FC236}">
                <a16:creationId xmlns:a16="http://schemas.microsoft.com/office/drawing/2014/main" id="{B2C864E3-CBE9-4931-B754-A5A78E566C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32A954-5417-4C0F-B2A7-C2546DEDFDFD}"/>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3751102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40C1A8-1DA2-4E46-AC53-8B30CBE60885}"/>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3" name="Footer Placeholder 2">
            <a:extLst>
              <a:ext uri="{FF2B5EF4-FFF2-40B4-BE49-F238E27FC236}">
                <a16:creationId xmlns:a16="http://schemas.microsoft.com/office/drawing/2014/main" id="{5EB14D71-5E18-4789-9C03-4668E96B6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8BD370-81C7-4E24-BCF3-27B26C1471DF}"/>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791572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8C69C-AB14-44FD-BD4B-CF8EC501EC7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70BF135-2124-41A8-8558-FA04AA2C68D7}"/>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52EFB9-2177-4F85-A9C5-8B49616FB81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4F70C3-7053-45D2-912D-80DDF8551DC4}"/>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6" name="Footer Placeholder 5">
            <a:extLst>
              <a:ext uri="{FF2B5EF4-FFF2-40B4-BE49-F238E27FC236}">
                <a16:creationId xmlns:a16="http://schemas.microsoft.com/office/drawing/2014/main" id="{53F84555-85D3-4FC8-A0C6-419D0D950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12092-15E5-476B-887B-489B1D1C471F}"/>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8425983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00081-9864-4AC8-8F28-2D4FFF86DDA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CFCDCFC-08C5-4BBB-A5C9-D09040C7D9B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5B33C6B-5A73-4071-9B18-9BB4235A28E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A07287D-2BAC-4C44-BEDB-6396B3D4838A}"/>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6" name="Footer Placeholder 5">
            <a:extLst>
              <a:ext uri="{FF2B5EF4-FFF2-40B4-BE49-F238E27FC236}">
                <a16:creationId xmlns:a16="http://schemas.microsoft.com/office/drawing/2014/main" id="{F051A8FB-EDBD-4CD6-8D79-139905DC73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74E80-0D4E-4E53-AB3B-1630F321B829}"/>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17909429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A183E877-6F57-4EC0-BDD8-6E59779848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C66F8-0C64-4A11-91E5-2ECF938F3168}"/>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5" name="Footer Placeholder 4">
            <a:extLst>
              <a:ext uri="{FF2B5EF4-FFF2-40B4-BE49-F238E27FC236}">
                <a16:creationId xmlns:a16="http://schemas.microsoft.com/office/drawing/2014/main" id="{A028307A-2311-4DF4-B1E6-B0E0D2B5C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9002B-E7D5-4137-A6C7-D027D36178DA}"/>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18390678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C58D4F-6893-4B76-B635-728C7620628D}"/>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8A9062-8139-46CC-8A83-C450D2D51656}"/>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5F2CD-4D21-42D2-B9EF-D4372DAD0A02}"/>
              </a:ext>
            </a:extLst>
          </p:cNvPr>
          <p:cNvSpPr>
            <a:spLocks noGrp="1"/>
          </p:cNvSpPr>
          <p:nvPr>
            <p:ph type="dt" sz="half" idx="10"/>
          </p:nvPr>
        </p:nvSpPr>
        <p:spPr/>
        <p:txBody>
          <a:bodyPr/>
          <a:lstStyle/>
          <a:p>
            <a:fld id="{EB4D80BC-0D16-452A-82B8-B2C20CC4CFBE}" type="datetimeFigureOut">
              <a:rPr lang="en-US" smtClean="0"/>
              <a:t>2023-09-26</a:t>
            </a:fld>
            <a:endParaRPr lang="en-US"/>
          </a:p>
        </p:txBody>
      </p:sp>
      <p:sp>
        <p:nvSpPr>
          <p:cNvPr id="5" name="Footer Placeholder 4">
            <a:extLst>
              <a:ext uri="{FF2B5EF4-FFF2-40B4-BE49-F238E27FC236}">
                <a16:creationId xmlns:a16="http://schemas.microsoft.com/office/drawing/2014/main" id="{AEECE78A-0AAB-4251-83BA-EC912FF82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02425-D5F3-4E90-9C2B-EE9484C7AA05}"/>
              </a:ext>
            </a:extLst>
          </p:cNvPr>
          <p:cNvSpPr>
            <a:spLocks noGrp="1"/>
          </p:cNvSpPr>
          <p:nvPr>
            <p:ph type="sldNum" sz="quarter" idx="12"/>
          </p:nvPr>
        </p:nvSpPr>
        <p:spPr/>
        <p:txBody>
          <a:bodyPr/>
          <a:lstStyle/>
          <a:p>
            <a:fld id="{CDD61CBA-1760-47B2-8925-824FA267D530}" type="slidenum">
              <a:rPr lang="en-US" smtClean="0"/>
              <a:t>‹#›</a:t>
            </a:fld>
            <a:endParaRPr lang="en-US"/>
          </a:p>
        </p:txBody>
      </p:sp>
    </p:spTree>
    <p:extLst>
      <p:ext uri="{BB962C8B-B14F-4D97-AF65-F5344CB8AC3E}">
        <p14:creationId xmlns:p14="http://schemas.microsoft.com/office/powerpoint/2010/main" val="753946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0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r>
              <a:rPr lang="en-US"/>
              <a:t>Bottom band: NCHS</a:t>
            </a:r>
          </a:p>
        </p:txBody>
      </p:sp>
      <p:sp>
        <p:nvSpPr>
          <p:cNvPr id="6" name="Text Placeholder 7"/>
          <p:cNvSpPr>
            <a:spLocks noGrp="1"/>
          </p:cNvSpPr>
          <p:nvPr>
            <p:ph type="body" sz="quarter" idx="10"/>
          </p:nvPr>
        </p:nvSpPr>
        <p:spPr>
          <a:xfrm>
            <a:off x="457200" y="1158875"/>
            <a:ext cx="8229600" cy="3341688"/>
          </a:xfrm>
        </p:spPr>
        <p:txBody>
          <a:bodyPr/>
          <a:lstStyle>
            <a:lvl1pPr marL="342883" indent="-342883">
              <a:buClr>
                <a:srgbClr val="006A71"/>
              </a:buClr>
              <a:buFont typeface="Wingdings" panose="05000000000000000000" pitchFamily="2" charset="2"/>
              <a:buChar char="§"/>
              <a:defRPr sz="2000">
                <a:solidFill>
                  <a:schemeClr val="tx1"/>
                </a:solidFill>
              </a:defRPr>
            </a:lvl1pPr>
            <a:lvl2pPr>
              <a:buClr>
                <a:srgbClr val="008BB0"/>
              </a:buClr>
              <a:defRPr sz="2000">
                <a:solidFill>
                  <a:schemeClr val="tx1"/>
                </a:solidFill>
              </a:defRPr>
            </a:lvl2pPr>
            <a:lvl3pPr>
              <a:buClr>
                <a:srgbClr val="695E4A"/>
              </a:buClr>
              <a:defRPr sz="2000">
                <a:solidFill>
                  <a:schemeClr val="tx1"/>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183021417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lor_background">
    <p:bg>
      <p:bgPr>
        <a:solidFill>
          <a:srgbClr val="0068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2"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142546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858"/>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83" indent="-342883">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7">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342883" indent="-342883">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13" indent="-285737">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052946"/>
            <a:ext cx="9144000" cy="90554"/>
          </a:xfrm>
          <a:prstGeom prst="rect">
            <a:avLst/>
          </a:prstGeom>
        </p:spPr>
      </p:pic>
    </p:spTree>
    <p:extLst>
      <p:ext uri="{BB962C8B-B14F-4D97-AF65-F5344CB8AC3E}">
        <p14:creationId xmlns:p14="http://schemas.microsoft.com/office/powerpoint/2010/main" val="42500837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sp>
        <p:nvSpPr>
          <p:cNvPr id="3" name="TextBox 2"/>
          <p:cNvSpPr txBox="1"/>
          <p:nvPr userDrawn="1"/>
        </p:nvSpPr>
        <p:spPr>
          <a:xfrm>
            <a:off x="127220" y="2746826"/>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2" name="Picture 1" descr="Logos of the U.S. Department of Health and Human Services and the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5632"/>
            <a:ext cx="9144000" cy="887868"/>
          </a:xfrm>
          <a:prstGeom prst="rect">
            <a:avLst/>
          </a:prstGeom>
        </p:spPr>
      </p:pic>
    </p:spTree>
    <p:extLst>
      <p:ext uri="{BB962C8B-B14F-4D97-AF65-F5344CB8AC3E}">
        <p14:creationId xmlns:p14="http://schemas.microsoft.com/office/powerpoint/2010/main" val="17504053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E851241-E6B0-C244-84D3-CBF1BBC7B101}"/>
              </a:ext>
            </a:extLst>
          </p:cNvPr>
          <p:cNvSpPr>
            <a:spLocks noGrp="1"/>
          </p:cNvSpPr>
          <p:nvPr>
            <p:ph type="sldNum" sz="quarter" idx="12"/>
          </p:nvPr>
        </p:nvSpPr>
        <p:spPr>
          <a:xfrm>
            <a:off x="8001000" y="4741749"/>
            <a:ext cx="514350" cy="176986"/>
          </a:xfrm>
          <a:prstGeom prst="rect">
            <a:avLst/>
          </a:prstGeom>
        </p:spPr>
        <p:txBody>
          <a:bodyPr/>
          <a:lstStyle>
            <a:lvl1pPr algn="r">
              <a:defRPr sz="1000">
                <a:solidFill>
                  <a:srgbClr val="AAAAAA"/>
                </a:solidFill>
                <a:latin typeface="Arial" panose="020B0604020202020204" pitchFamily="34" charset="0"/>
                <a:cs typeface="Arial" panose="020B0604020202020204" pitchFamily="34" charset="0"/>
              </a:defRPr>
            </a:lvl1pPr>
          </a:lstStyle>
          <a:p>
            <a:fld id="{FA33B66F-D2D0-624D-B78A-ECEBE6880185}" type="slidenum">
              <a:rPr lang="en-US" smtClean="0"/>
              <a:pPr/>
              <a:t>‹#›</a:t>
            </a:fld>
            <a:endParaRPr lang="en-US"/>
          </a:p>
        </p:txBody>
      </p:sp>
      <p:sp>
        <p:nvSpPr>
          <p:cNvPr id="8" name="Picture Placeholder 4">
            <a:extLst>
              <a:ext uri="{FF2B5EF4-FFF2-40B4-BE49-F238E27FC236}">
                <a16:creationId xmlns:a16="http://schemas.microsoft.com/office/drawing/2014/main" id="{15FDB311-81C9-0441-8536-80FEE0A4DB21}"/>
              </a:ext>
            </a:extLst>
          </p:cNvPr>
          <p:cNvSpPr>
            <a:spLocks noGrp="1"/>
          </p:cNvSpPr>
          <p:nvPr>
            <p:ph type="pic" sz="quarter" idx="13"/>
          </p:nvPr>
        </p:nvSpPr>
        <p:spPr>
          <a:xfrm>
            <a:off x="628650" y="1035490"/>
            <a:ext cx="7886700" cy="3129103"/>
          </a:xfrm>
          <a:prstGeom prst="rect">
            <a:avLst/>
          </a:prstGeom>
        </p:spPr>
        <p:txBody>
          <a:bodyPr/>
          <a:lstStyle/>
          <a:p>
            <a:endParaRPr lang="en-US"/>
          </a:p>
        </p:txBody>
      </p:sp>
      <p:sp>
        <p:nvSpPr>
          <p:cNvPr id="10" name="Title 1">
            <a:extLst>
              <a:ext uri="{FF2B5EF4-FFF2-40B4-BE49-F238E27FC236}">
                <a16:creationId xmlns:a16="http://schemas.microsoft.com/office/drawing/2014/main" id="{DBB44F96-32B4-6D4B-ABF0-C44A2C605A56}"/>
              </a:ext>
            </a:extLst>
          </p:cNvPr>
          <p:cNvSpPr>
            <a:spLocks noGrp="1"/>
          </p:cNvSpPr>
          <p:nvPr>
            <p:ph type="title"/>
          </p:nvPr>
        </p:nvSpPr>
        <p:spPr>
          <a:xfrm>
            <a:off x="628650" y="473205"/>
            <a:ext cx="7886700" cy="464127"/>
          </a:xfrm>
          <a:prstGeom prst="rect">
            <a:avLst/>
          </a:prstGeom>
        </p:spPr>
        <p:txBody>
          <a:bodyPr>
            <a:normAutofit/>
          </a:bodyPr>
          <a:lstStyle>
            <a:lvl1pPr>
              <a:defRPr sz="2750" b="1" i="0">
                <a:solidFill>
                  <a:srgbClr val="0D194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06999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4C5B47BB-28AC-7D4E-8A36-752EDC886691}"/>
              </a:ext>
            </a:extLst>
          </p:cNvPr>
          <p:cNvSpPr>
            <a:spLocks noGrp="1"/>
          </p:cNvSpPr>
          <p:nvPr>
            <p:ph type="sldNum" sz="quarter" idx="12"/>
          </p:nvPr>
        </p:nvSpPr>
        <p:spPr>
          <a:xfrm>
            <a:off x="8001000" y="4741749"/>
            <a:ext cx="514350" cy="176986"/>
          </a:xfrm>
          <a:prstGeom prst="rect">
            <a:avLst/>
          </a:prstGeom>
        </p:spPr>
        <p:txBody>
          <a:bodyPr/>
          <a:lstStyle>
            <a:lvl1pPr algn="r">
              <a:defRPr sz="1000">
                <a:solidFill>
                  <a:srgbClr val="AAAAAA"/>
                </a:solidFill>
                <a:latin typeface="Arial" panose="020B0604020202020204" pitchFamily="34" charset="0"/>
                <a:cs typeface="Arial" panose="020B0604020202020204" pitchFamily="34" charset="0"/>
              </a:defRPr>
            </a:lvl1pPr>
          </a:lstStyle>
          <a:p>
            <a:fld id="{FA33B66F-D2D0-624D-B78A-ECEBE6880185}" type="slidenum">
              <a:rPr lang="en-US" smtClean="0"/>
              <a:pPr/>
              <a:t>‹#›</a:t>
            </a:fld>
            <a:endParaRPr lang="en-US"/>
          </a:p>
        </p:txBody>
      </p:sp>
      <p:sp>
        <p:nvSpPr>
          <p:cNvPr id="6" name="Title 1">
            <a:extLst>
              <a:ext uri="{FF2B5EF4-FFF2-40B4-BE49-F238E27FC236}">
                <a16:creationId xmlns:a16="http://schemas.microsoft.com/office/drawing/2014/main" id="{14BC8E24-9814-2341-987D-EC503ED941DF}"/>
              </a:ext>
            </a:extLst>
          </p:cNvPr>
          <p:cNvSpPr>
            <a:spLocks noGrp="1"/>
          </p:cNvSpPr>
          <p:nvPr>
            <p:ph type="title"/>
          </p:nvPr>
        </p:nvSpPr>
        <p:spPr>
          <a:xfrm>
            <a:off x="628650" y="473205"/>
            <a:ext cx="7886700" cy="464127"/>
          </a:xfrm>
          <a:prstGeom prst="rect">
            <a:avLst/>
          </a:prstGeom>
        </p:spPr>
        <p:txBody>
          <a:bodyPr>
            <a:normAutofit/>
          </a:bodyPr>
          <a:lstStyle>
            <a:lvl1pPr>
              <a:defRPr sz="2750" b="1" i="0">
                <a:solidFill>
                  <a:srgbClr val="0D1941"/>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C5E948CB-BB5A-4E42-ABEE-B7D76109EE07}"/>
              </a:ext>
            </a:extLst>
          </p:cNvPr>
          <p:cNvSpPr>
            <a:spLocks noGrp="1"/>
          </p:cNvSpPr>
          <p:nvPr>
            <p:ph idx="1"/>
          </p:nvPr>
        </p:nvSpPr>
        <p:spPr>
          <a:xfrm>
            <a:off x="628650" y="1035490"/>
            <a:ext cx="7886700" cy="3129104"/>
          </a:xfrm>
          <a:prstGeom prst="rect">
            <a:avLst/>
          </a:prstGeom>
        </p:spPr>
        <p:txBody>
          <a:bodyPr/>
          <a:lstStyle>
            <a:lvl1pPr marL="353616" indent="-171450">
              <a:spcBef>
                <a:spcPts val="525"/>
              </a:spcBef>
              <a:buClr>
                <a:srgbClr val="25B3E3"/>
              </a:buClr>
              <a:tabLst/>
              <a:defRPr sz="1750">
                <a:solidFill>
                  <a:srgbClr val="0D1941"/>
                </a:solidFill>
                <a:latin typeface="Arial" panose="020B0604020202020204" pitchFamily="34" charset="0"/>
                <a:cs typeface="Arial" panose="020B0604020202020204" pitchFamily="34" charset="0"/>
              </a:defRPr>
            </a:lvl1pPr>
            <a:lvl2pPr marL="561975" indent="-172641">
              <a:spcBef>
                <a:spcPts val="525"/>
              </a:spcBef>
              <a:buClr>
                <a:srgbClr val="F6BB18"/>
              </a:buClr>
              <a:tabLst/>
              <a:defRPr sz="1500">
                <a:solidFill>
                  <a:srgbClr val="0D1941"/>
                </a:solidFill>
                <a:latin typeface="Arial" panose="020B0604020202020204" pitchFamily="34" charset="0"/>
                <a:cs typeface="Arial" panose="020B0604020202020204" pitchFamily="34" charset="0"/>
              </a:defRPr>
            </a:lvl2pPr>
            <a:lvl3pPr marL="734616" indent="-172641">
              <a:spcBef>
                <a:spcPts val="525"/>
              </a:spcBef>
              <a:buClr>
                <a:srgbClr val="23B693"/>
              </a:buClr>
              <a:tabLst/>
              <a:defRPr sz="1500">
                <a:solidFill>
                  <a:srgbClr val="0D1941"/>
                </a:solidFill>
                <a:latin typeface="Arial" panose="020B0604020202020204" pitchFamily="34" charset="0"/>
                <a:cs typeface="Arial" panose="020B0604020202020204" pitchFamily="34" charset="0"/>
              </a:defRPr>
            </a:lvl3pPr>
            <a:lvl4pPr marL="942975" indent="-172641">
              <a:spcBef>
                <a:spcPts val="525"/>
              </a:spcBef>
              <a:buClr>
                <a:srgbClr val="25B3E3"/>
              </a:buClr>
              <a:tabLst/>
              <a:defRPr sz="1250">
                <a:solidFill>
                  <a:srgbClr val="0D1941"/>
                </a:solidFill>
                <a:latin typeface="Arial" panose="020B0604020202020204" pitchFamily="34" charset="0"/>
                <a:cs typeface="Arial" panose="020B0604020202020204" pitchFamily="34" charset="0"/>
              </a:defRPr>
            </a:lvl4pPr>
            <a:lvl5pPr marL="1160860" indent="-190500">
              <a:spcBef>
                <a:spcPts val="525"/>
              </a:spcBef>
              <a:buClr>
                <a:srgbClr val="F6BB18"/>
              </a:buClr>
              <a:tabLst/>
              <a:defRPr sz="1250">
                <a:solidFill>
                  <a:srgbClr val="0D194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321596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effectLst/>
              </a:defRPr>
            </a:lvl1pPr>
          </a:lstStyle>
          <a:p>
            <a:r>
              <a:rPr lang="en-US"/>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tx1"/>
              </a:buClr>
              <a:buSzPct val="70000"/>
              <a:buFont typeface="Wingdings" pitchFamily="2" charset="2"/>
              <a:buChar char="q"/>
              <a:defRPr sz="1800" b="1" baseline="0">
                <a:solidFill>
                  <a:schemeClr val="bg2"/>
                </a:solidFill>
              </a:defRPr>
            </a:lvl1pPr>
            <a:lvl2pPr>
              <a:buClr>
                <a:schemeClr val="tx1"/>
              </a:buClr>
              <a:buSzPct val="100000"/>
              <a:buFont typeface="Wingdings" pitchFamily="2" charset="2"/>
              <a:buChar char="§"/>
              <a:defRPr sz="1500">
                <a:solidFill>
                  <a:schemeClr val="bg2"/>
                </a:solidFill>
              </a:defRPr>
            </a:lvl2pPr>
            <a:lvl3pPr>
              <a:buClr>
                <a:schemeClr val="tx1"/>
              </a:buClr>
              <a:buSzPct val="100000"/>
              <a:buFont typeface="Arial" pitchFamily="34" charset="0"/>
              <a:buChar char="•"/>
              <a:defRPr sz="1350">
                <a:solidFill>
                  <a:schemeClr val="bg2"/>
                </a:solidFill>
              </a:defRPr>
            </a:lvl3pPr>
            <a:lvl4pPr>
              <a:buClr>
                <a:schemeClr val="tx1"/>
              </a:buClr>
              <a:buSzPct val="70000"/>
              <a:buFont typeface="Courier New" pitchFamily="49" charset="0"/>
              <a:buChar char="o"/>
              <a:defRPr sz="1350" baseline="0">
                <a:solidFill>
                  <a:schemeClr val="bg2"/>
                </a:solidFill>
              </a:defRPr>
            </a:lvl4pPr>
            <a:lvl5pPr>
              <a:buClr>
                <a:schemeClr val="tx1"/>
              </a:buClr>
              <a:buSzPct val="70000"/>
              <a:buFont typeface="Arial" pitchFamily="34" charset="0"/>
              <a:buChar char="•"/>
              <a:defRPr sz="1350">
                <a:solidFill>
                  <a:schemeClr val="bg2"/>
                </a:solidFill>
              </a:defRPr>
            </a:lvl5pPr>
          </a:lstStyle>
          <a:p>
            <a:pPr lvl="0"/>
            <a:r>
              <a:rPr lang="en-US"/>
              <a:t>First level – Myriad Pro, Bold, 24pt</a:t>
            </a:r>
          </a:p>
          <a:p>
            <a:pPr lvl="1"/>
            <a:r>
              <a:rPr lang="en-US"/>
              <a:t>Second level – Myriad Pro, 20pt</a:t>
            </a:r>
          </a:p>
          <a:p>
            <a:pPr lvl="2"/>
            <a:r>
              <a:rPr lang="en-US"/>
              <a:t>Third level – Myriad Pro, 18pt	</a:t>
            </a:r>
          </a:p>
          <a:p>
            <a:pPr lvl="3"/>
            <a:r>
              <a:rPr lang="en-US"/>
              <a:t>Fourth level – Myriad Pro, 18pt</a:t>
            </a:r>
          </a:p>
          <a:p>
            <a:pPr lvl="4"/>
            <a:r>
              <a:rPr lang="en-US"/>
              <a:t>Fifth level – Myriad Pro, 18pt</a:t>
            </a:r>
          </a:p>
        </p:txBody>
      </p:sp>
      <p:sp>
        <p:nvSpPr>
          <p:cNvPr id="6" name="Text Placeholder 5"/>
          <p:cNvSpPr>
            <a:spLocks noGrp="1"/>
          </p:cNvSpPr>
          <p:nvPr userDrawn="1">
            <p:ph type="body" sz="quarter" idx="11" hasCustomPrompt="1"/>
          </p:nvPr>
        </p:nvSpPr>
        <p:spPr>
          <a:xfrm>
            <a:off x="457200" y="4343400"/>
            <a:ext cx="8229600" cy="457200"/>
          </a:xfrm>
          <a:prstGeom prst="rect">
            <a:avLst/>
          </a:prstGeom>
        </p:spPr>
        <p:txBody>
          <a:bodyPr anchor="b"/>
          <a:lstStyle>
            <a:lvl1pPr>
              <a:buNone/>
              <a:defRPr sz="825">
                <a:solidFill>
                  <a:schemeClr val="tx1"/>
                </a:solidFill>
              </a:defRPr>
            </a:lvl1pPr>
          </a:lstStyle>
          <a:p>
            <a:r>
              <a:rPr lang="en-US"/>
              <a:t>* Citations, references, and credits – Myriad Pro, 11pt</a:t>
            </a:r>
          </a:p>
        </p:txBody>
      </p:sp>
    </p:spTree>
    <p:extLst>
      <p:ext uri="{BB962C8B-B14F-4D97-AF65-F5344CB8AC3E}">
        <p14:creationId xmlns:p14="http://schemas.microsoft.com/office/powerpoint/2010/main" val="388448801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Content with phot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12DF737-4498-4B42-B95D-A10DC954B38F}"/>
              </a:ext>
            </a:extLst>
          </p:cNvPr>
          <p:cNvSpPr>
            <a:spLocks noGrp="1"/>
          </p:cNvSpPr>
          <p:nvPr>
            <p:ph type="sldNum" sz="quarter" idx="12"/>
          </p:nvPr>
        </p:nvSpPr>
        <p:spPr>
          <a:xfrm>
            <a:off x="8001000" y="4741749"/>
            <a:ext cx="514350" cy="176986"/>
          </a:xfrm>
          <a:prstGeom prst="rect">
            <a:avLst/>
          </a:prstGeom>
        </p:spPr>
        <p:txBody>
          <a:bodyPr/>
          <a:lstStyle>
            <a:lvl1pPr algn="r">
              <a:defRPr sz="1000">
                <a:solidFill>
                  <a:srgbClr val="AAAAAA"/>
                </a:solidFill>
                <a:latin typeface="Arial" panose="020B0604020202020204" pitchFamily="34" charset="0"/>
                <a:cs typeface="Arial" panose="020B0604020202020204" pitchFamily="34" charset="0"/>
              </a:defRPr>
            </a:lvl1pPr>
          </a:lstStyle>
          <a:p>
            <a:fld id="{FA33B66F-D2D0-624D-B78A-ECEBE6880185}" type="slidenum">
              <a:rPr lang="en-US" smtClean="0"/>
              <a:pPr/>
              <a:t>‹#›</a:t>
            </a:fld>
            <a:endParaRPr lang="en-US"/>
          </a:p>
        </p:txBody>
      </p:sp>
      <p:sp>
        <p:nvSpPr>
          <p:cNvPr id="8" name="Picture Placeholder 4">
            <a:extLst>
              <a:ext uri="{FF2B5EF4-FFF2-40B4-BE49-F238E27FC236}">
                <a16:creationId xmlns:a16="http://schemas.microsoft.com/office/drawing/2014/main" id="{65800490-C191-4144-9F44-1360DFCDCA40}"/>
              </a:ext>
            </a:extLst>
          </p:cNvPr>
          <p:cNvSpPr>
            <a:spLocks noGrp="1"/>
          </p:cNvSpPr>
          <p:nvPr>
            <p:ph type="pic" sz="quarter" idx="13"/>
          </p:nvPr>
        </p:nvSpPr>
        <p:spPr>
          <a:xfrm>
            <a:off x="4768454" y="1035490"/>
            <a:ext cx="3746896" cy="3129103"/>
          </a:xfrm>
          <a:prstGeom prst="rect">
            <a:avLst/>
          </a:prstGeom>
        </p:spPr>
        <p:txBody>
          <a:bodyPr/>
          <a:lstStyle/>
          <a:p>
            <a:endParaRPr lang="en-US"/>
          </a:p>
        </p:txBody>
      </p:sp>
      <p:sp>
        <p:nvSpPr>
          <p:cNvPr id="10" name="Title 1">
            <a:extLst>
              <a:ext uri="{FF2B5EF4-FFF2-40B4-BE49-F238E27FC236}">
                <a16:creationId xmlns:a16="http://schemas.microsoft.com/office/drawing/2014/main" id="{7749A5CF-3160-7C4D-A81D-5F2C9FB56A4D}"/>
              </a:ext>
            </a:extLst>
          </p:cNvPr>
          <p:cNvSpPr>
            <a:spLocks noGrp="1"/>
          </p:cNvSpPr>
          <p:nvPr>
            <p:ph type="title"/>
          </p:nvPr>
        </p:nvSpPr>
        <p:spPr>
          <a:xfrm>
            <a:off x="628650" y="473205"/>
            <a:ext cx="7886700" cy="464127"/>
          </a:xfrm>
          <a:prstGeom prst="rect">
            <a:avLst/>
          </a:prstGeom>
        </p:spPr>
        <p:txBody>
          <a:bodyPr>
            <a:normAutofit/>
          </a:bodyPr>
          <a:lstStyle>
            <a:lvl1pPr>
              <a:defRPr sz="2750" b="1" i="0">
                <a:solidFill>
                  <a:srgbClr val="0D1941"/>
                </a:solidFill>
                <a:latin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F88E37FA-B934-A54C-A6F3-81E20A07C2C8}"/>
              </a:ext>
            </a:extLst>
          </p:cNvPr>
          <p:cNvSpPr>
            <a:spLocks noGrp="1"/>
          </p:cNvSpPr>
          <p:nvPr>
            <p:ph idx="1"/>
          </p:nvPr>
        </p:nvSpPr>
        <p:spPr>
          <a:xfrm>
            <a:off x="628650" y="1035490"/>
            <a:ext cx="3746896" cy="3129104"/>
          </a:xfrm>
          <a:prstGeom prst="rect">
            <a:avLst/>
          </a:prstGeom>
        </p:spPr>
        <p:txBody>
          <a:bodyPr/>
          <a:lstStyle>
            <a:lvl1pPr marL="353616" indent="-171450">
              <a:spcBef>
                <a:spcPts val="525"/>
              </a:spcBef>
              <a:buClr>
                <a:srgbClr val="25B3E3"/>
              </a:buClr>
              <a:tabLst/>
              <a:defRPr sz="1750">
                <a:solidFill>
                  <a:srgbClr val="0D1941"/>
                </a:solidFill>
                <a:latin typeface="Arial" panose="020B0604020202020204" pitchFamily="34" charset="0"/>
                <a:cs typeface="Arial" panose="020B0604020202020204" pitchFamily="34" charset="0"/>
              </a:defRPr>
            </a:lvl1pPr>
            <a:lvl2pPr marL="561975" indent="-172641">
              <a:spcBef>
                <a:spcPts val="525"/>
              </a:spcBef>
              <a:buClr>
                <a:srgbClr val="F6BB18"/>
              </a:buClr>
              <a:tabLst/>
              <a:defRPr sz="1500">
                <a:solidFill>
                  <a:srgbClr val="0D1941"/>
                </a:solidFill>
                <a:latin typeface="Arial" panose="020B0604020202020204" pitchFamily="34" charset="0"/>
                <a:cs typeface="Arial" panose="020B0604020202020204" pitchFamily="34" charset="0"/>
              </a:defRPr>
            </a:lvl2pPr>
            <a:lvl3pPr marL="734616" indent="-172641">
              <a:spcBef>
                <a:spcPts val="525"/>
              </a:spcBef>
              <a:buClr>
                <a:srgbClr val="23B693"/>
              </a:buClr>
              <a:tabLst/>
              <a:defRPr sz="1500">
                <a:solidFill>
                  <a:srgbClr val="0D1941"/>
                </a:solidFill>
                <a:latin typeface="Arial" panose="020B0604020202020204" pitchFamily="34" charset="0"/>
                <a:cs typeface="Arial" panose="020B0604020202020204" pitchFamily="34" charset="0"/>
              </a:defRPr>
            </a:lvl3pPr>
            <a:lvl4pPr marL="942975" indent="-172641">
              <a:spcBef>
                <a:spcPts val="525"/>
              </a:spcBef>
              <a:buClr>
                <a:srgbClr val="25B3E3"/>
              </a:buClr>
              <a:tabLst/>
              <a:defRPr sz="1250">
                <a:solidFill>
                  <a:srgbClr val="0D1941"/>
                </a:solidFill>
                <a:latin typeface="Arial" panose="020B0604020202020204" pitchFamily="34" charset="0"/>
                <a:cs typeface="Arial" panose="020B0604020202020204" pitchFamily="34" charset="0"/>
              </a:defRPr>
            </a:lvl4pPr>
            <a:lvl5pPr marL="1160860" indent="-190500">
              <a:spcBef>
                <a:spcPts val="525"/>
              </a:spcBef>
              <a:buClr>
                <a:srgbClr val="F6BB18"/>
              </a:buClr>
              <a:tabLst/>
              <a:defRPr sz="1250">
                <a:solidFill>
                  <a:srgbClr val="0D194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68421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3" name="Slide Number Placeholder 3"/>
          <p:cNvSpPr>
            <a:spLocks noGrp="1"/>
          </p:cNvSpPr>
          <p:nvPr>
            <p:ph type="sldNum" sz="quarter" idx="18"/>
          </p:nvPr>
        </p:nvSpPr>
        <p:spPr>
          <a:xfrm>
            <a:off x="8108199" y="4691846"/>
            <a:ext cx="685111" cy="334824"/>
          </a:xfrm>
          <a:prstGeom prst="rect">
            <a:avLst/>
          </a:prstGeom>
        </p:spPr>
        <p:txBody>
          <a:bodyPr lIns="0" tIns="0" rIns="0" bIns="0" anchor="ctr"/>
          <a:lstStyle>
            <a:lvl1pPr algn="r">
              <a:defRPr sz="1050">
                <a:solidFill>
                  <a:schemeClr val="tx1"/>
                </a:solidFill>
                <a:latin typeface="Verdana"/>
                <a:cs typeface="Verdana"/>
              </a:defRPr>
            </a:lvl1pPr>
          </a:lstStyle>
          <a:p>
            <a:fld id="{7391EDBC-5481-E248-9D04-B6CCC7FAB9E3}" type="slidenum">
              <a:rPr lang="en-US" smtClean="0"/>
              <a:pPr/>
              <a:t>‹#›</a:t>
            </a:fld>
            <a:endParaRPr lang="en-US"/>
          </a:p>
        </p:txBody>
      </p:sp>
      <p:sp>
        <p:nvSpPr>
          <p:cNvPr id="6" name="Picture Placeholder 2" descr="Partner organization logo"/>
          <p:cNvSpPr>
            <a:spLocks noGrp="1"/>
          </p:cNvSpPr>
          <p:nvPr>
            <p:ph type="pic" sz="quarter" idx="21" hasCustomPrompt="1"/>
          </p:nvPr>
        </p:nvSpPr>
        <p:spPr>
          <a:xfrm>
            <a:off x="4154960" y="4635099"/>
            <a:ext cx="1636152" cy="463431"/>
          </a:xfrm>
          <a:prstGeom prst="rect">
            <a:avLst/>
          </a:prstGeom>
        </p:spPr>
        <p:txBody>
          <a:bodyPr vert="horz" anchor="ctr"/>
          <a:lstStyle>
            <a:lvl1pPr marL="0" indent="0" algn="ctr">
              <a:buNone/>
              <a:defRPr sz="1050"/>
            </a:lvl1pPr>
          </a:lstStyle>
          <a:p>
            <a:r>
              <a:rPr lang="en-US"/>
              <a:t>Insert partner organization logo</a:t>
            </a:r>
          </a:p>
        </p:txBody>
      </p:sp>
      <p:sp>
        <p:nvSpPr>
          <p:cNvPr id="7" name="Text Placeholder 10"/>
          <p:cNvSpPr>
            <a:spLocks noGrp="1"/>
          </p:cNvSpPr>
          <p:nvPr>
            <p:ph type="body" sz="quarter" idx="20" hasCustomPrompt="1"/>
          </p:nvPr>
        </p:nvSpPr>
        <p:spPr>
          <a:xfrm>
            <a:off x="371268" y="1179576"/>
            <a:ext cx="8401464" cy="2763774"/>
          </a:xfrm>
          <a:prstGeom prst="rect">
            <a:avLst/>
          </a:prstGeom>
        </p:spPr>
        <p:txBody>
          <a:bodyPr>
            <a:normAutofit/>
          </a:bodyPr>
          <a:lstStyle>
            <a:lvl1pPr marL="171450" indent="-171450">
              <a:spcBef>
                <a:spcPts val="18"/>
              </a:spcBef>
              <a:buClr>
                <a:schemeClr val="accent1"/>
              </a:buClr>
              <a:buFont typeface="Arial"/>
              <a:buChar char="•"/>
              <a:defRPr sz="1500">
                <a:latin typeface="Verdana"/>
                <a:cs typeface="Verdana"/>
              </a:defRPr>
            </a:lvl1pPr>
            <a:lvl2pPr marL="557213" indent="-214313">
              <a:buClr>
                <a:schemeClr val="accent1"/>
              </a:buClr>
              <a:buFont typeface="Courier New"/>
              <a:buChar char="o"/>
              <a:defRPr sz="1350">
                <a:latin typeface="Verdana"/>
                <a:cs typeface="Verdana"/>
              </a:defRPr>
            </a:lvl2pPr>
            <a:lvl3pPr marL="900113" indent="-214313">
              <a:buClr>
                <a:schemeClr val="accent1"/>
              </a:buClr>
              <a:buFont typeface="Wingdings" charset="2"/>
              <a:buChar char="§"/>
              <a:defRPr sz="1200">
                <a:latin typeface="Verdana"/>
                <a:cs typeface="Verdana"/>
              </a:defRPr>
            </a:lvl3pPr>
            <a:lvl4pPr marL="1243013" indent="-214313">
              <a:buClr>
                <a:schemeClr val="accent1"/>
              </a:buClr>
              <a:buFont typeface="Arial"/>
              <a:buChar char="•"/>
              <a:defRPr sz="1050">
                <a:latin typeface="Verdana"/>
                <a:cs typeface="Verdana"/>
              </a:defRPr>
            </a:lvl4pPr>
            <a:lvl5pPr marL="1371600" indent="0">
              <a:buNone/>
              <a:defRPr sz="1050">
                <a:latin typeface="Verdana"/>
                <a:cs typeface="Verdana"/>
              </a:defRPr>
            </a:lvl5pPr>
          </a:lstStyle>
          <a:p>
            <a:pPr lvl="0"/>
            <a:r>
              <a:rPr lang="en-US"/>
              <a:t>Click to add text</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749510" y="98822"/>
            <a:ext cx="6019486" cy="598221"/>
          </a:xfrm>
          <a:prstGeom prst="rect">
            <a:avLst/>
          </a:prstGeom>
        </p:spPr>
        <p:txBody>
          <a:bodyPr vert="horz" lIns="91440" tIns="45720" rIns="91440" bIns="45720" anchor="ctr" anchorCtr="0"/>
          <a:lstStyle>
            <a:lvl1pPr algn="l">
              <a:defRPr sz="1800">
                <a:solidFill>
                  <a:schemeClr val="bg1"/>
                </a:solidFill>
                <a:latin typeface="Verdana" charset="0"/>
                <a:ea typeface="Verdana" charset="0"/>
                <a:cs typeface="Verdana" charset="0"/>
              </a:defRPr>
            </a:lvl1pPr>
          </a:lstStyle>
          <a:p>
            <a:r>
              <a:rPr lang="en-US"/>
              <a:t>Click to add slide header</a:t>
            </a:r>
          </a:p>
        </p:txBody>
      </p:sp>
    </p:spTree>
    <p:extLst>
      <p:ext uri="{BB962C8B-B14F-4D97-AF65-F5344CB8AC3E}">
        <p14:creationId xmlns:p14="http://schemas.microsoft.com/office/powerpoint/2010/main" val="1538882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5.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52" r:id="rId3"/>
    <p:sldLayoutId id="2147483823" r:id="rId4"/>
    <p:sldLayoutId id="2147483872" r:id="rId5"/>
    <p:sldLayoutId id="2147483873" r:id="rId6"/>
    <p:sldLayoutId id="2147483876" r:id="rId7"/>
    <p:sldLayoutId id="2147483886" r:id="rId8"/>
    <p:sldLayoutId id="2147483887" r:id="rId9"/>
    <p:sldLayoutId id="2147483910"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7"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05387981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Lst>
  <p:transition>
    <p:fad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883" algn="ctr" rtl="0" fontAlgn="base">
        <a:spcBef>
          <a:spcPct val="0"/>
        </a:spcBef>
        <a:spcAft>
          <a:spcPct val="0"/>
        </a:spcAft>
        <a:defRPr sz="3300">
          <a:solidFill>
            <a:schemeClr val="tx1"/>
          </a:solidFill>
          <a:latin typeface="Myriad Web Pro" panose="020B0503030403020204" pitchFamily="34" charset="0"/>
        </a:defRPr>
      </a:lvl6pPr>
      <a:lvl7pPr marL="685766" algn="ctr" rtl="0" fontAlgn="base">
        <a:spcBef>
          <a:spcPct val="0"/>
        </a:spcBef>
        <a:spcAft>
          <a:spcPct val="0"/>
        </a:spcAft>
        <a:defRPr sz="3300">
          <a:solidFill>
            <a:schemeClr val="tx1"/>
          </a:solidFill>
          <a:latin typeface="Myriad Web Pro" panose="020B0503030403020204" pitchFamily="34" charset="0"/>
        </a:defRPr>
      </a:lvl7pPr>
      <a:lvl8pPr marL="1028649" algn="ctr" rtl="0" fontAlgn="base">
        <a:spcBef>
          <a:spcPct val="0"/>
        </a:spcBef>
        <a:spcAft>
          <a:spcPct val="0"/>
        </a:spcAft>
        <a:defRPr sz="3300">
          <a:solidFill>
            <a:schemeClr val="tx1"/>
          </a:solidFill>
          <a:latin typeface="Myriad Web Pro" panose="020B0503030403020204" pitchFamily="34" charset="0"/>
        </a:defRPr>
      </a:lvl8pPr>
      <a:lvl9pPr marL="1371532" algn="ctr" rtl="0" fontAlgn="base">
        <a:spcBef>
          <a:spcPct val="0"/>
        </a:spcBef>
        <a:spcAft>
          <a:spcPct val="0"/>
        </a:spcAft>
        <a:defRPr sz="3300">
          <a:solidFill>
            <a:schemeClr val="tx1"/>
          </a:solidFill>
          <a:latin typeface="Myriad Web Pro" panose="020B0503030403020204" pitchFamily="34" charset="0"/>
        </a:defRPr>
      </a:lvl9pPr>
    </p:titleStyle>
    <p:bodyStyle>
      <a:lvl1pPr marL="257162" indent="-257162"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185" indent="-21430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07" indent="-171442"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090" indent="-171442"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2973" indent="-171442"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35676171"/>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Lst>
  <p:transition>
    <p:fade/>
  </p:transition>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rgbClr val="7F7F7F"/>
          </a:solidFill>
          <a:latin typeface="Calibri" panose="020F0502020204030204" pitchFamily="34" charset="0"/>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rgbClr val="7F7F7F"/>
          </a:solidFill>
          <a:latin typeface="Calibri" panose="020F0502020204030204" pitchFamily="34" charset="0"/>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rgbClr val="7F7F7F"/>
          </a:solidFill>
          <a:latin typeface="Calibri" panose="020F05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C62D435-8EB2-4B14-83D0-85CE5CE5CD37}" type="datetimeFigureOut">
              <a:rPr lang="en-US" smtClean="0"/>
              <a:t>2023-09-26</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34962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E76744-7FB5-4890-83AA-5B4EB215FC5B}"/>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6A4205-299F-4878-BD76-2DB70F81C11D}"/>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B0A22-E5EF-443F-A09A-976C9FC1BF4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B4D80BC-0D16-452A-82B8-B2C20CC4CFBE}" type="datetimeFigureOut">
              <a:rPr lang="en-US" smtClean="0"/>
              <a:t>2023-09-26</a:t>
            </a:fld>
            <a:endParaRPr lang="en-US"/>
          </a:p>
        </p:txBody>
      </p:sp>
      <p:sp>
        <p:nvSpPr>
          <p:cNvPr id="5" name="Footer Placeholder 4">
            <a:extLst>
              <a:ext uri="{FF2B5EF4-FFF2-40B4-BE49-F238E27FC236}">
                <a16:creationId xmlns:a16="http://schemas.microsoft.com/office/drawing/2014/main" id="{732D6771-E532-4466-A870-A9D64143410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ECFD21-BB1D-4C76-9C2A-5F3E914BD524}"/>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DD61CBA-1760-47B2-8925-824FA267D530}" type="slidenum">
              <a:rPr lang="en-US" smtClean="0"/>
              <a:t>‹#›</a:t>
            </a:fld>
            <a:endParaRPr lang="en-US"/>
          </a:p>
        </p:txBody>
      </p:sp>
    </p:spTree>
    <p:extLst>
      <p:ext uri="{BB962C8B-B14F-4D97-AF65-F5344CB8AC3E}">
        <p14:creationId xmlns:p14="http://schemas.microsoft.com/office/powerpoint/2010/main" val="49950175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 id="2147483926"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hw4@cdc.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111/j.1468-0009.2010.00587.x" TargetMode="External"/><Relationship Id="rId3" Type="http://schemas.openxmlformats.org/officeDocument/2006/relationships/hyperlink" Target="https://health.gov/healthypeople" TargetMode="External"/><Relationship Id="rId7" Type="http://schemas.openxmlformats.org/officeDocument/2006/relationships/hyperlink" Target="https://doi.org/10.1146/annurev.publhealth.27.021405.102103" TargetMode="External"/><Relationship Id="rId12" Type="http://schemas.openxmlformats.org/officeDocument/2006/relationships/hyperlink" Target="https://www.cdc.gov/nchs/data/statnt/statnt27.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eer.cancer.gov/hdcalc/" TargetMode="External"/><Relationship Id="rId11" Type="http://schemas.openxmlformats.org/officeDocument/2006/relationships/hyperlink" Target="https://doi.org/10.1097/phh.0000000000000373" TargetMode="External"/><Relationship Id="rId5" Type="http://schemas.openxmlformats.org/officeDocument/2006/relationships/hyperlink" Target="http://www.cdc.gov/nchs/healthy_people.htm" TargetMode="External"/><Relationship Id="rId10" Type="http://schemas.openxmlformats.org/officeDocument/2006/relationships/hyperlink" Target="https://www.cdc.gov/nchs/data/series/sr_02/sr02_141.pdf" TargetMode="External"/><Relationship Id="rId4" Type="http://schemas.openxmlformats.org/officeDocument/2006/relationships/hyperlink" Target="https://health.gov/healthypeople/objectives-and-data/about-disparities-data" TargetMode="External"/><Relationship Id="rId9" Type="http://schemas.openxmlformats.org/officeDocument/2006/relationships/hyperlink" Target="https://dx.doi.org/10.15620/cdc:121266"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oleObject" Target="../embeddings/oleObject1.bin"/><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thinkwithgoogle.com/marketing-resources/data-measur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1092819"/>
            <a:ext cx="8488837" cy="1251079"/>
          </a:xfrm>
        </p:spPr>
        <p:txBody>
          <a:bodyPr/>
          <a:lstStyle/>
          <a:p>
            <a:r>
              <a:rPr lang="en-US" sz="2400" dirty="0"/>
              <a:t>Healthy People 2030:  Health Disparities Feature </a:t>
            </a:r>
            <a:endParaRPr lang="en-US" altLang="en-US" sz="2400" dirty="0"/>
          </a:p>
        </p:txBody>
      </p:sp>
      <p:sp>
        <p:nvSpPr>
          <p:cNvPr id="2" name="Subtitle 1"/>
          <p:cNvSpPr>
            <a:spLocks noGrp="1"/>
          </p:cNvSpPr>
          <p:nvPr>
            <p:ph type="subTitle" idx="1"/>
          </p:nvPr>
        </p:nvSpPr>
        <p:spPr>
          <a:xfrm>
            <a:off x="457199" y="2212437"/>
            <a:ext cx="6400800" cy="1838244"/>
          </a:xfrm>
        </p:spPr>
        <p:txBody>
          <a:bodyPr/>
          <a:lstStyle/>
          <a:p>
            <a:pPr>
              <a:spcBef>
                <a:spcPts val="0"/>
              </a:spcBef>
            </a:pPr>
            <a:r>
              <a:rPr lang="en-US" dirty="0"/>
              <a:t>David T. Huang, PhD, MPH, CPH </a:t>
            </a:r>
            <a:r>
              <a:rPr lang="en-US" b="0" dirty="0"/>
              <a:t>(</a:t>
            </a:r>
            <a:r>
              <a:rPr lang="en-US" b="0" dirty="0">
                <a:hlinkClick r:id="rId3"/>
              </a:rPr>
              <a:t>ihw4@cdc.gov</a:t>
            </a:r>
            <a:r>
              <a:rPr lang="en-US" b="0" dirty="0"/>
              <a:t>)</a:t>
            </a:r>
          </a:p>
          <a:p>
            <a:pPr>
              <a:spcBef>
                <a:spcPts val="0"/>
              </a:spcBef>
            </a:pPr>
            <a:r>
              <a:rPr lang="en-US" b="0" dirty="0"/>
              <a:t>CDR, US Public Health Service</a:t>
            </a:r>
          </a:p>
          <a:p>
            <a:pPr>
              <a:spcBef>
                <a:spcPts val="0"/>
              </a:spcBef>
            </a:pPr>
            <a:r>
              <a:rPr lang="en-US" b="0" dirty="0"/>
              <a:t>Chief, Health Promotion Statistics Branch</a:t>
            </a:r>
          </a:p>
          <a:p>
            <a:pPr>
              <a:spcBef>
                <a:spcPts val="0"/>
              </a:spcBef>
            </a:pPr>
            <a:r>
              <a:rPr lang="en-US" b="0" dirty="0"/>
              <a:t>Division of Analysis and Epidemiology</a:t>
            </a:r>
          </a:p>
        </p:txBody>
      </p:sp>
      <p:sp>
        <p:nvSpPr>
          <p:cNvPr id="6" name="Text Placeholder 5"/>
          <p:cNvSpPr>
            <a:spLocks noGrp="1"/>
          </p:cNvSpPr>
          <p:nvPr>
            <p:ph type="body" sz="quarter" idx="10"/>
          </p:nvPr>
        </p:nvSpPr>
        <p:spPr>
          <a:xfrm>
            <a:off x="457199" y="4173907"/>
            <a:ext cx="6668429" cy="712419"/>
          </a:xfrm>
        </p:spPr>
        <p:txBody>
          <a:bodyPr/>
          <a:lstStyle/>
          <a:p>
            <a:r>
              <a:rPr lang="en-US" b="1" dirty="0"/>
              <a:t>NCHS Board of Scientific Counselors</a:t>
            </a:r>
          </a:p>
          <a:p>
            <a:r>
              <a:rPr lang="en-US" dirty="0"/>
              <a:t>September 14, 2023</a:t>
            </a:r>
          </a:p>
        </p:txBody>
      </p:sp>
      <p:pic>
        <p:nvPicPr>
          <p:cNvPr id="7172" name="Picture 6" descr="Logos of the United States Department of Health and Human Services and Centers for Disease Control and Preven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1" y="4886326"/>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0539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0782-4D4C-43DA-89F8-5994C4EF8E32}"/>
              </a:ext>
            </a:extLst>
          </p:cNvPr>
          <p:cNvSpPr>
            <a:spLocks noGrp="1"/>
          </p:cNvSpPr>
          <p:nvPr>
            <p:ph type="title"/>
          </p:nvPr>
        </p:nvSpPr>
        <p:spPr/>
        <p:txBody>
          <a:bodyPr anchor="ctr"/>
          <a:lstStyle/>
          <a:p>
            <a:pPr algn="ctr"/>
            <a:r>
              <a:rPr lang="en-US" dirty="0"/>
              <a:t>Between-Group Measures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A2E38D1-0A56-41C8-8364-26B722790052}"/>
                  </a:ext>
                </a:extLst>
              </p:cNvPr>
              <p:cNvSpPr>
                <a:spLocks noGrp="1"/>
              </p:cNvSpPr>
              <p:nvPr>
                <p:ph type="body" sz="quarter" idx="10"/>
              </p:nvPr>
            </p:nvSpPr>
            <p:spPr>
              <a:xfrm>
                <a:off x="457200" y="1158874"/>
                <a:ext cx="8229600" cy="3697143"/>
              </a:xfrm>
            </p:spPr>
            <p:txBody>
              <a:bodyPr vert="horz" lIns="68580" tIns="34290" rIns="68580" bIns="34290" rtlCol="0" anchor="t">
                <a:normAutofit fontScale="77500" lnSpcReduction="20000"/>
              </a:bodyPr>
              <a:lstStyle/>
              <a:p>
                <a:pPr marL="342424" indent="-342424">
                  <a:lnSpc>
                    <a:spcPct val="120000"/>
                  </a:lnSpc>
                  <a:spcBef>
                    <a:spcPts val="600"/>
                  </a:spcBef>
                </a:pPr>
                <a:r>
                  <a:rPr lang="en-US">
                    <a:solidFill>
                      <a:srgbClr val="002060"/>
                    </a:solidFill>
                    <a:latin typeface="Calibri"/>
                    <a:cs typeface="Calibri"/>
                  </a:rPr>
                  <a:t>Between-group measures consider disparities between exactly two group rates.  For Healthy People purposes, the group rates used are:</a:t>
                </a:r>
                <a:endParaRPr lang="en-US">
                  <a:solidFill>
                    <a:srgbClr val="002060"/>
                  </a:solidFill>
                </a:endParaRPr>
              </a:p>
              <a:p>
                <a:pPr marL="747236" lvl="1" indent="-347186">
                  <a:lnSpc>
                    <a:spcPct val="120000"/>
                  </a:lnSpc>
                  <a:spcBef>
                    <a:spcPts val="600"/>
                  </a:spcBef>
                  <a:buFont typeface="Arial"/>
                  <a:buChar char="•"/>
                </a:pPr>
                <a14:m>
                  <m:oMath xmlns:m="http://schemas.openxmlformats.org/officeDocument/2006/math">
                    <m:sSub>
                      <m:sSubPr>
                        <m:ctrlPr>
                          <a:rPr lang="en-US" i="1" smtClean="0">
                            <a:solidFill>
                              <a:srgbClr val="002060"/>
                            </a:solidFill>
                            <a:latin typeface="Cambria Math" panose="02040503050406030204" pitchFamily="18" charset="0"/>
                            <a:cs typeface="Calibri"/>
                          </a:rPr>
                        </m:ctrlPr>
                      </m:sSubPr>
                      <m:e>
                        <m:r>
                          <a:rPr lang="en-US" i="1">
                            <a:solidFill>
                              <a:srgbClr val="002060"/>
                            </a:solidFill>
                            <a:latin typeface="Cambria Math" panose="02040503050406030204" pitchFamily="18" charset="0"/>
                            <a:cs typeface="Calibri"/>
                          </a:rPr>
                          <m:t>𝑅</m:t>
                        </m:r>
                      </m:e>
                      <m:sub>
                        <m:r>
                          <a:rPr lang="en-US" b="0" i="1" smtClean="0">
                            <a:solidFill>
                              <a:srgbClr val="002060"/>
                            </a:solidFill>
                            <a:latin typeface="Cambria Math" panose="02040503050406030204" pitchFamily="18" charset="0"/>
                            <a:cs typeface="Calibri"/>
                          </a:rPr>
                          <m:t>𝑓</m:t>
                        </m:r>
                      </m:sub>
                    </m:sSub>
                  </m:oMath>
                </a14:m>
                <a:r>
                  <a:rPr lang="en-US">
                    <a:solidFill>
                      <a:srgbClr val="002060"/>
                    </a:solidFill>
                    <a:latin typeface="Calibri"/>
                    <a:cs typeface="Calibri"/>
                  </a:rPr>
                  <a:t> = rate for the most favorable group (reference point)</a:t>
                </a:r>
                <a:endParaRPr lang="en-US">
                  <a:solidFill>
                    <a:srgbClr val="002060"/>
                  </a:solidFill>
                  <a:cs typeface="Calibri"/>
                </a:endParaRPr>
              </a:p>
              <a:p>
                <a:pPr marL="747236" lvl="1" indent="-347186">
                  <a:lnSpc>
                    <a:spcPct val="120000"/>
                  </a:lnSpc>
                  <a:spcBef>
                    <a:spcPts val="600"/>
                  </a:spcBef>
                  <a:buFont typeface="Arial"/>
                  <a:buChar char="•"/>
                </a:pPr>
                <a14:m>
                  <m:oMath xmlns:m="http://schemas.openxmlformats.org/officeDocument/2006/math">
                    <m:sSub>
                      <m:sSubPr>
                        <m:ctrlPr>
                          <a:rPr lang="en-US" i="1" smtClean="0">
                            <a:solidFill>
                              <a:srgbClr val="002060"/>
                            </a:solidFill>
                            <a:latin typeface="Cambria Math" panose="02040503050406030204" pitchFamily="18" charset="0"/>
                            <a:cs typeface="Calibri"/>
                          </a:rPr>
                        </m:ctrlPr>
                      </m:sSubPr>
                      <m:e>
                        <m:r>
                          <a:rPr lang="en-US" i="1">
                            <a:solidFill>
                              <a:srgbClr val="002060"/>
                            </a:solidFill>
                            <a:latin typeface="Cambria Math" panose="02040503050406030204" pitchFamily="18" charset="0"/>
                            <a:cs typeface="Calibri"/>
                          </a:rPr>
                          <m:t>𝑅</m:t>
                        </m:r>
                      </m:e>
                      <m:sub>
                        <m:r>
                          <a:rPr lang="en-US" i="1">
                            <a:solidFill>
                              <a:srgbClr val="002060"/>
                            </a:solidFill>
                            <a:latin typeface="Cambria Math" panose="02040503050406030204" pitchFamily="18" charset="0"/>
                            <a:cs typeface="Calibri"/>
                          </a:rPr>
                          <m:t>𝑔</m:t>
                        </m:r>
                      </m:sub>
                    </m:sSub>
                  </m:oMath>
                </a14:m>
                <a:r>
                  <a:rPr lang="en-US">
                    <a:solidFill>
                      <a:srgbClr val="002060"/>
                    </a:solidFill>
                    <a:latin typeface="Calibri"/>
                    <a:cs typeface="Calibri"/>
                  </a:rPr>
                  <a:t> = rate for a group of interest</a:t>
                </a:r>
                <a:endParaRPr lang="en-US">
                  <a:solidFill>
                    <a:srgbClr val="002060"/>
                  </a:solidFill>
                  <a:cs typeface="Calibri" panose="020F0502020204030204" pitchFamily="34" charset="0"/>
                </a:endParaRPr>
              </a:p>
              <a:p>
                <a:pPr marL="346075" indent="-346075">
                  <a:lnSpc>
                    <a:spcPct val="120000"/>
                  </a:lnSpc>
                  <a:spcBef>
                    <a:spcPts val="600"/>
                  </a:spcBef>
                </a:pPr>
                <a:r>
                  <a:rPr lang="en-US" sz="2100">
                    <a:solidFill>
                      <a:srgbClr val="002060"/>
                    </a:solidFill>
                    <a:cs typeface="Calibri"/>
                  </a:rPr>
                  <a:t>Examples</a:t>
                </a:r>
              </a:p>
              <a:p>
                <a:pPr marL="517542" lvl="1" indent="-346075">
                  <a:lnSpc>
                    <a:spcPct val="120000"/>
                  </a:lnSpc>
                  <a:spcBef>
                    <a:spcPts val="600"/>
                  </a:spcBef>
                </a:pPr>
                <a:r>
                  <a:rPr lang="en-US" sz="2100">
                    <a:solidFill>
                      <a:srgbClr val="002060"/>
                    </a:solidFill>
                    <a:cs typeface="Calibri"/>
                  </a:rPr>
                  <a:t>Absolute:  The </a:t>
                </a:r>
                <a:r>
                  <a:rPr lang="en-US" sz="2100" b="1">
                    <a:solidFill>
                      <a:srgbClr val="002060"/>
                    </a:solidFill>
                    <a:cs typeface="Calibri"/>
                  </a:rPr>
                  <a:t>rate difference </a:t>
                </a:r>
                <a:r>
                  <a:rPr lang="en-US" sz="2100">
                    <a:solidFill>
                      <a:srgbClr val="002060"/>
                    </a:solidFill>
                    <a:cs typeface="Calibri"/>
                  </a:rPr>
                  <a:t>is the absolute value of the simple difference:  </a:t>
                </a:r>
                <a14:m>
                  <m:oMath xmlns:m="http://schemas.openxmlformats.org/officeDocument/2006/math">
                    <m:d>
                      <m:dPr>
                        <m:begChr m:val="|"/>
                        <m:endChr m:val="|"/>
                        <m:ctrlPr>
                          <a:rPr lang="en-US" sz="2100" i="1">
                            <a:solidFill>
                              <a:srgbClr val="002060"/>
                            </a:solidFill>
                            <a:latin typeface="Cambria Math" panose="02040503050406030204" pitchFamily="18" charset="0"/>
                            <a:cs typeface="Calibri"/>
                          </a:rPr>
                        </m:ctrlPr>
                      </m:dPr>
                      <m:e>
                        <m:sSub>
                          <m:sSubPr>
                            <m:ctrlPr>
                              <a:rPr lang="en-US" sz="2100" i="1">
                                <a:solidFill>
                                  <a:srgbClr val="002060"/>
                                </a:solidFill>
                                <a:latin typeface="Cambria Math" panose="02040503050406030204" pitchFamily="18" charset="0"/>
                                <a:cs typeface="Calibri"/>
                              </a:rPr>
                            </m:ctrlPr>
                          </m:sSubPr>
                          <m:e>
                            <m:r>
                              <a:rPr lang="en-US" sz="2100" i="1">
                                <a:solidFill>
                                  <a:srgbClr val="002060"/>
                                </a:solidFill>
                                <a:latin typeface="Cambria Math" panose="02040503050406030204" pitchFamily="18" charset="0"/>
                                <a:cs typeface="Calibri"/>
                              </a:rPr>
                              <m:t>𝑅</m:t>
                            </m:r>
                          </m:e>
                          <m:sub>
                            <m:r>
                              <a:rPr lang="en-US" sz="2100" i="1">
                                <a:solidFill>
                                  <a:srgbClr val="002060"/>
                                </a:solidFill>
                                <a:latin typeface="Cambria Math" panose="02040503050406030204" pitchFamily="18" charset="0"/>
                                <a:cs typeface="Calibri"/>
                              </a:rPr>
                              <m:t>𝑓</m:t>
                            </m:r>
                          </m:sub>
                        </m:sSub>
                        <m:r>
                          <a:rPr lang="en-US" sz="2100" i="1">
                            <a:solidFill>
                              <a:srgbClr val="002060"/>
                            </a:solidFill>
                            <a:latin typeface="Cambria Math" panose="02040503050406030204" pitchFamily="18" charset="0"/>
                            <a:cs typeface="Calibri"/>
                          </a:rPr>
                          <m:t>−</m:t>
                        </m:r>
                        <m:sSub>
                          <m:sSubPr>
                            <m:ctrlPr>
                              <a:rPr lang="en-US" sz="2100" i="1">
                                <a:solidFill>
                                  <a:srgbClr val="002060"/>
                                </a:solidFill>
                                <a:latin typeface="Cambria Math" panose="02040503050406030204" pitchFamily="18" charset="0"/>
                                <a:cs typeface="Calibri"/>
                              </a:rPr>
                            </m:ctrlPr>
                          </m:sSubPr>
                          <m:e>
                            <m:r>
                              <a:rPr lang="en-US" sz="2100" i="1">
                                <a:solidFill>
                                  <a:srgbClr val="002060"/>
                                </a:solidFill>
                                <a:latin typeface="Cambria Math" panose="02040503050406030204" pitchFamily="18" charset="0"/>
                                <a:cs typeface="Calibri"/>
                              </a:rPr>
                              <m:t>𝑅</m:t>
                            </m:r>
                          </m:e>
                          <m:sub>
                            <m:r>
                              <a:rPr lang="en-US" sz="2100" i="1">
                                <a:solidFill>
                                  <a:srgbClr val="002060"/>
                                </a:solidFill>
                                <a:latin typeface="Cambria Math" panose="02040503050406030204" pitchFamily="18" charset="0"/>
                                <a:cs typeface="Calibri"/>
                              </a:rPr>
                              <m:t>𝑔</m:t>
                            </m:r>
                          </m:sub>
                        </m:sSub>
                      </m:e>
                    </m:d>
                  </m:oMath>
                </a14:m>
                <a:endParaRPr lang="en-US" sz="2100">
                  <a:solidFill>
                    <a:srgbClr val="002060"/>
                  </a:solidFill>
                  <a:cs typeface="Calibri"/>
                </a:endParaRPr>
              </a:p>
              <a:p>
                <a:pPr marL="513891" lvl="1" indent="-342424">
                  <a:lnSpc>
                    <a:spcPct val="120000"/>
                  </a:lnSpc>
                  <a:spcBef>
                    <a:spcPts val="600"/>
                  </a:spcBef>
                </a:pPr>
                <a:r>
                  <a:rPr lang="en-US" sz="2100">
                    <a:solidFill>
                      <a:srgbClr val="002060"/>
                    </a:solidFill>
                    <a:latin typeface="Calibri"/>
                    <a:cs typeface="Calibri"/>
                  </a:rPr>
                  <a:t>Relative:  </a:t>
                </a:r>
                <a:r>
                  <a:rPr lang="en-US" sz="2100">
                    <a:solidFill>
                      <a:srgbClr val="002060"/>
                    </a:solidFill>
                    <a:cs typeface="Calibri"/>
                  </a:rPr>
                  <a:t>The </a:t>
                </a:r>
                <a:r>
                  <a:rPr lang="en-US" sz="2100" b="1">
                    <a:solidFill>
                      <a:srgbClr val="002060"/>
                    </a:solidFill>
                    <a:cs typeface="Calibri"/>
                  </a:rPr>
                  <a:t>rate ratio </a:t>
                </a:r>
                <a:r>
                  <a:rPr lang="en-US" sz="2100">
                    <a:solidFill>
                      <a:srgbClr val="002060"/>
                    </a:solidFill>
                    <a:cs typeface="Calibri"/>
                  </a:rPr>
                  <a:t>is defined as:</a:t>
                </a:r>
              </a:p>
              <a:p>
                <a:pPr marL="1084263" lvl="2" indent="-339725">
                  <a:lnSpc>
                    <a:spcPct val="120000"/>
                  </a:lnSpc>
                  <a:spcBef>
                    <a:spcPts val="600"/>
                  </a:spcBef>
                </a:pPr>
                <a:r>
                  <a:rPr lang="en-US" sz="2100">
                    <a:solidFill>
                      <a:srgbClr val="002060"/>
                    </a:solidFill>
                    <a:cs typeface="Calibri"/>
                  </a:rPr>
                  <a:t> </a:t>
                </a:r>
                <a14:m>
                  <m:oMath xmlns:m="http://schemas.openxmlformats.org/officeDocument/2006/math">
                    <m:f>
                      <m:fPr>
                        <m:ctrlPr>
                          <a:rPr lang="en-US" sz="2100" i="1">
                            <a:solidFill>
                              <a:srgbClr val="002060"/>
                            </a:solidFill>
                            <a:latin typeface="Cambria Math" panose="02040503050406030204" pitchFamily="18" charset="0"/>
                            <a:cs typeface="Calibri"/>
                          </a:rPr>
                        </m:ctrlPr>
                      </m:fPr>
                      <m:num>
                        <m:sSub>
                          <m:sSubPr>
                            <m:ctrlPr>
                              <a:rPr lang="en-US" sz="2100" i="1">
                                <a:solidFill>
                                  <a:srgbClr val="002060"/>
                                </a:solidFill>
                                <a:latin typeface="Cambria Math" panose="02040503050406030204" pitchFamily="18" charset="0"/>
                                <a:cs typeface="Calibri"/>
                              </a:rPr>
                            </m:ctrlPr>
                          </m:sSubPr>
                          <m:e>
                            <m:r>
                              <a:rPr lang="en-US" sz="2100">
                                <a:solidFill>
                                  <a:srgbClr val="002060"/>
                                </a:solidFill>
                                <a:latin typeface="Cambria Math" panose="02040503050406030204" pitchFamily="18" charset="0"/>
                                <a:cs typeface="Calibri"/>
                              </a:rPr>
                              <m:t>𝑅</m:t>
                            </m:r>
                          </m:e>
                          <m:sub>
                            <m:r>
                              <a:rPr lang="en-US" sz="2100">
                                <a:solidFill>
                                  <a:srgbClr val="002060"/>
                                </a:solidFill>
                                <a:latin typeface="Cambria Math" panose="02040503050406030204" pitchFamily="18" charset="0"/>
                                <a:cs typeface="Calibri"/>
                              </a:rPr>
                              <m:t>𝑓</m:t>
                            </m:r>
                          </m:sub>
                        </m:sSub>
                      </m:num>
                      <m:den>
                        <m:sSub>
                          <m:sSubPr>
                            <m:ctrlPr>
                              <a:rPr lang="en-US" sz="2100" i="1">
                                <a:solidFill>
                                  <a:srgbClr val="002060"/>
                                </a:solidFill>
                                <a:latin typeface="Cambria Math" panose="02040503050406030204" pitchFamily="18" charset="0"/>
                                <a:cs typeface="Calibri"/>
                              </a:rPr>
                            </m:ctrlPr>
                          </m:sSubPr>
                          <m:e>
                            <m:r>
                              <a:rPr lang="en-US" sz="2100">
                                <a:solidFill>
                                  <a:srgbClr val="002060"/>
                                </a:solidFill>
                                <a:latin typeface="Cambria Math" panose="02040503050406030204" pitchFamily="18" charset="0"/>
                                <a:cs typeface="Calibri"/>
                              </a:rPr>
                              <m:t>𝑅</m:t>
                            </m:r>
                          </m:e>
                          <m:sub>
                            <m:r>
                              <a:rPr lang="en-US" sz="2100">
                                <a:solidFill>
                                  <a:srgbClr val="002060"/>
                                </a:solidFill>
                                <a:latin typeface="Cambria Math" panose="02040503050406030204" pitchFamily="18" charset="0"/>
                                <a:cs typeface="Calibri"/>
                              </a:rPr>
                              <m:t>𝑔</m:t>
                            </m:r>
                          </m:sub>
                        </m:sSub>
                      </m:den>
                    </m:f>
                  </m:oMath>
                </a14:m>
                <a:r>
                  <a:rPr lang="en-US" sz="2100">
                    <a:solidFill>
                      <a:srgbClr val="002060"/>
                    </a:solidFill>
                    <a:cs typeface="Calibri"/>
                  </a:rPr>
                  <a:t>, if an increase is desired</a:t>
                </a:r>
              </a:p>
              <a:p>
                <a:pPr marL="1084263" lvl="2" indent="-339725">
                  <a:lnSpc>
                    <a:spcPct val="120000"/>
                  </a:lnSpc>
                  <a:spcBef>
                    <a:spcPts val="600"/>
                  </a:spcBef>
                </a:pPr>
                <a14:m>
                  <m:oMath xmlns:m="http://schemas.openxmlformats.org/officeDocument/2006/math">
                    <m:f>
                      <m:fPr>
                        <m:ctrlPr>
                          <a:rPr lang="en-US" sz="2100" i="1">
                            <a:solidFill>
                              <a:srgbClr val="002060"/>
                            </a:solidFill>
                            <a:latin typeface="Cambria Math" panose="02040503050406030204" pitchFamily="18" charset="0"/>
                            <a:cs typeface="Calibri"/>
                          </a:rPr>
                        </m:ctrlPr>
                      </m:fPr>
                      <m:num>
                        <m:sSub>
                          <m:sSubPr>
                            <m:ctrlPr>
                              <a:rPr lang="en-US" sz="2100" i="1">
                                <a:solidFill>
                                  <a:srgbClr val="002060"/>
                                </a:solidFill>
                                <a:latin typeface="Cambria Math" panose="02040503050406030204" pitchFamily="18" charset="0"/>
                                <a:cs typeface="Calibri"/>
                              </a:rPr>
                            </m:ctrlPr>
                          </m:sSubPr>
                          <m:e>
                            <m:r>
                              <a:rPr lang="en-US" sz="2100">
                                <a:solidFill>
                                  <a:srgbClr val="002060"/>
                                </a:solidFill>
                                <a:latin typeface="Cambria Math" panose="02040503050406030204" pitchFamily="18" charset="0"/>
                                <a:cs typeface="Calibri"/>
                              </a:rPr>
                              <m:t>𝑅</m:t>
                            </m:r>
                          </m:e>
                          <m:sub>
                            <m:r>
                              <a:rPr lang="en-US" sz="2100">
                                <a:solidFill>
                                  <a:srgbClr val="002060"/>
                                </a:solidFill>
                                <a:latin typeface="Cambria Math" panose="02040503050406030204" pitchFamily="18" charset="0"/>
                                <a:cs typeface="Calibri"/>
                              </a:rPr>
                              <m:t>𝑔</m:t>
                            </m:r>
                          </m:sub>
                        </m:sSub>
                      </m:num>
                      <m:den>
                        <m:sSub>
                          <m:sSubPr>
                            <m:ctrlPr>
                              <a:rPr lang="en-US" sz="2100" i="1">
                                <a:solidFill>
                                  <a:srgbClr val="002060"/>
                                </a:solidFill>
                                <a:latin typeface="Cambria Math" panose="02040503050406030204" pitchFamily="18" charset="0"/>
                                <a:cs typeface="Calibri"/>
                              </a:rPr>
                            </m:ctrlPr>
                          </m:sSubPr>
                          <m:e>
                            <m:r>
                              <a:rPr lang="en-US" sz="2100">
                                <a:solidFill>
                                  <a:srgbClr val="002060"/>
                                </a:solidFill>
                                <a:latin typeface="Cambria Math" panose="02040503050406030204" pitchFamily="18" charset="0"/>
                                <a:cs typeface="Calibri"/>
                              </a:rPr>
                              <m:t>𝑅</m:t>
                            </m:r>
                          </m:e>
                          <m:sub>
                            <m:r>
                              <a:rPr lang="en-US" sz="2100">
                                <a:solidFill>
                                  <a:srgbClr val="002060"/>
                                </a:solidFill>
                                <a:latin typeface="Cambria Math" panose="02040503050406030204" pitchFamily="18" charset="0"/>
                                <a:cs typeface="Calibri"/>
                              </a:rPr>
                              <m:t>𝑓</m:t>
                            </m:r>
                          </m:sub>
                        </m:sSub>
                      </m:den>
                    </m:f>
                  </m:oMath>
                </a14:m>
                <a:r>
                  <a:rPr lang="en-US" sz="2100">
                    <a:solidFill>
                      <a:srgbClr val="002060"/>
                    </a:solidFill>
                    <a:cs typeface="Calibri"/>
                  </a:rPr>
                  <a:t>, if a decrease is desired</a:t>
                </a:r>
              </a:p>
            </p:txBody>
          </p:sp>
        </mc:Choice>
        <mc:Fallback xmlns="">
          <p:sp>
            <p:nvSpPr>
              <p:cNvPr id="3" name="Text Placeholder 2">
                <a:extLst>
                  <a:ext uri="{FF2B5EF4-FFF2-40B4-BE49-F238E27FC236}">
                    <a16:creationId xmlns:a16="http://schemas.microsoft.com/office/drawing/2014/main" id="{8A2E38D1-0A56-41C8-8364-26B722790052}"/>
                  </a:ext>
                </a:extLst>
              </p:cNvPr>
              <p:cNvSpPr>
                <a:spLocks noGrp="1" noRot="1" noChangeAspect="1" noMove="1" noResize="1" noEditPoints="1" noAdjustHandles="1" noChangeArrowheads="1" noChangeShapeType="1" noTextEdit="1"/>
              </p:cNvSpPr>
              <p:nvPr>
                <p:ph type="body" sz="quarter" idx="10"/>
              </p:nvPr>
            </p:nvSpPr>
            <p:spPr>
              <a:xfrm>
                <a:off x="457200" y="1158874"/>
                <a:ext cx="8229600" cy="3697143"/>
              </a:xfrm>
              <a:blipFill>
                <a:blip r:embed="rId3"/>
                <a:stretch>
                  <a:fillRect l="-593" t="-824"/>
                </a:stretch>
              </a:blipFill>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3C0E0995-4B45-C52D-A99F-BC9695F6A794}"/>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37707815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B77EC5-9B1F-441A-A5D8-2BB4D7228DEA}"/>
              </a:ext>
            </a:extLst>
          </p:cNvPr>
          <p:cNvSpPr>
            <a:spLocks noGrp="1"/>
          </p:cNvSpPr>
          <p:nvPr>
            <p:ph type="title"/>
          </p:nvPr>
        </p:nvSpPr>
        <p:spPr>
          <a:xfrm>
            <a:off x="457200" y="205979"/>
            <a:ext cx="8229600" cy="534250"/>
          </a:xfrm>
        </p:spPr>
        <p:txBody>
          <a:bodyPr/>
          <a:lstStyle/>
          <a:p>
            <a:pPr algn="ctr"/>
            <a:r>
              <a:rPr lang="en-US" dirty="0"/>
              <a:t>Overall (Across-Group) Measures</a:t>
            </a:r>
          </a:p>
        </p:txBody>
      </p:sp>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917D0733-B463-4DB5-80FC-89B41C15BEE4}"/>
                  </a:ext>
                </a:extLst>
              </p:cNvPr>
              <p:cNvSpPr>
                <a:spLocks noGrp="1"/>
              </p:cNvSpPr>
              <p:nvPr>
                <p:ph type="body" sz="quarter" idx="10"/>
              </p:nvPr>
            </p:nvSpPr>
            <p:spPr>
              <a:xfrm>
                <a:off x="457199" y="899886"/>
                <a:ext cx="8483601" cy="4107543"/>
              </a:xfrm>
            </p:spPr>
            <p:txBody>
              <a:bodyPr>
                <a:normAutofit/>
              </a:bodyPr>
              <a:lstStyle/>
              <a:p>
                <a:pPr>
                  <a:lnSpc>
                    <a:spcPct val="100000"/>
                  </a:lnSpc>
                  <a:spcBef>
                    <a:spcPts val="600"/>
                  </a:spcBef>
                </a:pPr>
                <a:r>
                  <a:rPr lang="en-US" sz="1600" dirty="0">
                    <a:solidFill>
                      <a:srgbClr val="002060"/>
                    </a:solidFill>
                  </a:rPr>
                  <a:t>Overall (across-group) measures consider the data across multiple group rates, although their calculation may or may not incorporate more than two group rates.  </a:t>
                </a:r>
              </a:p>
              <a:p>
                <a:pPr>
                  <a:lnSpc>
                    <a:spcPct val="100000"/>
                  </a:lnSpc>
                  <a:spcBef>
                    <a:spcPts val="600"/>
                  </a:spcBef>
                </a:pPr>
                <a:r>
                  <a:rPr lang="en-US" sz="1600" dirty="0">
                    <a:solidFill>
                      <a:srgbClr val="002060"/>
                    </a:solidFill>
                  </a:rPr>
                  <a:t>Examples</a:t>
                </a:r>
              </a:p>
              <a:p>
                <a:pPr lvl="1">
                  <a:lnSpc>
                    <a:spcPct val="100000"/>
                  </a:lnSpc>
                  <a:spcBef>
                    <a:spcPts val="600"/>
                  </a:spcBef>
                </a:pPr>
                <a:r>
                  <a:rPr lang="en-US" sz="1600" dirty="0">
                    <a:solidFill>
                      <a:srgbClr val="002060"/>
                    </a:solidFill>
                  </a:rPr>
                  <a:t>Given</a:t>
                </a:r>
              </a:p>
              <a:p>
                <a:pPr lvl="2">
                  <a:lnSpc>
                    <a:spcPct val="100000"/>
                  </a:lnSpc>
                  <a:spcBef>
                    <a:spcPts val="600"/>
                  </a:spcBef>
                </a:pPr>
                <a14:m>
                  <m:oMath xmlns:m="http://schemas.openxmlformats.org/officeDocument/2006/math">
                    <m:sSub>
                      <m:sSubPr>
                        <m:ctrlPr>
                          <a:rPr lang="en-US" sz="1600" i="1" smtClean="0">
                            <a:solidFill>
                              <a:srgbClr val="002060"/>
                            </a:solidFill>
                            <a:latin typeface="Cambria Math" panose="02040503050406030204" pitchFamily="18" charset="0"/>
                            <a:cs typeface="Calibri"/>
                          </a:rPr>
                        </m:ctrlPr>
                      </m:sSubPr>
                      <m:e>
                        <m:r>
                          <a:rPr lang="en-US" sz="1600" i="1">
                            <a:solidFill>
                              <a:srgbClr val="002060"/>
                            </a:solidFill>
                            <a:latin typeface="Cambria Math" panose="02040503050406030204" pitchFamily="18" charset="0"/>
                            <a:cs typeface="Calibri"/>
                          </a:rPr>
                          <m:t>𝑅</m:t>
                        </m:r>
                      </m:e>
                      <m:sub>
                        <m:r>
                          <a:rPr lang="en-US" sz="1600" b="0" i="1" smtClean="0">
                            <a:solidFill>
                              <a:srgbClr val="002060"/>
                            </a:solidFill>
                            <a:latin typeface="Cambria Math" panose="02040503050406030204" pitchFamily="18" charset="0"/>
                            <a:cs typeface="Calibri"/>
                          </a:rPr>
                          <m:t>𝑓</m:t>
                        </m:r>
                      </m:sub>
                    </m:sSub>
                  </m:oMath>
                </a14:m>
                <a:r>
                  <a:rPr lang="en-US" sz="1600" dirty="0">
                    <a:solidFill>
                      <a:srgbClr val="002060"/>
                    </a:solidFill>
                    <a:latin typeface="Calibri"/>
                    <a:cs typeface="Calibri"/>
                  </a:rPr>
                  <a:t> = rate for the most favorable group (reference point)</a:t>
                </a:r>
              </a:p>
              <a:p>
                <a:pPr lvl="2">
                  <a:lnSpc>
                    <a:spcPct val="100000"/>
                  </a:lnSpc>
                  <a:spcBef>
                    <a:spcPts val="600"/>
                  </a:spcBef>
                </a:pPr>
                <a14:m>
                  <m:oMath xmlns:m="http://schemas.openxmlformats.org/officeDocument/2006/math">
                    <m:sSub>
                      <m:sSubPr>
                        <m:ctrlPr>
                          <a:rPr lang="en-US" sz="1600" i="1" smtClean="0">
                            <a:solidFill>
                              <a:srgbClr val="002060"/>
                            </a:solidFill>
                            <a:latin typeface="Cambria Math" panose="02040503050406030204" pitchFamily="18" charset="0"/>
                            <a:cs typeface="Calibri"/>
                          </a:rPr>
                        </m:ctrlPr>
                      </m:sSubPr>
                      <m:e>
                        <m:r>
                          <a:rPr lang="en-US" sz="1600" i="1">
                            <a:solidFill>
                              <a:srgbClr val="002060"/>
                            </a:solidFill>
                            <a:latin typeface="Cambria Math" panose="02040503050406030204" pitchFamily="18" charset="0"/>
                            <a:cs typeface="Calibri"/>
                          </a:rPr>
                          <m:t>𝑅</m:t>
                        </m:r>
                      </m:e>
                      <m:sub>
                        <m:r>
                          <a:rPr lang="en-US" sz="1600" b="0" i="1" smtClean="0">
                            <a:solidFill>
                              <a:srgbClr val="002060"/>
                            </a:solidFill>
                            <a:latin typeface="Cambria Math" panose="02040503050406030204" pitchFamily="18" charset="0"/>
                            <a:cs typeface="Calibri"/>
                          </a:rPr>
                          <m:t>𝑎</m:t>
                        </m:r>
                      </m:sub>
                    </m:sSub>
                  </m:oMath>
                </a14:m>
                <a:r>
                  <a:rPr lang="en-US" sz="1600" dirty="0">
                    <a:solidFill>
                      <a:srgbClr val="002060"/>
                    </a:solidFill>
                    <a:latin typeface="Calibri"/>
                    <a:cs typeface="Calibri"/>
                  </a:rPr>
                  <a:t> = the average of the rates for all other groups</a:t>
                </a:r>
                <a:endParaRPr lang="en-US" sz="800" dirty="0">
                  <a:solidFill>
                    <a:srgbClr val="002060"/>
                  </a:solidFill>
                </a:endParaRPr>
              </a:p>
              <a:p>
                <a:pPr lvl="2">
                  <a:lnSpc>
                    <a:spcPct val="100000"/>
                  </a:lnSpc>
                  <a:spcBef>
                    <a:spcPts val="600"/>
                  </a:spcBef>
                </a:pPr>
                <a:r>
                  <a:rPr lang="en-US" sz="1600" dirty="0">
                    <a:solidFill>
                      <a:srgbClr val="002060"/>
                    </a:solidFill>
                  </a:rPr>
                  <a:t>Absolute:  The </a:t>
                </a:r>
                <a:r>
                  <a:rPr lang="en-US" sz="1600" b="1" dirty="0">
                    <a:solidFill>
                      <a:srgbClr val="002060"/>
                    </a:solidFill>
                  </a:rPr>
                  <a:t>summary rate difference</a:t>
                </a:r>
                <a:r>
                  <a:rPr lang="en-US" sz="1600" dirty="0">
                    <a:solidFill>
                      <a:srgbClr val="002060"/>
                    </a:solidFill>
                  </a:rPr>
                  <a:t> is </a:t>
                </a:r>
                <a14:m>
                  <m:oMath xmlns:m="http://schemas.openxmlformats.org/officeDocument/2006/math">
                    <m:d>
                      <m:dPr>
                        <m:begChr m:val="|"/>
                        <m:endChr m:val="|"/>
                        <m:ctrlPr>
                          <a:rPr lang="en-US" sz="1600" i="1" smtClean="0">
                            <a:solidFill>
                              <a:srgbClr val="002060"/>
                            </a:solidFill>
                            <a:latin typeface="Cambria Math" panose="02040503050406030204" pitchFamily="18" charset="0"/>
                            <a:cs typeface="Calibri"/>
                          </a:rPr>
                        </m:ctrlPr>
                      </m:dPr>
                      <m:e>
                        <m:sSub>
                          <m:sSubPr>
                            <m:ctrlPr>
                              <a:rPr lang="en-US" sz="1600" i="1">
                                <a:solidFill>
                                  <a:srgbClr val="002060"/>
                                </a:solidFill>
                                <a:latin typeface="Cambria Math" panose="02040503050406030204" pitchFamily="18" charset="0"/>
                                <a:cs typeface="Calibri"/>
                              </a:rPr>
                            </m:ctrlPr>
                          </m:sSubPr>
                          <m:e>
                            <m:r>
                              <a:rPr lang="en-US" sz="1600" i="1">
                                <a:solidFill>
                                  <a:srgbClr val="002060"/>
                                </a:solidFill>
                                <a:latin typeface="Cambria Math" panose="02040503050406030204" pitchFamily="18" charset="0"/>
                                <a:cs typeface="Calibri"/>
                              </a:rPr>
                              <m:t>𝑅</m:t>
                            </m:r>
                          </m:e>
                          <m:sub>
                            <m:r>
                              <a:rPr lang="en-US" sz="1600" b="0" i="1" smtClean="0">
                                <a:solidFill>
                                  <a:srgbClr val="002060"/>
                                </a:solidFill>
                                <a:latin typeface="Cambria Math" panose="02040503050406030204" pitchFamily="18" charset="0"/>
                                <a:cs typeface="Calibri"/>
                              </a:rPr>
                              <m:t>𝑓</m:t>
                            </m:r>
                          </m:sub>
                        </m:sSub>
                        <m:r>
                          <a:rPr lang="en-US" sz="1600" i="1">
                            <a:solidFill>
                              <a:srgbClr val="002060"/>
                            </a:solidFill>
                            <a:latin typeface="Cambria Math" panose="02040503050406030204" pitchFamily="18" charset="0"/>
                            <a:cs typeface="Calibri"/>
                          </a:rPr>
                          <m:t>−</m:t>
                        </m:r>
                        <m:sSub>
                          <m:sSubPr>
                            <m:ctrlPr>
                              <a:rPr lang="en-US" sz="1600" i="1" smtClean="0">
                                <a:solidFill>
                                  <a:srgbClr val="002060"/>
                                </a:solidFill>
                                <a:latin typeface="Cambria Math" panose="02040503050406030204" pitchFamily="18" charset="0"/>
                                <a:cs typeface="Calibri"/>
                              </a:rPr>
                            </m:ctrlPr>
                          </m:sSubPr>
                          <m:e>
                            <m:r>
                              <a:rPr lang="en-US" sz="1600" i="1">
                                <a:solidFill>
                                  <a:srgbClr val="002060"/>
                                </a:solidFill>
                                <a:latin typeface="Cambria Math" panose="02040503050406030204" pitchFamily="18" charset="0"/>
                                <a:cs typeface="Calibri"/>
                              </a:rPr>
                              <m:t>𝑅</m:t>
                            </m:r>
                          </m:e>
                          <m:sub>
                            <m:r>
                              <a:rPr lang="en-US" sz="1600" b="0" i="1" smtClean="0">
                                <a:solidFill>
                                  <a:srgbClr val="002060"/>
                                </a:solidFill>
                                <a:latin typeface="Cambria Math" panose="02040503050406030204" pitchFamily="18" charset="0"/>
                                <a:cs typeface="Calibri"/>
                              </a:rPr>
                              <m:t>𝑎</m:t>
                            </m:r>
                          </m:sub>
                        </m:sSub>
                      </m:e>
                    </m:d>
                  </m:oMath>
                </a14:m>
                <a:endParaRPr lang="en-US" sz="1600" dirty="0">
                  <a:solidFill>
                    <a:srgbClr val="002060"/>
                  </a:solidFill>
                </a:endParaRPr>
              </a:p>
              <a:p>
                <a:pPr lvl="2">
                  <a:lnSpc>
                    <a:spcPct val="100000"/>
                  </a:lnSpc>
                  <a:spcBef>
                    <a:spcPts val="600"/>
                  </a:spcBef>
                </a:pPr>
                <a:r>
                  <a:rPr lang="en-US" sz="1600" dirty="0">
                    <a:solidFill>
                      <a:srgbClr val="002060"/>
                    </a:solidFill>
                  </a:rPr>
                  <a:t>Relative:  The </a:t>
                </a:r>
                <a:r>
                  <a:rPr lang="en-US" sz="1600" b="1" dirty="0">
                    <a:solidFill>
                      <a:srgbClr val="002060"/>
                    </a:solidFill>
                  </a:rPr>
                  <a:t>summary rate ratio </a:t>
                </a:r>
                <a:r>
                  <a:rPr lang="en-US" sz="1600" dirty="0">
                    <a:solidFill>
                      <a:srgbClr val="002060"/>
                    </a:solidFill>
                  </a:rPr>
                  <a:t>is </a:t>
                </a:r>
                <a14:m>
                  <m:oMath xmlns:m="http://schemas.openxmlformats.org/officeDocument/2006/math">
                    <m:f>
                      <m:fPr>
                        <m:ctrlPr>
                          <a:rPr lang="en-US" sz="1600" i="1" smtClean="0">
                            <a:solidFill>
                              <a:srgbClr val="002060"/>
                            </a:solidFill>
                            <a:latin typeface="Cambria Math" panose="02040503050406030204" pitchFamily="18" charset="0"/>
                            <a:cs typeface="Calibri"/>
                          </a:rPr>
                        </m:ctrlPr>
                      </m:fPr>
                      <m:num>
                        <m:sSub>
                          <m:sSubPr>
                            <m:ctrlPr>
                              <a:rPr lang="en-US" sz="1600" i="1">
                                <a:solidFill>
                                  <a:srgbClr val="002060"/>
                                </a:solidFill>
                                <a:latin typeface="Cambria Math" panose="02040503050406030204" pitchFamily="18" charset="0"/>
                                <a:cs typeface="Calibri"/>
                              </a:rPr>
                            </m:ctrlPr>
                          </m:sSubPr>
                          <m:e>
                            <m:r>
                              <a:rPr lang="en-US" sz="1600" i="1">
                                <a:solidFill>
                                  <a:srgbClr val="002060"/>
                                </a:solidFill>
                                <a:latin typeface="Cambria Math" panose="02040503050406030204" pitchFamily="18" charset="0"/>
                                <a:cs typeface="Calibri"/>
                              </a:rPr>
                              <m:t>𝑅</m:t>
                            </m:r>
                          </m:e>
                          <m:sub>
                            <m:r>
                              <a:rPr lang="en-US" sz="1600" b="0" i="1" smtClean="0">
                                <a:solidFill>
                                  <a:srgbClr val="002060"/>
                                </a:solidFill>
                                <a:latin typeface="Cambria Math" panose="02040503050406030204" pitchFamily="18" charset="0"/>
                                <a:cs typeface="Calibri"/>
                              </a:rPr>
                              <m:t>𝑓</m:t>
                            </m:r>
                          </m:sub>
                        </m:sSub>
                      </m:num>
                      <m:den>
                        <m:sSub>
                          <m:sSubPr>
                            <m:ctrlPr>
                              <a:rPr lang="en-US" sz="1600" i="1">
                                <a:solidFill>
                                  <a:srgbClr val="002060"/>
                                </a:solidFill>
                                <a:latin typeface="Cambria Math" panose="02040503050406030204" pitchFamily="18" charset="0"/>
                                <a:cs typeface="Calibri"/>
                              </a:rPr>
                            </m:ctrlPr>
                          </m:sSubPr>
                          <m:e>
                            <m:r>
                              <a:rPr lang="en-US" sz="1600" i="1">
                                <a:solidFill>
                                  <a:srgbClr val="002060"/>
                                </a:solidFill>
                                <a:latin typeface="Cambria Math" panose="02040503050406030204" pitchFamily="18" charset="0"/>
                                <a:cs typeface="Calibri"/>
                              </a:rPr>
                              <m:t>𝑅</m:t>
                            </m:r>
                          </m:e>
                          <m:sub>
                            <m:r>
                              <a:rPr lang="en-US" sz="1600" b="0" i="1" smtClean="0">
                                <a:solidFill>
                                  <a:srgbClr val="002060"/>
                                </a:solidFill>
                                <a:latin typeface="Cambria Math" panose="02040503050406030204" pitchFamily="18" charset="0"/>
                                <a:cs typeface="Calibri"/>
                              </a:rPr>
                              <m:t>𝑎</m:t>
                            </m:r>
                          </m:sub>
                        </m:sSub>
                      </m:den>
                    </m:f>
                  </m:oMath>
                </a14:m>
                <a:r>
                  <a:rPr lang="en-US" sz="1600" dirty="0">
                    <a:solidFill>
                      <a:srgbClr val="002060"/>
                    </a:solidFill>
                    <a:latin typeface="Calibri"/>
                    <a:cs typeface="Calibri"/>
                  </a:rPr>
                  <a:t>, if an increase is desired; or </a:t>
                </a:r>
                <a14:m>
                  <m:oMath xmlns:m="http://schemas.openxmlformats.org/officeDocument/2006/math">
                    <m:f>
                      <m:fPr>
                        <m:ctrlPr>
                          <a:rPr lang="en-US" sz="1600" i="1" smtClean="0">
                            <a:solidFill>
                              <a:srgbClr val="002060"/>
                            </a:solidFill>
                            <a:latin typeface="Cambria Math" panose="02040503050406030204" pitchFamily="18" charset="0"/>
                            <a:cs typeface="Calibri"/>
                          </a:rPr>
                        </m:ctrlPr>
                      </m:fPr>
                      <m:num>
                        <m:sSub>
                          <m:sSubPr>
                            <m:ctrlPr>
                              <a:rPr lang="en-US" sz="1600" i="1">
                                <a:solidFill>
                                  <a:srgbClr val="002060"/>
                                </a:solidFill>
                                <a:latin typeface="Cambria Math" panose="02040503050406030204" pitchFamily="18" charset="0"/>
                                <a:cs typeface="Calibri"/>
                              </a:rPr>
                            </m:ctrlPr>
                          </m:sSubPr>
                          <m:e>
                            <m:r>
                              <a:rPr lang="en-US" sz="1600" i="1">
                                <a:solidFill>
                                  <a:srgbClr val="002060"/>
                                </a:solidFill>
                                <a:latin typeface="Cambria Math" panose="02040503050406030204" pitchFamily="18" charset="0"/>
                                <a:cs typeface="Calibri"/>
                              </a:rPr>
                              <m:t>𝑅</m:t>
                            </m:r>
                          </m:e>
                          <m:sub>
                            <m:r>
                              <a:rPr lang="en-US" sz="1600" b="0" i="1" smtClean="0">
                                <a:solidFill>
                                  <a:srgbClr val="002060"/>
                                </a:solidFill>
                                <a:latin typeface="Cambria Math" panose="02040503050406030204" pitchFamily="18" charset="0"/>
                                <a:cs typeface="Calibri"/>
                              </a:rPr>
                              <m:t>𝑎</m:t>
                            </m:r>
                          </m:sub>
                        </m:sSub>
                      </m:num>
                      <m:den>
                        <m:sSub>
                          <m:sSubPr>
                            <m:ctrlPr>
                              <a:rPr lang="en-US" sz="1600" i="1" smtClean="0">
                                <a:solidFill>
                                  <a:srgbClr val="002060"/>
                                </a:solidFill>
                                <a:latin typeface="Cambria Math" panose="02040503050406030204" pitchFamily="18" charset="0"/>
                                <a:cs typeface="Calibri"/>
                              </a:rPr>
                            </m:ctrlPr>
                          </m:sSubPr>
                          <m:e>
                            <m:r>
                              <a:rPr lang="en-US" sz="1600" b="0" i="1">
                                <a:solidFill>
                                  <a:srgbClr val="002060"/>
                                </a:solidFill>
                                <a:latin typeface="Cambria Math" panose="02040503050406030204" pitchFamily="18" charset="0"/>
                                <a:cs typeface="Calibri"/>
                              </a:rPr>
                              <m:t>𝑅</m:t>
                            </m:r>
                          </m:e>
                          <m:sub>
                            <m:r>
                              <a:rPr lang="en-US" sz="1600" b="0" i="1" smtClean="0">
                                <a:solidFill>
                                  <a:srgbClr val="002060"/>
                                </a:solidFill>
                                <a:latin typeface="Cambria Math" panose="02040503050406030204" pitchFamily="18" charset="0"/>
                                <a:cs typeface="Calibri"/>
                              </a:rPr>
                              <m:t>𝑓</m:t>
                            </m:r>
                          </m:sub>
                        </m:sSub>
                      </m:den>
                    </m:f>
                  </m:oMath>
                </a14:m>
                <a:r>
                  <a:rPr lang="en-US" sz="1600" dirty="0">
                    <a:solidFill>
                      <a:srgbClr val="002060"/>
                    </a:solidFill>
                    <a:latin typeface="Calibri"/>
                    <a:cs typeface="Calibri"/>
                  </a:rPr>
                  <a:t>, if a decrease is desired.</a:t>
                </a:r>
                <a:endParaRPr lang="en-US" sz="800" dirty="0">
                  <a:solidFill>
                    <a:srgbClr val="002060"/>
                  </a:solidFill>
                  <a:cs typeface="Calibri" panose="020F0502020204030204" pitchFamily="34" charset="0"/>
                </a:endParaRPr>
              </a:p>
              <a:p>
                <a:pPr lvl="3">
                  <a:lnSpc>
                    <a:spcPct val="100000"/>
                  </a:lnSpc>
                  <a:spcBef>
                    <a:spcPts val="600"/>
                  </a:spcBef>
                  <a:buFont typeface="Wingdings" panose="05000000000000000000" pitchFamily="2" charset="2"/>
                  <a:buChar char="Ø"/>
                </a:pPr>
                <a:r>
                  <a:rPr lang="en-US" sz="1600" dirty="0">
                    <a:solidFill>
                      <a:srgbClr val="002060"/>
                    </a:solidFill>
                    <a:latin typeface="Calibri"/>
                    <a:cs typeface="Calibri"/>
                  </a:rPr>
                  <a:t>When there are only two groups, these measures reduce to the maximal rate difference and maximal rate ratio, respectively.</a:t>
                </a:r>
                <a:endParaRPr lang="en-US" sz="800" dirty="0">
                  <a:solidFill>
                    <a:srgbClr val="002060"/>
                  </a:solidFill>
                  <a:latin typeface="Calibri"/>
                  <a:cs typeface="Calibri"/>
                </a:endParaRPr>
              </a:p>
              <a:p>
                <a:pPr lvl="1">
                  <a:lnSpc>
                    <a:spcPct val="100000"/>
                  </a:lnSpc>
                  <a:spcBef>
                    <a:spcPts val="600"/>
                  </a:spcBef>
                </a:pPr>
                <a:r>
                  <a:rPr lang="en-US" sz="1600" dirty="0">
                    <a:solidFill>
                      <a:srgbClr val="002060"/>
                    </a:solidFill>
                    <a:latin typeface="Calibri"/>
                    <a:cs typeface="Calibri"/>
                  </a:rPr>
                  <a:t>The </a:t>
                </a:r>
                <a:r>
                  <a:rPr lang="en-US" sz="1600" b="1" dirty="0">
                    <a:solidFill>
                      <a:srgbClr val="002060"/>
                    </a:solidFill>
                    <a:latin typeface="Calibri"/>
                    <a:cs typeface="Calibri"/>
                  </a:rPr>
                  <a:t>maximal rate difference </a:t>
                </a:r>
                <a:r>
                  <a:rPr lang="en-US" sz="1600" dirty="0">
                    <a:solidFill>
                      <a:srgbClr val="002060"/>
                    </a:solidFill>
                    <a:latin typeface="Calibri"/>
                    <a:cs typeface="Calibri"/>
                  </a:rPr>
                  <a:t>and </a:t>
                </a:r>
                <a:r>
                  <a:rPr lang="en-US" sz="1600" b="1" dirty="0">
                    <a:solidFill>
                      <a:srgbClr val="002060"/>
                    </a:solidFill>
                    <a:latin typeface="Calibri"/>
                    <a:cs typeface="Calibri"/>
                  </a:rPr>
                  <a:t>maximal rate ratio</a:t>
                </a:r>
                <a:r>
                  <a:rPr lang="en-US" sz="1600" dirty="0">
                    <a:solidFill>
                      <a:srgbClr val="002060"/>
                    </a:solidFill>
                    <a:latin typeface="Calibri"/>
                    <a:cs typeface="Calibri"/>
                  </a:rPr>
                  <a:t> are also examples of overall (across-group) disparities measures that incorporate the smallest and largest rates in their calculation.</a:t>
                </a:r>
                <a:endParaRPr lang="en-US" sz="1600" b="1" dirty="0">
                  <a:solidFill>
                    <a:srgbClr val="002060"/>
                  </a:solidFill>
                  <a:cs typeface="Calibri" panose="020F0502020204030204" pitchFamily="34" charset="0"/>
                </a:endParaRPr>
              </a:p>
            </p:txBody>
          </p:sp>
        </mc:Choice>
        <mc:Fallback xmlns="">
          <p:sp>
            <p:nvSpPr>
              <p:cNvPr id="7" name="Text Placeholder 2">
                <a:extLst>
                  <a:ext uri="{FF2B5EF4-FFF2-40B4-BE49-F238E27FC236}">
                    <a16:creationId xmlns:a16="http://schemas.microsoft.com/office/drawing/2014/main" id="{917D0733-B463-4DB5-80FC-89B41C15BEE4}"/>
                  </a:ext>
                </a:extLst>
              </p:cNvPr>
              <p:cNvSpPr>
                <a:spLocks noGrp="1" noRot="1" noChangeAspect="1" noMove="1" noResize="1" noEditPoints="1" noAdjustHandles="1" noChangeArrowheads="1" noChangeShapeType="1" noTextEdit="1"/>
              </p:cNvSpPr>
              <p:nvPr>
                <p:ph type="body" sz="quarter" idx="10"/>
              </p:nvPr>
            </p:nvSpPr>
            <p:spPr>
              <a:xfrm>
                <a:off x="457199" y="899886"/>
                <a:ext cx="8483601" cy="4107543"/>
              </a:xfrm>
              <a:blipFill>
                <a:blip r:embed="rId3"/>
                <a:stretch>
                  <a:fillRect l="-287" t="-446" b="-1634"/>
                </a:stretch>
              </a:blipFill>
            </p:spPr>
            <p:txBody>
              <a:bodyPr/>
              <a:lstStyle/>
              <a:p>
                <a:r>
                  <a:rPr lang="en-US">
                    <a:noFill/>
                  </a:rPr>
                  <a:t> </a:t>
                </a:r>
              </a:p>
            </p:txBody>
          </p:sp>
        </mc:Fallback>
      </mc:AlternateContent>
      <p:sp>
        <p:nvSpPr>
          <p:cNvPr id="2" name="Slide Number Placeholder 3">
            <a:extLst>
              <a:ext uri="{FF2B5EF4-FFF2-40B4-BE49-F238E27FC236}">
                <a16:creationId xmlns:a16="http://schemas.microsoft.com/office/drawing/2014/main" id="{806818EA-2413-F108-1BC1-1B84A973DA8F}"/>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234283877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EB0C-841F-4D3A-297F-28C2AB9AACDD}"/>
              </a:ext>
            </a:extLst>
          </p:cNvPr>
          <p:cNvSpPr>
            <a:spLocks noGrp="1"/>
          </p:cNvSpPr>
          <p:nvPr>
            <p:ph type="title"/>
          </p:nvPr>
        </p:nvSpPr>
        <p:spPr/>
        <p:txBody>
          <a:bodyPr/>
          <a:lstStyle/>
          <a:p>
            <a:r>
              <a:rPr lang="en-US" dirty="0"/>
              <a:t>Demonstration</a:t>
            </a:r>
          </a:p>
        </p:txBody>
      </p:sp>
      <p:sp>
        <p:nvSpPr>
          <p:cNvPr id="3" name="Text Placeholder 2">
            <a:extLst>
              <a:ext uri="{FF2B5EF4-FFF2-40B4-BE49-F238E27FC236}">
                <a16:creationId xmlns:a16="http://schemas.microsoft.com/office/drawing/2014/main" id="{18F94C52-E828-914C-4FC1-926F3DCE1F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613937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5E5C40-7FFF-CA9F-28D7-789D72BCB507}"/>
              </a:ext>
            </a:extLst>
          </p:cNvPr>
          <p:cNvSpPr>
            <a:spLocks noGrp="1"/>
          </p:cNvSpPr>
          <p:nvPr>
            <p:ph type="title" idx="4294967295"/>
          </p:nvPr>
        </p:nvSpPr>
        <p:spPr>
          <a:xfrm>
            <a:off x="628650" y="-993775"/>
            <a:ext cx="7886700" cy="993775"/>
          </a:xfrm>
          <a:prstGeom prst="rect">
            <a:avLst/>
          </a:prstGeom>
        </p:spPr>
        <p:txBody>
          <a:bodyPr anchor="b"/>
          <a:lstStyle/>
          <a:p>
            <a:r>
              <a:rPr lang="en-US" dirty="0"/>
              <a:t>13</a:t>
            </a:r>
          </a:p>
        </p:txBody>
      </p:sp>
      <p:pic>
        <p:nvPicPr>
          <p:cNvPr id="5" name="Picture 4" descr="Healthy People 2030 screenshot for the About Disparities Data page">
            <a:extLst>
              <a:ext uri="{FF2B5EF4-FFF2-40B4-BE49-F238E27FC236}">
                <a16:creationId xmlns:a16="http://schemas.microsoft.com/office/drawing/2014/main" id="{31DFC279-F134-A4E6-A76F-A9E2E0269E46}"/>
              </a:ext>
            </a:extLst>
          </p:cNvPr>
          <p:cNvPicPr>
            <a:picLocks noChangeAspect="1"/>
          </p:cNvPicPr>
          <p:nvPr/>
        </p:nvPicPr>
        <p:blipFill>
          <a:blip r:embed="rId3"/>
          <a:stretch>
            <a:fillRect/>
          </a:stretch>
        </p:blipFill>
        <p:spPr>
          <a:xfrm>
            <a:off x="1574922" y="0"/>
            <a:ext cx="5994156" cy="5096664"/>
          </a:xfrm>
          <a:prstGeom prst="rect">
            <a:avLst/>
          </a:prstGeom>
        </p:spPr>
      </p:pic>
      <p:sp>
        <p:nvSpPr>
          <p:cNvPr id="2" name="Slide Number Placeholder 3">
            <a:extLst>
              <a:ext uri="{FF2B5EF4-FFF2-40B4-BE49-F238E27FC236}">
                <a16:creationId xmlns:a16="http://schemas.microsoft.com/office/drawing/2014/main" id="{806818EA-2413-F108-1BC1-1B84A973DA8F}"/>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300347457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3A8EB7E-50CF-963E-2082-2314AB210BAE}"/>
              </a:ext>
            </a:extLst>
          </p:cNvPr>
          <p:cNvSpPr>
            <a:spLocks noGrp="1"/>
          </p:cNvSpPr>
          <p:nvPr>
            <p:ph type="title" idx="4294967295"/>
          </p:nvPr>
        </p:nvSpPr>
        <p:spPr>
          <a:xfrm>
            <a:off x="628650" y="-993775"/>
            <a:ext cx="7886700" cy="993775"/>
          </a:xfrm>
          <a:prstGeom prst="rect">
            <a:avLst/>
          </a:prstGeom>
        </p:spPr>
        <p:txBody>
          <a:bodyPr anchor="b"/>
          <a:lstStyle/>
          <a:p>
            <a:r>
              <a:rPr lang="en-US" dirty="0"/>
              <a:t>14</a:t>
            </a:r>
          </a:p>
        </p:txBody>
      </p:sp>
      <p:pic>
        <p:nvPicPr>
          <p:cNvPr id="3" name="Picture 2" descr="Healthy People 2030 screenshot for reduce the overall cancer death rate ">
            <a:extLst>
              <a:ext uri="{FF2B5EF4-FFF2-40B4-BE49-F238E27FC236}">
                <a16:creationId xmlns:a16="http://schemas.microsoft.com/office/drawing/2014/main" id="{2285D5FC-76DF-6716-FB2D-D8718ACBC707}"/>
              </a:ext>
            </a:extLst>
          </p:cNvPr>
          <p:cNvPicPr>
            <a:picLocks noChangeAspect="1"/>
          </p:cNvPicPr>
          <p:nvPr/>
        </p:nvPicPr>
        <p:blipFill>
          <a:blip r:embed="rId3"/>
          <a:stretch>
            <a:fillRect/>
          </a:stretch>
        </p:blipFill>
        <p:spPr>
          <a:xfrm>
            <a:off x="1450351" y="0"/>
            <a:ext cx="6243298" cy="5143500"/>
          </a:xfrm>
          <a:prstGeom prst="rect">
            <a:avLst/>
          </a:prstGeom>
        </p:spPr>
      </p:pic>
      <p:sp>
        <p:nvSpPr>
          <p:cNvPr id="2" name="Slide Number Placeholder 3">
            <a:extLst>
              <a:ext uri="{FF2B5EF4-FFF2-40B4-BE49-F238E27FC236}">
                <a16:creationId xmlns:a16="http://schemas.microsoft.com/office/drawing/2014/main" id="{806818EA-2413-F108-1BC1-1B84A973DA8F}"/>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15088683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1B9095-EB6E-FA26-8487-041FCEC9C019}"/>
              </a:ext>
            </a:extLst>
          </p:cNvPr>
          <p:cNvSpPr>
            <a:spLocks noGrp="1"/>
          </p:cNvSpPr>
          <p:nvPr>
            <p:ph type="title" idx="4294967295"/>
          </p:nvPr>
        </p:nvSpPr>
        <p:spPr>
          <a:xfrm>
            <a:off x="628650" y="-993775"/>
            <a:ext cx="7886700" cy="993775"/>
          </a:xfrm>
          <a:prstGeom prst="rect">
            <a:avLst/>
          </a:prstGeom>
        </p:spPr>
        <p:txBody>
          <a:bodyPr anchor="b"/>
          <a:lstStyle/>
          <a:p>
            <a:r>
              <a:rPr lang="en-US" dirty="0"/>
              <a:t>15</a:t>
            </a:r>
          </a:p>
        </p:txBody>
      </p:sp>
      <p:pic>
        <p:nvPicPr>
          <p:cNvPr id="4" name="Picture 3" descr="Screenshot of demographic groups for overall cancer deaths disparities">
            <a:extLst>
              <a:ext uri="{FF2B5EF4-FFF2-40B4-BE49-F238E27FC236}">
                <a16:creationId xmlns:a16="http://schemas.microsoft.com/office/drawing/2014/main" id="{D00C8191-760E-4886-C003-78CE0F156C0A}"/>
              </a:ext>
            </a:extLst>
          </p:cNvPr>
          <p:cNvPicPr>
            <a:picLocks noChangeAspect="1"/>
          </p:cNvPicPr>
          <p:nvPr/>
        </p:nvPicPr>
        <p:blipFill>
          <a:blip r:embed="rId3"/>
          <a:stretch>
            <a:fillRect/>
          </a:stretch>
        </p:blipFill>
        <p:spPr>
          <a:xfrm>
            <a:off x="2100821" y="0"/>
            <a:ext cx="4942357" cy="5143500"/>
          </a:xfrm>
          <a:prstGeom prst="rect">
            <a:avLst/>
          </a:prstGeom>
        </p:spPr>
      </p:pic>
      <p:sp>
        <p:nvSpPr>
          <p:cNvPr id="2" name="Slide Number Placeholder 3">
            <a:extLst>
              <a:ext uri="{FF2B5EF4-FFF2-40B4-BE49-F238E27FC236}">
                <a16:creationId xmlns:a16="http://schemas.microsoft.com/office/drawing/2014/main" id="{806818EA-2413-F108-1BC1-1B84A973DA8F}"/>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266854309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A51490-7EAB-23F1-5DF2-E43B60F08D7C}"/>
              </a:ext>
            </a:extLst>
          </p:cNvPr>
          <p:cNvSpPr>
            <a:spLocks noGrp="1"/>
          </p:cNvSpPr>
          <p:nvPr>
            <p:ph type="title" idx="4294967295"/>
          </p:nvPr>
        </p:nvSpPr>
        <p:spPr>
          <a:xfrm>
            <a:off x="628650" y="-993775"/>
            <a:ext cx="7886700" cy="993775"/>
          </a:xfrm>
          <a:prstGeom prst="rect">
            <a:avLst/>
          </a:prstGeom>
        </p:spPr>
        <p:txBody>
          <a:bodyPr anchor="b"/>
          <a:lstStyle/>
          <a:p>
            <a:r>
              <a:rPr lang="en-US" dirty="0"/>
              <a:t>16</a:t>
            </a:r>
          </a:p>
        </p:txBody>
      </p:sp>
      <p:pic>
        <p:nvPicPr>
          <p:cNvPr id="3" name="Picture 2" descr="Healthy People 2030 screenshot for overall cancer deaths for disparities by race/ethnicity for 2021">
            <a:extLst>
              <a:ext uri="{FF2B5EF4-FFF2-40B4-BE49-F238E27FC236}">
                <a16:creationId xmlns:a16="http://schemas.microsoft.com/office/drawing/2014/main" id="{C2FFB636-051B-F057-CB8D-FADC76337380}"/>
              </a:ext>
            </a:extLst>
          </p:cNvPr>
          <p:cNvPicPr>
            <a:picLocks noChangeAspect="1"/>
          </p:cNvPicPr>
          <p:nvPr/>
        </p:nvPicPr>
        <p:blipFill>
          <a:blip r:embed="rId3"/>
          <a:stretch>
            <a:fillRect/>
          </a:stretch>
        </p:blipFill>
        <p:spPr>
          <a:xfrm>
            <a:off x="2080710" y="0"/>
            <a:ext cx="4982579" cy="5143500"/>
          </a:xfrm>
          <a:prstGeom prst="rect">
            <a:avLst/>
          </a:prstGeom>
        </p:spPr>
      </p:pic>
      <p:sp>
        <p:nvSpPr>
          <p:cNvPr id="2" name="Slide Number Placeholder 3">
            <a:extLst>
              <a:ext uri="{FF2B5EF4-FFF2-40B4-BE49-F238E27FC236}">
                <a16:creationId xmlns:a16="http://schemas.microsoft.com/office/drawing/2014/main" id="{806818EA-2413-F108-1BC1-1B84A973DA8F}"/>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273375296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0BE90B-50C6-18AD-7029-462F23DFFD9D}"/>
              </a:ext>
            </a:extLst>
          </p:cNvPr>
          <p:cNvSpPr>
            <a:spLocks noGrp="1"/>
          </p:cNvSpPr>
          <p:nvPr>
            <p:ph type="title" idx="4294967295"/>
          </p:nvPr>
        </p:nvSpPr>
        <p:spPr>
          <a:xfrm>
            <a:off x="628650" y="-993775"/>
            <a:ext cx="7886700" cy="993775"/>
          </a:xfrm>
          <a:prstGeom prst="rect">
            <a:avLst/>
          </a:prstGeom>
        </p:spPr>
        <p:txBody>
          <a:bodyPr anchor="b"/>
          <a:lstStyle/>
          <a:p>
            <a:r>
              <a:rPr lang="en-US" dirty="0"/>
              <a:t>17</a:t>
            </a:r>
          </a:p>
        </p:txBody>
      </p:sp>
      <p:pic>
        <p:nvPicPr>
          <p:cNvPr id="4" name="Picture 3" descr="Screenshot of health disparities information">
            <a:extLst>
              <a:ext uri="{FF2B5EF4-FFF2-40B4-BE49-F238E27FC236}">
                <a16:creationId xmlns:a16="http://schemas.microsoft.com/office/drawing/2014/main" id="{C244CA91-CAEA-BD89-716E-09FB7C868011}"/>
              </a:ext>
            </a:extLst>
          </p:cNvPr>
          <p:cNvPicPr>
            <a:picLocks noChangeAspect="1"/>
          </p:cNvPicPr>
          <p:nvPr/>
        </p:nvPicPr>
        <p:blipFill>
          <a:blip r:embed="rId3"/>
          <a:stretch>
            <a:fillRect/>
          </a:stretch>
        </p:blipFill>
        <p:spPr>
          <a:xfrm>
            <a:off x="2570143" y="0"/>
            <a:ext cx="4003714" cy="5143500"/>
          </a:xfrm>
          <a:prstGeom prst="rect">
            <a:avLst/>
          </a:prstGeom>
        </p:spPr>
      </p:pic>
      <p:sp>
        <p:nvSpPr>
          <p:cNvPr id="2" name="Slide Number Placeholder 3">
            <a:extLst>
              <a:ext uri="{FF2B5EF4-FFF2-40B4-BE49-F238E27FC236}">
                <a16:creationId xmlns:a16="http://schemas.microsoft.com/office/drawing/2014/main" id="{806818EA-2413-F108-1BC1-1B84A973DA8F}"/>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36557541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EB0C-841F-4D3A-297F-28C2AB9AACDD}"/>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18F94C52-E828-914C-4FC1-926F3DCE1F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764487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9AA1F2-8121-88EE-E32E-94F35D43D9EA}"/>
              </a:ext>
            </a:extLst>
          </p:cNvPr>
          <p:cNvSpPr>
            <a:spLocks noGrp="1"/>
          </p:cNvSpPr>
          <p:nvPr>
            <p:ph type="title"/>
          </p:nvPr>
        </p:nvSpPr>
        <p:spPr>
          <a:xfrm>
            <a:off x="457200" y="132827"/>
            <a:ext cx="8229600" cy="857250"/>
          </a:xfrm>
        </p:spPr>
        <p:txBody>
          <a:bodyPr anchor="ctr"/>
          <a:lstStyle/>
          <a:p>
            <a:pPr algn="ctr"/>
            <a:r>
              <a:rPr lang="en-US" dirty="0"/>
              <a:t>Next Steps and Takeaways</a:t>
            </a:r>
          </a:p>
        </p:txBody>
      </p:sp>
      <p:sp>
        <p:nvSpPr>
          <p:cNvPr id="4" name="Text Placeholder 3"/>
          <p:cNvSpPr>
            <a:spLocks noGrp="1"/>
          </p:cNvSpPr>
          <p:nvPr>
            <p:ph type="body" sz="quarter" idx="10"/>
          </p:nvPr>
        </p:nvSpPr>
        <p:spPr>
          <a:xfrm>
            <a:off x="457199" y="888407"/>
            <a:ext cx="8458201" cy="3422040"/>
          </a:xfrm>
        </p:spPr>
        <p:txBody>
          <a:bodyPr/>
          <a:lstStyle/>
          <a:p>
            <a:pPr>
              <a:spcBef>
                <a:spcPts val="600"/>
              </a:spcBef>
              <a:spcAft>
                <a:spcPts val="600"/>
              </a:spcAft>
            </a:pPr>
            <a:r>
              <a:rPr lang="en-US" dirty="0">
                <a:solidFill>
                  <a:schemeClr val="accent6"/>
                </a:solidFill>
              </a:rPr>
              <a:t>As there is no single gold standard in health disparities measurement, considering multiple measures can provide a fuller context of health disparities.</a:t>
            </a:r>
          </a:p>
          <a:p>
            <a:pPr>
              <a:spcBef>
                <a:spcPts val="600"/>
              </a:spcBef>
              <a:spcAft>
                <a:spcPts val="600"/>
              </a:spcAft>
            </a:pPr>
            <a:r>
              <a:rPr lang="en-US" dirty="0">
                <a:solidFill>
                  <a:schemeClr val="accent6"/>
                </a:solidFill>
              </a:rPr>
              <a:t>A forthcoming NCHS Series 2 report will document HP2030 disparities measures and expand further on their strengths and limitations.</a:t>
            </a:r>
          </a:p>
          <a:p>
            <a:pPr>
              <a:spcBef>
                <a:spcPts val="600"/>
              </a:spcBef>
              <a:spcAft>
                <a:spcPts val="600"/>
              </a:spcAft>
            </a:pPr>
            <a:r>
              <a:rPr lang="en-US" dirty="0">
                <a:solidFill>
                  <a:schemeClr val="accent6"/>
                </a:solidFill>
              </a:rPr>
              <a:t>The HP2030 disparities feature provides a starting point for health disparities data and content for HP2030 objectives.  Future enhancements: </a:t>
            </a:r>
          </a:p>
          <a:p>
            <a:pPr lvl="1">
              <a:spcBef>
                <a:spcPts val="600"/>
              </a:spcBef>
              <a:spcAft>
                <a:spcPts val="600"/>
              </a:spcAft>
            </a:pPr>
            <a:r>
              <a:rPr lang="en-US" dirty="0">
                <a:solidFill>
                  <a:schemeClr val="accent6"/>
                </a:solidFill>
              </a:rPr>
              <a:t>increased functionality</a:t>
            </a:r>
          </a:p>
          <a:p>
            <a:pPr lvl="1">
              <a:spcBef>
                <a:spcPts val="600"/>
              </a:spcBef>
              <a:spcAft>
                <a:spcPts val="600"/>
              </a:spcAft>
            </a:pPr>
            <a:r>
              <a:rPr lang="en-US" dirty="0">
                <a:solidFill>
                  <a:schemeClr val="accent6"/>
                </a:solidFill>
              </a:rPr>
              <a:t>additional measures</a:t>
            </a:r>
          </a:p>
          <a:p>
            <a:pPr lvl="1">
              <a:spcBef>
                <a:spcPts val="600"/>
              </a:spcBef>
              <a:spcAft>
                <a:spcPts val="600"/>
              </a:spcAft>
            </a:pPr>
            <a:r>
              <a:rPr lang="en-US" dirty="0">
                <a:solidFill>
                  <a:schemeClr val="accent6"/>
                </a:solidFill>
              </a:rPr>
              <a:t>disparities charts</a:t>
            </a:r>
          </a:p>
          <a:p>
            <a:pPr>
              <a:spcBef>
                <a:spcPts val="600"/>
              </a:spcBef>
              <a:spcAft>
                <a:spcPts val="600"/>
              </a:spcAft>
            </a:pPr>
            <a:endParaRPr lang="en-US" dirty="0">
              <a:solidFill>
                <a:schemeClr val="accent6"/>
              </a:solidFill>
            </a:endParaRPr>
          </a:p>
        </p:txBody>
      </p:sp>
      <p:sp>
        <p:nvSpPr>
          <p:cNvPr id="2" name="Slide Number Placeholder 3">
            <a:extLst>
              <a:ext uri="{FF2B5EF4-FFF2-40B4-BE49-F238E27FC236}">
                <a16:creationId xmlns:a16="http://schemas.microsoft.com/office/drawing/2014/main" id="{7112B08A-6C20-1EA0-EBB5-6EE4593E2935}"/>
              </a:ext>
            </a:extLst>
          </p:cNvPr>
          <p:cNvSpPr txBox="1">
            <a:spLocks/>
          </p:cNvSpPr>
          <p:nvPr/>
        </p:nvSpPr>
        <p:spPr>
          <a:xfrm>
            <a:off x="8658225" y="4807572"/>
            <a:ext cx="485776" cy="2598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none" spc="0" normalizeH="0" baseline="0" noProof="0">
                <a:ln>
                  <a:noFill/>
                </a:ln>
                <a:solidFill>
                  <a:srgbClr val="A6A6A6"/>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A6A6A6"/>
              </a:solidFill>
              <a:effectLst/>
              <a:uLnTx/>
              <a:uFillTx/>
              <a:latin typeface="Calibri"/>
              <a:ea typeface="+mn-ea"/>
              <a:cs typeface="+mn-cs"/>
            </a:endParaRPr>
          </a:p>
        </p:txBody>
      </p:sp>
    </p:spTree>
    <p:extLst>
      <p:ext uri="{BB962C8B-B14F-4D97-AF65-F5344CB8AC3E}">
        <p14:creationId xmlns:p14="http://schemas.microsoft.com/office/powerpoint/2010/main" val="180907235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EB0C-841F-4D3A-297F-28C2AB9AACDD}"/>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18F94C52-E828-914C-4FC1-926F3DCE1F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222425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noGrp="1"/>
          </p:cNvSpPr>
          <p:nvPr>
            <p:ph type="title" idx="4294967295"/>
          </p:nvPr>
        </p:nvSpPr>
        <p:spPr>
          <a:xfrm>
            <a:off x="0" y="205979"/>
            <a:ext cx="9144000" cy="395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lnSpc>
                <a:spcPts val="2250"/>
              </a:lnSpc>
              <a:spcBef>
                <a:spcPct val="0"/>
              </a:spcBef>
              <a:spcAft>
                <a:spcPct val="0"/>
              </a:spcAft>
              <a:defRPr sz="2100" b="1" kern="1200" baseline="0">
                <a:solidFill>
                  <a:srgbClr val="006858"/>
                </a:solidFill>
                <a:effectLst/>
                <a:latin typeface="Calibri" pitchFamily="34" charset="0"/>
                <a:ea typeface="+mj-ea"/>
                <a:cs typeface="+mj-cs"/>
              </a:defRPr>
            </a:lvl1pPr>
            <a:lvl2pPr algn="ctr" rtl="0" eaLnBrk="0" fontAlgn="base" hangingPunct="0">
              <a:spcBef>
                <a:spcPct val="0"/>
              </a:spcBef>
              <a:spcAft>
                <a:spcPct val="0"/>
              </a:spcAft>
              <a:defRPr sz="3300">
                <a:solidFill>
                  <a:schemeClr val="tx1"/>
                </a:solidFill>
                <a:latin typeface="Myriad Web Pro" panose="020B0503030403020204" pitchFamily="34" charset="0"/>
              </a:defRPr>
            </a:lvl2pPr>
            <a:lvl3pPr algn="ctr" rtl="0" eaLnBrk="0" fontAlgn="base" hangingPunct="0">
              <a:spcBef>
                <a:spcPct val="0"/>
              </a:spcBef>
              <a:spcAft>
                <a:spcPct val="0"/>
              </a:spcAft>
              <a:defRPr sz="3300">
                <a:solidFill>
                  <a:schemeClr val="tx1"/>
                </a:solidFill>
                <a:latin typeface="Myriad Web Pro" panose="020B0503030403020204" pitchFamily="34" charset="0"/>
              </a:defRPr>
            </a:lvl3pPr>
            <a:lvl4pPr algn="ctr" rtl="0" eaLnBrk="0" fontAlgn="base" hangingPunct="0">
              <a:spcBef>
                <a:spcPct val="0"/>
              </a:spcBef>
              <a:spcAft>
                <a:spcPct val="0"/>
              </a:spcAft>
              <a:defRPr sz="3300">
                <a:solidFill>
                  <a:schemeClr val="tx1"/>
                </a:solidFill>
                <a:latin typeface="Myriad Web Pro" panose="020B0503030403020204" pitchFamily="34" charset="0"/>
              </a:defRPr>
            </a:lvl4pPr>
            <a:lvl5pPr algn="ctr" rtl="0" eaLnBrk="0" fontAlgn="base" hangingPunct="0">
              <a:spcBef>
                <a:spcPct val="0"/>
              </a:spcBef>
              <a:spcAft>
                <a:spcPct val="0"/>
              </a:spcAft>
              <a:defRPr sz="3300">
                <a:solidFill>
                  <a:schemeClr val="tx1"/>
                </a:solidFill>
                <a:latin typeface="Myriad Web Pro" panose="020B0503030403020204" pitchFamily="34" charset="0"/>
              </a:defRPr>
            </a:lvl5pPr>
            <a:lvl6pPr marL="342900" algn="ctr" rtl="0" fontAlgn="base">
              <a:spcBef>
                <a:spcPct val="0"/>
              </a:spcBef>
              <a:spcAft>
                <a:spcPct val="0"/>
              </a:spcAft>
              <a:defRPr sz="3300">
                <a:solidFill>
                  <a:schemeClr val="tx1"/>
                </a:solidFill>
                <a:latin typeface="Myriad Web Pro" panose="020B0503030403020204" pitchFamily="34" charset="0"/>
              </a:defRPr>
            </a:lvl6pPr>
            <a:lvl7pPr marL="685800" algn="ctr" rtl="0" fontAlgn="base">
              <a:spcBef>
                <a:spcPct val="0"/>
              </a:spcBef>
              <a:spcAft>
                <a:spcPct val="0"/>
              </a:spcAft>
              <a:defRPr sz="3300">
                <a:solidFill>
                  <a:schemeClr val="tx1"/>
                </a:solidFill>
                <a:latin typeface="Myriad Web Pro" panose="020B0503030403020204" pitchFamily="34" charset="0"/>
              </a:defRPr>
            </a:lvl7pPr>
            <a:lvl8pPr marL="1028700" algn="ctr" rtl="0" fontAlgn="base">
              <a:spcBef>
                <a:spcPct val="0"/>
              </a:spcBef>
              <a:spcAft>
                <a:spcPct val="0"/>
              </a:spcAft>
              <a:defRPr sz="3300">
                <a:solidFill>
                  <a:schemeClr val="tx1"/>
                </a:solidFill>
                <a:latin typeface="Myriad Web Pro" panose="020B0503030403020204" pitchFamily="34" charset="0"/>
              </a:defRPr>
            </a:lvl8pPr>
            <a:lvl9pPr marL="1371600" algn="ctr" rtl="0" fontAlgn="base">
              <a:spcBef>
                <a:spcPct val="0"/>
              </a:spcBef>
              <a:spcAft>
                <a:spcPct val="0"/>
              </a:spcAft>
              <a:defRPr sz="3300">
                <a:solidFill>
                  <a:schemeClr val="tx1"/>
                </a:solidFill>
                <a:latin typeface="Myriad Web Pro" panose="020B0503030403020204" pitchFamily="34" charset="0"/>
              </a:defRPr>
            </a:lvl9pPr>
          </a:lstStyle>
          <a:p>
            <a:pPr marL="0" marR="0" lvl="0" indent="0" algn="ctr" defTabSz="914400" rtl="0" eaLnBrk="0" fontAlgn="base" latinLnBrk="0" hangingPunct="0">
              <a:lnSpc>
                <a:spcPts val="225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6858"/>
                </a:solidFill>
                <a:effectLst/>
                <a:uLnTx/>
                <a:uFillTx/>
                <a:latin typeface="Calibri" pitchFamily="34" charset="0"/>
                <a:ea typeface="Tahoma" panose="020B0604030504040204" pitchFamily="34" charset="0"/>
                <a:cs typeface="Calibri" panose="020F0502020204030204" pitchFamily="34" charset="0"/>
              </a:rPr>
              <a:t>References</a:t>
            </a:r>
          </a:p>
        </p:txBody>
      </p:sp>
      <p:sp>
        <p:nvSpPr>
          <p:cNvPr id="4" name="Text Placeholder 3"/>
          <p:cNvSpPr>
            <a:spLocks noGrp="1"/>
          </p:cNvSpPr>
          <p:nvPr>
            <p:ph type="body" sz="quarter" idx="10"/>
          </p:nvPr>
        </p:nvSpPr>
        <p:spPr>
          <a:xfrm>
            <a:off x="176542" y="601579"/>
            <a:ext cx="8790915" cy="3716792"/>
          </a:xfrm>
        </p:spPr>
        <p:txBody>
          <a:bodyPr/>
          <a:lstStyle/>
          <a:p>
            <a:pPr marL="0" lvl="1" indent="0" defTabSz="1219170" fontAlgn="auto">
              <a:spcBef>
                <a:spcPts val="300"/>
              </a:spcBef>
              <a:spcAft>
                <a:spcPts val="0"/>
              </a:spcAft>
              <a:buClr>
                <a:srgbClr val="006A71"/>
              </a:buClr>
              <a:buFont typeface="Arial" panose="020B0604020202020204" pitchFamily="34" charset="0"/>
              <a:buNone/>
              <a:defRPr/>
            </a:pPr>
            <a:r>
              <a:rPr lang="en-US" sz="1200" b="1" dirty="0">
                <a:solidFill>
                  <a:schemeClr val="accent6"/>
                </a:solidFill>
              </a:rPr>
              <a:t>Websites:</a:t>
            </a:r>
          </a:p>
          <a:p>
            <a:pPr marL="223847" lvl="1" indent="-166688" defTabSz="1219170" fontAlgn="auto">
              <a:spcBef>
                <a:spcPts val="300"/>
              </a:spcBef>
              <a:spcAft>
                <a:spcPts val="0"/>
              </a:spcAft>
              <a:buClr>
                <a:srgbClr val="006A71"/>
              </a:buClr>
              <a:buFont typeface="Wingdings" panose="05000000000000000000" pitchFamily="2" charset="2"/>
              <a:buChar char="§"/>
              <a:defRPr/>
            </a:pPr>
            <a:r>
              <a:rPr lang="en-US" sz="1200" dirty="0">
                <a:solidFill>
                  <a:schemeClr val="accent6"/>
                </a:solidFill>
              </a:rPr>
              <a:t>Healthy People 2030 (Main):  </a:t>
            </a:r>
            <a:r>
              <a:rPr lang="en-US" sz="1200" dirty="0">
                <a:solidFill>
                  <a:schemeClr val="accent6"/>
                </a:solidFill>
                <a:hlinkClick r:id="rId3"/>
              </a:rPr>
              <a:t>https://health.gov/healthypeople</a:t>
            </a:r>
            <a:r>
              <a:rPr lang="en-US" sz="1200" dirty="0">
                <a:solidFill>
                  <a:schemeClr val="accent6"/>
                </a:solidFill>
              </a:rPr>
              <a:t> </a:t>
            </a:r>
          </a:p>
          <a:p>
            <a:pPr marL="623886" lvl="2" indent="-166688" defTabSz="1219170" fontAlgn="auto">
              <a:spcBef>
                <a:spcPts val="300"/>
              </a:spcBef>
              <a:spcAft>
                <a:spcPts val="0"/>
              </a:spcAft>
              <a:buClr>
                <a:srgbClr val="006A71"/>
              </a:buClr>
              <a:buFont typeface="Wingdings" panose="05000000000000000000" pitchFamily="2" charset="2"/>
              <a:buChar char="§"/>
              <a:defRPr/>
            </a:pPr>
            <a:r>
              <a:rPr lang="en-US" sz="1200" dirty="0">
                <a:solidFill>
                  <a:schemeClr val="accent6"/>
                </a:solidFill>
              </a:rPr>
              <a:t>Healthy People 2030 (Disparities):  </a:t>
            </a:r>
            <a:r>
              <a:rPr lang="en-US" sz="1200" dirty="0">
                <a:solidFill>
                  <a:schemeClr val="accent6"/>
                </a:solidFill>
                <a:hlinkClick r:id="rId4"/>
              </a:rPr>
              <a:t>https://health.gov/healthypeople/objectives-and-data/about-disparities-data</a:t>
            </a:r>
            <a:r>
              <a:rPr lang="en-US" sz="1200" dirty="0">
                <a:solidFill>
                  <a:schemeClr val="accent6"/>
                </a:solidFill>
              </a:rPr>
              <a:t> </a:t>
            </a:r>
          </a:p>
          <a:p>
            <a:pPr marL="223847" lvl="1" indent="-166688" defTabSz="1219170" fontAlgn="auto">
              <a:lnSpc>
                <a:spcPct val="100000"/>
              </a:lnSpc>
              <a:spcBef>
                <a:spcPts val="300"/>
              </a:spcBef>
              <a:spcAft>
                <a:spcPts val="0"/>
              </a:spcAft>
              <a:buClr>
                <a:srgbClr val="006A71"/>
              </a:buClr>
              <a:buFont typeface="Wingdings" panose="05000000000000000000" pitchFamily="2" charset="2"/>
              <a:buChar char="§"/>
              <a:defRPr/>
            </a:pPr>
            <a:r>
              <a:rPr lang="en-US" sz="1200" dirty="0">
                <a:solidFill>
                  <a:schemeClr val="accent6"/>
                </a:solidFill>
              </a:rPr>
              <a:t>NCHS Healthy People:  </a:t>
            </a:r>
            <a:r>
              <a:rPr lang="en-US" sz="1200" dirty="0">
                <a:solidFill>
                  <a:schemeClr val="accent6"/>
                </a:solidFill>
                <a:hlinkClick r:id="rId5"/>
              </a:rPr>
              <a:t>http://www.cdc.gov/nchs/healthy_people.htm</a:t>
            </a:r>
            <a:r>
              <a:rPr lang="en-US" sz="1200" dirty="0">
                <a:solidFill>
                  <a:schemeClr val="accent6"/>
                </a:solidFill>
              </a:rPr>
              <a:t> </a:t>
            </a:r>
          </a:p>
          <a:p>
            <a:pPr marL="223847" lvl="1" indent="-166688" defTabSz="1219170" fontAlgn="auto">
              <a:lnSpc>
                <a:spcPct val="100000"/>
              </a:lnSpc>
              <a:spcBef>
                <a:spcPts val="300"/>
              </a:spcBef>
              <a:spcAft>
                <a:spcPts val="0"/>
              </a:spcAft>
              <a:buClr>
                <a:srgbClr val="006A71"/>
              </a:buClr>
              <a:buFont typeface="Wingdings" panose="05000000000000000000" pitchFamily="2" charset="2"/>
              <a:buChar char="§"/>
              <a:defRPr/>
            </a:pPr>
            <a:r>
              <a:rPr lang="en-US" sz="1200" dirty="0">
                <a:solidFill>
                  <a:schemeClr val="accent6"/>
                </a:solidFill>
              </a:rPr>
              <a:t>Health Disparities Calculator (NCI):  </a:t>
            </a:r>
            <a:r>
              <a:rPr lang="en-US" sz="1200" dirty="0">
                <a:solidFill>
                  <a:schemeClr val="accent6"/>
                </a:solidFill>
                <a:hlinkClick r:id="rId6"/>
              </a:rPr>
              <a:t>https://seer.cancer.gov/hdcalc/</a:t>
            </a:r>
            <a:r>
              <a:rPr lang="en-US" sz="1200" dirty="0">
                <a:solidFill>
                  <a:schemeClr val="accent6"/>
                </a:solidFill>
              </a:rPr>
              <a:t> </a:t>
            </a:r>
          </a:p>
          <a:p>
            <a:pPr marL="0" indent="0" fontAlgn="auto">
              <a:spcBef>
                <a:spcPts val="300"/>
              </a:spcBef>
              <a:spcAft>
                <a:spcPts val="0"/>
              </a:spcAft>
              <a:buFont typeface="Arial" panose="020B0604020202020204" pitchFamily="34" charset="0"/>
              <a:buNone/>
            </a:pPr>
            <a:r>
              <a:rPr lang="en-US" sz="1200" b="1" dirty="0">
                <a:solidFill>
                  <a:schemeClr val="accent6"/>
                </a:solidFill>
              </a:rPr>
              <a:t>Manuscripts</a:t>
            </a:r>
            <a:r>
              <a:rPr lang="en-US" sz="1200" dirty="0">
                <a:solidFill>
                  <a:schemeClr val="accent6"/>
                </a:solidFill>
              </a:rPr>
              <a:t>:</a:t>
            </a:r>
          </a:p>
          <a:p>
            <a:pPr marL="223847" lvl="1" indent="-166688" defTabSz="1219170" fontAlgn="auto">
              <a:spcBef>
                <a:spcPts val="300"/>
              </a:spcBef>
              <a:spcAft>
                <a:spcPts val="0"/>
              </a:spcAft>
              <a:buClr>
                <a:srgbClr val="006A71"/>
              </a:buClr>
              <a:buFont typeface="Wingdings" panose="05000000000000000000" pitchFamily="2" charset="2"/>
              <a:buChar char="§"/>
              <a:defRPr/>
            </a:pPr>
            <a:r>
              <a:rPr lang="en-US" sz="1200" dirty="0" err="1">
                <a:solidFill>
                  <a:schemeClr val="accent6"/>
                </a:solidFill>
              </a:rPr>
              <a:t>Braveman</a:t>
            </a:r>
            <a:r>
              <a:rPr lang="en-US" sz="1200" dirty="0">
                <a:solidFill>
                  <a:schemeClr val="accent6"/>
                </a:solidFill>
              </a:rPr>
              <a:t> P. Health disparities and health equity: concepts and measurement. Annu Rev Public Health. 2006;27:167-194. </a:t>
            </a:r>
            <a:r>
              <a:rPr lang="en-US" sz="1200" dirty="0">
                <a:solidFill>
                  <a:schemeClr val="accent6"/>
                </a:solidFill>
                <a:hlinkClick r:id="rId7"/>
              </a:rPr>
              <a:t>https://doi.org/10.1146/annurev.publhealth.27.021405.102103</a:t>
            </a:r>
            <a:r>
              <a:rPr lang="en-US" sz="1200" dirty="0">
                <a:solidFill>
                  <a:schemeClr val="accent6"/>
                </a:solidFill>
              </a:rPr>
              <a:t> </a:t>
            </a:r>
          </a:p>
          <a:p>
            <a:pPr marL="223847" lvl="1" indent="-166688" defTabSz="1219170" fontAlgn="auto">
              <a:spcBef>
                <a:spcPts val="300"/>
              </a:spcBef>
              <a:spcAft>
                <a:spcPts val="0"/>
              </a:spcAft>
              <a:buClr>
                <a:srgbClr val="006A71"/>
              </a:buClr>
              <a:buFont typeface="Wingdings" panose="05000000000000000000" pitchFamily="2" charset="2"/>
              <a:buChar char="§"/>
              <a:defRPr/>
            </a:pPr>
            <a:r>
              <a:rPr lang="en-US" sz="1200" dirty="0">
                <a:solidFill>
                  <a:schemeClr val="accent6"/>
                </a:solidFill>
              </a:rPr>
              <a:t>Harper et al. Implicit value judgments in the measurement of health inequalities. Milbank Q. 2010;88(1):4–29. </a:t>
            </a:r>
            <a:r>
              <a:rPr lang="en-US" sz="1200" dirty="0">
                <a:solidFill>
                  <a:schemeClr val="accent6"/>
                </a:solidFill>
                <a:hlinkClick r:id="rId8"/>
              </a:rPr>
              <a:t>https://doi.org/10.1111/j.1468-0009.2010.00587.x</a:t>
            </a:r>
            <a:r>
              <a:rPr lang="en-US" sz="1200" dirty="0">
                <a:solidFill>
                  <a:schemeClr val="accent6"/>
                </a:solidFill>
              </a:rPr>
              <a:t> </a:t>
            </a:r>
          </a:p>
          <a:p>
            <a:pPr marL="223847" lvl="1" indent="-166688" defTabSz="1219170" fontAlgn="auto">
              <a:spcBef>
                <a:spcPts val="300"/>
              </a:spcBef>
              <a:spcAft>
                <a:spcPts val="0"/>
              </a:spcAft>
              <a:buClr>
                <a:srgbClr val="006A71"/>
              </a:buClr>
              <a:buFont typeface="Wingdings" panose="05000000000000000000" pitchFamily="2" charset="2"/>
              <a:buChar char="§"/>
              <a:defRPr/>
            </a:pPr>
            <a:r>
              <a:rPr lang="en-US" sz="1200" dirty="0">
                <a:solidFill>
                  <a:schemeClr val="accent6"/>
                </a:solidFill>
              </a:rPr>
              <a:t>Huang DT, Bassig BA, Hubbard K, Klein RJ, Talih M. Examining progress toward elimination of racial and ethnic health disparities for Healthy People 2020 objectives using three measures of overall disparity. National Center for Health Statistics. Vital Health Stat 2(195). 2022. DOI: </a:t>
            </a:r>
            <a:r>
              <a:rPr lang="en-US" sz="1200" dirty="0">
                <a:solidFill>
                  <a:schemeClr val="accent6"/>
                </a:solidFill>
                <a:hlinkClick r:id="rId9"/>
              </a:rPr>
              <a:t>https://dx.doi.org/10.15620/cdc:121266</a:t>
            </a:r>
            <a:r>
              <a:rPr lang="en-US" sz="1200" dirty="0">
                <a:solidFill>
                  <a:schemeClr val="accent6"/>
                </a:solidFill>
              </a:rPr>
              <a:t> </a:t>
            </a:r>
          </a:p>
          <a:p>
            <a:pPr marL="223847" lvl="1" indent="-166688" defTabSz="1219170" fontAlgn="auto">
              <a:spcBef>
                <a:spcPts val="300"/>
              </a:spcBef>
              <a:spcAft>
                <a:spcPts val="0"/>
              </a:spcAft>
              <a:buClr>
                <a:srgbClr val="006A71"/>
              </a:buClr>
              <a:buFont typeface="Wingdings" panose="05000000000000000000" pitchFamily="2" charset="2"/>
              <a:buChar char="§"/>
              <a:defRPr/>
            </a:pPr>
            <a:r>
              <a:rPr lang="en-US" sz="1200" dirty="0">
                <a:solidFill>
                  <a:schemeClr val="accent6"/>
                </a:solidFill>
              </a:rPr>
              <a:t>Keppel K, Pamuk E, Lynch J, et al. Methodological issues in measuring health disparities. National Center for Health Statistics. Vital Health Stat 2(141). 2005.  </a:t>
            </a:r>
            <a:r>
              <a:rPr lang="en-US" sz="1200" dirty="0">
                <a:solidFill>
                  <a:schemeClr val="accent6"/>
                </a:solidFill>
                <a:hlinkClick r:id="rId10"/>
              </a:rPr>
              <a:t>https://www.cdc.gov/nchs/data/series/sr_02/sr02_141.pdf</a:t>
            </a:r>
            <a:r>
              <a:rPr lang="en-US" sz="1200" dirty="0">
                <a:solidFill>
                  <a:schemeClr val="accent6"/>
                </a:solidFill>
              </a:rPr>
              <a:t>  </a:t>
            </a:r>
          </a:p>
          <a:p>
            <a:pPr marL="223847" lvl="1" indent="-166688" defTabSz="1219170" fontAlgn="auto">
              <a:spcBef>
                <a:spcPts val="300"/>
              </a:spcBef>
              <a:spcAft>
                <a:spcPts val="0"/>
              </a:spcAft>
              <a:buClr>
                <a:srgbClr val="006A71"/>
              </a:buClr>
              <a:buFont typeface="Wingdings" panose="05000000000000000000" pitchFamily="2" charset="2"/>
              <a:buChar char="§"/>
              <a:defRPr/>
            </a:pPr>
            <a:r>
              <a:rPr lang="en-US" sz="1200" dirty="0">
                <a:solidFill>
                  <a:schemeClr val="accent6"/>
                </a:solidFill>
              </a:rPr>
              <a:t>Penman-Aguilar A, Talih M, Huang D, et al. Measurement of health disparities, health inequities, and social determinants of health to support the advancement of health equity. J Public Health Management Practice. 2016; 22(1 Supp):S33-S42. </a:t>
            </a:r>
            <a:r>
              <a:rPr lang="en-US" sz="1200" dirty="0">
                <a:solidFill>
                  <a:schemeClr val="accent6"/>
                </a:solidFill>
                <a:hlinkClick r:id="rId11"/>
              </a:rPr>
              <a:t>https://doi.org/10.1097/phh.0000000000000373</a:t>
            </a:r>
            <a:r>
              <a:rPr lang="en-US" sz="1200" dirty="0">
                <a:solidFill>
                  <a:schemeClr val="accent6"/>
                </a:solidFill>
              </a:rPr>
              <a:t>   </a:t>
            </a:r>
          </a:p>
          <a:p>
            <a:pPr marL="223847" lvl="1" indent="-166688" defTabSz="1219170" fontAlgn="auto">
              <a:spcBef>
                <a:spcPts val="300"/>
              </a:spcBef>
              <a:spcAft>
                <a:spcPts val="0"/>
              </a:spcAft>
              <a:buClr>
                <a:srgbClr val="006A71"/>
              </a:buClr>
              <a:buFont typeface="Wingdings" panose="05000000000000000000" pitchFamily="2" charset="2"/>
              <a:buChar char="§"/>
              <a:defRPr/>
            </a:pPr>
            <a:r>
              <a:rPr lang="en-US" sz="1200" dirty="0">
                <a:solidFill>
                  <a:schemeClr val="accent6"/>
                </a:solidFill>
              </a:rPr>
              <a:t>Talih M, Huang DT. Measuring progress toward target attainment and the elimination of health disparities in Healthy People 2020. Healthy People Statistical Notes, no 27. Hyattsville, MD: National Center for Health Statistics. 2016.  </a:t>
            </a:r>
            <a:r>
              <a:rPr lang="en-US" sz="1200" dirty="0">
                <a:solidFill>
                  <a:schemeClr val="accent6"/>
                </a:solidFill>
                <a:hlinkClick r:id="rId12"/>
              </a:rPr>
              <a:t>https://www.cdc.gov/nchs/data/statnt/statnt27.pdf</a:t>
            </a:r>
            <a:r>
              <a:rPr lang="en-US" sz="1200" dirty="0">
                <a:solidFill>
                  <a:schemeClr val="accent6"/>
                </a:solidFill>
              </a:rPr>
              <a:t>   </a:t>
            </a:r>
          </a:p>
        </p:txBody>
      </p:sp>
      <p:sp>
        <p:nvSpPr>
          <p:cNvPr id="2" name="Slide Number Placeholder 3">
            <a:extLst>
              <a:ext uri="{FF2B5EF4-FFF2-40B4-BE49-F238E27FC236}">
                <a16:creationId xmlns:a16="http://schemas.microsoft.com/office/drawing/2014/main" id="{ABEC37D3-D263-6F04-BF3E-03773D6FF553}"/>
              </a:ext>
            </a:extLst>
          </p:cNvPr>
          <p:cNvSpPr txBox="1">
            <a:spLocks/>
          </p:cNvSpPr>
          <p:nvPr/>
        </p:nvSpPr>
        <p:spPr>
          <a:xfrm>
            <a:off x="8658225" y="4807572"/>
            <a:ext cx="485776" cy="2598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none" spc="0" normalizeH="0" baseline="0" noProof="0">
                <a:ln>
                  <a:noFill/>
                </a:ln>
                <a:solidFill>
                  <a:srgbClr val="A6A6A6"/>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A6A6A6"/>
              </a:solidFill>
              <a:effectLst/>
              <a:uLnTx/>
              <a:uFillTx/>
              <a:latin typeface="Calibri"/>
              <a:ea typeface="+mn-ea"/>
              <a:cs typeface="+mn-cs"/>
            </a:endParaRPr>
          </a:p>
        </p:txBody>
      </p:sp>
    </p:spTree>
    <p:extLst>
      <p:ext uri="{BB962C8B-B14F-4D97-AF65-F5344CB8AC3E}">
        <p14:creationId xmlns:p14="http://schemas.microsoft.com/office/powerpoint/2010/main" val="218707315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8FCE7A-1F58-4F95-AA00-7D136CC1653D}"/>
              </a:ext>
            </a:extLst>
          </p:cNvPr>
          <p:cNvSpPr txBox="1">
            <a:spLocks noGrp="1"/>
          </p:cNvSpPr>
          <p:nvPr>
            <p:ph type="title" idx="4294967295"/>
          </p:nvPr>
        </p:nvSpPr>
        <p:spPr>
          <a:xfrm>
            <a:off x="428625" y="313415"/>
            <a:ext cx="82296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6858"/>
                </a:solidFill>
                <a:effectLst/>
                <a:uLnTx/>
                <a:uFillTx/>
                <a:latin typeface="Calibri" panose="020F0502020204030204" pitchFamily="34" charset="0"/>
                <a:ea typeface="+mn-ea"/>
                <a:cs typeface="+mn-cs"/>
              </a:rPr>
              <a:t>Thank You!</a:t>
            </a:r>
          </a:p>
        </p:txBody>
      </p:sp>
      <p:graphicFrame>
        <p:nvGraphicFramePr>
          <p:cNvPr id="6" name="Table 5" descr="Key websites, HPSB staff, HPSB contractors">
            <a:extLst>
              <a:ext uri="{FF2B5EF4-FFF2-40B4-BE49-F238E27FC236}">
                <a16:creationId xmlns:a16="http://schemas.microsoft.com/office/drawing/2014/main" id="{F3EB29E6-DBE8-4371-BAA1-FEB1244F8ADC}"/>
              </a:ext>
            </a:extLst>
          </p:cNvPr>
          <p:cNvGraphicFramePr>
            <a:graphicFrameLocks noGrp="1"/>
          </p:cNvGraphicFramePr>
          <p:nvPr>
            <p:extLst>
              <p:ext uri="{D42A27DB-BD31-4B8C-83A1-F6EECF244321}">
                <p14:modId xmlns:p14="http://schemas.microsoft.com/office/powerpoint/2010/main" val="4008424687"/>
              </p:ext>
            </p:extLst>
          </p:nvPr>
        </p:nvGraphicFramePr>
        <p:xfrm>
          <a:off x="1966390" y="1336518"/>
          <a:ext cx="5211219" cy="2926080"/>
        </p:xfrm>
        <a:graphic>
          <a:graphicData uri="http://schemas.openxmlformats.org/drawingml/2006/table">
            <a:tbl>
              <a:tblPr firstRow="1" bandRow="1">
                <a:tableStyleId>{5940675A-B579-460E-94D1-54222C63F5DA}</a:tableStyleId>
              </a:tblPr>
              <a:tblGrid>
                <a:gridCol w="1809496">
                  <a:extLst>
                    <a:ext uri="{9D8B030D-6E8A-4147-A177-3AD203B41FA5}">
                      <a16:colId xmlns:a16="http://schemas.microsoft.com/office/drawing/2014/main" val="2572595532"/>
                    </a:ext>
                  </a:extLst>
                </a:gridCol>
                <a:gridCol w="1868551">
                  <a:extLst>
                    <a:ext uri="{9D8B030D-6E8A-4147-A177-3AD203B41FA5}">
                      <a16:colId xmlns:a16="http://schemas.microsoft.com/office/drawing/2014/main" val="1217100920"/>
                    </a:ext>
                  </a:extLst>
                </a:gridCol>
                <a:gridCol w="1533172">
                  <a:extLst>
                    <a:ext uri="{9D8B030D-6E8A-4147-A177-3AD203B41FA5}">
                      <a16:colId xmlns:a16="http://schemas.microsoft.com/office/drawing/2014/main" val="2117012933"/>
                    </a:ext>
                  </a:extLst>
                </a:gridCol>
              </a:tblGrid>
              <a:tr h="370840">
                <a:tc gridSpan="2">
                  <a:txBody>
                    <a:bodyPr/>
                    <a:lstStyle/>
                    <a:p>
                      <a:pPr algn="ctr"/>
                      <a:r>
                        <a:rPr lang="en-US" b="1" dirty="0">
                          <a:solidFill>
                            <a:schemeClr val="accent6"/>
                          </a:solidFill>
                        </a:rPr>
                        <a:t>HPSB Staff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b="1">
                        <a:solidFill>
                          <a:schemeClr val="accent6"/>
                        </a:solidFill>
                      </a:endParaRPr>
                    </a:p>
                  </a:txBody>
                  <a:tcPr/>
                </a:tc>
                <a:tc>
                  <a:txBody>
                    <a:bodyPr/>
                    <a:lstStyle/>
                    <a:p>
                      <a:pPr algn="ctr"/>
                      <a:r>
                        <a:rPr lang="en-US" b="1">
                          <a:solidFill>
                            <a:schemeClr val="accent6"/>
                          </a:solidFill>
                        </a:rPr>
                        <a:t>HPSB Contractors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1692290"/>
                  </a:ext>
                </a:extLst>
              </a:tr>
              <a:tr h="370840">
                <a:tc>
                  <a:txBody>
                    <a:bodyPr/>
                    <a:lstStyle/>
                    <a:p>
                      <a:r>
                        <a:rPr lang="en-US" sz="1600" dirty="0">
                          <a:solidFill>
                            <a:schemeClr val="accent6"/>
                          </a:solidFill>
                        </a:rPr>
                        <a:t>Johanna Alfier</a:t>
                      </a:r>
                    </a:p>
                    <a:p>
                      <a:r>
                        <a:rPr lang="en-US" sz="1600" dirty="0">
                          <a:solidFill>
                            <a:schemeClr val="accent6"/>
                          </a:solidFill>
                        </a:rPr>
                        <a:t>Jonathan Aram</a:t>
                      </a:r>
                    </a:p>
                    <a:p>
                      <a:r>
                        <a:rPr lang="en-US" sz="1600" dirty="0">
                          <a:solidFill>
                            <a:schemeClr val="accent6"/>
                          </a:solidFill>
                        </a:rPr>
                        <a:t>Lesley Dobrzynski</a:t>
                      </a:r>
                    </a:p>
                    <a:p>
                      <a:r>
                        <a:rPr lang="en-US" sz="1600" dirty="0">
                          <a:solidFill>
                            <a:schemeClr val="accent6"/>
                          </a:solidFill>
                        </a:rPr>
                        <a:t>Robert</a:t>
                      </a:r>
                      <a:r>
                        <a:rPr lang="en-US" sz="1600" baseline="0" dirty="0">
                          <a:solidFill>
                            <a:schemeClr val="accent6"/>
                          </a:solidFill>
                        </a:rPr>
                        <a:t> </a:t>
                      </a:r>
                      <a:r>
                        <a:rPr lang="en-US" sz="1600" dirty="0">
                          <a:solidFill>
                            <a:schemeClr val="accent6"/>
                          </a:solidFill>
                        </a:rPr>
                        <a:t>Francis</a:t>
                      </a:r>
                    </a:p>
                    <a:p>
                      <a:r>
                        <a:rPr lang="en-US" sz="1600" dirty="0">
                          <a:solidFill>
                            <a:schemeClr val="accent6"/>
                          </a:solidFill>
                        </a:rPr>
                        <a:t>Leda</a:t>
                      </a:r>
                      <a:r>
                        <a:rPr lang="en-US" sz="1600" baseline="0" dirty="0">
                          <a:solidFill>
                            <a:schemeClr val="accent6"/>
                          </a:solidFill>
                        </a:rPr>
                        <a:t> </a:t>
                      </a:r>
                      <a:r>
                        <a:rPr lang="en-US" sz="1600" dirty="0">
                          <a:solidFill>
                            <a:schemeClr val="accent6"/>
                          </a:solidFill>
                        </a:rPr>
                        <a:t>Gurley</a:t>
                      </a:r>
                    </a:p>
                    <a:p>
                      <a:r>
                        <a:rPr lang="en-US" sz="1600" dirty="0">
                          <a:solidFill>
                            <a:schemeClr val="accent6"/>
                          </a:solidFill>
                        </a:rPr>
                        <a:t>LaJeana</a:t>
                      </a:r>
                      <a:r>
                        <a:rPr lang="en-US" sz="1600" baseline="0" dirty="0">
                          <a:solidFill>
                            <a:schemeClr val="accent6"/>
                          </a:solidFill>
                        </a:rPr>
                        <a:t> </a:t>
                      </a:r>
                      <a:r>
                        <a:rPr lang="en-US" sz="1600" dirty="0">
                          <a:solidFill>
                            <a:schemeClr val="accent6"/>
                          </a:solidFill>
                        </a:rPr>
                        <a:t>Hawkins</a:t>
                      </a:r>
                    </a:p>
                    <a:p>
                      <a:r>
                        <a:rPr lang="en-US" sz="1600" dirty="0">
                          <a:solidFill>
                            <a:schemeClr val="accent6"/>
                          </a:solidFill>
                        </a:rPr>
                        <a:t>Kimberly Hurvitz </a:t>
                      </a:r>
                    </a:p>
                    <a:p>
                      <a:r>
                        <a:rPr lang="en-US" sz="1600" dirty="0">
                          <a:solidFill>
                            <a:schemeClr val="accent6"/>
                          </a:solidFill>
                        </a:rPr>
                        <a:t>Elizabeth Jackson</a:t>
                      </a:r>
                    </a:p>
                    <a:p>
                      <a:r>
                        <a:rPr lang="en-US" sz="1600" dirty="0">
                          <a:solidFill>
                            <a:schemeClr val="accent6"/>
                          </a:solidFill>
                        </a:rPr>
                        <a:t>Sibeso Joyner</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6"/>
                          </a:solidFill>
                        </a:rPr>
                        <a:t>Deepthi Kandi</a:t>
                      </a:r>
                    </a:p>
                    <a:p>
                      <a:r>
                        <a:rPr lang="en-US" sz="1600" dirty="0">
                          <a:solidFill>
                            <a:schemeClr val="accent6"/>
                          </a:solidFill>
                        </a:rPr>
                        <a:t>Mark Montgomery</a:t>
                      </a:r>
                    </a:p>
                    <a:p>
                      <a:r>
                        <a:rPr lang="en-US" sz="1600" baseline="0" dirty="0">
                          <a:solidFill>
                            <a:schemeClr val="accent6"/>
                          </a:solidFill>
                        </a:rPr>
                        <a:t>Cheryl </a:t>
                      </a:r>
                      <a:r>
                        <a:rPr lang="en-US" sz="1600" dirty="0">
                          <a:solidFill>
                            <a:schemeClr val="accent6"/>
                          </a:solidFill>
                        </a:rPr>
                        <a:t>Rose</a:t>
                      </a:r>
                    </a:p>
                    <a:p>
                      <a:r>
                        <a:rPr lang="en-US" sz="1600" dirty="0">
                          <a:solidFill>
                            <a:schemeClr val="accent6"/>
                          </a:solidFill>
                        </a:rPr>
                        <a:t>Asel Ryskulova</a:t>
                      </a:r>
                    </a:p>
                    <a:p>
                      <a:r>
                        <a:rPr lang="en-US" sz="1600" dirty="0">
                          <a:solidFill>
                            <a:schemeClr val="accent6"/>
                          </a:solidFill>
                        </a:rPr>
                        <a:t>Rashmi Tandon</a:t>
                      </a:r>
                    </a:p>
                    <a:p>
                      <a:r>
                        <a:rPr lang="en-US" sz="1600" dirty="0">
                          <a:solidFill>
                            <a:schemeClr val="accent6"/>
                          </a:solidFill>
                        </a:rPr>
                        <a:t>Ritu Tuteja</a:t>
                      </a:r>
                    </a:p>
                    <a:p>
                      <a:r>
                        <a:rPr lang="en-US" sz="1600" dirty="0">
                          <a:solidFill>
                            <a:schemeClr val="accent6"/>
                          </a:solidFill>
                        </a:rPr>
                        <a:t>Allan Uribe</a:t>
                      </a:r>
                    </a:p>
                    <a:p>
                      <a:r>
                        <a:rPr lang="en-US" sz="1600" dirty="0">
                          <a:solidFill>
                            <a:schemeClr val="accent6"/>
                          </a:solidFill>
                        </a:rPr>
                        <a:t>Jean Williams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accent6"/>
                          </a:solidFill>
                        </a:rPr>
                        <a:t>Rashid Aminou</a:t>
                      </a:r>
                    </a:p>
                    <a:p>
                      <a:r>
                        <a:rPr lang="en-US" sz="1600" dirty="0">
                          <a:solidFill>
                            <a:schemeClr val="accent6"/>
                          </a:solidFill>
                        </a:rPr>
                        <a:t>Makram Talih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0636978"/>
                  </a:ext>
                </a:extLst>
              </a:tr>
            </a:tbl>
          </a:graphicData>
        </a:graphic>
      </p:graphicFrame>
      <p:sp>
        <p:nvSpPr>
          <p:cNvPr id="2" name="Slide Number Placeholder 3">
            <a:extLst>
              <a:ext uri="{FF2B5EF4-FFF2-40B4-BE49-F238E27FC236}">
                <a16:creationId xmlns:a16="http://schemas.microsoft.com/office/drawing/2014/main" id="{7F5B3D25-119F-E1F0-94C0-69A96AFFA81F}"/>
              </a:ext>
            </a:extLst>
          </p:cNvPr>
          <p:cNvSpPr txBox="1">
            <a:spLocks/>
          </p:cNvSpPr>
          <p:nvPr/>
        </p:nvSpPr>
        <p:spPr>
          <a:xfrm>
            <a:off x="8658225" y="4807572"/>
            <a:ext cx="485776" cy="2598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none" spc="0" normalizeH="0" baseline="0" noProof="0">
                <a:ln>
                  <a:noFill/>
                </a:ln>
                <a:solidFill>
                  <a:srgbClr val="A6A6A6"/>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A6A6A6"/>
              </a:solidFill>
              <a:effectLst/>
              <a:uLnTx/>
              <a:uFillTx/>
              <a:latin typeface="Calibri"/>
              <a:ea typeface="+mn-ea"/>
              <a:cs typeface="+mn-cs"/>
            </a:endParaRPr>
          </a:p>
        </p:txBody>
      </p:sp>
    </p:spTree>
    <p:extLst>
      <p:ext uri="{BB962C8B-B14F-4D97-AF65-F5344CB8AC3E}">
        <p14:creationId xmlns:p14="http://schemas.microsoft.com/office/powerpoint/2010/main" val="31619414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B89EF-551E-0842-068D-D1FD95314C08}"/>
              </a:ext>
            </a:extLst>
          </p:cNvPr>
          <p:cNvSpPr>
            <a:spLocks noGrp="1"/>
          </p:cNvSpPr>
          <p:nvPr>
            <p:ph type="title" idx="4294967295"/>
          </p:nvPr>
        </p:nvSpPr>
        <p:spPr>
          <a:xfrm>
            <a:off x="628650" y="-994172"/>
            <a:ext cx="7886700" cy="994172"/>
          </a:xfrm>
        </p:spPr>
        <p:txBody>
          <a:bodyPr vert="horz" lIns="91440" tIns="45720" rIns="91440" bIns="45720" rtlCol="0" anchor="b">
            <a:normAutofit/>
          </a:bodyPr>
          <a:lstStyle/>
          <a:p>
            <a:r>
              <a:rPr lang="en-US"/>
              <a:t>22</a:t>
            </a:r>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9451552-0A23-429F-9BAF-00370D6B6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7351" y="4362045"/>
            <a:ext cx="1147387" cy="657795"/>
          </a:xfrm>
          <a:prstGeom prst="rect">
            <a:avLst/>
          </a:prstGeom>
        </p:spPr>
      </p:pic>
    </p:spTree>
    <p:extLst>
      <p:ext uri="{BB962C8B-B14F-4D97-AF65-F5344CB8AC3E}">
        <p14:creationId xmlns:p14="http://schemas.microsoft.com/office/powerpoint/2010/main" val="281876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5783" y="171655"/>
            <a:ext cx="6172200" cy="857251"/>
          </a:xfrm>
        </p:spPr>
        <p:txBody>
          <a:bodyPr anchor="ctr"/>
          <a:lstStyle/>
          <a:p>
            <a:pPr algn="ctr"/>
            <a:r>
              <a:rPr lang="en-US" sz="2700" dirty="0">
                <a:ea typeface="Verdana" panose="020B0604030504040204" pitchFamily="34" charset="0"/>
                <a:cs typeface="Calibri" panose="020F0502020204030204" pitchFamily="34" charset="0"/>
              </a:rPr>
              <a:t>What is Healthy People?</a:t>
            </a:r>
          </a:p>
        </p:txBody>
      </p:sp>
      <p:sp>
        <p:nvSpPr>
          <p:cNvPr id="16387" name="Content Placeholder 2"/>
          <p:cNvSpPr>
            <a:spLocks noGrp="1"/>
          </p:cNvSpPr>
          <p:nvPr>
            <p:ph type="body" sz="quarter" idx="10"/>
          </p:nvPr>
        </p:nvSpPr>
        <p:spPr>
          <a:xfrm>
            <a:off x="235752" y="940741"/>
            <a:ext cx="3973474" cy="3586163"/>
          </a:xfrm>
          <a:prstGeom prst="rect">
            <a:avLst/>
          </a:prstGeom>
        </p:spPr>
        <p:txBody>
          <a:bodyPr>
            <a:noAutofit/>
          </a:bodyPr>
          <a:lstStyle/>
          <a:p>
            <a:pPr>
              <a:spcBef>
                <a:spcPts val="1351"/>
              </a:spcBef>
              <a:buFont typeface="Arial" panose="020B0604020202020204" pitchFamily="34" charset="0"/>
              <a:buChar char="•"/>
            </a:pPr>
            <a:r>
              <a:rPr lang="en-US" sz="1800">
                <a:solidFill>
                  <a:schemeClr val="accent6"/>
                </a:solidFill>
                <a:ea typeface="ＭＳ Ｐゴシック" pitchFamily="34" charset="-128"/>
              </a:rPr>
              <a:t>Provides a strategic framework for a </a:t>
            </a:r>
            <a:r>
              <a:rPr lang="en-US" sz="1800" b="1">
                <a:solidFill>
                  <a:schemeClr val="accent6"/>
                </a:solidFill>
                <a:ea typeface="ＭＳ Ｐゴシック" pitchFamily="34" charset="-128"/>
              </a:rPr>
              <a:t>national prevention agenda </a:t>
            </a:r>
            <a:r>
              <a:rPr lang="en-US" sz="1800">
                <a:solidFill>
                  <a:schemeClr val="accent6"/>
                </a:solidFill>
                <a:ea typeface="ＭＳ Ｐゴシック" pitchFamily="34" charset="-128"/>
              </a:rPr>
              <a:t>that communicates a vision for improving health and achieving health equity </a:t>
            </a:r>
          </a:p>
          <a:p>
            <a:pPr>
              <a:spcBef>
                <a:spcPts val="1351"/>
              </a:spcBef>
              <a:buFont typeface="Arial" panose="020B0604020202020204" pitchFamily="34" charset="0"/>
              <a:buChar char="•"/>
            </a:pPr>
            <a:r>
              <a:rPr lang="en-US" sz="1800">
                <a:solidFill>
                  <a:schemeClr val="accent6"/>
                </a:solidFill>
                <a:ea typeface="ＭＳ Ｐゴシック" pitchFamily="34" charset="-128"/>
              </a:rPr>
              <a:t>Identifies science-based</a:t>
            </a:r>
            <a:r>
              <a:rPr lang="en-US" sz="1800" i="1">
                <a:solidFill>
                  <a:schemeClr val="accent6"/>
                </a:solidFill>
                <a:ea typeface="ＭＳ Ｐゴシック" pitchFamily="34" charset="-128"/>
              </a:rPr>
              <a:t>, </a:t>
            </a:r>
            <a:r>
              <a:rPr lang="en-US" sz="1800" b="1">
                <a:solidFill>
                  <a:schemeClr val="accent6"/>
                </a:solidFill>
                <a:ea typeface="ＭＳ Ｐゴシック" pitchFamily="34" charset="-128"/>
              </a:rPr>
              <a:t>measurable objectives with targets </a:t>
            </a:r>
            <a:r>
              <a:rPr lang="en-US" sz="1800">
                <a:solidFill>
                  <a:schemeClr val="accent6"/>
                </a:solidFill>
                <a:ea typeface="ＭＳ Ｐゴシック" pitchFamily="34" charset="-128"/>
              </a:rPr>
              <a:t>to be achieved by the end of the decade</a:t>
            </a:r>
          </a:p>
          <a:p>
            <a:pPr>
              <a:spcBef>
                <a:spcPts val="1351"/>
              </a:spcBef>
              <a:buFont typeface="Arial" panose="020B0604020202020204" pitchFamily="34" charset="0"/>
              <a:buChar char="•"/>
            </a:pPr>
            <a:r>
              <a:rPr lang="en-US" sz="1800">
                <a:solidFill>
                  <a:schemeClr val="accent6"/>
                </a:solidFill>
                <a:ea typeface="ＭＳ Ｐゴシック" pitchFamily="34" charset="-128"/>
              </a:rPr>
              <a:t>Requires tracking of </a:t>
            </a:r>
            <a:r>
              <a:rPr lang="en-US" sz="1800" b="1">
                <a:solidFill>
                  <a:schemeClr val="accent6"/>
                </a:solidFill>
                <a:ea typeface="ＭＳ Ｐゴシック" pitchFamily="34" charset="-128"/>
              </a:rPr>
              <a:t>data-driven outcomes</a:t>
            </a:r>
            <a:r>
              <a:rPr lang="en-US" sz="1800" i="1">
                <a:solidFill>
                  <a:schemeClr val="accent6"/>
                </a:solidFill>
                <a:ea typeface="ＭＳ Ｐゴシック" pitchFamily="34" charset="-128"/>
              </a:rPr>
              <a:t> </a:t>
            </a:r>
            <a:r>
              <a:rPr lang="en-US" sz="1800">
                <a:solidFill>
                  <a:schemeClr val="accent6"/>
                </a:solidFill>
                <a:ea typeface="ＭＳ Ｐゴシック" pitchFamily="34" charset="-128"/>
              </a:rPr>
              <a:t>to monitor progress and to motivate, guide, and focus action</a:t>
            </a:r>
          </a:p>
          <a:p>
            <a:pPr>
              <a:spcBef>
                <a:spcPts val="1351"/>
              </a:spcBef>
              <a:buFont typeface="Arial" panose="020B0604020202020204" pitchFamily="34" charset="0"/>
              <a:buChar char="•"/>
            </a:pPr>
            <a:r>
              <a:rPr lang="en-US" sz="1800">
                <a:solidFill>
                  <a:schemeClr val="accent6"/>
                </a:solidFill>
                <a:ea typeface="ＭＳ Ｐゴシック" pitchFamily="34" charset="-128"/>
              </a:rPr>
              <a:t>Offers model for international, state, and local </a:t>
            </a:r>
            <a:r>
              <a:rPr lang="en-US" sz="1800" b="1">
                <a:solidFill>
                  <a:schemeClr val="accent6"/>
                </a:solidFill>
                <a:ea typeface="ＭＳ Ｐゴシック" pitchFamily="34" charset="-128"/>
              </a:rPr>
              <a:t>program planning</a:t>
            </a:r>
            <a:endParaRPr lang="en-US" sz="1800">
              <a:solidFill>
                <a:schemeClr val="accent6"/>
              </a:solidFill>
              <a:ea typeface="ＭＳ Ｐゴシック" pitchFamily="34" charset="-128"/>
            </a:endParaRPr>
          </a:p>
          <a:p>
            <a:pPr eaLnBrk="1" hangingPunct="1">
              <a:spcBef>
                <a:spcPts val="1351"/>
              </a:spcBef>
            </a:pPr>
            <a:endParaRPr lang="en-US" sz="1800">
              <a:solidFill>
                <a:schemeClr val="accent6"/>
              </a:solidFill>
              <a:ea typeface="ＭＳ Ｐゴシック" pitchFamily="34" charset="-128"/>
            </a:endParaRPr>
          </a:p>
        </p:txBody>
      </p:sp>
      <p:graphicFrame>
        <p:nvGraphicFramePr>
          <p:cNvPr id="7" name="Object 2" descr="Logo for Healthy People 1990."/>
          <p:cNvGraphicFramePr>
            <a:graphicFrameLocks noChangeAspect="1"/>
          </p:cNvGraphicFramePr>
          <p:nvPr/>
        </p:nvGraphicFramePr>
        <p:xfrm>
          <a:off x="5249086" y="1026904"/>
          <a:ext cx="900661" cy="1349033"/>
        </p:xfrm>
        <a:graphic>
          <a:graphicData uri="http://schemas.openxmlformats.org/presentationml/2006/ole">
            <mc:AlternateContent xmlns:mc="http://schemas.openxmlformats.org/markup-compatibility/2006">
              <mc:Choice xmlns:v="urn:schemas-microsoft-com:vml" Requires="v">
                <p:oleObj name="Bitmap Image" r:id="rId3" imgW="1552792" imgH="2305372" progId="PBrush">
                  <p:embed/>
                </p:oleObj>
              </mc:Choice>
              <mc:Fallback>
                <p:oleObj name="Bitmap Image" r:id="rId3" imgW="1552792" imgH="2305372" progId="PBrush">
                  <p:embed/>
                  <p:pic>
                    <p:nvPicPr>
                      <p:cNvPr id="7" name="Object 2" descr="Logo for Healthy People 1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086" y="1026904"/>
                        <a:ext cx="900661" cy="1349033"/>
                      </a:xfrm>
                      <a:prstGeom prst="rect">
                        <a:avLst/>
                      </a:prstGeom>
                      <a:noFill/>
                      <a:ln w="19050">
                        <a:solidFill>
                          <a:schemeClr val="tx2">
                            <a:lumMod val="50000"/>
                            <a:lumOff val="50000"/>
                          </a:schemeClr>
                        </a:solidFill>
                      </a:ln>
                      <a:effectLst/>
                    </p:spPr>
                  </p:pic>
                </p:oleObj>
              </mc:Fallback>
            </mc:AlternateContent>
          </a:graphicData>
        </a:graphic>
      </p:graphicFrame>
      <p:pic>
        <p:nvPicPr>
          <p:cNvPr id="8" name="Picture 6" descr="Logo for Healthy People 200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96194" y="1094761"/>
            <a:ext cx="1192577" cy="1213317"/>
          </a:xfrm>
          <a:prstGeom prst="rect">
            <a:avLst/>
          </a:prstGeom>
          <a:noFill/>
          <a:ln w="9525">
            <a:noFill/>
            <a:miter lim="800000"/>
            <a:headEnd/>
            <a:tailEnd/>
          </a:ln>
        </p:spPr>
      </p:pic>
      <p:pic>
        <p:nvPicPr>
          <p:cNvPr id="9" name="Picture 8" descr="Logo for Healthy People 2010."/>
          <p:cNvPicPr>
            <a:picLocks noChangeAspect="1" noChangeArrowheads="1"/>
          </p:cNvPicPr>
          <p:nvPr/>
        </p:nvPicPr>
        <p:blipFill>
          <a:blip r:embed="rId6" cstate="print"/>
          <a:srcRect/>
          <a:stretch>
            <a:fillRect/>
          </a:stretch>
        </p:blipFill>
        <p:spPr bwMode="auto">
          <a:xfrm>
            <a:off x="5136902" y="2528923"/>
            <a:ext cx="1125027" cy="1141612"/>
          </a:xfrm>
          <a:prstGeom prst="rect">
            <a:avLst/>
          </a:prstGeom>
          <a:noFill/>
          <a:ln w="19050">
            <a:noFill/>
            <a:miter lim="800000"/>
            <a:headEnd/>
            <a:tailEnd/>
          </a:ln>
        </p:spPr>
      </p:pic>
      <p:pic>
        <p:nvPicPr>
          <p:cNvPr id="10" name="Picture 43" descr="HP2020_logo"/>
          <p:cNvPicPr>
            <a:picLocks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61557" y="2733823"/>
            <a:ext cx="1403616" cy="744176"/>
          </a:xfrm>
          <a:prstGeom prst="rect">
            <a:avLst/>
          </a:prstGeom>
          <a:noFill/>
          <a:ln w="9525">
            <a:noFill/>
            <a:miter lim="800000"/>
            <a:headEnd/>
            <a:tailEnd/>
          </a:ln>
        </p:spPr>
      </p:pic>
      <p:pic>
        <p:nvPicPr>
          <p:cNvPr id="6" name="Picture 5" descr="A picture containing drawing&#10;&#10;Description automatically generated">
            <a:extLst>
              <a:ext uri="{FF2B5EF4-FFF2-40B4-BE49-F238E27FC236}">
                <a16:creationId xmlns:a16="http://schemas.microsoft.com/office/drawing/2014/main" id="{F4DB0F82-0DF0-4A6D-BA54-5F970224054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2007" y="3969240"/>
            <a:ext cx="3633316" cy="619506"/>
          </a:xfrm>
          <a:prstGeom prst="rect">
            <a:avLst/>
          </a:prstGeom>
        </p:spPr>
      </p:pic>
      <p:sp>
        <p:nvSpPr>
          <p:cNvPr id="2" name="Slide Number Placeholder 3">
            <a:extLst>
              <a:ext uri="{FF2B5EF4-FFF2-40B4-BE49-F238E27FC236}">
                <a16:creationId xmlns:a16="http://schemas.microsoft.com/office/drawing/2014/main" id="{CCADF010-B94E-167E-AF89-D55703420766}"/>
              </a:ext>
            </a:extLst>
          </p:cNvPr>
          <p:cNvSpPr txBox="1">
            <a:spLocks/>
          </p:cNvSpPr>
          <p:nvPr/>
        </p:nvSpPr>
        <p:spPr>
          <a:xfrm>
            <a:off x="8658225" y="4807572"/>
            <a:ext cx="485776" cy="2598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none" spc="0" normalizeH="0" baseline="0" noProof="0">
                <a:ln>
                  <a:noFill/>
                </a:ln>
                <a:solidFill>
                  <a:srgbClr val="A6A6A6"/>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A6A6A6"/>
              </a:solidFill>
              <a:effectLst/>
              <a:uLnTx/>
              <a:uFillTx/>
              <a:latin typeface="Calibri"/>
              <a:ea typeface="+mn-ea"/>
              <a:cs typeface="+mn-cs"/>
            </a:endParaRPr>
          </a:p>
        </p:txBody>
      </p:sp>
    </p:spTree>
    <p:extLst>
      <p:ext uri="{BB962C8B-B14F-4D97-AF65-F5344CB8AC3E}">
        <p14:creationId xmlns:p14="http://schemas.microsoft.com/office/powerpoint/2010/main" val="337048700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3448-9806-47C8-B83B-DF4250E00B16}"/>
              </a:ext>
            </a:extLst>
          </p:cNvPr>
          <p:cNvSpPr>
            <a:spLocks noGrp="1"/>
          </p:cNvSpPr>
          <p:nvPr>
            <p:ph type="title"/>
          </p:nvPr>
        </p:nvSpPr>
        <p:spPr>
          <a:xfrm>
            <a:off x="457200" y="214661"/>
            <a:ext cx="8229600" cy="857250"/>
          </a:xfrm>
        </p:spPr>
        <p:txBody>
          <a:bodyPr/>
          <a:lstStyle/>
          <a:p>
            <a:pPr algn="ctr"/>
            <a:r>
              <a:rPr lang="en-US" dirty="0">
                <a:latin typeface="Calibri"/>
                <a:ea typeface="Verdana"/>
                <a:cs typeface="Calibri"/>
              </a:rPr>
              <a:t>Role of NCHS within Healthy People</a:t>
            </a:r>
            <a:endParaRPr lang="en-US" dirty="0"/>
          </a:p>
        </p:txBody>
      </p:sp>
      <p:sp>
        <p:nvSpPr>
          <p:cNvPr id="3" name="Text Placeholder 2">
            <a:extLst>
              <a:ext uri="{FF2B5EF4-FFF2-40B4-BE49-F238E27FC236}">
                <a16:creationId xmlns:a16="http://schemas.microsoft.com/office/drawing/2014/main" id="{64B273E3-3A3C-40DC-82C9-A4A937E258CA}"/>
              </a:ext>
            </a:extLst>
          </p:cNvPr>
          <p:cNvSpPr>
            <a:spLocks noGrp="1"/>
          </p:cNvSpPr>
          <p:nvPr>
            <p:ph type="body" sz="quarter" idx="10"/>
          </p:nvPr>
        </p:nvSpPr>
        <p:spPr/>
        <p:txBody>
          <a:bodyPr>
            <a:normAutofit/>
          </a:bodyPr>
          <a:lstStyle/>
          <a:p>
            <a:pPr>
              <a:lnSpc>
                <a:spcPct val="200000"/>
              </a:lnSpc>
            </a:pPr>
            <a:r>
              <a:rPr lang="en-US">
                <a:solidFill>
                  <a:schemeClr val="accent6"/>
                </a:solidFill>
              </a:rPr>
              <a:t>Statistical methods and measure development</a:t>
            </a:r>
          </a:p>
          <a:p>
            <a:pPr>
              <a:lnSpc>
                <a:spcPct val="200000"/>
              </a:lnSpc>
            </a:pPr>
            <a:r>
              <a:rPr lang="en-US">
                <a:solidFill>
                  <a:schemeClr val="accent6"/>
                </a:solidFill>
              </a:rPr>
              <a:t>Healthy People databases</a:t>
            </a:r>
          </a:p>
          <a:p>
            <a:pPr>
              <a:lnSpc>
                <a:spcPct val="200000"/>
              </a:lnSpc>
            </a:pPr>
            <a:r>
              <a:rPr lang="en-US">
                <a:solidFill>
                  <a:schemeClr val="accent6"/>
                </a:solidFill>
              </a:rPr>
              <a:t>Analysis and presentation of data</a:t>
            </a:r>
          </a:p>
          <a:p>
            <a:pPr>
              <a:lnSpc>
                <a:spcPct val="200000"/>
              </a:lnSpc>
            </a:pPr>
            <a:r>
              <a:rPr lang="en-US">
                <a:solidFill>
                  <a:schemeClr val="accent6"/>
                </a:solidFill>
              </a:rPr>
              <a:t>Expertise and technical assistance</a:t>
            </a:r>
          </a:p>
        </p:txBody>
      </p:sp>
      <p:pic>
        <p:nvPicPr>
          <p:cNvPr id="9" name="Picture 8" descr="A picture containing drawing&#10;&#10;Description automatically generated">
            <a:extLst>
              <a:ext uri="{FF2B5EF4-FFF2-40B4-BE49-F238E27FC236}">
                <a16:creationId xmlns:a16="http://schemas.microsoft.com/office/drawing/2014/main" id="{4FFFCCBB-0749-4794-BDD9-B71C9C30C7D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7230" t="12028" r="27641" b="13799"/>
          <a:stretch/>
        </p:blipFill>
        <p:spPr>
          <a:xfrm>
            <a:off x="5691594" y="1378920"/>
            <a:ext cx="3315840" cy="3061008"/>
          </a:xfrm>
          <a:prstGeom prst="rect">
            <a:avLst/>
          </a:prstGeom>
        </p:spPr>
      </p:pic>
      <p:sp>
        <p:nvSpPr>
          <p:cNvPr id="5" name="Slide Number Placeholder 3">
            <a:extLst>
              <a:ext uri="{FF2B5EF4-FFF2-40B4-BE49-F238E27FC236}">
                <a16:creationId xmlns:a16="http://schemas.microsoft.com/office/drawing/2014/main" id="{D390F589-D362-4292-A727-274B893B1053}"/>
              </a:ext>
            </a:extLst>
          </p:cNvPr>
          <p:cNvSpPr txBox="1">
            <a:spLocks/>
          </p:cNvSpPr>
          <p:nvPr/>
        </p:nvSpPr>
        <p:spPr>
          <a:xfrm>
            <a:off x="8658225" y="4807572"/>
            <a:ext cx="485776" cy="2598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none" spc="0" normalizeH="0" baseline="0" noProof="0">
                <a:ln>
                  <a:noFill/>
                </a:ln>
                <a:solidFill>
                  <a:srgbClr val="A6A6A6"/>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A6A6A6"/>
              </a:solidFill>
              <a:effectLst/>
              <a:uLnTx/>
              <a:uFillTx/>
              <a:latin typeface="Calibri"/>
              <a:ea typeface="+mn-ea"/>
              <a:cs typeface="+mn-cs"/>
            </a:endParaRPr>
          </a:p>
        </p:txBody>
      </p:sp>
    </p:spTree>
    <p:extLst>
      <p:ext uri="{BB962C8B-B14F-4D97-AF65-F5344CB8AC3E}">
        <p14:creationId xmlns:p14="http://schemas.microsoft.com/office/powerpoint/2010/main" val="15397699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31026"/>
          </a:xfrm>
        </p:spPr>
        <p:txBody>
          <a:bodyPr/>
          <a:lstStyle/>
          <a:p>
            <a:pPr algn="ctr"/>
            <a:r>
              <a:rPr lang="en-US" dirty="0">
                <a:ea typeface="Tahoma" panose="020B0604030504040204" pitchFamily="34" charset="0"/>
                <a:cs typeface="Calibri" panose="020F0502020204030204" pitchFamily="34" charset="0"/>
              </a:rPr>
              <a:t>History</a:t>
            </a:r>
          </a:p>
        </p:txBody>
      </p:sp>
      <p:sp>
        <p:nvSpPr>
          <p:cNvPr id="6" name="Text Placeholder 5"/>
          <p:cNvSpPr>
            <a:spLocks noGrp="1"/>
          </p:cNvSpPr>
          <p:nvPr>
            <p:ph type="body" sz="quarter" idx="10"/>
          </p:nvPr>
        </p:nvSpPr>
        <p:spPr>
          <a:xfrm>
            <a:off x="166883" y="637005"/>
            <a:ext cx="8014605" cy="3341688"/>
          </a:xfrm>
        </p:spPr>
        <p:txBody>
          <a:bodyPr/>
          <a:lstStyle/>
          <a:p>
            <a:pPr>
              <a:spcBef>
                <a:spcPts val="900"/>
              </a:spcBef>
              <a:spcAft>
                <a:spcPts val="900"/>
              </a:spcAft>
            </a:pPr>
            <a:r>
              <a:rPr lang="en-US" b="1">
                <a:solidFill>
                  <a:schemeClr val="accent6"/>
                </a:solidFill>
              </a:rPr>
              <a:t>1985</a:t>
            </a:r>
            <a:r>
              <a:rPr lang="en-US">
                <a:solidFill>
                  <a:schemeClr val="accent6"/>
                </a:solidFill>
              </a:rPr>
              <a:t>:   HHS Report of the Secretary’s Task Force on Black &amp; Minority Health (Heckler Report)</a:t>
            </a:r>
          </a:p>
          <a:p>
            <a:pPr>
              <a:spcBef>
                <a:spcPts val="900"/>
              </a:spcBef>
              <a:spcAft>
                <a:spcPts val="900"/>
              </a:spcAft>
            </a:pPr>
            <a:r>
              <a:rPr lang="en-US" b="1">
                <a:solidFill>
                  <a:schemeClr val="accent6"/>
                </a:solidFill>
              </a:rPr>
              <a:t>Healthy People Overarching Goals:</a:t>
            </a:r>
          </a:p>
          <a:p>
            <a:pPr lvl="1">
              <a:spcBef>
                <a:spcPts val="900"/>
              </a:spcBef>
              <a:spcAft>
                <a:spcPts val="900"/>
              </a:spcAft>
            </a:pPr>
            <a:r>
              <a:rPr lang="en-US" b="1">
                <a:solidFill>
                  <a:schemeClr val="accent6"/>
                </a:solidFill>
              </a:rPr>
              <a:t>HP2000</a:t>
            </a:r>
            <a:r>
              <a:rPr lang="en-US">
                <a:solidFill>
                  <a:schemeClr val="accent6"/>
                </a:solidFill>
              </a:rPr>
              <a:t>:  Reduce health disparities</a:t>
            </a:r>
          </a:p>
          <a:p>
            <a:pPr lvl="1">
              <a:spcBef>
                <a:spcPts val="900"/>
              </a:spcBef>
              <a:spcAft>
                <a:spcPts val="900"/>
              </a:spcAft>
            </a:pPr>
            <a:r>
              <a:rPr lang="en-US" b="1">
                <a:solidFill>
                  <a:schemeClr val="accent6"/>
                </a:solidFill>
              </a:rPr>
              <a:t>HP2010</a:t>
            </a:r>
            <a:r>
              <a:rPr lang="en-US">
                <a:solidFill>
                  <a:schemeClr val="accent6"/>
                </a:solidFill>
              </a:rPr>
              <a:t>:  Eliminate health disparities</a:t>
            </a:r>
          </a:p>
          <a:p>
            <a:pPr lvl="1">
              <a:spcBef>
                <a:spcPts val="900"/>
              </a:spcBef>
              <a:spcAft>
                <a:spcPts val="900"/>
              </a:spcAft>
            </a:pPr>
            <a:r>
              <a:rPr lang="en-US" b="1">
                <a:solidFill>
                  <a:schemeClr val="accent6"/>
                </a:solidFill>
              </a:rPr>
              <a:t>HP2020</a:t>
            </a:r>
            <a:r>
              <a:rPr lang="en-US">
                <a:solidFill>
                  <a:schemeClr val="accent6"/>
                </a:solidFill>
              </a:rPr>
              <a:t>:  Achieve health equity, eliminate disparities,                      and improve the health of all groups</a:t>
            </a:r>
          </a:p>
          <a:p>
            <a:pPr lvl="1">
              <a:spcBef>
                <a:spcPts val="900"/>
              </a:spcBef>
              <a:spcAft>
                <a:spcPts val="900"/>
              </a:spcAft>
            </a:pPr>
            <a:r>
              <a:rPr lang="en-US" b="1">
                <a:solidFill>
                  <a:schemeClr val="accent6"/>
                </a:solidFill>
              </a:rPr>
              <a:t>HP2030</a:t>
            </a:r>
            <a:r>
              <a:rPr lang="en-US">
                <a:solidFill>
                  <a:schemeClr val="accent6"/>
                </a:solidFill>
              </a:rPr>
              <a:t>:  Eliminate health disparities, achieve health equity, and attain health literacy to improve the health and well-being of all</a:t>
            </a:r>
          </a:p>
          <a:p>
            <a:endParaRPr lang="en-US">
              <a:solidFill>
                <a:schemeClr val="accent6"/>
              </a:solidFill>
            </a:endParaRPr>
          </a:p>
        </p:txBody>
      </p:sp>
      <p:pic>
        <p:nvPicPr>
          <p:cNvPr id="7" name="Picture 6" descr="Logo for Healthy People 2000.">
            <a:extLst>
              <a:ext uri="{FF2B5EF4-FFF2-40B4-BE49-F238E27FC236}">
                <a16:creationId xmlns:a16="http://schemas.microsoft.com/office/drawing/2014/main" id="{2BC3FB9F-C7E5-45E5-AE5B-4C7309228E4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9081" y="1351165"/>
            <a:ext cx="947884" cy="964369"/>
          </a:xfrm>
          <a:prstGeom prst="rect">
            <a:avLst/>
          </a:prstGeom>
          <a:noFill/>
          <a:ln w="9525">
            <a:noFill/>
            <a:miter lim="800000"/>
            <a:headEnd/>
            <a:tailEnd/>
          </a:ln>
        </p:spPr>
      </p:pic>
      <p:pic>
        <p:nvPicPr>
          <p:cNvPr id="3" name="Picture 2" descr="HHS Report of the Secretary's Task Force on Black &amp; Minority Health (Heckler Report) Book Cover">
            <a:extLst>
              <a:ext uri="{FF2B5EF4-FFF2-40B4-BE49-F238E27FC236}">
                <a16:creationId xmlns:a16="http://schemas.microsoft.com/office/drawing/2014/main" id="{2C43E10F-B858-4749-83EC-66BA40B8A233}"/>
              </a:ext>
            </a:extLst>
          </p:cNvPr>
          <p:cNvPicPr>
            <a:picLocks noChangeAspect="1"/>
          </p:cNvPicPr>
          <p:nvPr/>
        </p:nvPicPr>
        <p:blipFill>
          <a:blip r:embed="rId4"/>
          <a:stretch>
            <a:fillRect/>
          </a:stretch>
        </p:blipFill>
        <p:spPr>
          <a:xfrm>
            <a:off x="7793831" y="458878"/>
            <a:ext cx="1093693" cy="1411858"/>
          </a:xfrm>
          <a:prstGeom prst="rect">
            <a:avLst/>
          </a:prstGeom>
          <a:ln>
            <a:solidFill>
              <a:schemeClr val="accent6"/>
            </a:solidFill>
          </a:ln>
        </p:spPr>
      </p:pic>
      <p:pic>
        <p:nvPicPr>
          <p:cNvPr id="8" name="Picture 7" descr="Logo for Healthy People 2010.">
            <a:extLst>
              <a:ext uri="{FF2B5EF4-FFF2-40B4-BE49-F238E27FC236}">
                <a16:creationId xmlns:a16="http://schemas.microsoft.com/office/drawing/2014/main" id="{DF91FE4A-6601-453E-95D0-73288EC78982}"/>
              </a:ext>
            </a:extLst>
          </p:cNvPr>
          <p:cNvPicPr>
            <a:picLocks noChangeAspect="1" noChangeArrowheads="1"/>
          </p:cNvPicPr>
          <p:nvPr/>
        </p:nvPicPr>
        <p:blipFill>
          <a:blip r:embed="rId5" cstate="print"/>
          <a:srcRect/>
          <a:stretch>
            <a:fillRect/>
          </a:stretch>
        </p:blipFill>
        <p:spPr bwMode="auto">
          <a:xfrm>
            <a:off x="6269072" y="1997948"/>
            <a:ext cx="800154" cy="811950"/>
          </a:xfrm>
          <a:prstGeom prst="rect">
            <a:avLst/>
          </a:prstGeom>
          <a:noFill/>
          <a:ln w="19050">
            <a:solidFill>
              <a:schemeClr val="bg2"/>
            </a:solidFill>
            <a:miter lim="800000"/>
            <a:headEnd/>
            <a:tailEnd/>
          </a:ln>
        </p:spPr>
      </p:pic>
      <p:pic>
        <p:nvPicPr>
          <p:cNvPr id="9" name="Picture 43" descr="HP2020_logo">
            <a:extLst>
              <a:ext uri="{FF2B5EF4-FFF2-40B4-BE49-F238E27FC236}">
                <a16:creationId xmlns:a16="http://schemas.microsoft.com/office/drawing/2014/main" id="{E5E42E1E-F620-4AC0-B97B-F34BDA94704A}"/>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428127" y="2752369"/>
            <a:ext cx="1258673" cy="559274"/>
          </a:xfrm>
          <a:prstGeom prst="rect">
            <a:avLst/>
          </a:prstGeom>
          <a:noFill/>
          <a:ln w="9525">
            <a:noFill/>
            <a:miter lim="800000"/>
            <a:headEnd/>
            <a:tailEnd/>
          </a:ln>
        </p:spPr>
      </p:pic>
      <p:pic>
        <p:nvPicPr>
          <p:cNvPr id="11" name="Picture 10" descr="A picture containing drawing&#10;&#10;Description automatically generated">
            <a:extLst>
              <a:ext uri="{FF2B5EF4-FFF2-40B4-BE49-F238E27FC236}">
                <a16:creationId xmlns:a16="http://schemas.microsoft.com/office/drawing/2014/main" id="{27742E30-A617-4A6F-9135-1726149E77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12041" y="3431386"/>
            <a:ext cx="2075483" cy="353884"/>
          </a:xfrm>
          <a:prstGeom prst="rect">
            <a:avLst/>
          </a:prstGeom>
        </p:spPr>
      </p:pic>
      <p:sp>
        <p:nvSpPr>
          <p:cNvPr id="4" name="Slide Number Placeholder 3">
            <a:extLst>
              <a:ext uri="{FF2B5EF4-FFF2-40B4-BE49-F238E27FC236}">
                <a16:creationId xmlns:a16="http://schemas.microsoft.com/office/drawing/2014/main" id="{08A2F56E-FE9F-AABD-C7BE-F38295B89EFF}"/>
              </a:ext>
            </a:extLst>
          </p:cNvPr>
          <p:cNvSpPr txBox="1">
            <a:spLocks/>
          </p:cNvSpPr>
          <p:nvPr/>
        </p:nvSpPr>
        <p:spPr>
          <a:xfrm>
            <a:off x="8658225" y="4807572"/>
            <a:ext cx="485776" cy="2598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none" spc="0" normalizeH="0" baseline="0" noProof="0">
                <a:ln>
                  <a:noFill/>
                </a:ln>
                <a:solidFill>
                  <a:srgbClr val="A6A6A6"/>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A6A6A6"/>
              </a:solidFill>
              <a:effectLst/>
              <a:uLnTx/>
              <a:uFillTx/>
              <a:latin typeface="Calibri"/>
              <a:ea typeface="+mn-ea"/>
              <a:cs typeface="+mn-cs"/>
            </a:endParaRPr>
          </a:p>
        </p:txBody>
      </p:sp>
    </p:spTree>
    <p:extLst>
      <p:ext uri="{BB962C8B-B14F-4D97-AF65-F5344CB8AC3E}">
        <p14:creationId xmlns:p14="http://schemas.microsoft.com/office/powerpoint/2010/main" val="417759735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EB0C-841F-4D3A-297F-28C2AB9AACDD}"/>
              </a:ext>
            </a:extLst>
          </p:cNvPr>
          <p:cNvSpPr>
            <a:spLocks noGrp="1"/>
          </p:cNvSpPr>
          <p:nvPr>
            <p:ph type="title"/>
          </p:nvPr>
        </p:nvSpPr>
        <p:spPr/>
        <p:txBody>
          <a:bodyPr/>
          <a:lstStyle/>
          <a:p>
            <a:r>
              <a:rPr lang="en-US" dirty="0"/>
              <a:t>Measurement</a:t>
            </a:r>
          </a:p>
        </p:txBody>
      </p:sp>
      <p:sp>
        <p:nvSpPr>
          <p:cNvPr id="3" name="Text Placeholder 2">
            <a:extLst>
              <a:ext uri="{FF2B5EF4-FFF2-40B4-BE49-F238E27FC236}">
                <a16:creationId xmlns:a16="http://schemas.microsoft.com/office/drawing/2014/main" id="{18F94C52-E828-914C-4FC1-926F3DCE1F2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4315149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3"/>
          <p:cNvSpPr>
            <a:spLocks noGrp="1"/>
          </p:cNvSpPr>
          <p:nvPr>
            <p:ph type="title" idx="4294967295"/>
          </p:nvPr>
        </p:nvSpPr>
        <p:spPr>
          <a:xfrm>
            <a:off x="0" y="0"/>
            <a:ext cx="9144000" cy="379413"/>
          </a:xfrm>
          <a:prstGeom prst="rect">
            <a:avLst/>
          </a:prstGeom>
        </p:spPr>
        <p:txBody>
          <a:bodyPr anchor="ctr"/>
          <a:lstStyle/>
          <a:p>
            <a:pPr algn="ctr"/>
            <a:r>
              <a:rPr lang="en-US" sz="2500" b="1">
                <a:solidFill>
                  <a:srgbClr val="006858"/>
                </a:solidFill>
                <a:latin typeface="Calibri" panose="020F0502020204030204" pitchFamily="34" charset="0"/>
                <a:ea typeface="Tahoma" panose="020B0604030504040204" pitchFamily="34" charset="0"/>
                <a:cs typeface="Calibri" panose="020F0502020204030204" pitchFamily="34" charset="0"/>
              </a:rPr>
              <a:t>Healthy People 2030 Data Template</a:t>
            </a:r>
          </a:p>
        </p:txBody>
      </p:sp>
      <p:sp>
        <p:nvSpPr>
          <p:cNvPr id="5" name="Text Placeholder 4"/>
          <p:cNvSpPr>
            <a:spLocks noGrp="1"/>
          </p:cNvSpPr>
          <p:nvPr>
            <p:ph type="body" sz="quarter" idx="4294967295"/>
          </p:nvPr>
        </p:nvSpPr>
        <p:spPr>
          <a:xfrm>
            <a:off x="0" y="350838"/>
            <a:ext cx="9144000" cy="4792662"/>
          </a:xfrm>
          <a:prstGeom prst="rect">
            <a:avLst/>
          </a:prstGeom>
        </p:spPr>
        <p:txBody>
          <a:bodyPr numCol="3" spcCol="182880">
            <a:noAutofit/>
          </a:bodyPr>
          <a:lstStyle/>
          <a:p>
            <a:pPr marL="0" indent="0">
              <a:spcBef>
                <a:spcPts val="0"/>
              </a:spcBef>
              <a:buNone/>
            </a:pPr>
            <a:r>
              <a:rPr lang="en-US" sz="1200" b="1">
                <a:solidFill>
                  <a:schemeClr val="accent6"/>
                </a:solidFill>
              </a:rPr>
              <a:t>Total</a:t>
            </a:r>
          </a:p>
          <a:p>
            <a:pPr marL="0" indent="0">
              <a:spcBef>
                <a:spcPts val="0"/>
              </a:spcBef>
              <a:buNone/>
            </a:pPr>
            <a:r>
              <a:rPr lang="en-US" sz="1200" b="1">
                <a:solidFill>
                  <a:schemeClr val="accent6"/>
                </a:solidFill>
              </a:rPr>
              <a:t>Sex</a:t>
            </a:r>
            <a:r>
              <a:rPr lang="en-US" sz="1200">
                <a:solidFill>
                  <a:schemeClr val="accent6"/>
                </a:solidFill>
              </a:rPr>
              <a:t> </a:t>
            </a:r>
          </a:p>
          <a:p>
            <a:pPr marL="128585" indent="-128585">
              <a:spcBef>
                <a:spcPts val="0"/>
              </a:spcBef>
            </a:pPr>
            <a:r>
              <a:rPr lang="en-US" sz="1200">
                <a:solidFill>
                  <a:schemeClr val="accent6"/>
                </a:solidFill>
              </a:rPr>
              <a:t>Male</a:t>
            </a:r>
          </a:p>
          <a:p>
            <a:pPr marL="128585" indent="-128585">
              <a:spcBef>
                <a:spcPts val="0"/>
              </a:spcBef>
            </a:pPr>
            <a:r>
              <a:rPr lang="en-US" sz="1200">
                <a:solidFill>
                  <a:schemeClr val="accent6"/>
                </a:solidFill>
              </a:rPr>
              <a:t>Female</a:t>
            </a:r>
          </a:p>
          <a:p>
            <a:pPr marL="128585" indent="-128585">
              <a:spcBef>
                <a:spcPts val="0"/>
              </a:spcBef>
              <a:buNone/>
            </a:pPr>
            <a:r>
              <a:rPr lang="en-US" sz="1200" b="1">
                <a:solidFill>
                  <a:schemeClr val="accent6"/>
                </a:solidFill>
              </a:rPr>
              <a:t>Race/Ethnicity</a:t>
            </a:r>
            <a:r>
              <a:rPr lang="en-US" sz="1200">
                <a:solidFill>
                  <a:schemeClr val="accent6"/>
                </a:solidFill>
              </a:rPr>
              <a:t> </a:t>
            </a:r>
          </a:p>
          <a:p>
            <a:pPr marL="128585" indent="-128585">
              <a:spcBef>
                <a:spcPts val="0"/>
              </a:spcBef>
            </a:pPr>
            <a:r>
              <a:rPr lang="en-US" sz="1200">
                <a:solidFill>
                  <a:schemeClr val="accent6"/>
                </a:solidFill>
              </a:rPr>
              <a:t>American Indian/Alaska Native only</a:t>
            </a:r>
          </a:p>
          <a:p>
            <a:pPr marL="128585" indent="-128585">
              <a:spcBef>
                <a:spcPts val="0"/>
              </a:spcBef>
            </a:pPr>
            <a:r>
              <a:rPr lang="en-US" sz="1200">
                <a:solidFill>
                  <a:schemeClr val="accent6"/>
                </a:solidFill>
              </a:rPr>
              <a:t>Asian only</a:t>
            </a:r>
          </a:p>
          <a:p>
            <a:pPr marL="128585" indent="-128585">
              <a:spcBef>
                <a:spcPts val="0"/>
              </a:spcBef>
            </a:pPr>
            <a:r>
              <a:rPr lang="en-US" sz="1200">
                <a:solidFill>
                  <a:schemeClr val="accent6"/>
                </a:solidFill>
              </a:rPr>
              <a:t>Native Hawaiian/Pacific Islander only</a:t>
            </a:r>
          </a:p>
          <a:p>
            <a:pPr marL="128585" indent="-128585">
              <a:spcBef>
                <a:spcPts val="0"/>
              </a:spcBef>
            </a:pPr>
            <a:r>
              <a:rPr lang="en-US" sz="1200">
                <a:solidFill>
                  <a:schemeClr val="accent6"/>
                </a:solidFill>
              </a:rPr>
              <a:t>Black or African American only</a:t>
            </a:r>
          </a:p>
          <a:p>
            <a:pPr marL="128585" indent="-128585">
              <a:spcBef>
                <a:spcPts val="0"/>
              </a:spcBef>
            </a:pPr>
            <a:r>
              <a:rPr lang="en-US" sz="1200">
                <a:solidFill>
                  <a:schemeClr val="accent6"/>
                </a:solidFill>
              </a:rPr>
              <a:t>White only</a:t>
            </a:r>
          </a:p>
          <a:p>
            <a:pPr marL="128585" indent="-128585">
              <a:spcBef>
                <a:spcPts val="0"/>
              </a:spcBef>
            </a:pPr>
            <a:r>
              <a:rPr lang="en-US" sz="1200">
                <a:solidFill>
                  <a:schemeClr val="accent6"/>
                </a:solidFill>
              </a:rPr>
              <a:t>2 or more races</a:t>
            </a:r>
          </a:p>
          <a:p>
            <a:pPr marL="128585" indent="-128585">
              <a:spcBef>
                <a:spcPts val="0"/>
              </a:spcBef>
            </a:pPr>
            <a:r>
              <a:rPr lang="en-US" sz="1200">
                <a:solidFill>
                  <a:schemeClr val="accent6"/>
                </a:solidFill>
              </a:rPr>
              <a:t>Hispanic or Latino</a:t>
            </a:r>
          </a:p>
          <a:p>
            <a:pPr marL="128585" indent="-128585">
              <a:spcBef>
                <a:spcPts val="0"/>
              </a:spcBef>
            </a:pPr>
            <a:r>
              <a:rPr lang="en-US" sz="1200">
                <a:solidFill>
                  <a:schemeClr val="accent6"/>
                </a:solidFill>
              </a:rPr>
              <a:t>Not Hispanic or Latino</a:t>
            </a:r>
          </a:p>
          <a:p>
            <a:pPr marL="469094" lvl="1" indent="-126203">
              <a:spcBef>
                <a:spcPts val="0"/>
              </a:spcBef>
            </a:pPr>
            <a:r>
              <a:rPr lang="en-US" sz="1200">
                <a:solidFill>
                  <a:schemeClr val="accent6"/>
                </a:solidFill>
              </a:rPr>
              <a:t>American Indian/Alaska Native only, not Hispanic or Latino</a:t>
            </a:r>
          </a:p>
          <a:p>
            <a:pPr marL="469094" lvl="1" indent="-126203">
              <a:spcBef>
                <a:spcPts val="0"/>
              </a:spcBef>
            </a:pPr>
            <a:r>
              <a:rPr lang="en-US" sz="1200">
                <a:solidFill>
                  <a:schemeClr val="accent6"/>
                </a:solidFill>
              </a:rPr>
              <a:t>Asian only, not Hispanic or Latino</a:t>
            </a:r>
          </a:p>
          <a:p>
            <a:pPr marL="469094" lvl="1" indent="-126203">
              <a:spcBef>
                <a:spcPts val="0"/>
              </a:spcBef>
            </a:pPr>
            <a:r>
              <a:rPr lang="en-US" sz="1200">
                <a:solidFill>
                  <a:schemeClr val="accent6"/>
                </a:solidFill>
              </a:rPr>
              <a:t>Native Hawaiian/Pacific Islander only, not Hispanic or Latino</a:t>
            </a:r>
          </a:p>
          <a:p>
            <a:pPr marL="469094" lvl="1" indent="-126203">
              <a:spcBef>
                <a:spcPts val="0"/>
              </a:spcBef>
            </a:pPr>
            <a:r>
              <a:rPr lang="en-US" sz="1200">
                <a:solidFill>
                  <a:schemeClr val="accent6"/>
                </a:solidFill>
              </a:rPr>
              <a:t>Black only, not Hispanic or Latino</a:t>
            </a:r>
          </a:p>
          <a:p>
            <a:pPr marL="469094" lvl="1" indent="-126203">
              <a:spcBef>
                <a:spcPts val="0"/>
              </a:spcBef>
            </a:pPr>
            <a:r>
              <a:rPr lang="en-US" sz="1200">
                <a:solidFill>
                  <a:schemeClr val="accent6"/>
                </a:solidFill>
              </a:rPr>
              <a:t>White only, not Hispanic or Latino</a:t>
            </a:r>
          </a:p>
          <a:p>
            <a:pPr marL="469094" lvl="1" indent="-126203">
              <a:spcBef>
                <a:spcPts val="0"/>
              </a:spcBef>
            </a:pPr>
            <a:r>
              <a:rPr lang="en-US" sz="1200">
                <a:solidFill>
                  <a:schemeClr val="accent6"/>
                </a:solidFill>
              </a:rPr>
              <a:t>2 or more races not Hispanic or Latino</a:t>
            </a:r>
          </a:p>
          <a:p>
            <a:pPr marL="0" indent="0">
              <a:spcBef>
                <a:spcPts val="0"/>
              </a:spcBef>
              <a:buNone/>
            </a:pPr>
            <a:r>
              <a:rPr lang="en-US" sz="1200" b="1">
                <a:solidFill>
                  <a:schemeClr val="accent6"/>
                </a:solidFill>
              </a:rPr>
              <a:t>Age</a:t>
            </a:r>
            <a:r>
              <a:rPr lang="en-US" sz="1200">
                <a:solidFill>
                  <a:schemeClr val="accent6"/>
                </a:solidFill>
              </a:rPr>
              <a:t> </a:t>
            </a:r>
          </a:p>
          <a:p>
            <a:pPr marL="0" indent="0">
              <a:spcBef>
                <a:spcPts val="0"/>
              </a:spcBef>
              <a:buNone/>
            </a:pPr>
            <a:r>
              <a:rPr lang="en-US" sz="1200">
                <a:solidFill>
                  <a:schemeClr val="accent6"/>
                </a:solidFill>
              </a:rPr>
              <a:t>[Standard groups by data system]</a:t>
            </a:r>
          </a:p>
          <a:p>
            <a:pPr marL="0" indent="0">
              <a:spcBef>
                <a:spcPts val="0"/>
              </a:spcBef>
              <a:buNone/>
            </a:pPr>
            <a:endParaRPr lang="en-US" sz="1200" b="1">
              <a:solidFill>
                <a:schemeClr val="accent6"/>
              </a:solidFill>
            </a:endParaRPr>
          </a:p>
          <a:p>
            <a:pPr marL="0" indent="0">
              <a:spcBef>
                <a:spcPts val="0"/>
              </a:spcBef>
              <a:buNone/>
            </a:pPr>
            <a:endParaRPr lang="en-US" sz="1200" b="1">
              <a:solidFill>
                <a:schemeClr val="accent6"/>
              </a:solidFill>
            </a:endParaRPr>
          </a:p>
          <a:p>
            <a:pPr marL="0" indent="0">
              <a:spcBef>
                <a:spcPts val="0"/>
              </a:spcBef>
              <a:buNone/>
            </a:pPr>
            <a:endParaRPr lang="en-US" sz="1200" b="1">
              <a:solidFill>
                <a:schemeClr val="accent6"/>
              </a:solidFill>
            </a:endParaRPr>
          </a:p>
          <a:p>
            <a:pPr marL="0" indent="0">
              <a:spcBef>
                <a:spcPts val="0"/>
              </a:spcBef>
              <a:buNone/>
            </a:pPr>
            <a:endParaRPr lang="en-US" sz="1200" b="1">
              <a:solidFill>
                <a:schemeClr val="accent6"/>
              </a:solidFill>
            </a:endParaRPr>
          </a:p>
          <a:p>
            <a:pPr marL="0" indent="0">
              <a:spcBef>
                <a:spcPts val="0"/>
              </a:spcBef>
              <a:buNone/>
            </a:pPr>
            <a:r>
              <a:rPr lang="en-US" sz="1200" b="1">
                <a:solidFill>
                  <a:schemeClr val="accent6"/>
                </a:solidFill>
              </a:rPr>
              <a:t>Educational Attainment </a:t>
            </a:r>
            <a:endParaRPr lang="en-US" sz="1200">
              <a:solidFill>
                <a:schemeClr val="accent6"/>
              </a:solidFill>
            </a:endParaRPr>
          </a:p>
          <a:p>
            <a:pPr marL="128585" indent="-128585">
              <a:spcBef>
                <a:spcPts val="0"/>
              </a:spcBef>
            </a:pPr>
            <a:r>
              <a:rPr lang="en-US" sz="1200">
                <a:solidFill>
                  <a:schemeClr val="accent6"/>
                </a:solidFill>
              </a:rPr>
              <a:t>&lt; High school</a:t>
            </a:r>
          </a:p>
          <a:p>
            <a:pPr marL="128585" indent="-128585">
              <a:spcBef>
                <a:spcPts val="0"/>
              </a:spcBef>
            </a:pPr>
            <a:r>
              <a:rPr lang="en-US" sz="1200">
                <a:solidFill>
                  <a:schemeClr val="accent6"/>
                </a:solidFill>
              </a:rPr>
              <a:t>High school</a:t>
            </a:r>
          </a:p>
          <a:p>
            <a:pPr marL="128585" indent="-128585">
              <a:spcBef>
                <a:spcPts val="0"/>
              </a:spcBef>
            </a:pPr>
            <a:r>
              <a:rPr lang="en-US" sz="1200">
                <a:solidFill>
                  <a:schemeClr val="accent6"/>
                </a:solidFill>
              </a:rPr>
              <a:t>Some college or Associates degree</a:t>
            </a:r>
          </a:p>
          <a:p>
            <a:pPr marL="128585" indent="-128585">
              <a:spcBef>
                <a:spcPts val="0"/>
              </a:spcBef>
            </a:pPr>
            <a:r>
              <a:rPr lang="en-US" sz="1200">
                <a:solidFill>
                  <a:schemeClr val="accent6"/>
                </a:solidFill>
              </a:rPr>
              <a:t>4-year college degree or more</a:t>
            </a:r>
          </a:p>
          <a:p>
            <a:pPr marL="128585" indent="-128585">
              <a:spcBef>
                <a:spcPts val="0"/>
              </a:spcBef>
              <a:buNone/>
            </a:pPr>
            <a:r>
              <a:rPr lang="en-US" sz="1200" b="1">
                <a:solidFill>
                  <a:schemeClr val="accent6"/>
                </a:solidFill>
              </a:rPr>
              <a:t>Family Income </a:t>
            </a:r>
            <a:r>
              <a:rPr lang="en-US" sz="1200">
                <a:solidFill>
                  <a:schemeClr val="accent6"/>
                </a:solidFill>
              </a:rPr>
              <a:t>(percent poverty threshold)</a:t>
            </a:r>
          </a:p>
          <a:p>
            <a:pPr marL="128585" indent="-128585">
              <a:spcBef>
                <a:spcPts val="0"/>
              </a:spcBef>
            </a:pPr>
            <a:r>
              <a:rPr lang="en-US" sz="1200">
                <a:solidFill>
                  <a:schemeClr val="accent6"/>
                </a:solidFill>
              </a:rPr>
              <a:t>&lt;100</a:t>
            </a:r>
          </a:p>
          <a:p>
            <a:pPr marL="128585" indent="-128585">
              <a:spcBef>
                <a:spcPts val="0"/>
              </a:spcBef>
            </a:pPr>
            <a:r>
              <a:rPr lang="en-US" sz="1200">
                <a:solidFill>
                  <a:schemeClr val="accent6"/>
                </a:solidFill>
              </a:rPr>
              <a:t>100-199</a:t>
            </a:r>
          </a:p>
          <a:p>
            <a:pPr marL="128585" indent="-128585">
              <a:spcBef>
                <a:spcPts val="0"/>
              </a:spcBef>
            </a:pPr>
            <a:r>
              <a:rPr lang="en-US" sz="1200">
                <a:solidFill>
                  <a:schemeClr val="accent6"/>
                </a:solidFill>
              </a:rPr>
              <a:t>200-399</a:t>
            </a:r>
          </a:p>
          <a:p>
            <a:pPr marL="128585" indent="-128585">
              <a:spcBef>
                <a:spcPts val="0"/>
              </a:spcBef>
            </a:pPr>
            <a:r>
              <a:rPr lang="en-US" sz="1200">
                <a:solidFill>
                  <a:schemeClr val="accent6"/>
                </a:solidFill>
              </a:rPr>
              <a:t>&gt;=400</a:t>
            </a:r>
          </a:p>
          <a:p>
            <a:pPr marL="0" indent="0">
              <a:spcBef>
                <a:spcPts val="0"/>
              </a:spcBef>
              <a:buNone/>
            </a:pPr>
            <a:r>
              <a:rPr lang="en-US" sz="1200" b="1">
                <a:solidFill>
                  <a:schemeClr val="accent6"/>
                </a:solidFill>
              </a:rPr>
              <a:t>Health Insurance Status </a:t>
            </a:r>
            <a:endParaRPr lang="en-US" sz="1200">
              <a:solidFill>
                <a:schemeClr val="accent6"/>
              </a:solidFill>
            </a:endParaRPr>
          </a:p>
          <a:p>
            <a:pPr marL="128585" indent="-128585">
              <a:spcBef>
                <a:spcPts val="0"/>
              </a:spcBef>
            </a:pPr>
            <a:r>
              <a:rPr lang="en-US" sz="1200">
                <a:solidFill>
                  <a:schemeClr val="accent6"/>
                </a:solidFill>
              </a:rPr>
              <a:t>Insured</a:t>
            </a:r>
          </a:p>
          <a:p>
            <a:pPr marL="469094" lvl="1" indent="-126203">
              <a:spcBef>
                <a:spcPts val="0"/>
              </a:spcBef>
            </a:pPr>
            <a:r>
              <a:rPr lang="en-US" sz="1200">
                <a:solidFill>
                  <a:schemeClr val="accent6"/>
                </a:solidFill>
              </a:rPr>
              <a:t>Private</a:t>
            </a:r>
          </a:p>
          <a:p>
            <a:pPr marL="469094" lvl="1" indent="-126203">
              <a:spcBef>
                <a:spcPts val="0"/>
              </a:spcBef>
            </a:pPr>
            <a:r>
              <a:rPr lang="en-US" sz="1200">
                <a:solidFill>
                  <a:schemeClr val="accent6"/>
                </a:solidFill>
              </a:rPr>
              <a:t>Public</a:t>
            </a:r>
          </a:p>
          <a:p>
            <a:pPr marL="128585" indent="-128585">
              <a:spcBef>
                <a:spcPts val="0"/>
              </a:spcBef>
            </a:pPr>
            <a:r>
              <a:rPr lang="en-US" sz="1200">
                <a:solidFill>
                  <a:schemeClr val="accent6"/>
                </a:solidFill>
              </a:rPr>
              <a:t>Uninsured</a:t>
            </a:r>
          </a:p>
          <a:p>
            <a:pPr marL="0" indent="0">
              <a:spcBef>
                <a:spcPts val="0"/>
              </a:spcBef>
              <a:buNone/>
            </a:pPr>
            <a:r>
              <a:rPr lang="en-US" sz="1200" b="1">
                <a:solidFill>
                  <a:schemeClr val="accent6"/>
                </a:solidFill>
              </a:rPr>
              <a:t>Geographic Location or Region </a:t>
            </a:r>
            <a:endParaRPr lang="en-US" sz="1200">
              <a:solidFill>
                <a:schemeClr val="accent6"/>
              </a:solidFill>
            </a:endParaRPr>
          </a:p>
          <a:p>
            <a:pPr marL="128585" indent="-128585">
              <a:spcBef>
                <a:spcPts val="0"/>
              </a:spcBef>
            </a:pPr>
            <a:r>
              <a:rPr lang="en-US" sz="1200">
                <a:solidFill>
                  <a:schemeClr val="accent6"/>
                </a:solidFill>
              </a:rPr>
              <a:t>Metropolitan</a:t>
            </a:r>
          </a:p>
          <a:p>
            <a:pPr marL="128585" indent="-128585">
              <a:spcBef>
                <a:spcPts val="0"/>
              </a:spcBef>
            </a:pPr>
            <a:r>
              <a:rPr lang="en-US" sz="1200">
                <a:solidFill>
                  <a:schemeClr val="accent6"/>
                </a:solidFill>
              </a:rPr>
              <a:t>Nonmetropolitan</a:t>
            </a:r>
          </a:p>
          <a:p>
            <a:pPr marL="0" indent="0">
              <a:spcBef>
                <a:spcPts val="0"/>
              </a:spcBef>
              <a:buNone/>
            </a:pPr>
            <a:r>
              <a:rPr lang="en-US" sz="1200" b="1">
                <a:solidFill>
                  <a:schemeClr val="accent6"/>
                </a:solidFill>
              </a:rPr>
              <a:t>Marital Status</a:t>
            </a:r>
          </a:p>
          <a:p>
            <a:pPr marL="128585" indent="-128585">
              <a:spcBef>
                <a:spcPts val="0"/>
              </a:spcBef>
            </a:pPr>
            <a:r>
              <a:rPr lang="en-US" sz="1200">
                <a:solidFill>
                  <a:schemeClr val="accent6"/>
                </a:solidFill>
              </a:rPr>
              <a:t>Married/Cohabiting partner</a:t>
            </a:r>
          </a:p>
          <a:p>
            <a:pPr marL="128585" indent="-128585">
              <a:spcBef>
                <a:spcPts val="0"/>
              </a:spcBef>
            </a:pPr>
            <a:r>
              <a:rPr lang="en-US" sz="1200">
                <a:solidFill>
                  <a:schemeClr val="accent6"/>
                </a:solidFill>
              </a:rPr>
              <a:t>Divorced or Separated/Widowed</a:t>
            </a:r>
          </a:p>
          <a:p>
            <a:pPr marL="128585" indent="-128585">
              <a:spcBef>
                <a:spcPts val="0"/>
              </a:spcBef>
            </a:pPr>
            <a:r>
              <a:rPr lang="en-US" sz="1200">
                <a:solidFill>
                  <a:schemeClr val="accent6"/>
                </a:solidFill>
              </a:rPr>
              <a:t>Never married</a:t>
            </a:r>
          </a:p>
          <a:p>
            <a:pPr marL="0" indent="0">
              <a:spcBef>
                <a:spcPts val="0"/>
              </a:spcBef>
              <a:buNone/>
            </a:pPr>
            <a:r>
              <a:rPr lang="en-US" sz="1200" b="1">
                <a:solidFill>
                  <a:schemeClr val="accent6"/>
                </a:solidFill>
              </a:rPr>
              <a:t>Country of Birth</a:t>
            </a:r>
          </a:p>
          <a:p>
            <a:pPr marL="128585" indent="-128585">
              <a:spcBef>
                <a:spcPts val="0"/>
              </a:spcBef>
            </a:pPr>
            <a:r>
              <a:rPr lang="en-US" sz="1200">
                <a:solidFill>
                  <a:schemeClr val="accent6"/>
                </a:solidFill>
              </a:rPr>
              <a:t>US</a:t>
            </a:r>
          </a:p>
          <a:p>
            <a:pPr marL="128585" indent="-128585">
              <a:spcBef>
                <a:spcPts val="0"/>
              </a:spcBef>
            </a:pPr>
            <a:r>
              <a:rPr lang="en-US" sz="1200">
                <a:solidFill>
                  <a:schemeClr val="accent6"/>
                </a:solidFill>
              </a:rPr>
              <a:t>Outside US</a:t>
            </a:r>
          </a:p>
          <a:p>
            <a:pPr marL="0" indent="0">
              <a:spcBef>
                <a:spcPts val="0"/>
              </a:spcBef>
              <a:buNone/>
            </a:pPr>
            <a:endParaRPr lang="en-US" sz="1200" b="1">
              <a:solidFill>
                <a:schemeClr val="accent6"/>
              </a:solidFill>
            </a:endParaRPr>
          </a:p>
          <a:p>
            <a:pPr marL="0" indent="0">
              <a:spcBef>
                <a:spcPts val="0"/>
              </a:spcBef>
              <a:buNone/>
            </a:pPr>
            <a:endParaRPr lang="en-US" sz="1200" b="1">
              <a:solidFill>
                <a:schemeClr val="accent6"/>
              </a:solidFill>
            </a:endParaRPr>
          </a:p>
          <a:p>
            <a:pPr marL="0" indent="0">
              <a:spcBef>
                <a:spcPts val="0"/>
              </a:spcBef>
              <a:buNone/>
            </a:pPr>
            <a:r>
              <a:rPr lang="en-US" sz="1200" b="1">
                <a:solidFill>
                  <a:schemeClr val="accent6"/>
                </a:solidFill>
              </a:rPr>
              <a:t>Veteran Status</a:t>
            </a:r>
          </a:p>
          <a:p>
            <a:pPr marL="128585" indent="-128585">
              <a:spcBef>
                <a:spcPts val="0"/>
              </a:spcBef>
            </a:pPr>
            <a:r>
              <a:rPr lang="en-US" sz="1200">
                <a:solidFill>
                  <a:schemeClr val="accent6"/>
                </a:solidFill>
              </a:rPr>
              <a:t>Veteran</a:t>
            </a:r>
          </a:p>
          <a:p>
            <a:pPr marL="128585" indent="-128585">
              <a:spcBef>
                <a:spcPts val="0"/>
              </a:spcBef>
            </a:pPr>
            <a:r>
              <a:rPr lang="en-US" sz="1200">
                <a:solidFill>
                  <a:schemeClr val="accent6"/>
                </a:solidFill>
              </a:rPr>
              <a:t>Non-Veteran</a:t>
            </a:r>
          </a:p>
          <a:p>
            <a:pPr marL="0" indent="0">
              <a:spcBef>
                <a:spcPts val="0"/>
              </a:spcBef>
              <a:buNone/>
            </a:pPr>
            <a:r>
              <a:rPr lang="en-US" sz="1200" b="1">
                <a:solidFill>
                  <a:schemeClr val="accent6"/>
                </a:solidFill>
              </a:rPr>
              <a:t>Disability Status</a:t>
            </a:r>
          </a:p>
          <a:p>
            <a:pPr marL="128585" indent="-128585">
              <a:spcBef>
                <a:spcPts val="0"/>
              </a:spcBef>
            </a:pPr>
            <a:r>
              <a:rPr lang="en-US" sz="1200">
                <a:solidFill>
                  <a:schemeClr val="accent6"/>
                </a:solidFill>
              </a:rPr>
              <a:t>People with disabilities</a:t>
            </a:r>
          </a:p>
          <a:p>
            <a:pPr marL="128585" indent="-128585">
              <a:spcBef>
                <a:spcPts val="0"/>
              </a:spcBef>
            </a:pPr>
            <a:r>
              <a:rPr lang="en-US" sz="1200">
                <a:solidFill>
                  <a:schemeClr val="accent6"/>
                </a:solidFill>
              </a:rPr>
              <a:t>People without disabilities</a:t>
            </a:r>
          </a:p>
          <a:p>
            <a:pPr marL="0" indent="0">
              <a:spcBef>
                <a:spcPts val="0"/>
              </a:spcBef>
              <a:buNone/>
            </a:pPr>
            <a:r>
              <a:rPr lang="en-US" sz="1200" b="1">
                <a:solidFill>
                  <a:schemeClr val="accent6"/>
                </a:solidFill>
              </a:rPr>
              <a:t>Sexual Orientation </a:t>
            </a:r>
          </a:p>
          <a:p>
            <a:pPr marL="128585" indent="-128585">
              <a:spcBef>
                <a:spcPts val="0"/>
              </a:spcBef>
            </a:pPr>
            <a:r>
              <a:rPr lang="en-US" sz="1200">
                <a:solidFill>
                  <a:schemeClr val="accent6"/>
                </a:solidFill>
              </a:rPr>
              <a:t>Straight</a:t>
            </a:r>
          </a:p>
          <a:p>
            <a:pPr marL="469094" lvl="1" indent="-126203">
              <a:spcBef>
                <a:spcPts val="0"/>
              </a:spcBef>
            </a:pPr>
            <a:r>
              <a:rPr lang="en-US" sz="1200">
                <a:solidFill>
                  <a:schemeClr val="accent6"/>
                </a:solidFill>
              </a:rPr>
              <a:t>Straight, Male</a:t>
            </a:r>
          </a:p>
          <a:p>
            <a:pPr marL="469094" lvl="1" indent="-126203">
              <a:spcBef>
                <a:spcPts val="0"/>
              </a:spcBef>
            </a:pPr>
            <a:r>
              <a:rPr lang="en-US" sz="1200">
                <a:solidFill>
                  <a:schemeClr val="accent6"/>
                </a:solidFill>
              </a:rPr>
              <a:t>Straight, Female</a:t>
            </a:r>
          </a:p>
          <a:p>
            <a:pPr marL="128585" indent="-128585">
              <a:spcBef>
                <a:spcPts val="0"/>
              </a:spcBef>
            </a:pPr>
            <a:r>
              <a:rPr lang="en-US" sz="1200">
                <a:solidFill>
                  <a:schemeClr val="accent6"/>
                </a:solidFill>
              </a:rPr>
              <a:t>Gay/Lesbian</a:t>
            </a:r>
          </a:p>
          <a:p>
            <a:pPr marL="469094" lvl="1" indent="-126203">
              <a:spcBef>
                <a:spcPts val="0"/>
              </a:spcBef>
            </a:pPr>
            <a:r>
              <a:rPr lang="en-US" sz="1200">
                <a:solidFill>
                  <a:schemeClr val="accent6"/>
                </a:solidFill>
              </a:rPr>
              <a:t>Gay, Male</a:t>
            </a:r>
          </a:p>
          <a:p>
            <a:pPr marL="469094" lvl="1" indent="-126203">
              <a:spcBef>
                <a:spcPts val="0"/>
              </a:spcBef>
            </a:pPr>
            <a:r>
              <a:rPr lang="en-US" sz="1200">
                <a:solidFill>
                  <a:schemeClr val="accent6"/>
                </a:solidFill>
              </a:rPr>
              <a:t>Gay/Lesbian, Female</a:t>
            </a:r>
          </a:p>
          <a:p>
            <a:pPr marL="128585" indent="-128585">
              <a:spcBef>
                <a:spcPts val="0"/>
              </a:spcBef>
            </a:pPr>
            <a:r>
              <a:rPr lang="en-US" sz="1200">
                <a:solidFill>
                  <a:schemeClr val="accent6"/>
                </a:solidFill>
              </a:rPr>
              <a:t>Bisexual</a:t>
            </a:r>
          </a:p>
          <a:p>
            <a:pPr marL="469094" lvl="1" indent="-126203">
              <a:spcBef>
                <a:spcPts val="0"/>
              </a:spcBef>
            </a:pPr>
            <a:r>
              <a:rPr lang="en-US" sz="1200">
                <a:solidFill>
                  <a:schemeClr val="accent6"/>
                </a:solidFill>
              </a:rPr>
              <a:t>Bisexual, Male</a:t>
            </a:r>
          </a:p>
          <a:p>
            <a:pPr marL="469094" lvl="1" indent="-126203">
              <a:spcBef>
                <a:spcPts val="0"/>
              </a:spcBef>
            </a:pPr>
            <a:r>
              <a:rPr lang="en-US" sz="1200">
                <a:solidFill>
                  <a:schemeClr val="accent6"/>
                </a:solidFill>
              </a:rPr>
              <a:t>Bisexual, Female</a:t>
            </a:r>
          </a:p>
          <a:p>
            <a:pPr marL="0" indent="0">
              <a:spcBef>
                <a:spcPts val="0"/>
              </a:spcBef>
              <a:buNone/>
            </a:pPr>
            <a:r>
              <a:rPr lang="en-US" sz="1200" b="1">
                <a:solidFill>
                  <a:schemeClr val="accent6"/>
                </a:solidFill>
              </a:rPr>
              <a:t>Gender Identity </a:t>
            </a:r>
          </a:p>
          <a:p>
            <a:pPr marL="0" indent="0">
              <a:spcBef>
                <a:spcPts val="0"/>
              </a:spcBef>
              <a:buNone/>
            </a:pPr>
            <a:r>
              <a:rPr lang="en-US" sz="1200">
                <a:solidFill>
                  <a:schemeClr val="accent6"/>
                </a:solidFill>
              </a:rPr>
              <a:t>[Standard groups by data system]</a:t>
            </a:r>
            <a:endParaRPr lang="en-US" sz="1200" b="1">
              <a:solidFill>
                <a:schemeClr val="accent6"/>
              </a:solidFill>
            </a:endParaRPr>
          </a:p>
          <a:p>
            <a:pPr marL="0" indent="0">
              <a:spcBef>
                <a:spcPts val="0"/>
              </a:spcBef>
              <a:buNone/>
            </a:pPr>
            <a:endParaRPr lang="en-US" sz="1050" b="1">
              <a:solidFill>
                <a:schemeClr val="accent6"/>
              </a:solidFill>
            </a:endParaRPr>
          </a:p>
          <a:p>
            <a:pPr marL="0" indent="0">
              <a:spcBef>
                <a:spcPts val="0"/>
              </a:spcBef>
              <a:buNone/>
            </a:pPr>
            <a:r>
              <a:rPr lang="en-US" sz="900" b="1" u="sng">
                <a:solidFill>
                  <a:schemeClr val="accent6"/>
                </a:solidFill>
              </a:rPr>
              <a:t>Notes:  </a:t>
            </a:r>
          </a:p>
          <a:p>
            <a:pPr marL="214308" indent="-214308">
              <a:spcBef>
                <a:spcPts val="0"/>
              </a:spcBef>
            </a:pPr>
            <a:r>
              <a:rPr lang="en-US" sz="900">
                <a:solidFill>
                  <a:schemeClr val="accent6"/>
                </a:solidFill>
              </a:rPr>
              <a:t>If data are not collected, analyzed, or available (or need to be suppressed) for a particular demographic group by a data source, the demographic label will still be shown and a symbol or acronym will be displayed to indicate the reason data are not shown. </a:t>
            </a:r>
          </a:p>
          <a:p>
            <a:pPr marL="214308" indent="-214308">
              <a:spcBef>
                <a:spcPts val="0"/>
              </a:spcBef>
            </a:pPr>
            <a:r>
              <a:rPr lang="en-US" sz="900">
                <a:solidFill>
                  <a:schemeClr val="accent6"/>
                </a:solidFill>
              </a:rPr>
              <a:t>With justification by the workgroup and approval by NCHS, additional population categories and subcategories may be included on a case-by-case basis.</a:t>
            </a:r>
          </a:p>
        </p:txBody>
      </p:sp>
      <p:sp>
        <p:nvSpPr>
          <p:cNvPr id="3" name="Slide Number Placeholder 3">
            <a:extLst>
              <a:ext uri="{FF2B5EF4-FFF2-40B4-BE49-F238E27FC236}">
                <a16:creationId xmlns:a16="http://schemas.microsoft.com/office/drawing/2014/main" id="{394E4B46-1B33-D71B-32D5-4ABF39CB5C47}"/>
              </a:ext>
            </a:extLst>
          </p:cNvPr>
          <p:cNvSpPr txBox="1">
            <a:spLocks/>
          </p:cNvSpPr>
          <p:nvPr/>
        </p:nvSpPr>
        <p:spPr>
          <a:xfrm>
            <a:off x="8658225" y="4807572"/>
            <a:ext cx="485776" cy="2598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none" spc="0" normalizeH="0" baseline="0" noProof="0">
                <a:ln>
                  <a:noFill/>
                </a:ln>
                <a:solidFill>
                  <a:srgbClr val="A6A6A6"/>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A6A6A6"/>
              </a:solidFill>
              <a:effectLst/>
              <a:uLnTx/>
              <a:uFillTx/>
              <a:latin typeface="Calibri"/>
              <a:ea typeface="+mn-ea"/>
              <a:cs typeface="+mn-cs"/>
            </a:endParaRPr>
          </a:p>
        </p:txBody>
      </p:sp>
    </p:spTree>
    <p:extLst>
      <p:ext uri="{BB962C8B-B14F-4D97-AF65-F5344CB8AC3E}">
        <p14:creationId xmlns:p14="http://schemas.microsoft.com/office/powerpoint/2010/main" val="31074097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109"/>
            <a:ext cx="9144000" cy="472052"/>
          </a:xfrm>
          <a:prstGeom prst="rect">
            <a:avLst/>
          </a:prstGeom>
        </p:spPr>
        <p:txBody>
          <a:bodyPr anchor="ctr"/>
          <a:lstStyle/>
          <a:p>
            <a:pPr algn="ctr"/>
            <a:r>
              <a:rPr lang="en-US" sz="2800" b="1" dirty="0">
                <a:solidFill>
                  <a:srgbClr val="006858"/>
                </a:solidFill>
                <a:latin typeface="Calibri" panose="020F0502020204030204" pitchFamily="34" charset="0"/>
                <a:cs typeface="Calibri" panose="020F0502020204030204" pitchFamily="34" charset="0"/>
              </a:rPr>
              <a:t>Disparities: Evolution of Measurement</a:t>
            </a:r>
          </a:p>
        </p:txBody>
      </p:sp>
      <p:graphicFrame>
        <p:nvGraphicFramePr>
          <p:cNvPr id="7" name="Table 6"/>
          <p:cNvGraphicFramePr>
            <a:graphicFrameLocks noGrp="1"/>
          </p:cNvGraphicFramePr>
          <p:nvPr>
            <p:extLst>
              <p:ext uri="{D42A27DB-BD31-4B8C-83A1-F6EECF244321}">
                <p14:modId xmlns:p14="http://schemas.microsoft.com/office/powerpoint/2010/main" val="470125606"/>
              </p:ext>
            </p:extLst>
          </p:nvPr>
        </p:nvGraphicFramePr>
        <p:xfrm>
          <a:off x="10390" y="441721"/>
          <a:ext cx="9123219" cy="4495800"/>
        </p:xfrm>
        <a:graphic>
          <a:graphicData uri="http://schemas.openxmlformats.org/drawingml/2006/table">
            <a:tbl>
              <a:tblPr firstRow="1" bandRow="1">
                <a:tableStyleId>{9D7B26C5-4107-4FEC-AEDC-1716B250A1EF}</a:tableStyleId>
              </a:tblPr>
              <a:tblGrid>
                <a:gridCol w="1024765">
                  <a:extLst>
                    <a:ext uri="{9D8B030D-6E8A-4147-A177-3AD203B41FA5}">
                      <a16:colId xmlns:a16="http://schemas.microsoft.com/office/drawing/2014/main" val="20000"/>
                    </a:ext>
                  </a:extLst>
                </a:gridCol>
                <a:gridCol w="1945412">
                  <a:extLst>
                    <a:ext uri="{9D8B030D-6E8A-4147-A177-3AD203B41FA5}">
                      <a16:colId xmlns:a16="http://schemas.microsoft.com/office/drawing/2014/main" val="961252095"/>
                    </a:ext>
                  </a:extLst>
                </a:gridCol>
                <a:gridCol w="1993907">
                  <a:extLst>
                    <a:ext uri="{9D8B030D-6E8A-4147-A177-3AD203B41FA5}">
                      <a16:colId xmlns:a16="http://schemas.microsoft.com/office/drawing/2014/main" val="20001"/>
                    </a:ext>
                  </a:extLst>
                </a:gridCol>
                <a:gridCol w="2085109">
                  <a:extLst>
                    <a:ext uri="{9D8B030D-6E8A-4147-A177-3AD203B41FA5}">
                      <a16:colId xmlns:a16="http://schemas.microsoft.com/office/drawing/2014/main" val="20002"/>
                    </a:ext>
                  </a:extLst>
                </a:gridCol>
                <a:gridCol w="2074026">
                  <a:extLst>
                    <a:ext uri="{9D8B030D-6E8A-4147-A177-3AD203B41FA5}">
                      <a16:colId xmlns:a16="http://schemas.microsoft.com/office/drawing/2014/main" val="281857769"/>
                    </a:ext>
                  </a:extLst>
                </a:gridCol>
              </a:tblGrid>
              <a:tr h="278130">
                <a:tc>
                  <a:txBody>
                    <a:bodyPr/>
                    <a:lstStyle/>
                    <a:p>
                      <a:endParaRPr lang="en-US" sz="1200" b="1">
                        <a:solidFill>
                          <a:schemeClr val="accent6"/>
                        </a:solidFill>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400">
                          <a:solidFill>
                            <a:schemeClr val="accent6"/>
                          </a:solidFill>
                        </a:rPr>
                        <a:t>HP2000</a:t>
                      </a:r>
                      <a:endParaRPr lang="en-US" sz="1400" b="1">
                        <a:solidFill>
                          <a:schemeClr val="accent6"/>
                        </a:solidFill>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400">
                          <a:solidFill>
                            <a:schemeClr val="accent6"/>
                          </a:solidFill>
                        </a:rPr>
                        <a:t>HP2010</a:t>
                      </a:r>
                      <a:endParaRPr lang="en-US" sz="1400" b="1">
                        <a:solidFill>
                          <a:schemeClr val="accent6"/>
                        </a:solidFill>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400">
                          <a:solidFill>
                            <a:schemeClr val="accent6"/>
                          </a:solidFill>
                        </a:rPr>
                        <a:t>HP2020</a:t>
                      </a:r>
                      <a:endParaRPr lang="en-US" sz="1400" b="1">
                        <a:solidFill>
                          <a:schemeClr val="accent6"/>
                        </a:solidFill>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1400">
                          <a:solidFill>
                            <a:schemeClr val="accent6"/>
                          </a:solidFill>
                        </a:rPr>
                        <a:t>HP2030</a:t>
                      </a:r>
                      <a:endParaRPr lang="en-US" sz="1400" b="1">
                        <a:solidFill>
                          <a:schemeClr val="accent6"/>
                        </a:solidFill>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0000"/>
                  </a:ext>
                </a:extLst>
              </a:tr>
              <a:tr h="891540">
                <a:tc>
                  <a:txBody>
                    <a:bodyPr/>
                    <a:lstStyle/>
                    <a:p>
                      <a:pPr algn="ctr"/>
                      <a:r>
                        <a:rPr lang="en-US" sz="1100" b="1">
                          <a:solidFill>
                            <a:schemeClr val="accent6"/>
                          </a:solidFill>
                        </a:rPr>
                        <a:t>Overarching Goal</a:t>
                      </a:r>
                      <a:endParaRPr lang="en-US" sz="1100" b="1">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100" kern="1200">
                          <a:solidFill>
                            <a:schemeClr val="accent6"/>
                          </a:solidFill>
                        </a:rPr>
                        <a:t>Reduce health disparities</a:t>
                      </a:r>
                      <a:endParaRPr lang="en-US" sz="1100" kern="1200">
                        <a:solidFill>
                          <a:schemeClr val="accent6"/>
                        </a:solidFill>
                        <a:latin typeface="Calibri" panose="020F0502020204030204" pitchFamily="34" charset="0"/>
                        <a:ea typeface="+mn-ea"/>
                        <a:cs typeface="Calibri" panose="020F0502020204030204" pitchFamily="34" charset="0"/>
                      </a:endParaRPr>
                    </a:p>
                  </a:txBody>
                  <a:tcPr marL="68580" marR="68580" marT="34290" marB="34290" anchor="ctr"/>
                </a:tc>
                <a:tc>
                  <a:txBody>
                    <a:bodyPr/>
                    <a:lstStyle/>
                    <a:p>
                      <a:r>
                        <a:rPr lang="en-US" sz="1100">
                          <a:solidFill>
                            <a:schemeClr val="accent6"/>
                          </a:solidFill>
                        </a:rPr>
                        <a:t>Eliminate health disparities</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100">
                          <a:solidFill>
                            <a:schemeClr val="accent6"/>
                          </a:solidFill>
                        </a:rPr>
                        <a:t>Achieve health equity, eliminate disparities, and improve the health of all groups</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100">
                          <a:solidFill>
                            <a:schemeClr val="accent6"/>
                          </a:solidFill>
                        </a:rPr>
                        <a:t>Eliminate health disparities, achieve health equity, and attain health literacy to improve the health and well-being of all</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1"/>
                  </a:ext>
                </a:extLst>
              </a:tr>
              <a:tr h="379453">
                <a:tc>
                  <a:txBody>
                    <a:bodyPr/>
                    <a:lstStyle/>
                    <a:p>
                      <a:pPr algn="ctr"/>
                      <a:r>
                        <a:rPr lang="en-US" sz="1100" b="1">
                          <a:solidFill>
                            <a:schemeClr val="accent6"/>
                          </a:solidFill>
                        </a:rPr>
                        <a:t>Disparity Targets</a:t>
                      </a:r>
                      <a:endParaRPr lang="en-US" sz="1100" b="1">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100">
                          <a:solidFill>
                            <a:schemeClr val="accent6"/>
                          </a:solidFill>
                        </a:rPr>
                        <a:t>Separate targets were set designed to narrow the gap with the total population</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r>
                        <a:rPr lang="en-US" sz="1100">
                          <a:solidFill>
                            <a:schemeClr val="accent6"/>
                          </a:solidFill>
                        </a:rPr>
                        <a:t>No separate disparities targets, but use of “better than the best” target-setting method</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accent6"/>
                          </a:solidFill>
                        </a:rPr>
                        <a:t>No separate disparities targets, but we do consider progress by population group</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accent6"/>
                          </a:solidFill>
                        </a:rPr>
                        <a:t>No separate disparities targets, but we do consider progress by population group</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extLst>
                  <a:ext uri="{0D108BD9-81ED-4DB2-BD59-A6C34878D82A}">
                    <a16:rowId xmlns:a16="http://schemas.microsoft.com/office/drawing/2014/main" val="10002"/>
                  </a:ext>
                </a:extLst>
              </a:tr>
              <a:tr h="1303020">
                <a:tc>
                  <a:txBody>
                    <a:bodyPr/>
                    <a:lstStyle/>
                    <a:p>
                      <a:pPr algn="ctr"/>
                      <a:r>
                        <a:rPr lang="en-US" sz="1100" b="1">
                          <a:solidFill>
                            <a:schemeClr val="accent6"/>
                          </a:solidFill>
                        </a:rPr>
                        <a:t>Measurement</a:t>
                      </a:r>
                      <a:endParaRPr lang="en-US" sz="1100" b="1">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indent="0">
                        <a:buFont typeface="+mj-lt"/>
                        <a:buNone/>
                      </a:pPr>
                      <a:r>
                        <a:rPr lang="en-US" sz="1100" u="sng">
                          <a:solidFill>
                            <a:schemeClr val="accent6"/>
                          </a:solidFill>
                        </a:rPr>
                        <a:t>Absolute disparity</a:t>
                      </a:r>
                      <a:r>
                        <a:rPr lang="en-US" sz="1100">
                          <a:solidFill>
                            <a:schemeClr val="accent6"/>
                          </a:solidFill>
                        </a:rPr>
                        <a:t>:  </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u="none">
                          <a:solidFill>
                            <a:schemeClr val="accent6"/>
                          </a:solidFill>
                        </a:rPr>
                        <a:t>Not assessed</a:t>
                      </a:r>
                    </a:p>
                    <a:p>
                      <a:pPr marL="0" indent="0">
                        <a:buFont typeface="+mj-lt"/>
                        <a:buNone/>
                      </a:pPr>
                      <a:endParaRPr lang="en-US" sz="500" u="sng">
                        <a:solidFill>
                          <a:schemeClr val="accent6"/>
                        </a:solidFill>
                      </a:endParaRPr>
                    </a:p>
                    <a:p>
                      <a:pPr marL="0" indent="0">
                        <a:buFont typeface="+mj-lt"/>
                        <a:buNone/>
                      </a:pPr>
                      <a:r>
                        <a:rPr lang="en-US" sz="1100" u="sng">
                          <a:solidFill>
                            <a:schemeClr val="accent6"/>
                          </a:solidFill>
                        </a:rPr>
                        <a:t>Relative disparity</a:t>
                      </a:r>
                      <a:r>
                        <a:rPr lang="en-US" sz="1100">
                          <a:solidFill>
                            <a:schemeClr val="accent6"/>
                          </a:solidFill>
                        </a:rPr>
                        <a:t>: </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u="none">
                          <a:solidFill>
                            <a:schemeClr val="accent6"/>
                          </a:solidFill>
                        </a:rPr>
                        <a:t>Not assessed</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500" u="sng">
                        <a:solidFill>
                          <a:schemeClr val="accent6"/>
                        </a:solidFill>
                      </a:endParaRPr>
                    </a:p>
                    <a:p>
                      <a:pPr marL="0" marR="0" lvl="0" indent="0" algn="l" rtl="0" eaLnBrk="1" fontAlgn="auto" latinLnBrk="0" hangingPunct="1">
                        <a:lnSpc>
                          <a:spcPct val="100000"/>
                        </a:lnSpc>
                        <a:spcBef>
                          <a:spcPts val="0"/>
                        </a:spcBef>
                        <a:spcAft>
                          <a:spcPts val="0"/>
                        </a:spcAft>
                        <a:buClrTx/>
                        <a:buSzTx/>
                        <a:buFont typeface="+mj-lt"/>
                        <a:buNone/>
                      </a:pPr>
                      <a:r>
                        <a:rPr lang="en-US" sz="1100" u="sng">
                          <a:solidFill>
                            <a:schemeClr val="accent6"/>
                          </a:solidFill>
                        </a:rPr>
                        <a:t>Change in disparity over time</a:t>
                      </a:r>
                      <a:r>
                        <a:rPr lang="en-US" sz="1100">
                          <a:solidFill>
                            <a:schemeClr val="accent6"/>
                          </a:solidFill>
                        </a:rPr>
                        <a:t>:  ratio of percent change for reference group to percent change for group of interest</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500" u="sng">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u="sng">
                          <a:solidFill>
                            <a:schemeClr val="accent6"/>
                          </a:solidFill>
                        </a:rPr>
                        <a:t>Reference point:</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a:solidFill>
                            <a:schemeClr val="accent6"/>
                          </a:solidFill>
                        </a:rPr>
                        <a:t>Total population</a:t>
                      </a:r>
                      <a:endParaRPr lang="en-US" sz="110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indent="0">
                        <a:buFont typeface="+mj-lt"/>
                        <a:buNone/>
                      </a:pPr>
                      <a:r>
                        <a:rPr lang="en-US" sz="1100" u="sng" dirty="0">
                          <a:solidFill>
                            <a:schemeClr val="accent6"/>
                          </a:solidFill>
                        </a:rPr>
                        <a:t>Absolute disparity</a:t>
                      </a:r>
                      <a:r>
                        <a:rPr lang="en-US" sz="1100" dirty="0">
                          <a:solidFill>
                            <a:schemeClr val="accent6"/>
                          </a:solidFill>
                        </a:rPr>
                        <a:t>:  </a:t>
                      </a:r>
                    </a:p>
                    <a:p>
                      <a:pPr marL="0" indent="0">
                        <a:buFont typeface="+mj-lt"/>
                        <a:buNone/>
                      </a:pPr>
                      <a:r>
                        <a:rPr lang="en-US" sz="1100" u="none" dirty="0">
                          <a:solidFill>
                            <a:schemeClr val="accent6"/>
                          </a:solidFill>
                        </a:rPr>
                        <a:t>Not assessed</a:t>
                      </a:r>
                    </a:p>
                    <a:p>
                      <a:pPr marL="0" indent="0">
                        <a:buFont typeface="+mj-lt"/>
                        <a:buNone/>
                      </a:pPr>
                      <a:endParaRPr lang="en-US" sz="500" u="sng" dirty="0">
                        <a:solidFill>
                          <a:schemeClr val="accent6"/>
                        </a:solidFill>
                      </a:endParaRPr>
                    </a:p>
                    <a:p>
                      <a:pPr marL="0" indent="0">
                        <a:buFont typeface="+mj-lt"/>
                        <a:buNone/>
                      </a:pPr>
                      <a:r>
                        <a:rPr lang="en-US" sz="1100" u="sng" dirty="0">
                          <a:solidFill>
                            <a:schemeClr val="accent6"/>
                          </a:solidFill>
                        </a:rPr>
                        <a:t>Relative disparity</a:t>
                      </a:r>
                      <a:r>
                        <a:rPr lang="en-US" sz="1100" dirty="0">
                          <a:solidFill>
                            <a:schemeClr val="accent6"/>
                          </a:solidFill>
                        </a:rPr>
                        <a:t>: </a:t>
                      </a:r>
                    </a:p>
                    <a:p>
                      <a:pPr marL="169545" lvl="0" indent="-169545">
                        <a:buAutoNum type="arabicPeriod"/>
                      </a:pPr>
                      <a:r>
                        <a:rPr lang="en-US" sz="1100" b="0" dirty="0">
                          <a:solidFill>
                            <a:schemeClr val="accent6"/>
                          </a:solidFill>
                        </a:rPr>
                        <a:t>Percentage difference</a:t>
                      </a:r>
                      <a:endParaRPr lang="en-US" b="0" dirty="0"/>
                    </a:p>
                    <a:p>
                      <a:pPr marL="169545" lvl="0" indent="-169545">
                        <a:buFont typeface="+mj-lt"/>
                        <a:buAutoNum type="arabicPeriod"/>
                      </a:pPr>
                      <a:r>
                        <a:rPr lang="en-US" sz="1100" u="none" dirty="0">
                          <a:solidFill>
                            <a:schemeClr val="accent6"/>
                          </a:solidFill>
                        </a:rPr>
                        <a:t>Index of disparity</a:t>
                      </a:r>
                    </a:p>
                    <a:p>
                      <a:pPr marL="0" indent="0">
                        <a:buFont typeface="+mj-lt"/>
                        <a:buNone/>
                      </a:pPr>
                      <a:endParaRPr lang="en-US" sz="500" u="sng" dirty="0">
                        <a:solidFill>
                          <a:schemeClr val="accent6"/>
                        </a:solidFill>
                      </a:endParaRPr>
                    </a:p>
                    <a:p>
                      <a:pPr marL="0" marR="0" lvl="0" indent="0" algn="l" rtl="0" eaLnBrk="1" fontAlgn="auto" latinLnBrk="0" hangingPunct="1">
                        <a:lnSpc>
                          <a:spcPct val="100000"/>
                        </a:lnSpc>
                        <a:spcBef>
                          <a:spcPts val="0"/>
                        </a:spcBef>
                        <a:spcAft>
                          <a:spcPts val="0"/>
                        </a:spcAft>
                        <a:buClrTx/>
                        <a:buSzTx/>
                        <a:buFont typeface="+mj-lt"/>
                        <a:buNone/>
                      </a:pPr>
                      <a:r>
                        <a:rPr lang="en-US" sz="1100" u="sng" dirty="0">
                          <a:solidFill>
                            <a:schemeClr val="accent6"/>
                          </a:solidFill>
                        </a:rPr>
                        <a:t>Change in disparity over time</a:t>
                      </a:r>
                      <a:r>
                        <a:rPr lang="en-US" sz="1100" dirty="0">
                          <a:solidFill>
                            <a:schemeClr val="accent6"/>
                          </a:solidFill>
                        </a:rPr>
                        <a:t>:  absolute difference for measures above</a:t>
                      </a:r>
                      <a:endParaRPr lang="en-US" sz="11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5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u="sng" dirty="0">
                          <a:solidFill>
                            <a:schemeClr val="accent6"/>
                          </a:solidFill>
                        </a:rPr>
                        <a:t>Reference point:</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dirty="0">
                          <a:solidFill>
                            <a:schemeClr val="accent6"/>
                          </a:solidFill>
                        </a:rPr>
                        <a:t>Most favorable group rate</a:t>
                      </a:r>
                      <a:endParaRPr lang="en-US" sz="1100" dirty="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indent="0">
                        <a:buFont typeface="+mj-lt"/>
                        <a:buNone/>
                      </a:pPr>
                      <a:r>
                        <a:rPr lang="en-US" sz="1100" u="sng" dirty="0">
                          <a:solidFill>
                            <a:schemeClr val="accent6"/>
                          </a:solidFill>
                        </a:rPr>
                        <a:t>Absolute disparity</a:t>
                      </a:r>
                      <a:r>
                        <a:rPr lang="en-US" sz="1100" dirty="0">
                          <a:solidFill>
                            <a:schemeClr val="accent6"/>
                          </a:solidFill>
                        </a:rPr>
                        <a:t>:  </a:t>
                      </a:r>
                    </a:p>
                    <a:p>
                      <a:pPr marL="169545" indent="-169545">
                        <a:buFont typeface="+mj-lt"/>
                        <a:buAutoNum type="arabicPeriod"/>
                      </a:pPr>
                      <a:r>
                        <a:rPr lang="en-US" sz="1100" b="0" dirty="0">
                          <a:solidFill>
                            <a:schemeClr val="accent6"/>
                          </a:solidFill>
                        </a:rPr>
                        <a:t>Maximal rate difference</a:t>
                      </a:r>
                    </a:p>
                    <a:p>
                      <a:pPr marL="169863" indent="-169863">
                        <a:buFont typeface="+mj-lt"/>
                        <a:buAutoNum type="arabicPeriod"/>
                      </a:pPr>
                      <a:endParaRPr lang="en-US" sz="500" dirty="0">
                        <a:solidFill>
                          <a:schemeClr val="accent6"/>
                        </a:solidFill>
                      </a:endParaRPr>
                    </a:p>
                    <a:p>
                      <a:pPr marL="169545" indent="-169545">
                        <a:buFont typeface="+mj-lt"/>
                        <a:buNone/>
                      </a:pPr>
                      <a:r>
                        <a:rPr lang="en-US" sz="1100" u="sng" dirty="0">
                          <a:solidFill>
                            <a:schemeClr val="accent6"/>
                          </a:solidFill>
                        </a:rPr>
                        <a:t>Relative disparity</a:t>
                      </a:r>
                      <a:r>
                        <a:rPr lang="en-US" sz="1100" dirty="0">
                          <a:solidFill>
                            <a:schemeClr val="accent6"/>
                          </a:solidFill>
                        </a:rPr>
                        <a:t>: </a:t>
                      </a:r>
                    </a:p>
                    <a:p>
                      <a:pPr marL="169545" marR="0" lvl="0" indent="-169545" algn="l" defTabSz="914377" rtl="0" eaLnBrk="1" fontAlgn="auto" latinLnBrk="0" hangingPunct="1">
                        <a:lnSpc>
                          <a:spcPct val="100000"/>
                        </a:lnSpc>
                        <a:spcBef>
                          <a:spcPts val="0"/>
                        </a:spcBef>
                        <a:spcAft>
                          <a:spcPts val="0"/>
                        </a:spcAft>
                        <a:buClrTx/>
                        <a:buSzTx/>
                        <a:buFont typeface="+mj-lt"/>
                        <a:buAutoNum type="arabicPeriod" startAt="2"/>
                        <a:tabLst/>
                        <a:defRPr/>
                      </a:pPr>
                      <a:r>
                        <a:rPr lang="en-US" sz="1100" b="0" dirty="0">
                          <a:solidFill>
                            <a:schemeClr val="accent6"/>
                          </a:solidFill>
                        </a:rPr>
                        <a:t>Rate ratio</a:t>
                      </a:r>
                    </a:p>
                    <a:p>
                      <a:pPr marL="169545" lvl="0" indent="-169545">
                        <a:buFont typeface="+mj-lt"/>
                        <a:buAutoNum type="arabicPeriod" startAt="2"/>
                      </a:pPr>
                      <a:r>
                        <a:rPr lang="en-US" sz="1100" b="0" dirty="0">
                          <a:solidFill>
                            <a:schemeClr val="accent6"/>
                          </a:solidFill>
                        </a:rPr>
                        <a:t>Maximal rate ratio</a:t>
                      </a:r>
                    </a:p>
                    <a:p>
                      <a:pPr marL="169545" lvl="0" indent="-169545">
                        <a:buFont typeface="+mj-lt"/>
                        <a:buAutoNum type="arabicPeriod" startAt="2"/>
                      </a:pPr>
                      <a:r>
                        <a:rPr lang="en-US" sz="1100" b="0" dirty="0">
                          <a:solidFill>
                            <a:schemeClr val="accent6"/>
                          </a:solidFill>
                        </a:rPr>
                        <a:t>Summary rate ratio</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500" u="sng" dirty="0">
                        <a:solidFill>
                          <a:schemeClr val="accent6"/>
                        </a:solidFill>
                      </a:endParaRPr>
                    </a:p>
                    <a:p>
                      <a:pPr marL="0" marR="0" lvl="0" indent="0" algn="l" rtl="0" eaLnBrk="1" fontAlgn="auto" latinLnBrk="0" hangingPunct="1">
                        <a:lnSpc>
                          <a:spcPct val="100000"/>
                        </a:lnSpc>
                        <a:spcBef>
                          <a:spcPts val="0"/>
                        </a:spcBef>
                        <a:spcAft>
                          <a:spcPts val="0"/>
                        </a:spcAft>
                        <a:buClrTx/>
                        <a:buSzTx/>
                        <a:buFont typeface="+mj-lt"/>
                        <a:buNone/>
                      </a:pPr>
                      <a:r>
                        <a:rPr lang="en-US" sz="1100" u="sng" dirty="0">
                          <a:solidFill>
                            <a:schemeClr val="accent6"/>
                          </a:solidFill>
                        </a:rPr>
                        <a:t>Change in disparity over time</a:t>
                      </a:r>
                      <a:r>
                        <a:rPr lang="en-US" sz="1100" dirty="0">
                          <a:solidFill>
                            <a:schemeClr val="accent6"/>
                          </a:solidFill>
                        </a:rPr>
                        <a:t>:  absolute and relative difference for maximal and summary rate ratio</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5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u="sng" dirty="0">
                          <a:solidFill>
                            <a:schemeClr val="accent6"/>
                          </a:solidFill>
                        </a:rPr>
                        <a:t>Reference point:</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dirty="0">
                          <a:solidFill>
                            <a:schemeClr val="accent6"/>
                          </a:solidFill>
                        </a:rPr>
                        <a:t>Most favorable group rate</a:t>
                      </a:r>
                      <a:endParaRPr lang="en-US" sz="1100" dirty="0">
                        <a:solidFill>
                          <a:schemeClr val="accent6"/>
                        </a:solidFill>
                        <a:latin typeface="Calibri" panose="020F0502020204030204" pitchFamily="34" charset="0"/>
                        <a:cs typeface="Calibri" panose="020F0502020204030204" pitchFamily="34" charset="0"/>
                      </a:endParaRPr>
                    </a:p>
                  </a:txBody>
                  <a:tcPr marL="68580" marR="68580" marT="34290" marB="34290" anchor="ctr"/>
                </a:tc>
                <a:tc>
                  <a:txBody>
                    <a:bodyPr/>
                    <a:lstStyle/>
                    <a:p>
                      <a:pPr marL="0" indent="0">
                        <a:buFont typeface="+mj-lt"/>
                        <a:buNone/>
                      </a:pPr>
                      <a:r>
                        <a:rPr lang="en-US" sz="1100" u="sng" dirty="0">
                          <a:solidFill>
                            <a:schemeClr val="accent6"/>
                          </a:solidFill>
                        </a:rPr>
                        <a:t>Absolute disparity</a:t>
                      </a:r>
                      <a:r>
                        <a:rPr lang="en-US" sz="1100" dirty="0">
                          <a:solidFill>
                            <a:schemeClr val="accent6"/>
                          </a:solidFill>
                        </a:rPr>
                        <a:t>:  </a:t>
                      </a:r>
                    </a:p>
                    <a:p>
                      <a:pPr marL="169545" indent="-169545">
                        <a:buFont typeface="+mj-lt"/>
                        <a:buAutoNum type="arabicPeriod"/>
                      </a:pPr>
                      <a:r>
                        <a:rPr lang="en-US" sz="1100" b="0" dirty="0">
                          <a:solidFill>
                            <a:schemeClr val="accent6"/>
                          </a:solidFill>
                        </a:rPr>
                        <a:t>Rate difference*</a:t>
                      </a:r>
                    </a:p>
                    <a:p>
                      <a:pPr marL="169545" indent="-169545">
                        <a:buFont typeface="+mj-lt"/>
                        <a:buAutoNum type="arabicPeriod"/>
                      </a:pPr>
                      <a:r>
                        <a:rPr lang="en-US" sz="1100" b="0" dirty="0">
                          <a:solidFill>
                            <a:schemeClr val="accent6"/>
                          </a:solidFill>
                        </a:rPr>
                        <a:t>Maximal rate difference</a:t>
                      </a:r>
                    </a:p>
                    <a:p>
                      <a:pPr marL="169545" indent="-169545">
                        <a:buFont typeface="+mj-lt"/>
                        <a:buAutoNum type="arabicPeriod"/>
                      </a:pPr>
                      <a:r>
                        <a:rPr lang="en-US" sz="1100" b="0" dirty="0">
                          <a:solidFill>
                            <a:schemeClr val="accent6"/>
                          </a:solidFill>
                        </a:rPr>
                        <a:t>Summary rate difference*</a:t>
                      </a:r>
                    </a:p>
                    <a:p>
                      <a:pPr marL="169863" indent="-169863">
                        <a:buFont typeface="+mj-lt"/>
                        <a:buAutoNum type="arabicPeriod"/>
                      </a:pPr>
                      <a:endParaRPr lang="en-US" sz="1100" dirty="0">
                        <a:solidFill>
                          <a:schemeClr val="accent6"/>
                        </a:solidFill>
                      </a:endParaRPr>
                    </a:p>
                    <a:p>
                      <a:pPr marL="169545" indent="-169545">
                        <a:buFont typeface="+mj-lt"/>
                        <a:buNone/>
                      </a:pPr>
                      <a:r>
                        <a:rPr lang="en-US" sz="1100" u="sng" dirty="0">
                          <a:solidFill>
                            <a:schemeClr val="accent6"/>
                          </a:solidFill>
                        </a:rPr>
                        <a:t>Relative disparity</a:t>
                      </a:r>
                      <a:r>
                        <a:rPr lang="en-US" sz="1100" dirty="0">
                          <a:solidFill>
                            <a:schemeClr val="accent6"/>
                          </a:solidFill>
                        </a:rPr>
                        <a:t>: </a:t>
                      </a:r>
                    </a:p>
                    <a:p>
                      <a:pPr marL="169545" marR="0" lvl="0" indent="-169545" algn="l" defTabSz="914377" rtl="0" eaLnBrk="1" fontAlgn="auto" latinLnBrk="0" hangingPunct="1">
                        <a:lnSpc>
                          <a:spcPct val="100000"/>
                        </a:lnSpc>
                        <a:spcBef>
                          <a:spcPts val="0"/>
                        </a:spcBef>
                        <a:spcAft>
                          <a:spcPts val="0"/>
                        </a:spcAft>
                        <a:buClrTx/>
                        <a:buSzTx/>
                        <a:buFont typeface="+mj-lt"/>
                        <a:buAutoNum type="arabicPeriod" startAt="4"/>
                        <a:tabLst/>
                        <a:defRPr/>
                      </a:pPr>
                      <a:r>
                        <a:rPr lang="en-US" sz="1100" b="0" kern="1200" dirty="0">
                          <a:solidFill>
                            <a:schemeClr val="accent6"/>
                          </a:solidFill>
                          <a:latin typeface="+mn-lt"/>
                          <a:ea typeface="+mn-ea"/>
                          <a:cs typeface="+mn-cs"/>
                        </a:rPr>
                        <a:t>Rate ratio</a:t>
                      </a:r>
                    </a:p>
                    <a:p>
                      <a:pPr marL="169545" lvl="0" indent="-169545">
                        <a:buFont typeface="+mj-lt"/>
                        <a:buAutoNum type="arabicPeriod" startAt="4"/>
                      </a:pPr>
                      <a:r>
                        <a:rPr lang="en-US" sz="1100" b="0" dirty="0">
                          <a:solidFill>
                            <a:schemeClr val="accent6"/>
                          </a:solidFill>
                        </a:rPr>
                        <a:t>Maximal rate ratio</a:t>
                      </a:r>
                    </a:p>
                    <a:p>
                      <a:pPr marL="169545" lvl="0" indent="-169545">
                        <a:buFont typeface="+mj-lt"/>
                        <a:buAutoNum type="arabicPeriod" startAt="4"/>
                      </a:pPr>
                      <a:r>
                        <a:rPr lang="en-US" sz="1100" b="0" dirty="0">
                          <a:solidFill>
                            <a:schemeClr val="accent6"/>
                          </a:solidFill>
                        </a:rPr>
                        <a:t>Summary rate ratio</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1100" u="sng" dirty="0">
                        <a:solidFill>
                          <a:schemeClr val="accent6"/>
                        </a:solidFill>
                      </a:endParaRPr>
                    </a:p>
                    <a:p>
                      <a:pPr marL="0" marR="0" lvl="0" indent="0" algn="l" rtl="0" eaLnBrk="1" fontAlgn="auto" latinLnBrk="0" hangingPunct="1">
                        <a:lnSpc>
                          <a:spcPct val="100000"/>
                        </a:lnSpc>
                        <a:spcBef>
                          <a:spcPts val="0"/>
                        </a:spcBef>
                        <a:spcAft>
                          <a:spcPts val="0"/>
                        </a:spcAft>
                        <a:buClrTx/>
                        <a:buSzTx/>
                        <a:buFont typeface="+mj-lt"/>
                        <a:buNone/>
                      </a:pPr>
                      <a:r>
                        <a:rPr lang="en-US" sz="1100" u="sng" dirty="0">
                          <a:solidFill>
                            <a:schemeClr val="accent6"/>
                          </a:solidFill>
                        </a:rPr>
                        <a:t>Change in disparity over time</a:t>
                      </a:r>
                      <a:r>
                        <a:rPr lang="en-US" sz="1100" dirty="0">
                          <a:solidFill>
                            <a:schemeClr val="accent6"/>
                          </a:solidFill>
                        </a:rPr>
                        <a:t>:  absolute and relative difference for measures above</a:t>
                      </a:r>
                    </a:p>
                    <a:p>
                      <a:pPr marL="0" marR="0" lvl="0" indent="0" algn="l" defTabSz="914377" rtl="0" eaLnBrk="1" fontAlgn="auto" latinLnBrk="0" hangingPunct="1">
                        <a:lnSpc>
                          <a:spcPct val="100000"/>
                        </a:lnSpc>
                        <a:spcBef>
                          <a:spcPts val="0"/>
                        </a:spcBef>
                        <a:spcAft>
                          <a:spcPts val="0"/>
                        </a:spcAft>
                        <a:buClrTx/>
                        <a:buSzTx/>
                        <a:buFont typeface="+mj-lt"/>
                        <a:buNone/>
                        <a:tabLst/>
                        <a:defRPr/>
                      </a:pPr>
                      <a:endParaRPr lang="en-US" sz="1100" u="sng" dirty="0">
                        <a:solidFill>
                          <a:schemeClr val="accent6"/>
                        </a:solidFill>
                      </a:endParaRP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u="sng" dirty="0">
                          <a:solidFill>
                            <a:schemeClr val="accent6"/>
                          </a:solidFill>
                        </a:rPr>
                        <a:t>Reference point:</a:t>
                      </a:r>
                    </a:p>
                    <a:p>
                      <a:pPr marL="0" marR="0" lvl="0" indent="0" algn="l" defTabSz="914377" rtl="0" eaLnBrk="1" fontAlgn="auto" latinLnBrk="0" hangingPunct="1">
                        <a:lnSpc>
                          <a:spcPct val="100000"/>
                        </a:lnSpc>
                        <a:spcBef>
                          <a:spcPts val="0"/>
                        </a:spcBef>
                        <a:spcAft>
                          <a:spcPts val="0"/>
                        </a:spcAft>
                        <a:buClrTx/>
                        <a:buSzTx/>
                        <a:buFont typeface="+mj-lt"/>
                        <a:buNone/>
                        <a:tabLst/>
                        <a:defRPr/>
                      </a:pPr>
                      <a:r>
                        <a:rPr lang="en-US" sz="1100" dirty="0">
                          <a:solidFill>
                            <a:schemeClr val="accent6"/>
                          </a:solidFill>
                          <a:latin typeface="Calibri" panose="020F0502020204030204" pitchFamily="34" charset="0"/>
                          <a:cs typeface="Calibri" panose="020F0502020204030204" pitchFamily="34" charset="0"/>
                        </a:rPr>
                        <a:t>Most favorable group rate</a:t>
                      </a:r>
                    </a:p>
                  </a:txBody>
                  <a:tcPr marL="68580" marR="68580" marT="34290" marB="34290" anchor="ctr"/>
                </a:tc>
                <a:extLst>
                  <a:ext uri="{0D108BD9-81ED-4DB2-BD59-A6C34878D82A}">
                    <a16:rowId xmlns:a16="http://schemas.microsoft.com/office/drawing/2014/main" val="10004"/>
                  </a:ext>
                </a:extLst>
              </a:tr>
            </a:tbl>
          </a:graphicData>
        </a:graphic>
      </p:graphicFrame>
      <p:sp>
        <p:nvSpPr>
          <p:cNvPr id="3" name="Slide Number Placeholder 3">
            <a:extLst>
              <a:ext uri="{FF2B5EF4-FFF2-40B4-BE49-F238E27FC236}">
                <a16:creationId xmlns:a16="http://schemas.microsoft.com/office/drawing/2014/main" id="{255E7AE5-F4B6-36EC-C59C-119EEEEC50CA}"/>
              </a:ext>
            </a:extLst>
          </p:cNvPr>
          <p:cNvSpPr txBox="1">
            <a:spLocks/>
          </p:cNvSpPr>
          <p:nvPr/>
        </p:nvSpPr>
        <p:spPr>
          <a:xfrm>
            <a:off x="8658225" y="4807572"/>
            <a:ext cx="485776" cy="2598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514325" rtl="0" eaLnBrk="1" fontAlgn="auto" latinLnBrk="0" hangingPunct="1">
              <a:lnSpc>
                <a:spcPct val="100000"/>
              </a:lnSpc>
              <a:spcBef>
                <a:spcPts val="0"/>
              </a:spcBef>
              <a:spcAft>
                <a:spcPts val="0"/>
              </a:spcAft>
              <a:buClrTx/>
              <a:buSzTx/>
              <a:buFontTx/>
              <a:buNone/>
              <a:tabLst/>
              <a:defRPr/>
            </a:pPr>
            <a:fld id="{B6F15528-21DE-4FAA-801E-634DDDAF4B2B}" type="slidenum">
              <a:rPr kumimoji="0" lang="en-US" sz="900" b="0" i="0" u="none" strike="noStrike" kern="1200" cap="none" spc="0" normalizeH="0" baseline="0" noProof="0">
                <a:ln>
                  <a:noFill/>
                </a:ln>
                <a:solidFill>
                  <a:srgbClr val="A6A6A6"/>
                </a:solidFill>
                <a:effectLst/>
                <a:uLnTx/>
                <a:uFillTx/>
                <a:latin typeface="Calibri"/>
                <a:ea typeface="+mn-ea"/>
                <a:cs typeface="+mn-cs"/>
              </a:rPr>
              <a:pPr marL="0" marR="0" lvl="0" indent="0" algn="r" defTabSz="514325"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A6A6A6"/>
              </a:solidFill>
              <a:effectLst/>
              <a:uLnTx/>
              <a:uFillTx/>
              <a:latin typeface="Calibri"/>
              <a:ea typeface="+mn-ea"/>
              <a:cs typeface="+mn-cs"/>
            </a:endParaRPr>
          </a:p>
        </p:txBody>
      </p:sp>
      <p:sp>
        <p:nvSpPr>
          <p:cNvPr id="5" name="TextBox 4">
            <a:extLst>
              <a:ext uri="{FF2B5EF4-FFF2-40B4-BE49-F238E27FC236}">
                <a16:creationId xmlns:a16="http://schemas.microsoft.com/office/drawing/2014/main" id="{40BE0EDE-FA82-17A4-4A20-90D07F8A3E76}"/>
              </a:ext>
            </a:extLst>
          </p:cNvPr>
          <p:cNvSpPr txBox="1"/>
          <p:nvPr/>
        </p:nvSpPr>
        <p:spPr>
          <a:xfrm>
            <a:off x="7065386" y="4937521"/>
            <a:ext cx="1835727" cy="215444"/>
          </a:xfrm>
          <a:prstGeom prst="rect">
            <a:avLst/>
          </a:prstGeom>
          <a:noFill/>
        </p:spPr>
        <p:txBody>
          <a:bodyPr wrap="square" rtlCol="0">
            <a:spAutoFit/>
          </a:bodyPr>
          <a:lstStyle/>
          <a:p>
            <a:r>
              <a:rPr lang="en-US" sz="800">
                <a:solidFill>
                  <a:schemeClr val="accent6"/>
                </a:solidFill>
                <a:latin typeface="Calibri" panose="020F0502020204030204" pitchFamily="34" charset="0"/>
              </a:rPr>
              <a:t>*Proposed new measures for HP2030</a:t>
            </a:r>
          </a:p>
        </p:txBody>
      </p:sp>
      <p:sp>
        <p:nvSpPr>
          <p:cNvPr id="6" name="Rectangle: Rounded Corners 5" descr="Evolution of Measurement - Absolute disparity">
            <a:extLst>
              <a:ext uri="{FF2B5EF4-FFF2-40B4-BE49-F238E27FC236}">
                <a16:creationId xmlns:a16="http://schemas.microsoft.com/office/drawing/2014/main" id="{914EE4A9-EF00-443B-1E98-BFEC1387EB2E}"/>
              </a:ext>
            </a:extLst>
          </p:cNvPr>
          <p:cNvSpPr/>
          <p:nvPr/>
        </p:nvSpPr>
        <p:spPr>
          <a:xfrm>
            <a:off x="6975764" y="2202873"/>
            <a:ext cx="2098963" cy="2734648"/>
          </a:xfrm>
          <a:prstGeom prst="roundRect">
            <a:avLst/>
          </a:prstGeom>
          <a:noFill/>
          <a:ln w="28575" cap="flat" cmpd="sng" algn="ctr">
            <a:solidFill>
              <a:srgbClr val="C0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16119686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0782-4D4C-43DA-89F8-5994C4EF8E32}"/>
              </a:ext>
            </a:extLst>
          </p:cNvPr>
          <p:cNvSpPr>
            <a:spLocks noGrp="1"/>
          </p:cNvSpPr>
          <p:nvPr>
            <p:ph type="title"/>
          </p:nvPr>
        </p:nvSpPr>
        <p:spPr/>
        <p:txBody>
          <a:bodyPr anchor="ctr"/>
          <a:lstStyle/>
          <a:p>
            <a:pPr algn="ctr"/>
            <a:r>
              <a:rPr lang="en-US" dirty="0"/>
              <a:t>Absolute vs. Relative Measures</a:t>
            </a:r>
          </a:p>
        </p:txBody>
      </p:sp>
      <p:sp>
        <p:nvSpPr>
          <p:cNvPr id="3" name="Text Placeholder 2">
            <a:extLst>
              <a:ext uri="{FF2B5EF4-FFF2-40B4-BE49-F238E27FC236}">
                <a16:creationId xmlns:a16="http://schemas.microsoft.com/office/drawing/2014/main" id="{8A2E38D1-0A56-41C8-8364-26B722790052}"/>
              </a:ext>
            </a:extLst>
          </p:cNvPr>
          <p:cNvSpPr>
            <a:spLocks noGrp="1"/>
          </p:cNvSpPr>
          <p:nvPr>
            <p:ph type="body" sz="quarter" idx="10"/>
          </p:nvPr>
        </p:nvSpPr>
        <p:spPr>
          <a:xfrm>
            <a:off x="457200" y="1158874"/>
            <a:ext cx="8229600" cy="3676361"/>
          </a:xfrm>
        </p:spPr>
        <p:txBody>
          <a:bodyPr>
            <a:normAutofit lnSpcReduction="10000"/>
          </a:bodyPr>
          <a:lstStyle/>
          <a:p>
            <a:pPr>
              <a:lnSpc>
                <a:spcPct val="100000"/>
              </a:lnSpc>
              <a:spcBef>
                <a:spcPts val="600"/>
              </a:spcBef>
            </a:pPr>
            <a:r>
              <a:rPr lang="en-US" sz="1800">
                <a:solidFill>
                  <a:srgbClr val="002060"/>
                </a:solidFill>
              </a:rPr>
              <a:t>Absolute disparity:</a:t>
            </a:r>
            <a:r>
              <a:rPr lang="en-US" sz="1800" b="1">
                <a:solidFill>
                  <a:srgbClr val="002060"/>
                </a:solidFill>
              </a:rPr>
              <a:t> </a:t>
            </a:r>
            <a:r>
              <a:rPr lang="en-US" sz="1800">
                <a:solidFill>
                  <a:srgbClr val="002060"/>
                </a:solidFill>
              </a:rPr>
              <a:t>simple difference between two rates (also referred to as the rate difference or absolute difference)</a:t>
            </a:r>
          </a:p>
          <a:p>
            <a:pPr lvl="1">
              <a:lnSpc>
                <a:spcPct val="100000"/>
              </a:lnSpc>
              <a:spcBef>
                <a:spcPts val="600"/>
              </a:spcBef>
            </a:pPr>
            <a:r>
              <a:rPr lang="en-US" sz="1800">
                <a:solidFill>
                  <a:srgbClr val="002060"/>
                </a:solidFill>
              </a:rPr>
              <a:t>Absolute disparities may be easier to visualize than relative disparities.</a:t>
            </a:r>
          </a:p>
          <a:p>
            <a:pPr lvl="1">
              <a:lnSpc>
                <a:spcPct val="100000"/>
              </a:lnSpc>
              <a:spcBef>
                <a:spcPts val="600"/>
              </a:spcBef>
            </a:pPr>
            <a:r>
              <a:rPr lang="en-US" sz="1800">
                <a:solidFill>
                  <a:srgbClr val="002060"/>
                </a:solidFill>
              </a:rPr>
              <a:t>Example:  The </a:t>
            </a:r>
            <a:r>
              <a:rPr lang="en-US" sz="1800" b="1">
                <a:solidFill>
                  <a:srgbClr val="002060"/>
                </a:solidFill>
              </a:rPr>
              <a:t>maximal rate difference </a:t>
            </a:r>
            <a:r>
              <a:rPr lang="en-US" sz="1800">
                <a:solidFill>
                  <a:srgbClr val="002060"/>
                </a:solidFill>
              </a:rPr>
              <a:t>is the difference between the highest and the lowest group rates.</a:t>
            </a:r>
          </a:p>
          <a:p>
            <a:pPr>
              <a:lnSpc>
                <a:spcPct val="100000"/>
              </a:lnSpc>
              <a:spcBef>
                <a:spcPts val="600"/>
              </a:spcBef>
            </a:pPr>
            <a:r>
              <a:rPr lang="en-US" sz="1800">
                <a:solidFill>
                  <a:srgbClr val="002060"/>
                </a:solidFill>
              </a:rPr>
              <a:t>Relative disparity: disparity measured relative to the group with the best rate</a:t>
            </a:r>
          </a:p>
          <a:p>
            <a:pPr lvl="1">
              <a:lnSpc>
                <a:spcPct val="100000"/>
              </a:lnSpc>
              <a:spcBef>
                <a:spcPts val="600"/>
              </a:spcBef>
            </a:pPr>
            <a:r>
              <a:rPr lang="en-US" sz="1800">
                <a:solidFill>
                  <a:srgbClr val="002060"/>
                </a:solidFill>
              </a:rPr>
              <a:t>Examples include the percent difference between rates or the ratio between rates.</a:t>
            </a:r>
          </a:p>
          <a:p>
            <a:pPr lvl="1">
              <a:lnSpc>
                <a:spcPct val="100000"/>
              </a:lnSpc>
              <a:spcBef>
                <a:spcPts val="600"/>
              </a:spcBef>
            </a:pPr>
            <a:r>
              <a:rPr lang="en-US" sz="1800">
                <a:solidFill>
                  <a:srgbClr val="002060"/>
                </a:solidFill>
              </a:rPr>
              <a:t>Relative disparities are unit-free and can be used to compare objectives with different units of measure.</a:t>
            </a:r>
          </a:p>
          <a:p>
            <a:pPr lvl="1">
              <a:lnSpc>
                <a:spcPct val="100000"/>
              </a:lnSpc>
              <a:spcBef>
                <a:spcPts val="600"/>
              </a:spcBef>
            </a:pPr>
            <a:r>
              <a:rPr lang="en-US" sz="1800">
                <a:solidFill>
                  <a:srgbClr val="002060"/>
                </a:solidFill>
                <a:latin typeface="Calibri"/>
                <a:cs typeface="Calibri"/>
              </a:rPr>
              <a:t>Example:  The </a:t>
            </a:r>
            <a:r>
              <a:rPr lang="en-US" sz="1800" b="1">
                <a:solidFill>
                  <a:srgbClr val="002060"/>
                </a:solidFill>
                <a:latin typeface="Calibri"/>
                <a:cs typeface="Calibri"/>
              </a:rPr>
              <a:t>maximal rate ratio </a:t>
            </a:r>
            <a:r>
              <a:rPr lang="en-US" sz="1800">
                <a:solidFill>
                  <a:srgbClr val="002060"/>
                </a:solidFill>
                <a:latin typeface="Calibri"/>
                <a:cs typeface="Calibri"/>
              </a:rPr>
              <a:t>is the ratio of the highest to the lowest group rates.</a:t>
            </a:r>
          </a:p>
        </p:txBody>
      </p:sp>
      <p:sp>
        <p:nvSpPr>
          <p:cNvPr id="5" name="Slide Number Placeholder 3">
            <a:extLst>
              <a:ext uri="{FF2B5EF4-FFF2-40B4-BE49-F238E27FC236}">
                <a16:creationId xmlns:a16="http://schemas.microsoft.com/office/drawing/2014/main" id="{BE95989F-DE01-2077-9BE7-64AB5AFE9C78}"/>
              </a:ext>
            </a:extLst>
          </p:cNvPr>
          <p:cNvSpPr txBox="1">
            <a:spLocks/>
          </p:cNvSpPr>
          <p:nvPr/>
        </p:nvSpPr>
        <p:spPr>
          <a:xfrm>
            <a:off x="8528717" y="4775409"/>
            <a:ext cx="647701" cy="34653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85766"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a:ln>
                  <a:noFill/>
                </a:ln>
                <a:solidFill>
                  <a:srgbClr val="FFFFFF">
                    <a:lumMod val="65000"/>
                  </a:srgbClr>
                </a:solidFill>
                <a:effectLst/>
                <a:uLnTx/>
                <a:uFillTx/>
                <a:latin typeface="Calibri"/>
                <a:ea typeface="+mn-ea"/>
                <a:cs typeface="+mn-cs"/>
              </a:rPr>
              <a:pPr marL="0" marR="0" lvl="0" indent="0" algn="r" defTabSz="685766"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FFFFFF">
                  <a:lumMod val="65000"/>
                </a:srgbClr>
              </a:solidFill>
              <a:effectLst/>
              <a:uLnTx/>
              <a:uFillTx/>
              <a:latin typeface="Calibri"/>
              <a:ea typeface="+mn-ea"/>
              <a:cs typeface="+mn-cs"/>
            </a:endParaRPr>
          </a:p>
        </p:txBody>
      </p:sp>
    </p:spTree>
    <p:extLst>
      <p:ext uri="{BB962C8B-B14F-4D97-AF65-F5344CB8AC3E}">
        <p14:creationId xmlns:p14="http://schemas.microsoft.com/office/powerpoint/2010/main" val="664935274"/>
      </p:ext>
    </p:extLst>
  </p:cSld>
  <p:clrMapOvr>
    <a:masterClrMapping/>
  </p:clrMapOvr>
  <p:transition>
    <p:fade/>
  </p:transition>
</p:sld>
</file>

<file path=ppt/theme/theme1.xml><?xml version="1.0" encoding="utf-8"?>
<a:theme xmlns:a="http://schemas.openxmlformats.org/drawingml/2006/main" name="NCEH_ATSDR_combined">
  <a:themeElements>
    <a:clrScheme name="Custom 7">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1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2_NCEH_ATSDR_combined">
  <a:themeElements>
    <a:clrScheme name="Custom 2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CCAA67662C7A4AB877C100E6EB4C97" ma:contentTypeVersion="10" ma:contentTypeDescription="Create a new document." ma:contentTypeScope="" ma:versionID="802be892809230a09374f6574e747473">
  <xsd:schema xmlns:xsd="http://www.w3.org/2001/XMLSchema" xmlns:xs="http://www.w3.org/2001/XMLSchema" xmlns:p="http://schemas.microsoft.com/office/2006/metadata/properties" xmlns:ns2="dffe4d14-fdfc-4914-b734-012daf1fe630" xmlns:ns3="7da2b0b1-15ee-4d5b-8b82-04222d1c212d" targetNamespace="http://schemas.microsoft.com/office/2006/metadata/properties" ma:root="true" ma:fieldsID="1b0c68995c17867a4eeae2cbb17ef68b" ns2:_="" ns3:_="">
    <xsd:import namespace="dffe4d14-fdfc-4914-b734-012daf1fe630"/>
    <xsd:import namespace="7da2b0b1-15ee-4d5b-8b82-04222d1c212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fe4d14-fdfc-4914-b734-012daf1fe63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da2b0b1-15ee-4d5b-8b82-04222d1c212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a2b0b1-15ee-4d5b-8b82-04222d1c212d">
      <Terms xmlns="http://schemas.microsoft.com/office/infopath/2007/PartnerControls"/>
    </lcf76f155ced4ddcb4097134ff3c332f>
    <SharedWithUsers xmlns="dffe4d14-fdfc-4914-b734-012daf1fe630">
      <UserInfo>
        <DisplayName>Talih, Makram (CDC/DDPHSS/NCHS/DAE) (CTR)</DisplayName>
        <AccountId>13</AccountId>
        <AccountType/>
      </UserInfo>
      <UserInfo>
        <DisplayName>Uribe, Allan (CDC/DDPHSS/NCHS/DAE)</DisplayName>
        <AccountId>12</AccountId>
        <AccountType/>
      </UserInfo>
      <UserInfo>
        <DisplayName>Huang, David T. (CDC/DDPHSS/NCHS/DAE)</DisplayName>
        <AccountId>6</AccountId>
        <AccountType/>
      </UserInfo>
      <UserInfo>
        <DisplayName>Arispe, Irma E. (CDC/DDPHSS/NCHS/DAE)</DisplayName>
        <AccountId>11</AccountId>
        <AccountType/>
      </UserInfo>
      <UserInfo>
        <DisplayName>Lochner, Kimberly (CDC/DDPHSS/NCHS/DAE)</DisplayName>
        <AccountId>17</AccountId>
        <AccountType/>
      </UserInfo>
    </SharedWithUsers>
  </documentManagement>
</p:properties>
</file>

<file path=customXml/itemProps1.xml><?xml version="1.0" encoding="utf-8"?>
<ds:datastoreItem xmlns:ds="http://schemas.openxmlformats.org/officeDocument/2006/customXml" ds:itemID="{2440D411-9365-46A2-BF0D-736211C5819C}">
  <ds:schemaRefs>
    <ds:schemaRef ds:uri="http://schemas.microsoft.com/sharepoint/v3/contenttype/forms"/>
  </ds:schemaRefs>
</ds:datastoreItem>
</file>

<file path=customXml/itemProps2.xml><?xml version="1.0" encoding="utf-8"?>
<ds:datastoreItem xmlns:ds="http://schemas.openxmlformats.org/officeDocument/2006/customXml" ds:itemID="{0FB6C081-E01C-415A-9A7F-949083A79161}">
  <ds:schemaRefs>
    <ds:schemaRef ds:uri="7da2b0b1-15ee-4d5b-8b82-04222d1c212d"/>
    <ds:schemaRef ds:uri="dffe4d14-fdfc-4914-b734-012daf1fe6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4E4BDCD-1B62-437A-BB6A-B29EDBAE90A2}">
  <ds:schemaRefs>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dffe4d14-fdfc-4914-b734-012daf1fe630"/>
    <ds:schemaRef ds:uri="http://www.w3.org/XML/1998/namespace"/>
    <ds:schemaRef ds:uri="http://schemas.microsoft.com/office/2006/metadata/properties"/>
    <ds:schemaRef ds:uri="http://purl.org/dc/terms/"/>
    <ds:schemaRef ds:uri="7da2b0b1-15ee-4d5b-8b82-04222d1c212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10428</TotalTime>
  <Words>1642</Words>
  <Application>Microsoft Office PowerPoint</Application>
  <PresentationFormat>On-screen Show (16:9)</PresentationFormat>
  <Paragraphs>277</Paragraphs>
  <Slides>22</Slides>
  <Notes>18</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22</vt:i4>
      </vt:variant>
    </vt:vector>
  </HeadingPairs>
  <TitlesOfParts>
    <vt:vector size="37" baseType="lpstr">
      <vt:lpstr>Myriad Web Pro</vt:lpstr>
      <vt:lpstr>Times New Roman</vt:lpstr>
      <vt:lpstr>Arial</vt:lpstr>
      <vt:lpstr>Verdana</vt:lpstr>
      <vt:lpstr>Calibri</vt:lpstr>
      <vt:lpstr>Courier New</vt:lpstr>
      <vt:lpstr>Wingdings</vt:lpstr>
      <vt:lpstr>Calibri Light</vt:lpstr>
      <vt:lpstr>Cambria Math</vt:lpstr>
      <vt:lpstr>NCEH_ATSDR_combined</vt:lpstr>
      <vt:lpstr>1_NCEH_ATSDR_combined</vt:lpstr>
      <vt:lpstr>2_NCEH_ATSDR_combined</vt:lpstr>
      <vt:lpstr>1_Office Theme</vt:lpstr>
      <vt:lpstr>2_Office Theme</vt:lpstr>
      <vt:lpstr>Bitmap Image</vt:lpstr>
      <vt:lpstr>Healthy People 2030:  Health Disparities Feature </vt:lpstr>
      <vt:lpstr>Background</vt:lpstr>
      <vt:lpstr>What is Healthy People?</vt:lpstr>
      <vt:lpstr>Role of NCHS within Healthy People</vt:lpstr>
      <vt:lpstr>History</vt:lpstr>
      <vt:lpstr>Measurement</vt:lpstr>
      <vt:lpstr>Healthy People 2030 Data Template</vt:lpstr>
      <vt:lpstr>Disparities: Evolution of Measurement</vt:lpstr>
      <vt:lpstr>Absolute vs. Relative Measures</vt:lpstr>
      <vt:lpstr>Between-Group Measures</vt:lpstr>
      <vt:lpstr>Overall (Across-Group) Measures</vt:lpstr>
      <vt:lpstr>Demonstration</vt:lpstr>
      <vt:lpstr>13</vt:lpstr>
      <vt:lpstr>14</vt:lpstr>
      <vt:lpstr>15</vt:lpstr>
      <vt:lpstr>16</vt:lpstr>
      <vt:lpstr>17</vt:lpstr>
      <vt:lpstr>Conclusion</vt:lpstr>
      <vt:lpstr>Next Steps and Takeaways</vt:lpstr>
      <vt:lpstr>References</vt:lpstr>
      <vt:lpstr>Thank You!</vt:lpstr>
      <vt:lpstr>22</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Huang, David T. (CDC/DDPHSS/NCHS/DAE)</cp:lastModifiedBy>
  <cp:revision>5</cp:revision>
  <dcterms:created xsi:type="dcterms:W3CDTF">2011-03-17T17:43:16Z</dcterms:created>
  <dcterms:modified xsi:type="dcterms:W3CDTF">2023-09-26T18:11:10Z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2021-03-29T17:23:47Z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bcbbd195-2911-4a96-be13-5f590ec94509</vt:lpwstr>
  </property>
  <property fmtid="{D5CDD505-2E9C-101B-9397-08002B2CF9AE}" pid="9" name="MSIP_Label_7b94a7b8-f06c-4dfe-bdcc-9b548fd58c31_ContentBits">
    <vt:lpwstr>0</vt:lpwstr>
  </property>
  <property fmtid="{D5CDD505-2E9C-101B-9397-08002B2CF9AE}" pid="10" name="ContentTypeId">
    <vt:lpwstr>0x010100BFCCAA67662C7A4AB877C100E6EB4C97</vt:lpwstr>
  </property>
  <property fmtid="{D5CDD505-2E9C-101B-9397-08002B2CF9AE}" pid="11" name="MediaServiceImageTags">
    <vt:lpwstr/>
  </property>
</Properties>
</file>