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808" r:id="rId1"/>
    <p:sldMasterId id="2147483875" r:id="rId2"/>
    <p:sldMasterId id="2147483884" r:id="rId3"/>
    <p:sldMasterId id="2147483892" r:id="rId4"/>
    <p:sldMasterId id="2147483898" r:id="rId5"/>
    <p:sldMasterId id="2147483906" r:id="rId6"/>
    <p:sldMasterId id="2147483914" r:id="rId7"/>
    <p:sldMasterId id="2147483922" r:id="rId8"/>
  </p:sldMasterIdLst>
  <p:notesMasterIdLst>
    <p:notesMasterId r:id="rId25"/>
  </p:notesMasterIdLst>
  <p:handoutMasterIdLst>
    <p:handoutMasterId r:id="rId26"/>
  </p:handoutMasterIdLst>
  <p:sldIdLst>
    <p:sldId id="257" r:id="rId9"/>
    <p:sldId id="524" r:id="rId10"/>
    <p:sldId id="724" r:id="rId11"/>
    <p:sldId id="627" r:id="rId12"/>
    <p:sldId id="725" r:id="rId13"/>
    <p:sldId id="521" r:id="rId14"/>
    <p:sldId id="694" r:id="rId15"/>
    <p:sldId id="707" r:id="rId16"/>
    <p:sldId id="719" r:id="rId17"/>
    <p:sldId id="721" r:id="rId18"/>
    <p:sldId id="722" r:id="rId19"/>
    <p:sldId id="709" r:id="rId20"/>
    <p:sldId id="727" r:id="rId21"/>
    <p:sldId id="294" r:id="rId22"/>
    <p:sldId id="728" r:id="rId23"/>
    <p:sldId id="673" r:id="rId24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yriad Web Pro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B8D70F-2FB9-4E78-B57B-26C5752E228E}" name="Golden, Cordell (CDC/DDPHSS/NCHS/DAE)" initials="GC(" userId="S::cdg4@cdc.gov::2a4f7094-e68a-4135-8de0-cff98d49b61a" providerId="AD"/>
  <p188:author id="{A2670241-4482-4993-000F-8394CF220E2A}" name="Mirel, Lisa (CDC/DDPHSS/NCHS/DAE)" initials="ML(" userId="S::zav8@cdc.gov::8f646def-c592-480e-a033-7c98cbd56715" providerId="AD"/>
  <p188:author id="{F179CBAA-B6FA-0ED5-BD71-841BA62EE68B}" name="Cox, Christine (CDC/DDPHSS/NCHS/DAE) (CTR)" initials="CC((" userId="S::csc3@cdc.gov::03d6026f-46f3-4d9d-abda-bc219e18d6eb" providerId="AD"/>
  <p188:author id="{C9D21ED6-6706-626D-848E-843A9A393C7E}" name="Lochner, Kimberly (CDC/DDPHSS/NCHS/DAE)" initials="LK(" userId="S::kdl4@cdc.gov::a8b834d8-8014-4387-b3c8-0240d5a2f8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ox, Christine (CDC/DDPHSS/NCHS/DAE) (CTR)" initials="CC" lastIdx="35" clrIdx="6">
    <p:extLst>
      <p:ext uri="{19B8F6BF-5375-455C-9EA6-DF929625EA0E}">
        <p15:presenceInfo xmlns:p15="http://schemas.microsoft.com/office/powerpoint/2012/main" userId="Cox, Christine (CDC/DDPHSS/NCHS/DAE) (CTR)" providerId="None"/>
      </p:ext>
    </p:extLst>
  </p:cmAuthor>
  <p:cmAuthor id="1" name="Mirel, Lisa (CDC/DDPHSS/NCHS/DAE)" initials="ML(" lastIdx="3" clrIdx="0">
    <p:extLst>
      <p:ext uri="{19B8F6BF-5375-455C-9EA6-DF929625EA0E}">
        <p15:presenceInfo xmlns:p15="http://schemas.microsoft.com/office/powerpoint/2012/main" userId="S-1-5-21-1207783550-2075000910-922709458-224254" providerId="AD"/>
      </p:ext>
    </p:extLst>
  </p:cmAuthor>
  <p:cmAuthor id="2" name="Aram, Jonathan (CDC/DDPHSS/NCHS/DAE)" initials="AJ(" lastIdx="39" clrIdx="1">
    <p:extLst>
      <p:ext uri="{19B8F6BF-5375-455C-9EA6-DF929625EA0E}">
        <p15:presenceInfo xmlns:p15="http://schemas.microsoft.com/office/powerpoint/2012/main" userId="S::pfi4@cdc.gov::b01a158b-23bf-4c8b-b6b9-5e868a510ca9" providerId="AD"/>
      </p:ext>
    </p:extLst>
  </p:cmAuthor>
  <p:cmAuthor id="3" name="Mirel, Lisa (CDC/DDPHSS/NCHS/DAE)" initials="ML( [2]" lastIdx="8" clrIdx="2">
    <p:extLst>
      <p:ext uri="{19B8F6BF-5375-455C-9EA6-DF929625EA0E}">
        <p15:presenceInfo xmlns:p15="http://schemas.microsoft.com/office/powerpoint/2012/main" userId="S::zav8@cdc.gov::8f646def-c592-480e-a033-7c98cbd56715" providerId="AD"/>
      </p:ext>
    </p:extLst>
  </p:cmAuthor>
  <p:cmAuthor id="4" name="Branum, Amy M. (CDC/DDPHSS/NCHS/OD)" initials="BAM(" lastIdx="1" clrIdx="3">
    <p:extLst>
      <p:ext uri="{19B8F6BF-5375-455C-9EA6-DF929625EA0E}">
        <p15:presenceInfo xmlns:p15="http://schemas.microsoft.com/office/powerpoint/2012/main" userId="S::zvl5@cdc.gov::78b4c916-b1b9-446d-995b-c4b674d8a268" providerId="AD"/>
      </p:ext>
    </p:extLst>
  </p:cmAuthor>
  <p:cmAuthor id="5" name="Zelaya, Carla (CDC/DDPHSS/NCHS/DAE)" initials="ZC(" lastIdx="2" clrIdx="4">
    <p:extLst>
      <p:ext uri="{19B8F6BF-5375-455C-9EA6-DF929625EA0E}">
        <p15:presenceInfo xmlns:p15="http://schemas.microsoft.com/office/powerpoint/2012/main" userId="S::vdn3@cdc.gov::7bbd61af-917c-4e3f-b099-5eefa75b3020" providerId="AD"/>
      </p:ext>
    </p:extLst>
  </p:cmAuthor>
  <p:cmAuthor id="6" name="Microsoft Office User" initials="MOU" lastIdx="9" clrIdx="5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6166"/>
    <a:srgbClr val="006858"/>
    <a:srgbClr val="006859"/>
    <a:srgbClr val="9A4E9E"/>
    <a:srgbClr val="618E7C"/>
    <a:srgbClr val="695E4A"/>
    <a:srgbClr val="008BB0"/>
    <a:srgbClr val="00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0" autoAdjust="0"/>
    <p:restoredTop sz="91210" autoAdjust="0"/>
  </p:normalViewPr>
  <p:slideViewPr>
    <p:cSldViewPr snapToGrid="0">
      <p:cViewPr varScale="1">
        <p:scale>
          <a:sx n="122" d="100"/>
          <a:sy n="122" d="100"/>
        </p:scale>
        <p:origin x="858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1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507"/>
    </p:cViewPr>
  </p:sorterViewPr>
  <p:notesViewPr>
    <p:cSldViewPr snapToGrid="0" showGuides="1">
      <p:cViewPr varScale="1">
        <p:scale>
          <a:sx n="65" d="100"/>
          <a:sy n="65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560890"/>
            <a:ext cx="5851525" cy="4319587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3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72333-4161-453E-99CE-CFC4F7BEEE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6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5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1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8CAEC-4554-485B-9189-C45C7447A4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1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5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969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68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725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2321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330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0648583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312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469901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88533405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567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235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0863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-39800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858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10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1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0340255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1" indent="-342891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53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2" indent="-285744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502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8249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445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7515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0958393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7" y="4254528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75155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4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453139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8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3" y="469901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28286572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92" indent="-342892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88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31" indent="-285743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63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9364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9" y="2746825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323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6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4" y="75158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322745642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9" y="4254531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6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4" y="75158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5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18748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31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6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4" y="4699016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13942006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4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84" indent="-342884">
              <a:buClr>
                <a:srgbClr val="006A71"/>
              </a:buClr>
              <a:buFont typeface="Wingdings" panose="05000000000000000000" pitchFamily="2" charset="2"/>
              <a:buChar char="§"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8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089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13" indent="-285736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13" indent="-285736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8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12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5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8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3142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21" y="2746827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64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4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2" y="9015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72539099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883" indent="-342883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265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83" indent="-342883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13" indent="-285737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3" y="1200151"/>
            <a:ext cx="3879669" cy="3143250"/>
          </a:xfrm>
          <a:prstGeom prst="rect">
            <a:avLst/>
          </a:prstGeom>
        </p:spPr>
        <p:txBody>
          <a:bodyPr/>
          <a:lstStyle>
            <a:lvl1pPr marL="342883" indent="-342883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13" indent="-285737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735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71048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20" y="2746826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809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943B-0871-48D5-B734-53386C85EA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862012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8D050-6474-4C2F-A6DA-12437DDE8D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29150" y="862012"/>
            <a:ext cx="3886200" cy="32635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E281D0-8FD0-4E64-9F72-51923565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71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F30621-099A-479F-B8A1-7A19E2D0A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471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FB075E-D0F7-45D3-BBA8-F513D2F688DF}"/>
              </a:ext>
            </a:extLst>
          </p:cNvPr>
          <p:cNvCxnSpPr>
            <a:cxnSpLocks/>
          </p:cNvCxnSpPr>
          <p:nvPr userDrawn="1"/>
        </p:nvCxnSpPr>
        <p:spPr>
          <a:xfrm>
            <a:off x="628650" y="745394"/>
            <a:ext cx="7886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hcSlideMaster.Two ContentHeader">
            <a:extLst>
              <a:ext uri="{FF2B5EF4-FFF2-40B4-BE49-F238E27FC236}">
                <a16:creationId xmlns:a16="http://schemas.microsoft.com/office/drawing/2014/main" id="{CAEAAF0E-139E-DF69-3A84-BB9A47B96278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661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94CC-8722-41B4-8A39-D971A086D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90C6-7136-4374-B40B-F9117AB87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CB2571-673D-40E6-B7D5-DB2B9DF1D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71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E48A7F6-AEDB-4ACB-B5FE-41C9859837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B01920-6FC0-47C0-806C-CED2B0B47C2F}"/>
              </a:ext>
            </a:extLst>
          </p:cNvPr>
          <p:cNvCxnSpPr>
            <a:cxnSpLocks/>
          </p:cNvCxnSpPr>
          <p:nvPr userDrawn="1"/>
        </p:nvCxnSpPr>
        <p:spPr>
          <a:xfrm>
            <a:off x="628650" y="745394"/>
            <a:ext cx="78867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hcSlideMaster.Title and ContentHeader">
            <a:extLst>
              <a:ext uri="{FF2B5EF4-FFF2-40B4-BE49-F238E27FC236}">
                <a16:creationId xmlns:a16="http://schemas.microsoft.com/office/drawing/2014/main" id="{79585857-4E58-CEC2-DA92-1DE29D47A90D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88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4648" y="90152"/>
            <a:ext cx="6903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cap="all" baseline="0" dirty="0">
                <a:solidFill>
                  <a:schemeClr val="tx2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4811413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36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0742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29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93825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27218" y="2746824"/>
            <a:ext cx="663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2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2" name="Picture 1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5632"/>
            <a:ext cx="9144000" cy="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281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9FECA-E0EA-49E9-AB03-D4B0E0D15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4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0795128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7690756" y="4254527"/>
            <a:ext cx="1453243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75154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39743" y="-1"/>
            <a:ext cx="1404256" cy="888973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9358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4527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6062" y="4699013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6251713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9" r:id="rId2"/>
    <p:sldLayoutId id="2147483860" r:id="rId3"/>
    <p:sldLayoutId id="2147483852" r:id="rId4"/>
    <p:sldLayoutId id="2147483823" r:id="rId5"/>
    <p:sldLayoutId id="2147483883" r:id="rId6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1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77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0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3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4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6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883" indent="-34288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1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hyperlink" Target="mailto:CGolden@cdc.gov" TargetMode="Externa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hyperlink" Target="mailto:list@cdc.gov" TargetMode="External"/><Relationship Id="rId5" Type="http://schemas.openxmlformats.org/officeDocument/2006/relationships/hyperlink" Target="http://www.cdc.gov/nchs/data-linkage" TargetMode="External"/><Relationship Id="rId4" Type="http://schemas.openxmlformats.org/officeDocument/2006/relationships/hyperlink" Target="mailto:datalinkage@cd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sv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32" Type="http://schemas.openxmlformats.org/officeDocument/2006/relationships/image" Target="../media/image38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svg"/><Relationship Id="rId10" Type="http://schemas.openxmlformats.org/officeDocument/2006/relationships/image" Target="../media/image16.sv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28.svg"/><Relationship Id="rId27" Type="http://schemas.openxmlformats.org/officeDocument/2006/relationships/image" Target="../media/image33.png"/><Relationship Id="rId30" Type="http://schemas.openxmlformats.org/officeDocument/2006/relationships/image" Target="../media/image36.svg"/><Relationship Id="rId8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Preserving Techniques:</a:t>
            </a:r>
            <a:br>
              <a:rPr lang="en-US" dirty="0"/>
            </a:br>
            <a:r>
              <a:rPr lang="en-US" dirty="0"/>
              <a:t>Synthetic Linked Data Files </a:t>
            </a: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250644"/>
            <a:ext cx="6400800" cy="342900"/>
          </a:xfrm>
        </p:spPr>
        <p:txBody>
          <a:bodyPr/>
          <a:lstStyle/>
          <a:p>
            <a:r>
              <a:rPr lang="en-US" dirty="0"/>
              <a:t>Cordell Golden, MPS</a:t>
            </a:r>
          </a:p>
          <a:p>
            <a:r>
              <a:rPr lang="en-US" dirty="0"/>
              <a:t>Chief, Data Linkage Methodology and Analysis Branch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539178"/>
            <a:ext cx="6400800" cy="971550"/>
          </a:xfrm>
        </p:spPr>
        <p:txBody>
          <a:bodyPr/>
          <a:lstStyle/>
          <a:p>
            <a:pPr marL="0" indent="0"/>
            <a:r>
              <a:rPr lang="en-US" dirty="0"/>
              <a:t>NCHS Board of Scientific Counselors</a:t>
            </a:r>
          </a:p>
          <a:p>
            <a:pPr marL="0" indent="0"/>
            <a:endParaRPr lang="en-US" dirty="0"/>
          </a:p>
          <a:p>
            <a:r>
              <a:rPr lang="en-US" dirty="0"/>
              <a:t>September 14, 2023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2CC6-920B-A572-3523-92360607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664"/>
            <a:ext cx="8229600" cy="857250"/>
          </a:xfrm>
        </p:spPr>
        <p:txBody>
          <a:bodyPr anchor="ctr"/>
          <a:lstStyle/>
          <a:p>
            <a:r>
              <a:rPr lang="en-US" sz="2600" dirty="0"/>
              <a:t>Proposed File #2: 2016 NHCS linked to NDI (all ages)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E33253-488E-F118-2A02-262EAFA4A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345564"/>
              </p:ext>
            </p:extLst>
          </p:nvPr>
        </p:nvGraphicFramePr>
        <p:xfrm>
          <a:off x="724569" y="942914"/>
          <a:ext cx="7694861" cy="350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609">
                  <a:extLst>
                    <a:ext uri="{9D8B030D-6E8A-4147-A177-3AD203B41FA5}">
                      <a16:colId xmlns:a16="http://schemas.microsoft.com/office/drawing/2014/main" val="2281186478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1198832647"/>
                    </a:ext>
                  </a:extLst>
                </a:gridCol>
                <a:gridCol w="2344822">
                  <a:extLst>
                    <a:ext uri="{9D8B030D-6E8A-4147-A177-3AD203B41FA5}">
                      <a16:colId xmlns:a16="http://schemas.microsoft.com/office/drawing/2014/main" val="4267050670"/>
                    </a:ext>
                  </a:extLst>
                </a:gridCol>
                <a:gridCol w="1858209">
                  <a:extLst>
                    <a:ext uri="{9D8B030D-6E8A-4147-A177-3AD203B41FA5}">
                      <a16:colId xmlns:a16="http://schemas.microsoft.com/office/drawing/2014/main" val="3767984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 Sources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Survey Data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(Demographic/SES)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Survey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Health-related)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Linked Data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294860"/>
                  </a:ext>
                </a:extLst>
              </a:tr>
              <a:tr h="313143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Survey Data: 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2016 NHCS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Administrative Data: 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2016-2017 NDI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Sex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Age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Imputed Race/Ethnicity (by geography and last name)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Urban/Rural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Presence of selected conditions: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Heart Disease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COPD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Mental Health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Septicemia/Sepsis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Diabetes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Month/year of most recent hospital encounter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Number of hospitalizations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Number of ED visits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ED admission within 7 days of hospital discharge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Total ICU days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Total Opioid-related encounters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Hospital discharge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Cause of death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2713" marR="0" lvl="0" indent="-1127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to death: </a:t>
                      </a:r>
                    </a:p>
                    <a:p>
                      <a:pPr marL="112713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 60, 90 days, 1 year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2713" marR="0" lvl="0" indent="-1127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Opioid involved mortality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2713" marR="0" lvl="0" indent="-112713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overdose mortality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275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FCDB6D-C6E1-53AF-FEEC-74210F6B919C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10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748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6602AC-5BEF-4509-8D0C-BC4FBB4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379"/>
            <a:ext cx="8229600" cy="857250"/>
          </a:xfrm>
        </p:spPr>
        <p:txBody>
          <a:bodyPr anchor="ctr"/>
          <a:lstStyle/>
          <a:p>
            <a:r>
              <a:rPr lang="en-US" sz="2600" dirty="0"/>
              <a:t>Current Data Dissemination Plan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03588B-1A54-6366-9864-941C3FB7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1871"/>
            <a:ext cx="8516885" cy="314325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419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2200" dirty="0">
                <a:solidFill>
                  <a:srgbClr val="7F7F7F">
                    <a:lumMod val="75000"/>
                  </a:srgbClr>
                </a:solidFill>
              </a:rPr>
              <a:t>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ownloadable public-use fully synthetic data files</a:t>
            </a:r>
          </a:p>
          <a:p>
            <a:pPr marL="342892" marR="0" lvl="0" indent="-34289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Obtain NCHS Disclosure Review Board approval to release</a:t>
            </a:r>
          </a:p>
          <a:p>
            <a:pPr marL="342892" marR="0" lvl="0" indent="-34289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Publish analytic guidance for data users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development methodology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Codebooks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Sample code and guidance on multiple implicate analyses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Potential NCHS demonstration publication</a:t>
            </a:r>
          </a:p>
          <a:p>
            <a:pPr marL="342892" marR="0" lvl="0" indent="-34289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Provide verification process for data users to confirm accuracy of results</a:t>
            </a:r>
          </a:p>
          <a:p>
            <a:pPr marL="342892" marR="0" lvl="0" indent="-34289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858"/>
              </a:buClr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lang="en-US" sz="2000" b="0" dirty="0">
                <a:solidFill>
                  <a:srgbClr val="7F7F7F">
                    <a:lumMod val="75000"/>
                  </a:srgbClr>
                </a:solidFill>
              </a:rPr>
              <a:t>Develop data visualizations that incorporate verification metrics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31" marR="0" lvl="1" indent="-28574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57149" indent="0">
              <a:buClr>
                <a:srgbClr val="005984"/>
              </a:buClr>
              <a:buSzPct val="100000"/>
              <a:buNone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57149" indent="0">
              <a:buClr>
                <a:srgbClr val="005984"/>
              </a:buClr>
              <a:buSzPct val="100000"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31" marR="0" lvl="1" indent="-28574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25583-86FD-971C-2879-11F062579FAA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11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818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DA80-01B5-E38C-EB51-739C926A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01"/>
            <a:ext cx="8493920" cy="857250"/>
          </a:xfrm>
        </p:spPr>
        <p:txBody>
          <a:bodyPr anchor="ctr"/>
          <a:lstStyle/>
          <a:p>
            <a:r>
              <a:rPr lang="en-US" sz="2600" dirty="0"/>
              <a:t>Verification Metrics being considered for Regression Models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5647DC-98F0-E476-246A-0BB63ECE8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43740"/>
              </p:ext>
            </p:extLst>
          </p:nvPr>
        </p:nvGraphicFramePr>
        <p:xfrm>
          <a:off x="1239440" y="1279462"/>
          <a:ext cx="6665120" cy="220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82">
                  <a:extLst>
                    <a:ext uri="{9D8B030D-6E8A-4147-A177-3AD203B41FA5}">
                      <a16:colId xmlns:a16="http://schemas.microsoft.com/office/drawing/2014/main" val="2016923559"/>
                    </a:ext>
                  </a:extLst>
                </a:gridCol>
                <a:gridCol w="4529138">
                  <a:extLst>
                    <a:ext uri="{9D8B030D-6E8A-4147-A177-3AD203B41FA5}">
                      <a16:colId xmlns:a16="http://schemas.microsoft.com/office/drawing/2014/main" val="307243282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Decision Agreement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the signs of the coefficients the same (+ or -) for the true and synthetic data?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both p-values indicate statistical significance</a:t>
                      </a:r>
                    </a:p>
                    <a:p>
                      <a:pPr marL="228600" indent="-57150">
                        <a:buFont typeface="Arial" panose="020B0604020202020204" pitchFamily="34" charset="0"/>
                        <a:buNone/>
                      </a:pP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500" b="0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≤ 0.05 or </a:t>
                      </a:r>
                      <a:r>
                        <a:rPr lang="en-US" sz="1500" b="0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 0.05)?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68245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 Agreement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synthetic data estimate fall within the confidence interval of the true data? 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52820"/>
                  </a:ext>
                </a:extLst>
              </a:tr>
              <a:tr h="691339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Overlap for Confidence Intervals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the percent overlap of the confidence intervals?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3866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FA5993-8064-0388-1B5A-7104A293A252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12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652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8E6E-2890-0335-7A79-2F3E6AE0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29"/>
            <a:ext cx="8229600" cy="857250"/>
          </a:xfrm>
        </p:spPr>
        <p:txBody>
          <a:bodyPr anchor="ctr"/>
          <a:lstStyle/>
          <a:p>
            <a:r>
              <a:rPr lang="en-US" dirty="0"/>
              <a:t>Proposed Verification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EEB3-4EA6-5067-8A06-793A5058B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47" y="795603"/>
            <a:ext cx="7452732" cy="3143250"/>
          </a:xfrm>
        </p:spPr>
        <p:txBody>
          <a:bodyPr/>
          <a:lstStyle/>
          <a:p>
            <a:pPr marL="457200" indent="-457200">
              <a:buClr>
                <a:srgbClr val="006166"/>
              </a:buClr>
              <a:buFont typeface="+mj-lt"/>
              <a:buAutoNum type="arabicPeriod"/>
            </a:pP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Verification request process for data users: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b="0" dirty="0"/>
              <a:t>Specify type of regression model 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b="0" dirty="0"/>
              <a:t>Select independent and dependent variable(s) 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b="0" dirty="0"/>
              <a:t>Email request to Data Linkage mailbox</a:t>
            </a:r>
          </a:p>
          <a:p>
            <a:pPr lvl="1">
              <a:buClr>
                <a:schemeClr val="accent4"/>
              </a:buClr>
              <a:buFont typeface="+mj-lt"/>
              <a:buAutoNum type="arabicPeriod"/>
            </a:pPr>
            <a:endParaRPr lang="en-US" sz="1000" b="0" dirty="0"/>
          </a:p>
          <a:p>
            <a:pPr marL="457200" indent="-457200">
              <a:buClr>
                <a:srgbClr val="006166"/>
              </a:buClr>
              <a:buFont typeface="+mj-lt"/>
              <a:buAutoNum type="arabicPeriod"/>
            </a:pP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Return verification report to users</a:t>
            </a:r>
          </a:p>
          <a:p>
            <a:pPr>
              <a:buClr>
                <a:srgbClr val="006166"/>
              </a:buClr>
              <a:buFont typeface="+mj-lt"/>
              <a:buAutoNum type="arabicPeriod"/>
            </a:pPr>
            <a:endParaRPr lang="en-US" sz="1000" b="0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Clr>
                <a:srgbClr val="006166"/>
              </a:buClr>
              <a:buFont typeface="+mj-lt"/>
              <a:buAutoNum type="arabicPeriod"/>
            </a:pPr>
            <a:r>
              <a:rPr lang="en-US" b="0" dirty="0">
                <a:solidFill>
                  <a:schemeClr val="accent4">
                    <a:lumMod val="75000"/>
                  </a:schemeClr>
                </a:solidFill>
              </a:rPr>
              <a:t>Assess user feedback to inform future efforts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b="0" dirty="0"/>
              <a:t>Types of analyses requested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b="0" dirty="0"/>
              <a:t>Synthetic data performance based on verification metrics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b="0" dirty="0"/>
              <a:t>User requested enhancements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8207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E8BA-900B-6739-64EA-402CB9B8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98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sz="26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711A5-D2D1-9FC3-8431-0771BA402C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438" y="1094698"/>
            <a:ext cx="7957110" cy="3979863"/>
          </a:xfrm>
        </p:spPr>
        <p:txBody>
          <a:bodyPr>
            <a:normAutofit/>
          </a:bodyPr>
          <a:lstStyle/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Disseminate synthetic linked data files and finalize verification process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22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early 2024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Collect meaningful user feedback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(ongoing)</a:t>
            </a:r>
          </a:p>
          <a:p>
            <a:pPr marL="428625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>
                  <a:lumMod val="50000"/>
                </a:srgb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A7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Launch data visualization effort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(estimated release in late 2024)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97368-0983-635A-13B5-C350BF644B07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14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phic 4" descr="Shoe footprints with solid fill">
            <a:extLst>
              <a:ext uri="{FF2B5EF4-FFF2-40B4-BE49-F238E27FC236}">
                <a16:creationId xmlns:a16="http://schemas.microsoft.com/office/drawing/2014/main" id="{DEA4E8C3-3773-AAA1-349F-B0AFD6860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953107" y="3881411"/>
            <a:ext cx="685800" cy="685800"/>
          </a:xfrm>
          <a:prstGeom prst="rect">
            <a:avLst/>
          </a:prstGeom>
        </p:spPr>
      </p:pic>
      <p:pic>
        <p:nvPicPr>
          <p:cNvPr id="6" name="Graphic 5" descr="Shoe footprints with solid fill">
            <a:extLst>
              <a:ext uri="{FF2B5EF4-FFF2-40B4-BE49-F238E27FC236}">
                <a16:creationId xmlns:a16="http://schemas.microsoft.com/office/drawing/2014/main" id="{F079E78F-722B-C1EB-00F7-987688C7E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136270" y="3850218"/>
            <a:ext cx="685800" cy="685800"/>
          </a:xfrm>
          <a:prstGeom prst="rect">
            <a:avLst/>
          </a:prstGeom>
        </p:spPr>
      </p:pic>
      <p:pic>
        <p:nvPicPr>
          <p:cNvPr id="7" name="Graphic 6" descr="Shoe footprints with solid fill">
            <a:extLst>
              <a:ext uri="{FF2B5EF4-FFF2-40B4-BE49-F238E27FC236}">
                <a16:creationId xmlns:a16="http://schemas.microsoft.com/office/drawing/2014/main" id="{CDCACB00-5836-4F7E-1E5D-F91C165CC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319433" y="385021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16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22F4-F591-E1F5-CBC6-6ADE51EF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18"/>
            <a:ext cx="8229600" cy="857250"/>
          </a:xfrm>
        </p:spPr>
        <p:txBody>
          <a:bodyPr anchor="ctr"/>
          <a:lstStyle/>
          <a:p>
            <a:r>
              <a:rPr lang="en-US" sz="2600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190A1-DAD3-FF68-07B3-9CD64FB2E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874768"/>
            <a:ext cx="8229600" cy="3341688"/>
          </a:xfrm>
        </p:spPr>
        <p:txBody>
          <a:bodyPr/>
          <a:lstStyle/>
          <a:p>
            <a:pPr marL="57149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100000"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are approaches to most effectively communicate information about the synthetic data, including limitations of the synthetic data and verification process? </a:t>
            </a:r>
          </a:p>
          <a:p>
            <a:pPr marL="344488" lvl="1" indent="-173038">
              <a:buClr>
                <a:schemeClr val="accent4"/>
              </a:buClr>
              <a:buSzPct val="100000"/>
              <a:buFont typeface="Calibri" panose="020F0502020204030204" pitchFamily="34" charset="0"/>
              <a:buChar char="‐"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example, we are planning a NCHS report that will be published on the NCHS website</a:t>
            </a:r>
          </a:p>
          <a:p>
            <a:pPr marL="285750" marR="0" lvl="1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859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Who should we be sure to engage, with respect to </a:t>
            </a:r>
            <a:r>
              <a:rPr lang="en-US" sz="2000" i="1" dirty="0" err="1">
                <a:solidFill>
                  <a:srgbClr val="C00000"/>
                </a:solidFill>
              </a:rPr>
              <a:t>optimiz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disclosure risk and data release? </a:t>
            </a:r>
          </a:p>
          <a:p>
            <a:pPr marL="344488" marR="0" lvl="1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Should we wait to release the synthetic files until verification processes are ready?</a:t>
            </a:r>
          </a:p>
          <a:p>
            <a:pPr marL="344488" marR="0" lvl="1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100000"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Should we consider limiting the number of user requests for verification as a way to minimize potential disclosure risks? </a:t>
            </a:r>
          </a:p>
          <a:p>
            <a:pPr marL="1714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100000"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859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15C16-BE91-B965-6893-6C09C29CA51A}"/>
              </a:ext>
            </a:extLst>
          </p:cNvPr>
          <p:cNvSpPr txBox="1"/>
          <p:nvPr/>
        </p:nvSpPr>
        <p:spPr>
          <a:xfrm>
            <a:off x="8826429" y="4865166"/>
            <a:ext cx="3106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81347-70B8-49CC-9E63-DCAC2C3E0EB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6605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EB01-1D42-D4D1-B087-3F0B79D1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A71"/>
              </a:buClr>
            </a:pPr>
            <a:r>
              <a:rPr lang="en-US" sz="2600" dirty="0">
                <a:solidFill>
                  <a:srgbClr val="006166"/>
                </a:solidFill>
                <a:ea typeface="+mn-ea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00071-1047-47BD-9CAB-5C1AD86419A5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57200" y="1008264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Cordell Golden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5"/>
                </a:solidFill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CGolden@cdc.gov</a:t>
            </a:r>
            <a:endParaRPr lang="en-US" sz="1600" dirty="0">
              <a:solidFill>
                <a:schemeClr val="accent5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Contact the Data Linkage Program: </a:t>
            </a: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datalinkage@cdc.gov</a:t>
            </a: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Visit our website: </a:t>
            </a: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www.cdc.gov/nchs/data-linkage</a:t>
            </a: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5F5F5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Subscribe to the NCHS Data Linkage Program LISTSERV </a:t>
            </a: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 receive updates! Email a message to </a:t>
            </a:r>
            <a:r>
              <a:rPr lang="en-US" sz="1600" u="sng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list@cdc.gov</a:t>
            </a: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   Leave the subject line blank.   In the body of the message, type: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5F5F5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SUBSCRIBE NCHS-DATA-LINKAGE-PROGRAM last name, first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C5E42-1334-4038-A854-373BFF400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7944" y="4839307"/>
            <a:ext cx="452845" cy="1785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en-US" dirty="0">
              <a:solidFill>
                <a:srgbClr val="0F56DC"/>
              </a:solidFill>
              <a:latin typeface="Myriad Web Pro"/>
            </a:endParaRPr>
          </a:p>
        </p:txBody>
      </p:sp>
      <p:pic>
        <p:nvPicPr>
          <p:cNvPr id="3" name="Graphic 2" descr="Subtitles RTL">
            <a:extLst>
              <a:ext uri="{FF2B5EF4-FFF2-40B4-BE49-F238E27FC236}">
                <a16:creationId xmlns:a16="http://schemas.microsoft.com/office/drawing/2014/main" id="{1E169C07-E0A0-A802-7347-2FC161C8B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3527" y="2139938"/>
            <a:ext cx="1353702" cy="13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24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29F2-A5BF-46B8-B052-8D661EE7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5" y="0"/>
            <a:ext cx="8229600" cy="857250"/>
          </a:xfrm>
        </p:spPr>
        <p:txBody>
          <a:bodyPr anchor="ctr"/>
          <a:lstStyle/>
          <a:p>
            <a:r>
              <a:rPr lang="en-US" sz="2600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5F82E-FD2B-45A7-9431-B618C8EC4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95" y="886852"/>
            <a:ext cx="8750283" cy="4000499"/>
          </a:xfrm>
        </p:spPr>
        <p:txBody>
          <a:bodyPr/>
          <a:lstStyle/>
          <a:p>
            <a:r>
              <a:rPr lang="en-US" sz="1800" dirty="0"/>
              <a:t>Data linkage is a powerful mechanism for providing policy-relevant information in an efficient way</a:t>
            </a:r>
          </a:p>
          <a:p>
            <a:pPr lvl="0"/>
            <a:endParaRPr lang="en-US" sz="1000" dirty="0"/>
          </a:p>
          <a:p>
            <a:pPr lvl="0"/>
            <a:r>
              <a:rPr lang="en-US" sz="1800" dirty="0"/>
              <a:t>NCHS links data from several NCHS population-based and health care provider surveys to health-related administrative data</a:t>
            </a:r>
          </a:p>
          <a:p>
            <a:pPr lvl="0"/>
            <a:endParaRPr lang="en-US" sz="1000" dirty="0">
              <a:highlight>
                <a:srgbClr val="FFFF00"/>
              </a:highlight>
            </a:endParaRPr>
          </a:p>
          <a:p>
            <a:pPr lvl="0"/>
            <a:r>
              <a:rPr lang="en-US" sz="1800" dirty="0"/>
              <a:t>Privacy concerns impact linked data accessibility, and thus utilization</a:t>
            </a:r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r>
              <a:rPr lang="en-US" sz="1600" dirty="0"/>
              <a:t>Nearly all NCHS linked data files are available only through the NCHS Research Data Center (RDC) Network</a:t>
            </a:r>
          </a:p>
          <a:p>
            <a:pPr lvl="1"/>
            <a:endParaRPr lang="en-US" sz="1000" dirty="0"/>
          </a:p>
          <a:p>
            <a:r>
              <a:rPr lang="en-US" sz="1800" dirty="0"/>
              <a:t>To minimize this barrier to access, the NCHS Data Linkage Program is engaged in a pilot project to create public-use synthetic data files containing linked survey and administrative data</a:t>
            </a:r>
          </a:p>
          <a:p>
            <a:pPr marL="457200" lvl="1" indent="0">
              <a:buClr>
                <a:schemeClr val="accent4"/>
              </a:buClr>
              <a:buNone/>
            </a:pPr>
            <a:endParaRPr lang="en-US" sz="1000" dirty="0"/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endParaRPr lang="en-US" sz="1600" dirty="0"/>
          </a:p>
          <a:p>
            <a:pPr lvl="1">
              <a:buClr>
                <a:schemeClr val="accent4"/>
              </a:buClr>
              <a:buFont typeface="Calibri" panose="020F0502020204030204" pitchFamily="34" charset="0"/>
              <a:buChar char="‐"/>
            </a:pPr>
            <a:endParaRPr lang="en-US" sz="16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22C0F-70D7-4163-64BD-886FE3C03C13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2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4710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AFDE-512B-4AED-848F-43BE6D6B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8"/>
            <a:ext cx="8229600" cy="857250"/>
          </a:xfrm>
        </p:spPr>
        <p:txBody>
          <a:bodyPr anchor="ctr"/>
          <a:lstStyle/>
          <a:p>
            <a:r>
              <a:rPr lang="en-US" sz="2600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60055-7CDB-796E-36A6-073070881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 an overview of synthetic data file creation, dissemination, and verification plans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Obtain feedback from the BSC with a particular focus on the planned verification process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92F51-466C-64EC-9E30-2E70DC4E06A8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3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56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D7F1-76A3-4F86-BC79-AD708830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38" y="104636"/>
            <a:ext cx="8229600" cy="505501"/>
          </a:xfrm>
        </p:spPr>
        <p:txBody>
          <a:bodyPr/>
          <a:lstStyle/>
          <a:p>
            <a:r>
              <a:rPr lang="en-US" sz="2600" dirty="0"/>
              <a:t>NCHS Surveys Linked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ECE7C2-B09C-40FD-927E-51484C0C1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514" y="572655"/>
            <a:ext cx="9095228" cy="4570845"/>
          </a:xfrm>
        </p:spPr>
        <p:txBody>
          <a:bodyPr>
            <a:noAutofit/>
          </a:bodyPr>
          <a:lstStyle/>
          <a:p>
            <a:pPr marL="1085850" indent="0">
              <a:buNone/>
            </a:pPr>
            <a:r>
              <a:rPr lang="en-US" b="1" dirty="0">
                <a:solidFill>
                  <a:srgbClr val="696969"/>
                </a:solidFill>
              </a:rPr>
              <a:t>National Health Interview Survey (NHIS)</a:t>
            </a:r>
          </a:p>
          <a:p>
            <a:pPr marL="1085850" lvl="1" indent="0">
              <a:buNone/>
            </a:pPr>
            <a:r>
              <a:rPr lang="en-US" sz="1800" dirty="0">
                <a:solidFill>
                  <a:srgbClr val="727272"/>
                </a:solidFill>
              </a:rPr>
              <a:t>A nationally representative, cross-sectional sample of the US civilian noninstitutionalized population, which includes a household interview that serves as an important source of information on the nation’s health</a:t>
            </a:r>
          </a:p>
          <a:p>
            <a:pPr marL="1085850" lvl="1" indent="0">
              <a:buNone/>
            </a:pPr>
            <a:endParaRPr lang="en-US" sz="1200" dirty="0">
              <a:solidFill>
                <a:srgbClr val="696969"/>
              </a:solidFill>
            </a:endParaRPr>
          </a:p>
          <a:p>
            <a:pPr marL="1085850" indent="0">
              <a:buNone/>
            </a:pPr>
            <a:r>
              <a:rPr lang="en-US" b="1" dirty="0">
                <a:solidFill>
                  <a:srgbClr val="696969"/>
                </a:solidFill>
              </a:rPr>
              <a:t>National Health and Nutrition Examination Survey (NHANES)</a:t>
            </a:r>
          </a:p>
          <a:p>
            <a:pPr marL="1085850" lvl="1" indent="0">
              <a:buNone/>
            </a:pPr>
            <a:r>
              <a:rPr lang="en-US" sz="1800" dirty="0">
                <a:solidFill>
                  <a:srgbClr val="696969"/>
                </a:solidFill>
              </a:rPr>
              <a:t>A nationally representative, cross-sectional sample of the US civilian noninstitutionalized population, which includes a household interview followed by an examination in a mobile examination center (MEC) that serves as an important source of </a:t>
            </a:r>
            <a:r>
              <a:rPr lang="en-US" sz="1800" dirty="0">
                <a:solidFill>
                  <a:srgbClr val="696969"/>
                </a:solidFill>
                <a:cs typeface="Calibri" panose="020F0502020204030204" pitchFamily="34" charset="0"/>
              </a:rPr>
              <a:t>information on </a:t>
            </a:r>
            <a:r>
              <a:rPr lang="en-US" sz="1800" b="0" i="0" dirty="0">
                <a:solidFill>
                  <a:srgbClr val="696969"/>
                </a:solidFill>
                <a:effectLst/>
                <a:cs typeface="Calibri" panose="020F0502020204030204" pitchFamily="34" charset="0"/>
              </a:rPr>
              <a:t>the health and nutritional status of adults and children</a:t>
            </a:r>
            <a:endParaRPr lang="en-US" sz="1800" dirty="0">
              <a:solidFill>
                <a:srgbClr val="696969"/>
              </a:solidFill>
            </a:endParaRPr>
          </a:p>
          <a:p>
            <a:pPr marL="1085850" lvl="1" indent="0">
              <a:buNone/>
            </a:pPr>
            <a:endParaRPr lang="en-US" sz="1200" dirty="0">
              <a:solidFill>
                <a:srgbClr val="696969"/>
              </a:solidFill>
            </a:endParaRPr>
          </a:p>
          <a:p>
            <a:pPr marL="1085850" indent="0">
              <a:buNone/>
            </a:pPr>
            <a:r>
              <a:rPr lang="en-US" b="1" dirty="0">
                <a:solidFill>
                  <a:srgbClr val="6E6E6E"/>
                </a:solidFill>
              </a:rPr>
              <a:t>National Hospital Care Survey (NHCS) </a:t>
            </a:r>
          </a:p>
          <a:p>
            <a:pPr marL="1085850" lvl="1" indent="0">
              <a:buNone/>
            </a:pPr>
            <a:r>
              <a:rPr lang="en-US" sz="1800" dirty="0">
                <a:solidFill>
                  <a:srgbClr val="6E6E6E"/>
                </a:solidFill>
              </a:rPr>
              <a:t>NHCS collects data on patient care in hospital-based settings (inpatient, emergency, and outpatient departments) to describe patterns of health care delivery and utilization in the US  </a:t>
            </a:r>
          </a:p>
        </p:txBody>
      </p:sp>
      <p:pic>
        <p:nvPicPr>
          <p:cNvPr id="9" name="Picture 8" descr="National Health and Nutrition Examination Survey logo">
            <a:extLst>
              <a:ext uri="{FF2B5EF4-FFF2-40B4-BE49-F238E27FC236}">
                <a16:creationId xmlns:a16="http://schemas.microsoft.com/office/drawing/2014/main" id="{945E7EDE-17A8-4224-B0FF-CAD9AD422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8" y="2136704"/>
            <a:ext cx="1005840" cy="588030"/>
          </a:xfrm>
          <a:prstGeom prst="rect">
            <a:avLst/>
          </a:prstGeom>
        </p:spPr>
      </p:pic>
      <p:pic>
        <p:nvPicPr>
          <p:cNvPr id="7" name="Picture 6" descr="National Health Interview Survey logo">
            <a:extLst>
              <a:ext uri="{FF2B5EF4-FFF2-40B4-BE49-F238E27FC236}">
                <a16:creationId xmlns:a16="http://schemas.microsoft.com/office/drawing/2014/main" id="{02E0CD74-579E-48BD-9D94-89DB7077F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18" y="749472"/>
            <a:ext cx="914400" cy="493874"/>
          </a:xfrm>
          <a:prstGeom prst="rect">
            <a:avLst/>
          </a:prstGeom>
        </p:spPr>
      </p:pic>
      <p:pic>
        <p:nvPicPr>
          <p:cNvPr id="11" name="Picture 10" descr="National Hospital Care Survey logo">
            <a:extLst>
              <a:ext uri="{FF2B5EF4-FFF2-40B4-BE49-F238E27FC236}">
                <a16:creationId xmlns:a16="http://schemas.microsoft.com/office/drawing/2014/main" id="{FA4CF460-F07C-4F57-821C-A1FC2FCF7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8" y="3870486"/>
            <a:ext cx="731520" cy="692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1A9F-89A2-8F5B-CAED-A3D717DDC891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4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024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EE73-8FF0-48FF-8597-22ECF8FA4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50"/>
            <a:ext cx="8229600" cy="857250"/>
          </a:xfrm>
        </p:spPr>
        <p:txBody>
          <a:bodyPr anchor="ctr"/>
          <a:lstStyle/>
          <a:p>
            <a:pPr algn="just"/>
            <a:r>
              <a:rPr lang="en-US" sz="2600" dirty="0"/>
              <a:t>NCHS Linked Data Files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141310-EB50-4E16-9573-944C6A156DCB}"/>
              </a:ext>
            </a:extLst>
          </p:cNvPr>
          <p:cNvSpPr txBox="1"/>
          <p:nvPr/>
        </p:nvSpPr>
        <p:spPr>
          <a:xfrm>
            <a:off x="141838" y="1036982"/>
            <a:ext cx="42656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b="1" u="sng" kern="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Survey Data</a:t>
            </a:r>
          </a:p>
          <a:p>
            <a:pPr algn="ctr" defTabSz="685783">
              <a:defRPr/>
            </a:pPr>
            <a:endParaRPr lang="en-US" sz="1200" kern="0" dirty="0">
              <a:solidFill>
                <a:schemeClr val="accent4">
                  <a:lumMod val="75000"/>
                </a:schemeClr>
              </a:solidFill>
              <a:latin typeface="Calibri" panose="020F0502020204030204"/>
            </a:endParaRPr>
          </a:p>
          <a:p>
            <a:pPr algn="ctr" defTabSz="685783">
              <a:defRPr/>
            </a:pPr>
            <a:r>
              <a:rPr lang="en-US" sz="1600" kern="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Sampling frame</a:t>
            </a:r>
          </a:p>
          <a:p>
            <a:pPr algn="ctr" defTabSz="685783">
              <a:defRPr/>
            </a:pPr>
            <a:r>
              <a:rPr lang="en-US" sz="1600" kern="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Known inference</a:t>
            </a:r>
          </a:p>
          <a:p>
            <a:pPr algn="ctr" defTabSz="685783">
              <a:defRPr/>
            </a:pPr>
            <a:endParaRPr lang="en-US" sz="1200" b="1" u="sng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00B280-6584-4D33-BF4E-10A850107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844" y="1014660"/>
            <a:ext cx="4480560" cy="3739896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24" descr="Administrative Data examples">
            <a:extLst>
              <a:ext uri="{FF2B5EF4-FFF2-40B4-BE49-F238E27FC236}">
                <a16:creationId xmlns:a16="http://schemas.microsoft.com/office/drawing/2014/main" id="{43AB61E5-0905-45DB-88EB-9BBA3F5B2CD7}"/>
              </a:ext>
            </a:extLst>
          </p:cNvPr>
          <p:cNvGrpSpPr/>
          <p:nvPr/>
        </p:nvGrpSpPr>
        <p:grpSpPr>
          <a:xfrm>
            <a:off x="4572000" y="1013076"/>
            <a:ext cx="4506957" cy="3741307"/>
            <a:chOff x="4642237" y="1014011"/>
            <a:chExt cx="4506957" cy="374130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60DD9CD-738C-4D5F-B01E-2B8D8C710092}"/>
                </a:ext>
              </a:extLst>
            </p:cNvPr>
            <p:cNvGrpSpPr/>
            <p:nvPr/>
          </p:nvGrpSpPr>
          <p:grpSpPr>
            <a:xfrm>
              <a:off x="4642237" y="1014011"/>
              <a:ext cx="4506957" cy="3741307"/>
              <a:chOff x="6189644" y="1690688"/>
              <a:chExt cx="6009274" cy="4988408"/>
            </a:xfrm>
          </p:grpSpPr>
          <p:grpSp>
            <p:nvGrpSpPr>
              <p:cNvPr id="6" name="Group 5" descr="Housing and Urban Development data include data on timing, receipt, and type of housing assistance.">
                <a:extLst>
                  <a:ext uri="{FF2B5EF4-FFF2-40B4-BE49-F238E27FC236}">
                    <a16:creationId xmlns:a16="http://schemas.microsoft.com/office/drawing/2014/main" id="{B42A7DC4-1170-44FF-A456-892B8E54BD03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156750" y="3768920"/>
                <a:ext cx="1648520" cy="1385142"/>
                <a:chOff x="6728419" y="892469"/>
                <a:chExt cx="2910544" cy="2062002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16F27394-4531-4EAA-8280-52B438398825}"/>
                    </a:ext>
                  </a:extLst>
                </p:cNvPr>
                <p:cNvSpPr/>
                <p:nvPr/>
              </p:nvSpPr>
              <p:spPr>
                <a:xfrm>
                  <a:off x="6728419" y="892469"/>
                  <a:ext cx="2910544" cy="2062002"/>
                </a:xfrm>
                <a:prstGeom prst="roundRect">
                  <a:avLst/>
                </a:prstGeom>
                <a:solidFill>
                  <a:srgbClr val="BDF5C6"/>
                </a:solidFill>
                <a:ln w="1905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1443E3E8-0D56-488E-9FF8-06061DFC26EF}"/>
                    </a:ext>
                  </a:extLst>
                </p:cNvPr>
                <p:cNvGrpSpPr/>
                <p:nvPr/>
              </p:nvGrpSpPr>
              <p:grpSpPr>
                <a:xfrm>
                  <a:off x="6841690" y="1082491"/>
                  <a:ext cx="2748108" cy="1824705"/>
                  <a:chOff x="7396714" y="3369840"/>
                  <a:chExt cx="2756189" cy="1830070"/>
                </a:xfrm>
              </p:grpSpPr>
              <p:pic>
                <p:nvPicPr>
                  <p:cNvPr id="24" name="Graphic 23" descr="City">
                    <a:extLst>
                      <a:ext uri="{FF2B5EF4-FFF2-40B4-BE49-F238E27FC236}">
                        <a16:creationId xmlns:a16="http://schemas.microsoft.com/office/drawing/2014/main" id="{20508D17-3F55-43F1-9B1B-9A8EEBEB498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94909" y="4285512"/>
                    <a:ext cx="914399" cy="914398"/>
                  </a:xfrm>
                  <a:prstGeom prst="rect">
                    <a:avLst/>
                  </a:prstGeom>
                </p:spPr>
              </p:pic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2E0A563-6420-4F17-AD35-3C667107F588}"/>
                      </a:ext>
                    </a:extLst>
                  </p:cNvPr>
                  <p:cNvSpPr txBox="1"/>
                  <p:nvPr/>
                </p:nvSpPr>
                <p:spPr>
                  <a:xfrm>
                    <a:off x="7396714" y="3369840"/>
                    <a:ext cx="2756189" cy="11488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685766">
                      <a:defRPr/>
                    </a:pPr>
                    <a:r>
                      <a:rPr lang="en-US" sz="1050" b="1" kern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anose="020F0502020204030204"/>
                      </a:rPr>
                      <a:t>Housing and Urban Development</a:t>
                    </a:r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A64C27F-AFAD-421D-A931-4A1DE373D122}"/>
                  </a:ext>
                </a:extLst>
              </p:cNvPr>
              <p:cNvGrpSpPr/>
              <p:nvPr/>
            </p:nvGrpSpPr>
            <p:grpSpPr>
              <a:xfrm>
                <a:off x="8311628" y="3779117"/>
                <a:ext cx="1645920" cy="1389887"/>
                <a:chOff x="3780541" y="2771975"/>
                <a:chExt cx="2252809" cy="1365907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9833822-997B-40B7-89B9-EA9F8DF8593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780541" y="2771975"/>
                  <a:ext cx="2252809" cy="1365907"/>
                  <a:chOff x="4936997" y="3201344"/>
                  <a:chExt cx="2867683" cy="2069068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EDC20077-20AA-46F0-ADDC-BE00A984B632}"/>
                      </a:ext>
                    </a:extLst>
                  </p:cNvPr>
                  <p:cNvSpPr/>
                  <p:nvPr/>
                </p:nvSpPr>
                <p:spPr>
                  <a:xfrm>
                    <a:off x="4936997" y="3201344"/>
                    <a:ext cx="2867683" cy="2069068"/>
                  </a:xfrm>
                  <a:prstGeom prst="roundRect">
                    <a:avLst/>
                  </a:prstGeom>
                  <a:solidFill>
                    <a:schemeClr val="accent6">
                      <a:lumMod val="25000"/>
                      <a:lumOff val="75000"/>
                    </a:schemeClr>
                  </a:solidFill>
                  <a:ln w="19050" cap="flat" cmpd="sng" algn="ctr">
                    <a:solidFill>
                      <a:schemeClr val="accent4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514337">
                      <a:defRPr/>
                    </a:pPr>
                    <a:endParaRPr lang="en-US" sz="1013" kern="0" dirty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00E5B54-E090-4B4E-A581-22E4461CCEE0}"/>
                      </a:ext>
                    </a:extLst>
                  </p:cNvPr>
                  <p:cNvSpPr txBox="1"/>
                  <p:nvPr/>
                </p:nvSpPr>
                <p:spPr>
                  <a:xfrm>
                    <a:off x="4971541" y="3451732"/>
                    <a:ext cx="2814984" cy="8247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37">
                      <a:defRPr/>
                    </a:pPr>
                    <a:r>
                      <a:rPr lang="en-US" altLang="en-US" sz="1050" b="1" kern="0" dirty="0">
                        <a:solidFill>
                          <a:srgbClr val="002060"/>
                        </a:solidFill>
                        <a:latin typeface="Calibri" panose="020F0502020204030204"/>
                      </a:rPr>
                      <a:t>Medicare &amp; Medicaid </a:t>
                    </a:r>
                    <a:endParaRPr lang="en-US" sz="1050" kern="0" dirty="0">
                      <a:solidFill>
                        <a:srgbClr val="002060"/>
                      </a:solidFill>
                      <a:latin typeface="Calibri" panose="020F0502020204030204"/>
                    </a:endParaRPr>
                  </a:p>
                </p:txBody>
              </p:sp>
            </p:grpSp>
            <p:pic>
              <p:nvPicPr>
                <p:cNvPr id="17" name="Graphic 16" descr="Doctor">
                  <a:extLst>
                    <a:ext uri="{FF2B5EF4-FFF2-40B4-BE49-F238E27FC236}">
                      <a16:creationId xmlns:a16="http://schemas.microsoft.com/office/drawing/2014/main" id="{B6C44ACF-225B-4638-9B9E-2CED3C40F0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1928" y="3470183"/>
                  <a:ext cx="514193" cy="514193"/>
                </a:xfrm>
                <a:prstGeom prst="rect">
                  <a:avLst/>
                </a:prstGeom>
              </p:spPr>
            </p:pic>
            <p:pic>
              <p:nvPicPr>
                <p:cNvPr id="18" name="Graphic 17" descr="Money">
                  <a:extLst>
                    <a:ext uri="{FF2B5EF4-FFF2-40B4-BE49-F238E27FC236}">
                      <a16:creationId xmlns:a16="http://schemas.microsoft.com/office/drawing/2014/main" id="{F7C90EFA-8A8A-45FD-A8F6-019EDB313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6746" y="3470183"/>
                  <a:ext cx="514193" cy="514193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 descr="Mortality data include cause of death from the National Death Index.">
                <a:extLst>
                  <a:ext uri="{FF2B5EF4-FFF2-40B4-BE49-F238E27FC236}">
                    <a16:creationId xmlns:a16="http://schemas.microsoft.com/office/drawing/2014/main" id="{F62FBD6D-9F84-4D59-9F1E-386A26C12729}"/>
                  </a:ext>
                </a:extLst>
              </p:cNvPr>
              <p:cNvGrpSpPr/>
              <p:nvPr/>
            </p:nvGrpSpPr>
            <p:grpSpPr>
              <a:xfrm>
                <a:off x="6527876" y="3768919"/>
                <a:ext cx="1645920" cy="1389888"/>
                <a:chOff x="3140230" y="1054655"/>
                <a:chExt cx="2807590" cy="2061912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D5CD4A65-41C6-4C52-9A0C-86642C85946D}"/>
                    </a:ext>
                  </a:extLst>
                </p:cNvPr>
                <p:cNvSpPr/>
                <p:nvPr/>
              </p:nvSpPr>
              <p:spPr>
                <a:xfrm>
                  <a:off x="3140230" y="1054655"/>
                  <a:ext cx="2807590" cy="2061912"/>
                </a:xfrm>
                <a:prstGeom prst="roundRect">
                  <a:avLst/>
                </a:prstGeom>
                <a:solidFill>
                  <a:srgbClr val="FFFFD9"/>
                </a:solidFill>
                <a:ln w="1905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37">
                    <a:defRPr/>
                  </a:pPr>
                  <a:endParaRPr lang="en-US" sz="1013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F844C10-9846-4BCB-82F6-1829E9D48408}"/>
                    </a:ext>
                  </a:extLst>
                </p:cNvPr>
                <p:cNvGrpSpPr/>
                <p:nvPr/>
              </p:nvGrpSpPr>
              <p:grpSpPr>
                <a:xfrm>
                  <a:off x="3387897" y="1319306"/>
                  <a:ext cx="2444797" cy="1636242"/>
                  <a:chOff x="2801736" y="3430379"/>
                  <a:chExt cx="2444797" cy="1636242"/>
                </a:xfrm>
              </p:grpSpPr>
              <p:pic>
                <p:nvPicPr>
                  <p:cNvPr id="13" name="Graphic 12" descr="Document">
                    <a:extLst>
                      <a:ext uri="{FF2B5EF4-FFF2-40B4-BE49-F238E27FC236}">
                        <a16:creationId xmlns:a16="http://schemas.microsoft.com/office/drawing/2014/main" id="{13B08520-8E92-4655-BDE6-526FF065E8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36892" y="4152221"/>
                    <a:ext cx="914402" cy="914400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C3E453B-5552-42BA-A7F9-1A1F3A30A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01736" y="3430379"/>
                    <a:ext cx="2444797" cy="821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37">
                      <a:defRPr/>
                    </a:pPr>
                    <a:r>
                      <a:rPr lang="en-US" sz="1050" b="1" kern="0" dirty="0">
                        <a:solidFill>
                          <a:srgbClr val="000000"/>
                        </a:solidFill>
                        <a:latin typeface="Calibri" panose="020F0502020204030204"/>
                      </a:rPr>
                      <a:t>National Death Index</a:t>
                    </a:r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B05D65-D75B-4E4E-B110-1340603ECEDC}"/>
                  </a:ext>
                </a:extLst>
              </p:cNvPr>
              <p:cNvSpPr txBox="1"/>
              <p:nvPr/>
            </p:nvSpPr>
            <p:spPr>
              <a:xfrm>
                <a:off x="6189644" y="1754185"/>
                <a:ext cx="5916052" cy="1764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b="1" u="sng" kern="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/>
                  </a:rPr>
                  <a:t>Administrative Data</a:t>
                </a:r>
              </a:p>
              <a:p>
                <a:pPr algn="ctr" defTabSz="685783">
                  <a:defRPr/>
                </a:pPr>
                <a:endParaRPr lang="en-US" sz="1200" b="1" u="sng" kern="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/>
                </a:endParaRPr>
              </a:p>
              <a:p>
                <a:pPr algn="ctr" defTabSz="685783">
                  <a:defRPr/>
                </a:pPr>
                <a:r>
                  <a:rPr lang="en-US" sz="1600" kern="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/>
                  </a:rPr>
                  <a:t>Program participation/vital status</a:t>
                </a:r>
              </a:p>
              <a:p>
                <a:pPr algn="ctr" defTabSz="685783">
                  <a:defRPr/>
                </a:pPr>
                <a:r>
                  <a:rPr lang="en-US" sz="1600" kern="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/>
                  </a:rPr>
                  <a:t>Not designed for research purposes</a:t>
                </a:r>
              </a:p>
              <a:p>
                <a:pPr defTabSz="685783">
                  <a:defRPr/>
                </a:pPr>
                <a:endParaRPr lang="en-US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1FA725-2F32-491D-AE1F-47CD84B499BD}"/>
                  </a:ext>
                </a:extLst>
              </p:cNvPr>
              <p:cNvSpPr/>
              <p:nvPr/>
            </p:nvSpPr>
            <p:spPr>
              <a:xfrm>
                <a:off x="6224839" y="1690688"/>
                <a:ext cx="5974079" cy="4988408"/>
              </a:xfrm>
              <a:prstGeom prst="rect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783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C42BB2C-2A63-47CF-B71C-049BA188839D}"/>
                </a:ext>
              </a:extLst>
            </p:cNvPr>
            <p:cNvGrpSpPr/>
            <p:nvPr/>
          </p:nvGrpSpPr>
          <p:grpSpPr>
            <a:xfrm>
              <a:off x="7640004" y="3672993"/>
              <a:ext cx="1195881" cy="1042416"/>
              <a:chOff x="3752679" y="1788653"/>
              <a:chExt cx="1485247" cy="1783215"/>
            </a:xfrm>
          </p:grpSpPr>
          <p:grpSp>
            <p:nvGrpSpPr>
              <p:cNvPr id="35" name="Group 34" descr="Mortality data include cause of death from the National Death Index.">
                <a:extLst>
                  <a:ext uri="{FF2B5EF4-FFF2-40B4-BE49-F238E27FC236}">
                    <a16:creationId xmlns:a16="http://schemas.microsoft.com/office/drawing/2014/main" id="{60027391-E4E3-4988-A541-83109DA84244}"/>
                  </a:ext>
                </a:extLst>
              </p:cNvPr>
              <p:cNvGrpSpPr/>
              <p:nvPr/>
            </p:nvGrpSpPr>
            <p:grpSpPr>
              <a:xfrm>
                <a:off x="3752679" y="1788653"/>
                <a:ext cx="1485247" cy="1783215"/>
                <a:chOff x="14199075" y="2571918"/>
                <a:chExt cx="2102375" cy="2377613"/>
              </a:xfrm>
              <a:solidFill>
                <a:srgbClr val="FFCCFF"/>
              </a:solidFill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CCF692D8-8A8A-413B-8090-D1EDF1E1DA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199075" y="2571918"/>
                  <a:ext cx="2102375" cy="2377613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EFD2263-5EFC-43FE-9104-92E1CE708E1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4353968" y="2740367"/>
                  <a:ext cx="1839874" cy="947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685766">
                    <a:defRPr/>
                  </a:pPr>
                  <a:r>
                    <a:rPr lang="en-US" sz="1050" b="1" kern="0" dirty="0">
                      <a:solidFill>
                        <a:srgbClr val="7030A0"/>
                      </a:solidFill>
                      <a:latin typeface="Calibri" panose="020F0502020204030204"/>
                    </a:rPr>
                    <a:t>Geocoded Addresses </a:t>
                  </a:r>
                </a:p>
              </p:txBody>
            </p:sp>
          </p:grpSp>
          <p:pic>
            <p:nvPicPr>
              <p:cNvPr id="36" name="Graphic 35" descr="Globe outline">
                <a:extLst>
                  <a:ext uri="{FF2B5EF4-FFF2-40B4-BE49-F238E27FC236}">
                    <a16:creationId xmlns:a16="http://schemas.microsoft.com/office/drawing/2014/main" id="{D215E33D-47F0-4E47-99F7-E16AEDEB3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308892" y="2542354"/>
                <a:ext cx="481010" cy="765505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75C304-1D18-49B5-B7BC-285F68FE2B9D}"/>
                </a:ext>
              </a:extLst>
            </p:cNvPr>
            <p:cNvGrpSpPr/>
            <p:nvPr/>
          </p:nvGrpSpPr>
          <p:grpSpPr>
            <a:xfrm>
              <a:off x="6252330" y="3672993"/>
              <a:ext cx="1234440" cy="1042416"/>
              <a:chOff x="8314334" y="5210869"/>
              <a:chExt cx="1645920" cy="1389888"/>
            </a:xfrm>
          </p:grpSpPr>
          <p:grpSp>
            <p:nvGrpSpPr>
              <p:cNvPr id="40" name="Group 39" descr="Housing and Urban Development data include data on timing, receipt, and type of housing assistance.">
                <a:extLst>
                  <a:ext uri="{FF2B5EF4-FFF2-40B4-BE49-F238E27FC236}">
                    <a16:creationId xmlns:a16="http://schemas.microsoft.com/office/drawing/2014/main" id="{409BF69E-FE89-4013-922D-7A73DD15B10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8314334" y="5210869"/>
                <a:ext cx="1645920" cy="1389888"/>
                <a:chOff x="246579" y="1107245"/>
                <a:chExt cx="2910547" cy="3191256"/>
              </a:xfrm>
              <a:solidFill>
                <a:srgbClr val="FBD9CF"/>
              </a:solidFill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FBB8EF65-7FE8-44C7-877F-E8B70CDD0E8A}"/>
                    </a:ext>
                  </a:extLst>
                </p:cNvPr>
                <p:cNvSpPr/>
                <p:nvPr/>
              </p:nvSpPr>
              <p:spPr>
                <a:xfrm>
                  <a:off x="246579" y="1107245"/>
                  <a:ext cx="2910547" cy="3191256"/>
                </a:xfrm>
                <a:prstGeom prst="roundRect">
                  <a:avLst/>
                </a:prstGeom>
                <a:solidFill>
                  <a:srgbClr val="FD9D9D"/>
                </a:solidFill>
                <a:ln w="19050" cap="flat" cmpd="sng" algn="ctr">
                  <a:solidFill>
                    <a:schemeClr val="accent4">
                      <a:lumMod val="50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766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167A81C-4091-4DEC-888F-FBCBE22D08F5}"/>
                    </a:ext>
                  </a:extLst>
                </p:cNvPr>
                <p:cNvSpPr txBox="1"/>
                <p:nvPr/>
              </p:nvSpPr>
              <p:spPr>
                <a:xfrm>
                  <a:off x="423189" y="1407021"/>
                  <a:ext cx="2492721" cy="12720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55">
                    <a:defRPr/>
                  </a:pPr>
                  <a:r>
                    <a:rPr lang="en-US" sz="1050" b="1" kern="0" dirty="0">
                      <a:solidFill>
                        <a:srgbClr val="000000"/>
                      </a:solidFill>
                      <a:latin typeface="Calibri" panose="020F0502020204030204"/>
                    </a:rPr>
                    <a:t>End Stage Renal Disease </a:t>
                  </a:r>
                </a:p>
              </p:txBody>
            </p:sp>
          </p:grpSp>
          <p:pic>
            <p:nvPicPr>
              <p:cNvPr id="45" name="Graphic 44" descr="Kidneys">
                <a:extLst>
                  <a:ext uri="{FF2B5EF4-FFF2-40B4-BE49-F238E27FC236}">
                    <a16:creationId xmlns:a16="http://schemas.microsoft.com/office/drawing/2014/main" id="{CB767DD9-E3C6-4F6F-80E1-A163F7E93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840835" y="5863337"/>
                <a:ext cx="609600" cy="6096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DE058AC-6409-49C3-9016-A222DD87DD80}"/>
                </a:ext>
              </a:extLst>
            </p:cNvPr>
            <p:cNvGrpSpPr/>
            <p:nvPr/>
          </p:nvGrpSpPr>
          <p:grpSpPr>
            <a:xfrm>
              <a:off x="4915486" y="3686822"/>
              <a:ext cx="1234440" cy="1042416"/>
              <a:chOff x="586299" y="-1343"/>
              <a:chExt cx="2438400" cy="1828799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8BA3ACE-DA7D-4F81-9A9E-A042F0E86C15}"/>
                  </a:ext>
                </a:extLst>
              </p:cNvPr>
              <p:cNvSpPr/>
              <p:nvPr/>
            </p:nvSpPr>
            <p:spPr>
              <a:xfrm>
                <a:off x="586299" y="-1343"/>
                <a:ext cx="2438400" cy="1828799"/>
              </a:xfrm>
              <a:prstGeom prst="roundRect">
                <a:avLst/>
              </a:prstGeom>
              <a:solidFill>
                <a:srgbClr val="D1B2E8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685766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55" name="Graphic 54" descr="Soldier">
                <a:extLst>
                  <a:ext uri="{FF2B5EF4-FFF2-40B4-BE49-F238E27FC236}">
                    <a16:creationId xmlns:a16="http://schemas.microsoft.com/office/drawing/2014/main" id="{6EF5F645-472D-40F0-A8F9-F0C757113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480259" y="888795"/>
                <a:ext cx="597406" cy="597408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540213D-1B77-4B5E-9D12-ED15A001801D}"/>
              </a:ext>
            </a:extLst>
          </p:cNvPr>
          <p:cNvSpPr txBox="1"/>
          <p:nvPr/>
        </p:nvSpPr>
        <p:spPr>
          <a:xfrm>
            <a:off x="4859593" y="3768524"/>
            <a:ext cx="11945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050" b="1" dirty="0">
                <a:solidFill>
                  <a:srgbClr val="000000"/>
                </a:solidFill>
                <a:latin typeface="Calibri" panose="020F0502020204030204" pitchFamily="34" charset="0"/>
              </a:rPr>
              <a:t>Department of Veterans Affairs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F1BD2-8B81-342A-E6B0-973A77E3DF0B}"/>
              </a:ext>
            </a:extLst>
          </p:cNvPr>
          <p:cNvSpPr txBox="1"/>
          <p:nvPr/>
        </p:nvSpPr>
        <p:spPr>
          <a:xfrm>
            <a:off x="8858278" y="4771935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5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  <p:pic>
        <p:nvPicPr>
          <p:cNvPr id="33" name="Graphic 32" descr="Burger and drink">
            <a:extLst>
              <a:ext uri="{FF2B5EF4-FFF2-40B4-BE49-F238E27FC236}">
                <a16:creationId xmlns:a16="http://schemas.microsoft.com/office/drawing/2014/main" id="{B5D2D344-1668-A33A-EF38-F207564597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57930" y="2674512"/>
            <a:ext cx="548640" cy="548640"/>
          </a:xfrm>
          <a:prstGeom prst="rect">
            <a:avLst/>
          </a:prstGeom>
        </p:spPr>
      </p:pic>
      <p:pic>
        <p:nvPicPr>
          <p:cNvPr id="37" name="Graphic 36" descr="Money">
            <a:extLst>
              <a:ext uri="{FF2B5EF4-FFF2-40B4-BE49-F238E27FC236}">
                <a16:creationId xmlns:a16="http://schemas.microsoft.com/office/drawing/2014/main" id="{B64FF86B-5AE6-1633-06E6-58DD823637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36263" y="2735772"/>
            <a:ext cx="548640" cy="548640"/>
          </a:xfrm>
          <a:prstGeom prst="rect">
            <a:avLst/>
          </a:prstGeom>
        </p:spPr>
      </p:pic>
      <p:pic>
        <p:nvPicPr>
          <p:cNvPr id="42" name="Graphic 41" descr="Classroom">
            <a:extLst>
              <a:ext uri="{FF2B5EF4-FFF2-40B4-BE49-F238E27FC236}">
                <a16:creationId xmlns:a16="http://schemas.microsoft.com/office/drawing/2014/main" id="{A16E3102-DB4D-BDD6-F8F5-09E6C71E35C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12092" y="3395071"/>
            <a:ext cx="548640" cy="548640"/>
          </a:xfrm>
          <a:prstGeom prst="rect">
            <a:avLst/>
          </a:prstGeom>
        </p:spPr>
      </p:pic>
      <p:pic>
        <p:nvPicPr>
          <p:cNvPr id="43" name="Graphic 42" descr="Stethoscope">
            <a:extLst>
              <a:ext uri="{FF2B5EF4-FFF2-40B4-BE49-F238E27FC236}">
                <a16:creationId xmlns:a16="http://schemas.microsoft.com/office/drawing/2014/main" id="{394B5C0C-55E8-F95C-4616-F538430D8AF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665664" y="2773834"/>
            <a:ext cx="548640" cy="548640"/>
          </a:xfrm>
          <a:prstGeom prst="rect">
            <a:avLst/>
          </a:prstGeom>
        </p:spPr>
      </p:pic>
      <p:pic>
        <p:nvPicPr>
          <p:cNvPr id="47" name="Graphic 46" descr="Medicine">
            <a:extLst>
              <a:ext uri="{FF2B5EF4-FFF2-40B4-BE49-F238E27FC236}">
                <a16:creationId xmlns:a16="http://schemas.microsoft.com/office/drawing/2014/main" id="{1D960A9A-F3C5-A5EC-C198-FCA7FB0B5BE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687064" y="3462863"/>
            <a:ext cx="548640" cy="54864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F82246E2-E55B-7B62-92A2-2EA36C920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4057" y="2609114"/>
            <a:ext cx="1047330" cy="152631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56FAF9E-F1AB-DA3C-4A95-98328E89D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4484" y="2609113"/>
            <a:ext cx="1037289" cy="154277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790B86-10F2-4785-6D9B-6B897311417D}"/>
              </a:ext>
            </a:extLst>
          </p:cNvPr>
          <p:cNvSpPr txBox="1"/>
          <p:nvPr/>
        </p:nvSpPr>
        <p:spPr>
          <a:xfrm>
            <a:off x="2048126" y="4150394"/>
            <a:ext cx="164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Sociodemographic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characteristics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A452DB-D01D-D67A-3EE6-27537805D1F6}"/>
              </a:ext>
            </a:extLst>
          </p:cNvPr>
          <p:cNvSpPr txBox="1"/>
          <p:nvPr/>
        </p:nvSpPr>
        <p:spPr>
          <a:xfrm>
            <a:off x="3359631" y="4154266"/>
            <a:ext cx="1203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Healthcare access and utilization</a:t>
            </a:r>
            <a:endParaRPr lang="en-US" sz="10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59786E0-4095-0666-EB2C-4850076A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279" y="2596360"/>
            <a:ext cx="991770" cy="153049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22058A-B70E-641A-B563-71378136C38E}"/>
              </a:ext>
            </a:extLst>
          </p:cNvPr>
          <p:cNvSpPr txBox="1"/>
          <p:nvPr/>
        </p:nvSpPr>
        <p:spPr>
          <a:xfrm>
            <a:off x="-34999" y="4154053"/>
            <a:ext cx="135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Health behaviors</a:t>
            </a:r>
          </a:p>
        </p:txBody>
      </p:sp>
      <p:pic>
        <p:nvPicPr>
          <p:cNvPr id="56" name="Graphic 55" descr="Tennis">
            <a:extLst>
              <a:ext uri="{FF2B5EF4-FFF2-40B4-BE49-F238E27FC236}">
                <a16:creationId xmlns:a16="http://schemas.microsoft.com/office/drawing/2014/main" id="{56AFD663-D028-4780-8344-FE163A9ABDC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5162" y="3460709"/>
            <a:ext cx="548640" cy="548640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405D251-98C6-9733-D91A-2C95BB18E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0860" y="2601430"/>
            <a:ext cx="1006084" cy="153049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Graphic 57" descr="Heart with pulse">
            <a:extLst>
              <a:ext uri="{FF2B5EF4-FFF2-40B4-BE49-F238E27FC236}">
                <a16:creationId xmlns:a16="http://schemas.microsoft.com/office/drawing/2014/main" id="{0E0D57FE-83A6-6E7B-6062-DD218BA5190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445713" y="2788786"/>
            <a:ext cx="548640" cy="54864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0CB4334-7C82-1180-3738-31BB4190D234}"/>
              </a:ext>
            </a:extLst>
          </p:cNvPr>
          <p:cNvSpPr txBox="1"/>
          <p:nvPr/>
        </p:nvSpPr>
        <p:spPr>
          <a:xfrm>
            <a:off x="1145451" y="4150394"/>
            <a:ext cx="1014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Health conditions</a:t>
            </a:r>
          </a:p>
        </p:txBody>
      </p:sp>
      <p:pic>
        <p:nvPicPr>
          <p:cNvPr id="60" name="Graphic 59" descr="Lungs">
            <a:extLst>
              <a:ext uri="{FF2B5EF4-FFF2-40B4-BE49-F238E27FC236}">
                <a16:creationId xmlns:a16="http://schemas.microsoft.com/office/drawing/2014/main" id="{02332824-93BE-0946-F774-7D216E24B26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445713" y="3380057"/>
            <a:ext cx="548640" cy="548640"/>
          </a:xfrm>
          <a:prstGeom prst="rect">
            <a:avLst/>
          </a:prstGeom>
        </p:spPr>
      </p:pic>
      <p:pic>
        <p:nvPicPr>
          <p:cNvPr id="61" name="Graphic 60" descr="Martini">
            <a:extLst>
              <a:ext uri="{FF2B5EF4-FFF2-40B4-BE49-F238E27FC236}">
                <a16:creationId xmlns:a16="http://schemas.microsoft.com/office/drawing/2014/main" id="{EFE39928-6ABF-A90F-E5E4-D536BF85AB1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15496" y="272643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13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Pilot project: Synthetic Linked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93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82930F-E4B4-F30F-BDB6-0C8D6169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4"/>
            <a:ext cx="8229600" cy="857250"/>
          </a:xfrm>
        </p:spPr>
        <p:txBody>
          <a:bodyPr anchor="ctr"/>
          <a:lstStyle/>
          <a:p>
            <a:r>
              <a:rPr lang="en-US" sz="2600" dirty="0"/>
              <a:t>Pilot Project: Synthetic Linked Data Files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F052D9-6B03-2880-9472-0ED311E58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775001"/>
            <a:ext cx="8229600" cy="3341688"/>
          </a:xfrm>
        </p:spPr>
        <p:txBody>
          <a:bodyPr/>
          <a:lstStyle/>
          <a:p>
            <a:pPr marL="0" indent="0">
              <a:buClr>
                <a:srgbClr val="174D2F"/>
              </a:buClr>
              <a:buSzPct val="90000"/>
              <a:buNone/>
            </a:pPr>
            <a:r>
              <a:rPr lang="en-US" sz="2000" b="1" dirty="0"/>
              <a:t>GOALS:</a:t>
            </a:r>
          </a:p>
          <a:p>
            <a:pPr marL="257175" indent="-257175">
              <a:buClr>
                <a:srgbClr val="174D2F"/>
              </a:buClr>
              <a:buSzPct val="90000"/>
            </a:pPr>
            <a:r>
              <a:rPr lang="en-US" sz="1950" dirty="0"/>
              <a:t>Create downloadable public-use fully synthetic linked data files </a:t>
            </a:r>
            <a:endParaRPr lang="en-US" sz="1500" dirty="0"/>
          </a:p>
          <a:p>
            <a:pPr marL="685800" lvl="1"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Supports tiered access to federal data and Evidence Act requirements</a:t>
            </a:r>
          </a:p>
          <a:p>
            <a:pPr marL="685800" lvl="1"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Increases accessibility to NCHS linked data resources</a:t>
            </a:r>
          </a:p>
          <a:p>
            <a:pPr marL="657225" lvl="1" indent="-257175">
              <a:buClr>
                <a:srgbClr val="174D2F"/>
              </a:buClr>
              <a:buSzPct val="90000"/>
            </a:pPr>
            <a:endParaRPr lang="en-US" sz="1000" dirty="0"/>
          </a:p>
          <a:p>
            <a:pPr marL="257175" indent="-257175">
              <a:buClr>
                <a:srgbClr val="174D2F"/>
              </a:buClr>
              <a:buSzPct val="90000"/>
            </a:pPr>
            <a:r>
              <a:rPr lang="en-US" sz="1950" dirty="0"/>
              <a:t>Create processes for users to verify synthetic results</a:t>
            </a:r>
          </a:p>
          <a:p>
            <a:pPr lvl="1" indent="-342900"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Develop visualization tools that incorporate verification metrics to further increase accessibility and utility of linked data</a:t>
            </a:r>
          </a:p>
          <a:p>
            <a:pPr marL="257175" indent="-257175">
              <a:buClr>
                <a:srgbClr val="174D2F"/>
              </a:buClr>
              <a:buSzPct val="90000"/>
            </a:pPr>
            <a:endParaRPr lang="en-US" sz="1000" dirty="0"/>
          </a:p>
          <a:p>
            <a:pPr marL="257175" indent="-257175">
              <a:buClr>
                <a:srgbClr val="174D2F"/>
              </a:buClr>
              <a:buSzPct val="90000"/>
            </a:pPr>
            <a:r>
              <a:rPr lang="en-US" sz="1950" dirty="0"/>
              <a:t>Project funded through ASPE’s Patient Centered Outcomes Research Trust Fund (PCORTF)</a:t>
            </a:r>
          </a:p>
          <a:p>
            <a:pPr marL="257175" indent="-257175">
              <a:buClr>
                <a:srgbClr val="174D2F"/>
              </a:buClr>
              <a:buSzPct val="90000"/>
            </a:pPr>
            <a:endParaRPr lang="en-US" sz="1950" dirty="0"/>
          </a:p>
          <a:p>
            <a:endParaRPr lang="en-US" dirty="0"/>
          </a:p>
        </p:txBody>
      </p:sp>
      <p:pic>
        <p:nvPicPr>
          <p:cNvPr id="18" name="Graphic 17" descr="Cloud Computing outline">
            <a:extLst>
              <a:ext uri="{FF2B5EF4-FFF2-40B4-BE49-F238E27FC236}">
                <a16:creationId xmlns:a16="http://schemas.microsoft.com/office/drawing/2014/main" id="{967DAA3B-FFE1-AEC2-89AE-FA1125DDD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5469" y="1098932"/>
            <a:ext cx="1165860" cy="11658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BC54CE-86D7-40C4-4A1B-279806AED285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7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7102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005F-3CD7-9507-EA9A-D9542862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54"/>
            <a:ext cx="8229600" cy="857250"/>
          </a:xfrm>
        </p:spPr>
        <p:txBody>
          <a:bodyPr anchor="ctr"/>
          <a:lstStyle/>
          <a:p>
            <a:r>
              <a:rPr lang="en-US" sz="2600" dirty="0"/>
              <a:t>Pilot Project: Synthetic Linked Data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C1FB-C155-2E02-E383-58A5644759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432" y="705862"/>
            <a:ext cx="8229600" cy="4034693"/>
          </a:xfrm>
        </p:spPr>
        <p:txBody>
          <a:bodyPr/>
          <a:lstStyle/>
          <a:p>
            <a:pPr marL="0" indent="0">
              <a:buClr>
                <a:srgbClr val="174D2F"/>
              </a:buClr>
              <a:buSzPct val="90000"/>
              <a:buNone/>
            </a:pPr>
            <a:r>
              <a:rPr lang="en-US" sz="2000" b="1" dirty="0"/>
              <a:t>Accomplishments thus far:</a:t>
            </a:r>
          </a:p>
          <a:p>
            <a:pPr>
              <a:buClr>
                <a:srgbClr val="174D2F"/>
              </a:buClr>
              <a:buSzPct val="90000"/>
            </a:pPr>
            <a:r>
              <a:rPr lang="en-US" sz="1800" dirty="0"/>
              <a:t>Established collaborations with subject matter experts</a:t>
            </a:r>
          </a:p>
          <a:p>
            <a:pPr lvl="1"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Georgia Tech Research Institute for application of data synthesis techniques</a:t>
            </a:r>
          </a:p>
          <a:p>
            <a:pPr lvl="1"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Dr. Jerry Reiter (Duke University) for data synthesis and disclosure risk expertise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endParaRPr lang="en-US" sz="1000" dirty="0"/>
          </a:p>
          <a:p>
            <a:pPr>
              <a:spcBef>
                <a:spcPts val="0"/>
              </a:spcBef>
              <a:buClr>
                <a:srgbClr val="174D2F"/>
              </a:buClr>
              <a:buSzPct val="90000"/>
            </a:pPr>
            <a:r>
              <a:rPr lang="en-US" sz="1800" dirty="0"/>
              <a:t>Conducted interviews with data users and subject matter experts to identify variables and populations of interest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endParaRPr lang="en-US" sz="1000" dirty="0"/>
          </a:p>
          <a:p>
            <a:pPr>
              <a:spcBef>
                <a:spcPts val="0"/>
              </a:spcBef>
              <a:buClr>
                <a:srgbClr val="174D2F"/>
              </a:buClr>
              <a:buSzPct val="90000"/>
            </a:pPr>
            <a:r>
              <a:rPr lang="en-US" sz="1800" dirty="0"/>
              <a:t>Identified and applied appropriate synthetic data generation methodology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Incorporates sample design variables for NHIS</a:t>
            </a:r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90000"/>
              <a:buFont typeface="Calibri" panose="020F0502020204030204" pitchFamily="34" charset="0"/>
              <a:buChar char="‐"/>
            </a:pPr>
            <a:endParaRPr lang="en-US" sz="1000" dirty="0"/>
          </a:p>
          <a:p>
            <a:pPr>
              <a:spcBef>
                <a:spcPts val="0"/>
              </a:spcBef>
              <a:buClr>
                <a:srgbClr val="006166"/>
              </a:buClr>
              <a:buSzPct val="90000"/>
            </a:pPr>
            <a:r>
              <a:rPr lang="en-US" sz="1800" dirty="0"/>
              <a:t>Developed preliminary versions of two synthetic linked files: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Linked NHIS-HUD/CMS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r>
              <a:rPr lang="en-US" sz="1600" dirty="0"/>
              <a:t>Linked NHCS-NDI</a:t>
            </a:r>
          </a:p>
          <a:p>
            <a:pPr lvl="1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endParaRPr lang="en-US" sz="10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166"/>
              </a:buClr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Conducted preliminary </a:t>
            </a:r>
            <a:r>
              <a:rPr lang="en-US" sz="1800" dirty="0">
                <a:solidFill>
                  <a:srgbClr val="7F7F7F">
                    <a:lumMod val="75000"/>
                  </a:srgbClr>
                </a:solidFill>
              </a:rPr>
              <a:t>utility and disclosure assessments</a:t>
            </a:r>
          </a:p>
          <a:p>
            <a:pPr lvl="1" indent="-342900"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Single file vs multiple implicates to maintain desired correlations</a:t>
            </a:r>
          </a:p>
          <a:p>
            <a:pPr lvl="1" indent="-342900">
              <a:spcBef>
                <a:spcPts val="0"/>
              </a:spcBef>
              <a:buClr>
                <a:srgbClr val="006166"/>
              </a:buClr>
              <a:buSzPct val="90000"/>
              <a:buFont typeface="Wingdings" panose="05000000000000000000" pitchFamily="2" charset="2"/>
              <a:buChar char="§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buClr>
                <a:schemeClr val="accent4"/>
              </a:buClr>
              <a:buSzPct val="90000"/>
              <a:buFont typeface="Calibri" panose="020F0502020204030204" pitchFamily="34" charset="0"/>
              <a:buChar char="‐"/>
            </a:pPr>
            <a:endParaRPr lang="en-US" sz="16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032E3-7AF4-639A-D011-49D68E2E01F9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8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585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2CC6-920B-A572-3523-92360607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53" y="127682"/>
            <a:ext cx="8725877" cy="857250"/>
          </a:xfrm>
        </p:spPr>
        <p:txBody>
          <a:bodyPr anchor="ctr"/>
          <a:lstStyle/>
          <a:p>
            <a:r>
              <a:rPr lang="en-US" sz="2600" dirty="0"/>
              <a:t>Proposed File #1: </a:t>
            </a:r>
            <a:br>
              <a:rPr lang="en-US" sz="2600" dirty="0"/>
            </a:br>
            <a:r>
              <a:rPr lang="en-US" sz="2600" dirty="0"/>
              <a:t>2018 NHIS linked to HUD (ages 18+) and CMS (ages 65+)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1E33253-488E-F118-2A02-262EAFA4A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582245"/>
              </p:ext>
            </p:extLst>
          </p:nvPr>
        </p:nvGraphicFramePr>
        <p:xfrm>
          <a:off x="478592" y="984932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976">
                  <a:extLst>
                    <a:ext uri="{9D8B030D-6E8A-4147-A177-3AD203B41FA5}">
                      <a16:colId xmlns:a16="http://schemas.microsoft.com/office/drawing/2014/main" val="2281186478"/>
                    </a:ext>
                  </a:extLst>
                </a:gridCol>
                <a:gridCol w="1700464">
                  <a:extLst>
                    <a:ext uri="{9D8B030D-6E8A-4147-A177-3AD203B41FA5}">
                      <a16:colId xmlns:a16="http://schemas.microsoft.com/office/drawing/2014/main" val="3297744159"/>
                    </a:ext>
                  </a:extLst>
                </a:gridCol>
                <a:gridCol w="1435771">
                  <a:extLst>
                    <a:ext uri="{9D8B030D-6E8A-4147-A177-3AD203B41FA5}">
                      <a16:colId xmlns:a16="http://schemas.microsoft.com/office/drawing/2014/main" val="1198832647"/>
                    </a:ext>
                  </a:extLst>
                </a:gridCol>
                <a:gridCol w="1774092">
                  <a:extLst>
                    <a:ext uri="{9D8B030D-6E8A-4147-A177-3AD203B41FA5}">
                      <a16:colId xmlns:a16="http://schemas.microsoft.com/office/drawing/2014/main" val="4267050670"/>
                    </a:ext>
                  </a:extLst>
                </a:gridCol>
                <a:gridCol w="2057297">
                  <a:extLst>
                    <a:ext uri="{9D8B030D-6E8A-4147-A177-3AD203B41FA5}">
                      <a16:colId xmlns:a16="http://schemas.microsoft.com/office/drawing/2014/main" val="3767984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 Sources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Contextual 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Survey Data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(Demographic/SES)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Survey Data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</a:t>
                      </a:r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Health-related)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Linked Data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294860"/>
                  </a:ext>
                </a:extLst>
              </a:tr>
              <a:tr h="1348351">
                <a:tc rowSpan="2"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Survey Data: 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2018 NHIS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Administrative Data: 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2018 HUD</a:t>
                      </a:r>
                    </a:p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2018 Medicare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Contextual Data:</a:t>
                      </a:r>
                    </a:p>
                    <a:p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AHRQ SDOH Database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AHRQ SDOH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(ages 18+):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Percentage of households in Zip Code Tabulation Area (ZCTA) with:</a:t>
                      </a:r>
                    </a:p>
                    <a:p>
                      <a:pPr marL="171450" indent="-171450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Internet coverage</a:t>
                      </a:r>
                    </a:p>
                    <a:p>
                      <a:pPr marL="171450" indent="-171450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Medicaid (age &lt; 64)</a:t>
                      </a:r>
                    </a:p>
                    <a:p>
                      <a:pPr marL="171450" indent="-171450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Income-to-poverty ratio &lt; 1.0</a:t>
                      </a:r>
                    </a:p>
                    <a:p>
                      <a:pPr marL="171450" indent="-171450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No health insurance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Sex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Race/ethnicity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Age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Rental status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Education level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Employment status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Poverty status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Marital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Number of chronic conditions: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Diabetes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Obesity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Hypertension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Cancer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Asthma </a:t>
                      </a:r>
                    </a:p>
                    <a:p>
                      <a:pPr marL="227013" indent="-109538">
                        <a:buFont typeface="Calibri" panose="020F0502020204030204" pitchFamily="34" charset="0"/>
                        <a:buChar char="‐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Arthritis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Subjective health status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Flu vaccine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Smoking status 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Serious psychological distress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Disability status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Type of health insurance</a:t>
                      </a:r>
                    </a:p>
                    <a:p>
                      <a:pPr marL="117475" indent="-11747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Usual place of care</a:t>
                      </a:r>
                    </a:p>
                    <a:p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HUD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(ages 18+):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Receipt of housing assistance at time of interview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Receipt of housing assistance 2 and 5 years preceding interview and any time after interview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27560"/>
                  </a:ext>
                </a:extLst>
              </a:tr>
              <a:tr h="1783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CMS Medicare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</a:rPr>
                        <a:t>(ages 65+):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Months of FFS and MA enrollment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Medicare/Medicaid enrollment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Number of hospitalizations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Number of emergency visits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Total Medicare payments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Vital status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9620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A4CC3C-12B4-680B-C30E-6FA282334C99}"/>
              </a:ext>
            </a:extLst>
          </p:cNvPr>
          <p:cNvSpPr txBox="1"/>
          <p:nvPr/>
        </p:nvSpPr>
        <p:spPr>
          <a:xfrm>
            <a:off x="8858278" y="4771935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8781347-70B8-49CC-9E63-DCAC2C3E0EB2}" type="slidenum">
              <a:rPr lang="en-US" sz="900">
                <a:solidFill>
                  <a:srgbClr val="696969"/>
                </a:solidFill>
                <a:latin typeface="Calibri" panose="020F0502020204030204" pitchFamily="34" charset="0"/>
              </a:rPr>
              <a:t>9</a:t>
            </a:fld>
            <a:endParaRPr lang="en-US" sz="900" dirty="0">
              <a:solidFill>
                <a:srgbClr val="69696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81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7_NCEH_ATSDR_combined">
  <a:themeElements>
    <a:clrScheme name="nchs Custom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695E4A"/>
      </a:accent1>
      <a:accent2>
        <a:srgbClr val="008BB0"/>
      </a:accent2>
      <a:accent3>
        <a:srgbClr val="D06F1A"/>
      </a:accent3>
      <a:accent4>
        <a:srgbClr val="3B67BF"/>
      </a:accent4>
      <a:accent5>
        <a:srgbClr val="DAB600"/>
      </a:accent5>
      <a:accent6>
        <a:srgbClr val="007A69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template-nchs-08-2021" id="{DE23485D-C2BC-4CF3-A3CA-4BCAF354FDB9}" vid="{121BC425-6FC0-45EB-824D-E025501AE83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12402</TotalTime>
  <Words>1246</Words>
  <Application>Microsoft Office PowerPoint</Application>
  <PresentationFormat>On-screen Show (16:9)</PresentationFormat>
  <Paragraphs>254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Calibri</vt:lpstr>
      <vt:lpstr>Myriad Web Pro</vt:lpstr>
      <vt:lpstr>Courier New</vt:lpstr>
      <vt:lpstr>Wingdings</vt:lpstr>
      <vt:lpstr>Arial</vt:lpstr>
      <vt:lpstr>NCEH_ATSDR_combined</vt:lpstr>
      <vt:lpstr>1_NCEH_ATSDR_combined</vt:lpstr>
      <vt:lpstr>2_NCEH_ATSDR_combined</vt:lpstr>
      <vt:lpstr>3_NCEH_ATSDR_combined</vt:lpstr>
      <vt:lpstr>4_NCEH_ATSDR_combined</vt:lpstr>
      <vt:lpstr>5_NCEH_ATSDR_combined</vt:lpstr>
      <vt:lpstr>6_NCEH_ATSDR_combined</vt:lpstr>
      <vt:lpstr>7_NCEH_ATSDR_combined</vt:lpstr>
      <vt:lpstr>Privacy Preserving Techniques: Synthetic Linked Data Files </vt:lpstr>
      <vt:lpstr>Introduction</vt:lpstr>
      <vt:lpstr>Objectives</vt:lpstr>
      <vt:lpstr>NCHS Surveys Linked</vt:lpstr>
      <vt:lpstr>NCHS Linked Data Files</vt:lpstr>
      <vt:lpstr>Pilot project: Synthetic Linked Data</vt:lpstr>
      <vt:lpstr>Pilot Project: Synthetic Linked Data Files</vt:lpstr>
      <vt:lpstr>Pilot Project: Synthetic Linked Data Files</vt:lpstr>
      <vt:lpstr>Proposed File #1:  2018 NHIS linked to HUD (ages 18+) and CMS (ages 65+)</vt:lpstr>
      <vt:lpstr>Proposed File #2: 2016 NHCS linked to NDI (all ages)</vt:lpstr>
      <vt:lpstr>Current Data Dissemination Plan</vt:lpstr>
      <vt:lpstr>Verification Metrics being considered for Regression Models</vt:lpstr>
      <vt:lpstr>Proposed Verification Request Process</vt:lpstr>
      <vt:lpstr>Next Steps</vt:lpstr>
      <vt:lpstr>Discussion</vt:lpstr>
      <vt:lpstr>Thank you!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Golden, Cordell (CDC/DDPHSS/NCHS/DAE)</cp:lastModifiedBy>
  <cp:revision>566</cp:revision>
  <cp:lastPrinted>2020-01-28T18:59:20Z</cp:lastPrinted>
  <dcterms:created xsi:type="dcterms:W3CDTF">2011-03-17T17:43:16Z</dcterms:created>
  <dcterms:modified xsi:type="dcterms:W3CDTF">2023-09-25T13:59:53Z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2021-04-20T15:54:44Z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e7872ffe-d046-4c56-b4b2-b49e8364bbb4</vt:lpwstr>
  </property>
  <property fmtid="{D5CDD505-2E9C-101B-9397-08002B2CF9AE}" pid="9" name="MSIP_Label_7b94a7b8-f06c-4dfe-bdcc-9b548fd58c31_ContentBits">
    <vt:lpwstr>0</vt:lpwstr>
  </property>
</Properties>
</file>