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2899" r:id="rId3"/>
    <p:sldId id="2898" r:id="rId4"/>
    <p:sldId id="258" r:id="rId5"/>
    <p:sldId id="2896" r:id="rId6"/>
    <p:sldId id="261" r:id="rId7"/>
    <p:sldId id="2886" r:id="rId8"/>
    <p:sldId id="2888" r:id="rId9"/>
    <p:sldId id="2887" r:id="rId10"/>
    <p:sldId id="2885" r:id="rId11"/>
    <p:sldId id="2889" r:id="rId12"/>
    <p:sldId id="2890" r:id="rId13"/>
    <p:sldId id="2891" r:id="rId14"/>
    <p:sldId id="2892" r:id="rId15"/>
    <p:sldId id="2893" r:id="rId16"/>
    <p:sldId id="260" r:id="rId17"/>
    <p:sldId id="2894" r:id="rId18"/>
    <p:sldId id="2895"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rances, Carol J. (CDC/DDPHSS/NCHS/DHCS)" initials="DCJ(" lastIdx="3" clrIdx="0">
    <p:extLst>
      <p:ext uri="{19B8F6BF-5375-455C-9EA6-DF929625EA0E}">
        <p15:presenceInfo xmlns:p15="http://schemas.microsoft.com/office/powerpoint/2012/main" userId="S::csd0@cdc.gov::5620fbe4-95bc-447f-8ac4-2f3e9843bf37" providerId="AD"/>
      </p:ext>
    </p:extLst>
  </p:cmAuthor>
  <p:cmAuthor id="2" name="Ward, Brian W. (CDC/DDPHSS/NCHS/DHCS)" initials="W(" lastIdx="1" clrIdx="1">
    <p:extLst>
      <p:ext uri="{19B8F6BF-5375-455C-9EA6-DF929625EA0E}">
        <p15:presenceInfo xmlns:p15="http://schemas.microsoft.com/office/powerpoint/2012/main" userId="S::ijz8@cdc.gov::1aa89810-2392-4bcd-8c2f-d1fcc7fa74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A5"/>
    <a:srgbClr val="FFFFFF"/>
    <a:srgbClr val="018BB0"/>
    <a:srgbClr val="006859"/>
    <a:srgbClr val="CF6F19"/>
    <a:srgbClr val="FFD302"/>
    <a:srgbClr val="695E4A"/>
    <a:srgbClr val="B50938"/>
    <a:srgbClr val="5E9732"/>
    <a:srgbClr val="532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50" d="100"/>
          <a:sy n="50" d="100"/>
        </p:scale>
        <p:origin x="32" y="120"/>
      </p:cViewPr>
      <p:guideLst/>
    </p:cSldViewPr>
  </p:slideViewPr>
  <p:outlineViewPr>
    <p:cViewPr>
      <p:scale>
        <a:sx n="33" d="100"/>
        <a:sy n="33" d="100"/>
      </p:scale>
      <p:origin x="0" y="-4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lf, Daniela (CDC/DDPHSS/NCHS/DHCS) (CTR)" userId="60843402-6cf2-4072-8499-6fdfc102f3d3" providerId="ADAL" clId="{8C0DBD34-15F0-4683-80B1-FCEBEA718A48}"/>
    <pc:docChg chg="custSel modSld">
      <pc:chgData name="Relf, Daniela (CDC/DDPHSS/NCHS/DHCS) (CTR)" userId="60843402-6cf2-4072-8499-6fdfc102f3d3" providerId="ADAL" clId="{8C0DBD34-15F0-4683-80B1-FCEBEA718A48}" dt="2022-05-31T17:34:59.793" v="66" actId="14100"/>
      <pc:docMkLst>
        <pc:docMk/>
      </pc:docMkLst>
      <pc:sldChg chg="modSp mod">
        <pc:chgData name="Relf, Daniela (CDC/DDPHSS/NCHS/DHCS) (CTR)" userId="60843402-6cf2-4072-8499-6fdfc102f3d3" providerId="ADAL" clId="{8C0DBD34-15F0-4683-80B1-FCEBEA718A48}" dt="2022-05-31T17:30:15.759" v="52" actId="20577"/>
        <pc:sldMkLst>
          <pc:docMk/>
          <pc:sldMk cId="3727432255" sldId="2887"/>
        </pc:sldMkLst>
        <pc:spChg chg="mod">
          <ac:chgData name="Relf, Daniela (CDC/DDPHSS/NCHS/DHCS) (CTR)" userId="60843402-6cf2-4072-8499-6fdfc102f3d3" providerId="ADAL" clId="{8C0DBD34-15F0-4683-80B1-FCEBEA718A48}" dt="2022-05-31T17:30:15.759" v="52" actId="20577"/>
          <ac:spMkLst>
            <pc:docMk/>
            <pc:sldMk cId="3727432255" sldId="2887"/>
            <ac:spMk id="8" creationId="{B353C99C-6DFA-48D9-884E-87712DE2BCE8}"/>
          </ac:spMkLst>
        </pc:spChg>
      </pc:sldChg>
      <pc:sldChg chg="modSp mod">
        <pc:chgData name="Relf, Daniela (CDC/DDPHSS/NCHS/DHCS) (CTR)" userId="60843402-6cf2-4072-8499-6fdfc102f3d3" providerId="ADAL" clId="{8C0DBD34-15F0-4683-80B1-FCEBEA718A48}" dt="2022-05-31T17:34:59.793" v="66" actId="14100"/>
        <pc:sldMkLst>
          <pc:docMk/>
          <pc:sldMk cId="2830001563" sldId="2891"/>
        </pc:sldMkLst>
        <pc:spChg chg="mod">
          <ac:chgData name="Relf, Daniela (CDC/DDPHSS/NCHS/DHCS) (CTR)" userId="60843402-6cf2-4072-8499-6fdfc102f3d3" providerId="ADAL" clId="{8C0DBD34-15F0-4683-80B1-FCEBEA718A48}" dt="2022-05-31T17:34:59.793" v="66" actId="14100"/>
          <ac:spMkLst>
            <pc:docMk/>
            <pc:sldMk cId="2830001563" sldId="2891"/>
            <ac:spMk id="7" creationId="{04478F00-925A-4F91-8AE8-30161BC9DAE4}"/>
          </ac:spMkLst>
        </pc:spChg>
      </pc:sldChg>
      <pc:sldChg chg="modSp mod">
        <pc:chgData name="Relf, Daniela (CDC/DDPHSS/NCHS/DHCS) (CTR)" userId="60843402-6cf2-4072-8499-6fdfc102f3d3" providerId="ADAL" clId="{8C0DBD34-15F0-4683-80B1-FCEBEA718A48}" dt="2022-05-31T17:27:03.302" v="51"/>
        <pc:sldMkLst>
          <pc:docMk/>
          <pc:sldMk cId="2714215692" sldId="2896"/>
        </pc:sldMkLst>
        <pc:spChg chg="mod">
          <ac:chgData name="Relf, Daniela (CDC/DDPHSS/NCHS/DHCS) (CTR)" userId="60843402-6cf2-4072-8499-6fdfc102f3d3" providerId="ADAL" clId="{8C0DBD34-15F0-4683-80B1-FCEBEA718A48}" dt="2022-05-31T17:27:03.302" v="51"/>
          <ac:spMkLst>
            <pc:docMk/>
            <pc:sldMk cId="2714215692" sldId="2896"/>
            <ac:spMk id="2" creationId="{04F5D936-AE26-82B7-D779-27C1A210BF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30964-F41C-4291-A5B1-47C166952E64}" type="datetimeFigureOut">
              <a:rPr lang="en-US" smtClean="0"/>
              <a:t>5/31/2022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06963-D30C-463D-9AF8-2CFB3153CB12}" type="slidenum">
              <a:rPr lang="en-US" smtClean="0"/>
              <a:t>‹#›</a:t>
            </a:fld>
            <a:endParaRPr lang="en-US" dirty="0"/>
          </a:p>
        </p:txBody>
      </p:sp>
    </p:spTree>
    <p:extLst>
      <p:ext uri="{BB962C8B-B14F-4D97-AF65-F5344CB8AC3E}">
        <p14:creationId xmlns:p14="http://schemas.microsoft.com/office/powerpoint/2010/main" val="15740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4</a:t>
            </a:fld>
            <a:endParaRPr lang="en-US" dirty="0"/>
          </a:p>
        </p:txBody>
      </p:sp>
    </p:spTree>
    <p:extLst>
      <p:ext uri="{BB962C8B-B14F-4D97-AF65-F5344CB8AC3E}">
        <p14:creationId xmlns:p14="http://schemas.microsoft.com/office/powerpoint/2010/main" val="348642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7</a:t>
            </a:fld>
            <a:endParaRPr lang="en-US" dirty="0"/>
          </a:p>
        </p:txBody>
      </p:sp>
    </p:spTree>
    <p:extLst>
      <p:ext uri="{BB962C8B-B14F-4D97-AF65-F5344CB8AC3E}">
        <p14:creationId xmlns:p14="http://schemas.microsoft.com/office/powerpoint/2010/main" val="155854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8</a:t>
            </a:fld>
            <a:endParaRPr lang="en-US" dirty="0"/>
          </a:p>
        </p:txBody>
      </p:sp>
    </p:spTree>
    <p:extLst>
      <p:ext uri="{BB962C8B-B14F-4D97-AF65-F5344CB8AC3E}">
        <p14:creationId xmlns:p14="http://schemas.microsoft.com/office/powerpoint/2010/main" val="8818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9</a:t>
            </a:fld>
            <a:endParaRPr lang="en-US" dirty="0"/>
          </a:p>
        </p:txBody>
      </p:sp>
    </p:spTree>
    <p:extLst>
      <p:ext uri="{BB962C8B-B14F-4D97-AF65-F5344CB8AC3E}">
        <p14:creationId xmlns:p14="http://schemas.microsoft.com/office/powerpoint/2010/main" val="11274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11</a:t>
            </a:fld>
            <a:endParaRPr lang="en-US" dirty="0"/>
          </a:p>
        </p:txBody>
      </p:sp>
    </p:spTree>
    <p:extLst>
      <p:ext uri="{BB962C8B-B14F-4D97-AF65-F5344CB8AC3E}">
        <p14:creationId xmlns:p14="http://schemas.microsoft.com/office/powerpoint/2010/main" val="200403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12</a:t>
            </a:fld>
            <a:endParaRPr lang="en-US" dirty="0"/>
          </a:p>
        </p:txBody>
      </p:sp>
    </p:spTree>
    <p:extLst>
      <p:ext uri="{BB962C8B-B14F-4D97-AF65-F5344CB8AC3E}">
        <p14:creationId xmlns:p14="http://schemas.microsoft.com/office/powerpoint/2010/main" val="372775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13</a:t>
            </a:fld>
            <a:endParaRPr lang="en-US" dirty="0"/>
          </a:p>
        </p:txBody>
      </p:sp>
    </p:spTree>
    <p:extLst>
      <p:ext uri="{BB962C8B-B14F-4D97-AF65-F5344CB8AC3E}">
        <p14:creationId xmlns:p14="http://schemas.microsoft.com/office/powerpoint/2010/main" val="154469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06963-D30C-463D-9AF8-2CFB3153CB12}" type="slidenum">
              <a:rPr lang="en-US" smtClean="0"/>
              <a:t>14</a:t>
            </a:fld>
            <a:endParaRPr lang="en-US" dirty="0"/>
          </a:p>
        </p:txBody>
      </p:sp>
    </p:spTree>
    <p:extLst>
      <p:ext uri="{BB962C8B-B14F-4D97-AF65-F5344CB8AC3E}">
        <p14:creationId xmlns:p14="http://schemas.microsoft.com/office/powerpoint/2010/main" val="1582551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69937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
        <p:nvSpPr>
          <p:cNvPr id="15" name="Content Placeholder 18">
            <a:extLst>
              <a:ext uri="{FF2B5EF4-FFF2-40B4-BE49-F238E27FC236}">
                <a16:creationId xmlns:a16="http://schemas.microsoft.com/office/drawing/2014/main" id="{49BB227E-A61F-447C-AED4-2594B2FFFD37}"/>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Final slide for content requiring disclaimer</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596387"/>
            <a:ext cx="6639341" cy="1015663"/>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endParaRPr lang="en-US" sz="1200" dirty="0">
              <a:solidFill>
                <a:srgbClr val="695E4A"/>
              </a:solidFill>
              <a:latin typeface="Calibri" panose="020F0502020204030204" pitchFamily="34" charset="0"/>
            </a:endParaRP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
        <p:nvSpPr>
          <p:cNvPr id="15" name="Content Placeholder 18">
            <a:extLst>
              <a:ext uri="{FF2B5EF4-FFF2-40B4-BE49-F238E27FC236}">
                <a16:creationId xmlns:a16="http://schemas.microsoft.com/office/drawing/2014/main" id="{1D6BD294-4E48-4145-9147-F72D2CB1B2F0}"/>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Alternate final slide for CDC-cleared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53499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l7.org/implement/standards/product_brief.cfm?product_id=38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build.fhir.org/ig/HL7/fhir-medmorph/index.html" TargetMode="External"/><Relationship Id="rId4" Type="http://schemas.openxmlformats.org/officeDocument/2006/relationships/hyperlink" Target="https://build.fhir.org/ig/HL7/fhir-health-care-surveys-reporting-ig/index.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Regulations-and-Guidance/Legislation/EHRIncentiveProgram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build.fhir.org/ig/HL7/fhir-health-care-surveys-reporting-ig/index.html" TargetMode="External"/><Relationship Id="rId5" Type="http://schemas.openxmlformats.org/officeDocument/2006/relationships/hyperlink" Target="https://www.hl7.org/implement/standards/product_brief.cfm?product_id=385" TargetMode="External"/><Relationship Id="rId4" Type="http://schemas.openxmlformats.org/officeDocument/2006/relationships/hyperlink" Target="https://www.healthit.gov/curesr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676254" y="1693177"/>
            <a:ext cx="10839490" cy="951629"/>
          </a:xfrm>
        </p:spPr>
        <p:txBody>
          <a:bodyPr>
            <a:noAutofit/>
          </a:bodyPr>
          <a:lstStyle/>
          <a:p>
            <a:pPr algn="ctr"/>
            <a:r>
              <a:rPr lang="en-US" sz="3600" b="1" dirty="0">
                <a:solidFill>
                  <a:srgbClr val="0B40A5"/>
                </a:solidFill>
                <a:latin typeface="Calibri"/>
                <a:cs typeface="Calibri"/>
              </a:rPr>
              <a:t>DMI Update:  Division of Health Care Statistics Electronic Health Record (EHR) Activities</a:t>
            </a:r>
            <a:br>
              <a:rPr lang="en-US" sz="3600" b="1" dirty="0">
                <a:solidFill>
                  <a:srgbClr val="006858"/>
                </a:solidFill>
                <a:latin typeface="Calibri"/>
                <a:cs typeface="Calibri"/>
              </a:rPr>
            </a:br>
            <a:endParaRPr lang="en-US" sz="3600" dirty="0"/>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1186368" y="2953185"/>
            <a:ext cx="9819263" cy="951629"/>
          </a:xfrm>
        </p:spPr>
        <p:txBody>
          <a:bodyPr/>
          <a:lstStyle/>
          <a:p>
            <a:pPr algn="ctr"/>
            <a:r>
              <a:rPr lang="en-US" sz="2800" dirty="0">
                <a:solidFill>
                  <a:srgbClr val="0B40A5"/>
                </a:solidFill>
                <a:latin typeface="Calibri" panose="020F0502020204030204" pitchFamily="34" charset="0"/>
              </a:rPr>
              <a:t>Carol DeFrances, Ph.D., Brian Ward, Ph.D. and Askari Rizvi, M.S</a:t>
            </a:r>
            <a:r>
              <a:rPr lang="en-US" sz="2400" dirty="0">
                <a:solidFill>
                  <a:srgbClr val="0B40A5"/>
                </a:solidFill>
                <a:latin typeface="Calibri" panose="020F0502020204030204" pitchFamily="34" charset="0"/>
              </a:rPr>
              <a:t>.</a:t>
            </a:r>
          </a:p>
          <a:p>
            <a:endParaRPr lang="en-US" dirty="0"/>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1979795" y="4444454"/>
            <a:ext cx="8430714" cy="1279662"/>
          </a:xfrm>
        </p:spPr>
        <p:txBody>
          <a:bodyPr>
            <a:normAutofit/>
          </a:bodyPr>
          <a:lstStyle/>
          <a:p>
            <a:pPr algn="ctr"/>
            <a:r>
              <a:rPr lang="en-US" sz="2400" dirty="0">
                <a:solidFill>
                  <a:schemeClr val="tx1">
                    <a:lumMod val="95000"/>
                    <a:lumOff val="5000"/>
                  </a:schemeClr>
                </a:solidFill>
                <a:latin typeface="Calibri" panose="020F0502020204030204" pitchFamily="34" charset="0"/>
              </a:rPr>
              <a:t>NCHS Board of Scientific Counselors Meeting</a:t>
            </a:r>
          </a:p>
          <a:p>
            <a:pPr algn="ctr"/>
            <a:endParaRPr lang="en-US" sz="2400" dirty="0">
              <a:solidFill>
                <a:schemeClr val="tx1">
                  <a:lumMod val="95000"/>
                  <a:lumOff val="5000"/>
                </a:schemeClr>
              </a:solidFill>
              <a:latin typeface="Calibri" panose="020F0502020204030204" pitchFamily="34" charset="0"/>
            </a:endParaRPr>
          </a:p>
          <a:p>
            <a:pPr algn="ctr"/>
            <a:r>
              <a:rPr lang="en-US" sz="2400" dirty="0">
                <a:solidFill>
                  <a:schemeClr val="tx1">
                    <a:lumMod val="95000"/>
                    <a:lumOff val="5000"/>
                  </a:schemeClr>
                </a:solidFill>
                <a:latin typeface="Calibri" panose="020F0502020204030204" pitchFamily="34" charset="0"/>
              </a:rPr>
              <a:t>May 26, 2022</a:t>
            </a:r>
          </a:p>
          <a:p>
            <a:endParaRPr lang="en-US" dirty="0"/>
          </a:p>
          <a:p>
            <a:endParaRPr lang="en-US" dirty="0"/>
          </a:p>
        </p:txBody>
      </p:sp>
      <p:sp>
        <p:nvSpPr>
          <p:cNvPr id="8" name="Text Placeholder 7">
            <a:extLst>
              <a:ext uri="{FF2B5EF4-FFF2-40B4-BE49-F238E27FC236}">
                <a16:creationId xmlns:a16="http://schemas.microsoft.com/office/drawing/2014/main" id="{C697DFC4-D336-4EA2-BCC1-D5BB2E553617}"/>
              </a:ext>
            </a:extLst>
          </p:cNvPr>
          <p:cNvSpPr>
            <a:spLocks noGrp="1"/>
          </p:cNvSpPr>
          <p:nvPr>
            <p:ph type="body" sz="quarter" idx="11"/>
          </p:nvPr>
        </p:nvSpPr>
        <p:spPr/>
        <p:txBody>
          <a:bodyPr/>
          <a:lstStyle/>
          <a:p>
            <a:r>
              <a:rPr lang="en-US" b="1" dirty="0"/>
              <a:t>National Center for Health Statistics</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719138" y="5232400"/>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EHR Data Collection for NHCS and NAMCS</a:t>
            </a:r>
          </a:p>
        </p:txBody>
      </p:sp>
      <p:sp>
        <p:nvSpPr>
          <p:cNvPr id="5" name="Slide Number Placeholder 2">
            <a:extLst>
              <a:ext uri="{FF2B5EF4-FFF2-40B4-BE49-F238E27FC236}">
                <a16:creationId xmlns:a16="http://schemas.microsoft.com/office/drawing/2014/main" id="{94EA458F-D817-4FC5-8A90-8E2018697FC9}"/>
              </a:ext>
            </a:extLst>
          </p:cNvPr>
          <p:cNvSpPr txBox="1">
            <a:spLocks/>
          </p:cNvSpPr>
          <p:nvPr/>
        </p:nvSpPr>
        <p:spPr>
          <a:xfrm>
            <a:off x="9612906" y="6425589"/>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61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24B6E-1A05-45BC-9EC8-0C238BAD6658}"/>
              </a:ext>
            </a:extLst>
          </p:cNvPr>
          <p:cNvSpPr txBox="1">
            <a:spLocks noGrp="1"/>
          </p:cNvSpPr>
          <p:nvPr>
            <p:ph type="title" idx="4294967295"/>
          </p:nvPr>
        </p:nvSpPr>
        <p:spPr>
          <a:xfrm>
            <a:off x="322694" y="1813"/>
            <a:ext cx="11868839" cy="83792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National Hospital Care Survey (NHCS)</a:t>
            </a:r>
          </a:p>
        </p:txBody>
      </p:sp>
      <p:sp>
        <p:nvSpPr>
          <p:cNvPr id="8" name="Text Placeholder 2">
            <a:extLst>
              <a:ext uri="{FF2B5EF4-FFF2-40B4-BE49-F238E27FC236}">
                <a16:creationId xmlns:a16="http://schemas.microsoft.com/office/drawing/2014/main" id="{CD80EBED-6154-4FCB-8BBA-E209728DF542}"/>
              </a:ext>
            </a:extLst>
          </p:cNvPr>
          <p:cNvSpPr txBox="1">
            <a:spLocks/>
          </p:cNvSpPr>
          <p:nvPr/>
        </p:nvSpPr>
        <p:spPr>
          <a:xfrm>
            <a:off x="374107" y="911905"/>
            <a:ext cx="11766015" cy="57754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Purpose</a:t>
            </a:r>
            <a:r>
              <a:rPr lang="en-US" sz="2400" b="0" dirty="0">
                <a:solidFill>
                  <a:srgbClr val="0039A6"/>
                </a:solidFill>
                <a:latin typeface="Calibri"/>
                <a:cs typeface="Calibri"/>
              </a:rPr>
              <a:t>: </a:t>
            </a:r>
            <a:r>
              <a:rPr lang="en-US" sz="2400" b="0" dirty="0">
                <a:solidFill>
                  <a:srgbClr val="000000"/>
                </a:solidFill>
                <a:latin typeface="Calibri"/>
                <a:cs typeface="Calibri"/>
              </a:rPr>
              <a:t> </a:t>
            </a:r>
            <a:r>
              <a:rPr lang="en-US" sz="2400" b="0" dirty="0">
                <a:solidFill>
                  <a:schemeClr val="tx1">
                    <a:lumMod val="95000"/>
                    <a:lumOff val="5000"/>
                  </a:schemeClr>
                </a:solidFill>
                <a:latin typeface="Calibri"/>
                <a:cs typeface="Calibri"/>
              </a:rPr>
              <a:t>Provide reliable and timely health care utilization data for hospital-based settings.</a:t>
            </a: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Sample</a:t>
            </a:r>
            <a:r>
              <a:rPr lang="en-US" sz="2400" b="0" dirty="0">
                <a:solidFill>
                  <a:srgbClr val="0039A6"/>
                </a:solidFill>
                <a:latin typeface="Calibri"/>
                <a:cs typeface="Calibri"/>
              </a:rPr>
              <a:t>:</a:t>
            </a:r>
            <a:r>
              <a:rPr lang="en-US" sz="2400" b="0" dirty="0">
                <a:solidFill>
                  <a:srgbClr val="000000"/>
                </a:solidFill>
                <a:latin typeface="Calibri"/>
                <a:cs typeface="Calibri"/>
              </a:rPr>
              <a:t>  </a:t>
            </a:r>
            <a:r>
              <a:rPr lang="en-US" sz="2400" b="0" dirty="0">
                <a:solidFill>
                  <a:schemeClr val="tx1">
                    <a:lumMod val="95000"/>
                    <a:lumOff val="5000"/>
                  </a:schemeClr>
                </a:solidFill>
                <a:latin typeface="Calibri"/>
                <a:cs typeface="Calibri"/>
              </a:rPr>
              <a:t>Non-federal, non-institutional hospitals with 6+ staffed inpatient beds.</a:t>
            </a: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Mode</a:t>
            </a:r>
            <a:r>
              <a:rPr lang="en-US" sz="2400" b="0" dirty="0">
                <a:solidFill>
                  <a:srgbClr val="0039A6"/>
                </a:solidFill>
                <a:latin typeface="Calibri"/>
                <a:cs typeface="Calibri"/>
              </a:rPr>
              <a:t>:  </a:t>
            </a:r>
            <a:r>
              <a:rPr lang="en-US" sz="2400" b="0" dirty="0">
                <a:solidFill>
                  <a:schemeClr val="tx1">
                    <a:lumMod val="95000"/>
                    <a:lumOff val="5000"/>
                  </a:schemeClr>
                </a:solidFill>
                <a:latin typeface="Calibri"/>
                <a:cs typeface="Calibri"/>
              </a:rPr>
              <a:t>Administrative claims data and electronic health record (EHR) data transmitted electronically to NCHS or its data collection agent.</a:t>
            </a: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Questionnaire: </a:t>
            </a:r>
            <a:r>
              <a:rPr lang="en-US" sz="2400" dirty="0">
                <a:latin typeface="Calibri"/>
                <a:cs typeface="Calibri"/>
              </a:rPr>
              <a:t> </a:t>
            </a:r>
            <a:r>
              <a:rPr lang="en-US" sz="2400" b="0" dirty="0">
                <a:solidFill>
                  <a:schemeClr val="tx1">
                    <a:lumMod val="95000"/>
                    <a:lumOff val="5000"/>
                  </a:schemeClr>
                </a:solidFill>
                <a:latin typeface="Calibri"/>
                <a:cs typeface="Calibri"/>
              </a:rPr>
              <a:t>Annual Hospital Interview collects facility information needed for statistical weighting. </a:t>
            </a:r>
            <a:endParaRPr lang="en-US" sz="2400" b="0" dirty="0">
              <a:solidFill>
                <a:schemeClr val="tx1">
                  <a:lumMod val="95000"/>
                  <a:lumOff val="5000"/>
                </a:schemeClr>
              </a:solidFill>
              <a:cs typeface="Calibri"/>
            </a:endParaRP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Data collection:</a:t>
            </a:r>
            <a:r>
              <a:rPr lang="en-US" sz="2400" dirty="0">
                <a:solidFill>
                  <a:srgbClr val="000000"/>
                </a:solidFill>
                <a:latin typeface="Calibri"/>
                <a:cs typeface="Calibri"/>
              </a:rPr>
              <a:t> </a:t>
            </a:r>
            <a:r>
              <a:rPr lang="en-US" sz="2400" b="0" dirty="0">
                <a:solidFill>
                  <a:schemeClr val="tx1">
                    <a:lumMod val="95000"/>
                    <a:lumOff val="5000"/>
                  </a:schemeClr>
                </a:solidFill>
                <a:latin typeface="Calibri"/>
                <a:cs typeface="Calibri"/>
              </a:rPr>
              <a:t>January-December annually, restricted-use files.</a:t>
            </a: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Sample size</a:t>
            </a:r>
            <a:r>
              <a:rPr lang="en-US" sz="2400" b="0" dirty="0">
                <a:solidFill>
                  <a:srgbClr val="0039A6"/>
                </a:solidFill>
                <a:latin typeface="Calibri"/>
                <a:cs typeface="Calibri"/>
              </a:rPr>
              <a:t>: </a:t>
            </a:r>
            <a:r>
              <a:rPr lang="en-US" sz="2400" b="0" dirty="0">
                <a:solidFill>
                  <a:srgbClr val="000000"/>
                </a:solidFill>
                <a:latin typeface="Calibri"/>
                <a:cs typeface="Calibri"/>
              </a:rPr>
              <a:t> </a:t>
            </a:r>
            <a:r>
              <a:rPr lang="en-US" sz="2400" b="0" dirty="0">
                <a:solidFill>
                  <a:schemeClr val="tx1">
                    <a:lumMod val="95000"/>
                    <a:lumOff val="5000"/>
                  </a:schemeClr>
                </a:solidFill>
                <a:latin typeface="Calibri"/>
                <a:cs typeface="Calibri"/>
              </a:rPr>
              <a:t>608 hospitals in sample; </a:t>
            </a:r>
            <a:r>
              <a:rPr lang="en-US" sz="2400" b="0" u="sng" dirty="0">
                <a:solidFill>
                  <a:schemeClr val="tx1">
                    <a:lumMod val="95000"/>
                    <a:lumOff val="5000"/>
                  </a:schemeClr>
                </a:solidFill>
                <a:latin typeface="Calibri"/>
                <a:cs typeface="Calibri"/>
              </a:rPr>
              <a:t>all</a:t>
            </a:r>
            <a:r>
              <a:rPr lang="en-US" sz="2400" b="0" dirty="0">
                <a:solidFill>
                  <a:schemeClr val="tx1">
                    <a:lumMod val="95000"/>
                    <a:lumOff val="5000"/>
                  </a:schemeClr>
                </a:solidFill>
                <a:latin typeface="Calibri"/>
                <a:cs typeface="Calibri"/>
              </a:rPr>
              <a:t> inpatient and ED encounters (i.e., entire calendar year) requested; 150-200 hospital respondents per year.</a:t>
            </a:r>
          </a:p>
          <a:p>
            <a:pPr marL="342900" indent="-342900">
              <a:buClr>
                <a:srgbClr val="0039A6"/>
              </a:buClr>
              <a:buFont typeface="Wingdings" panose="05000000000000000000" pitchFamily="2" charset="2"/>
              <a:buChar char="§"/>
            </a:pPr>
            <a:r>
              <a:rPr lang="en-US" sz="2400" dirty="0">
                <a:solidFill>
                  <a:srgbClr val="0039A6"/>
                </a:solidFill>
                <a:latin typeface="Calibri"/>
                <a:cs typeface="Calibri"/>
              </a:rPr>
              <a:t>Linkage capability: </a:t>
            </a:r>
            <a:r>
              <a:rPr lang="en-US" sz="2400" b="0" dirty="0">
                <a:solidFill>
                  <a:schemeClr val="tx1">
                    <a:lumMod val="95000"/>
                    <a:lumOff val="5000"/>
                  </a:schemeClr>
                </a:solidFill>
                <a:latin typeface="Calibri"/>
                <a:cs typeface="Calibri"/>
              </a:rPr>
              <a:t>Personally-identifiable information (PII) is collected, which allows data linkage across hospital settings and to external data sources such as the NDI, CMS, and HUD data.</a:t>
            </a:r>
          </a:p>
          <a:p>
            <a:pPr marL="342900" indent="-342900">
              <a:buClr>
                <a:srgbClr val="0039A6"/>
              </a:buClr>
              <a:buFont typeface="Wingdings" panose="05000000000000000000" pitchFamily="2" charset="2"/>
              <a:buChar char="§"/>
            </a:pPr>
            <a:endParaRPr lang="en-US" sz="2400" b="0" dirty="0">
              <a:solidFill>
                <a:schemeClr val="tx1">
                  <a:lumMod val="95000"/>
                  <a:lumOff val="5000"/>
                </a:schemeClr>
              </a:solidFill>
              <a:latin typeface="Calibri"/>
              <a:cs typeface="Calibri"/>
            </a:endParaRPr>
          </a:p>
        </p:txBody>
      </p:sp>
      <p:sp>
        <p:nvSpPr>
          <p:cNvPr id="9" name="Slide Number Placeholder 2">
            <a:extLst>
              <a:ext uri="{FF2B5EF4-FFF2-40B4-BE49-F238E27FC236}">
                <a16:creationId xmlns:a16="http://schemas.microsoft.com/office/drawing/2014/main" id="{1D95457D-4D26-460B-811B-FB77A87D062C}"/>
              </a:ext>
            </a:extLst>
          </p:cNvPr>
          <p:cNvSpPr txBox="1">
            <a:spLocks/>
          </p:cNvSpPr>
          <p:nvPr/>
        </p:nvSpPr>
        <p:spPr>
          <a:xfrm>
            <a:off x="9657119" y="6454303"/>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67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662578-9CCB-4D1B-AD1A-85FE7AF4FB97}"/>
              </a:ext>
            </a:extLst>
          </p:cNvPr>
          <p:cNvSpPr txBox="1">
            <a:spLocks noGrp="1"/>
          </p:cNvSpPr>
          <p:nvPr>
            <p:ph type="title" idx="4294967295"/>
          </p:nvPr>
        </p:nvSpPr>
        <p:spPr>
          <a:xfrm>
            <a:off x="482905" y="274640"/>
            <a:ext cx="8568558" cy="4819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National Hospital Care Survey: Modernization</a:t>
            </a:r>
            <a:endParaRPr kumimoji="0" lang="en-US" sz="3200" b="1" i="0" u="none" strike="noStrike" kern="1200" cap="none" spc="0" normalizeH="0" baseline="0" noProof="0" dirty="0">
              <a:ln>
                <a:noFill/>
              </a:ln>
              <a:solidFill>
                <a:srgbClr val="0B40A5"/>
              </a:solidFill>
              <a:effectLst/>
              <a:uLnTx/>
              <a:uFillTx/>
              <a:latin typeface="+mj-lt"/>
              <a:ea typeface="+mj-ea"/>
              <a:cs typeface="+mj-cs"/>
            </a:endParaRPr>
          </a:p>
        </p:txBody>
      </p:sp>
      <p:sp>
        <p:nvSpPr>
          <p:cNvPr id="6" name="Text Placeholder 2">
            <a:extLst>
              <a:ext uri="{FF2B5EF4-FFF2-40B4-BE49-F238E27FC236}">
                <a16:creationId xmlns:a16="http://schemas.microsoft.com/office/drawing/2014/main" id="{81385E9D-4686-4C36-9138-B194F7D3A54D}"/>
              </a:ext>
            </a:extLst>
          </p:cNvPr>
          <p:cNvSpPr txBox="1">
            <a:spLocks/>
          </p:cNvSpPr>
          <p:nvPr/>
        </p:nvSpPr>
        <p:spPr>
          <a:xfrm>
            <a:off x="482905" y="991723"/>
            <a:ext cx="10802039" cy="487455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buFont typeface="Wingdings" panose="05000000000000000000" pitchFamily="2" charset="2"/>
              <a:buChar char="§"/>
            </a:pPr>
            <a:r>
              <a:rPr lang="en-US" sz="9200" dirty="0">
                <a:solidFill>
                  <a:srgbClr val="0B40A5"/>
                </a:solidFill>
                <a:latin typeface="Calibri"/>
                <a:ea typeface="Calibri"/>
                <a:cs typeface="Calibri"/>
              </a:rPr>
              <a:t>DMI funds used for purchase of data to supplement data collection</a:t>
            </a:r>
          </a:p>
          <a:p>
            <a:pPr marL="569595" indent="-225425">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American College of Emergency Physicians (ACEP)  </a:t>
            </a:r>
            <a:endParaRPr lang="en-US" sz="9200" b="0" dirty="0">
              <a:solidFill>
                <a:schemeClr val="tx1">
                  <a:lumMod val="95000"/>
                  <a:lumOff val="5000"/>
                </a:schemeClr>
              </a:solidFill>
              <a:ea typeface="Calibri"/>
              <a:cs typeface="Calibri"/>
            </a:endParaRPr>
          </a:p>
          <a:p>
            <a:pPr marL="568325" indent="-223520">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Premier </a:t>
            </a:r>
            <a:endParaRPr lang="en-US" sz="9200" b="0" dirty="0">
              <a:solidFill>
                <a:schemeClr val="tx1">
                  <a:lumMod val="95000"/>
                  <a:lumOff val="5000"/>
                </a:schemeClr>
              </a:solidFill>
              <a:ea typeface="Calibri"/>
              <a:cs typeface="Calibri"/>
            </a:endParaRPr>
          </a:p>
          <a:p>
            <a:pPr marL="347472" indent="-347472">
              <a:buFont typeface="Wingdings" panose="05000000000000000000" pitchFamily="2" charset="2"/>
              <a:buChar char="§"/>
            </a:pPr>
            <a:r>
              <a:rPr lang="en-US" sz="9200" dirty="0">
                <a:solidFill>
                  <a:srgbClr val="0B40A5"/>
                </a:solidFill>
                <a:latin typeface="Calibri"/>
                <a:ea typeface="Calibri"/>
                <a:cs typeface="Calibri"/>
              </a:rPr>
              <a:t>DMI funds to be used to conduct new methodological work</a:t>
            </a:r>
          </a:p>
          <a:p>
            <a:pPr marL="569595" indent="-225425">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Use data collected directly from hospitals and purchased data for modelling of national estimates.</a:t>
            </a:r>
          </a:p>
          <a:p>
            <a:pPr marL="569595" indent="-225425">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Explore use of synthetic data for public use and RDC files.</a:t>
            </a:r>
          </a:p>
          <a:p>
            <a:pPr marL="347472" indent="-347472">
              <a:buFont typeface="Wingdings" panose="05000000000000000000" pitchFamily="2" charset="2"/>
              <a:buChar char="§"/>
            </a:pPr>
            <a:r>
              <a:rPr lang="en-US" sz="9200" dirty="0">
                <a:solidFill>
                  <a:srgbClr val="0B40A5"/>
                </a:solidFill>
                <a:latin typeface="Calibri"/>
                <a:ea typeface="Calibri"/>
                <a:cs typeface="Calibri"/>
              </a:rPr>
              <a:t>Data linkage work</a:t>
            </a:r>
          </a:p>
          <a:p>
            <a:pPr marL="568325" indent="-222250">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NHCS data have been linked to the NDI, various CMS data sets, HUD data and VA data is now in progress.</a:t>
            </a:r>
          </a:p>
          <a:p>
            <a:pPr marL="347472" indent="-347472">
              <a:buFont typeface="Wingdings" panose="05000000000000000000" pitchFamily="2" charset="2"/>
              <a:buChar char="§"/>
            </a:pPr>
            <a:r>
              <a:rPr lang="en-US" sz="9200" dirty="0">
                <a:solidFill>
                  <a:srgbClr val="0B40A5"/>
                </a:solidFill>
                <a:latin typeface="Calibri"/>
                <a:ea typeface="Calibri"/>
                <a:cs typeface="Calibri"/>
              </a:rPr>
              <a:t>Natural Language Processing (NLP) Work</a:t>
            </a:r>
          </a:p>
          <a:p>
            <a:pPr marL="568325" indent="-222250">
              <a:buClr>
                <a:srgbClr val="0B40A5"/>
              </a:buClr>
              <a:buFont typeface="Arial" panose="020B0604020202020204" pitchFamily="34" charset="0"/>
              <a:buChar char="•"/>
            </a:pPr>
            <a:r>
              <a:rPr lang="en-US" sz="9200" b="0" dirty="0">
                <a:solidFill>
                  <a:schemeClr val="tx1">
                    <a:lumMod val="95000"/>
                    <a:lumOff val="5000"/>
                  </a:schemeClr>
                </a:solidFill>
                <a:latin typeface="Calibri"/>
                <a:ea typeface="Calibri"/>
                <a:cs typeface="Calibri"/>
              </a:rPr>
              <a:t>Using EHR clinical notes to identify opioid-involved hospitalizations.</a:t>
            </a:r>
          </a:p>
          <a:p>
            <a:pPr marL="0" indent="0"/>
            <a:endParaRPr lang="en-US" dirty="0"/>
          </a:p>
        </p:txBody>
      </p:sp>
      <p:sp>
        <p:nvSpPr>
          <p:cNvPr id="9" name="Slide Number Placeholder 2">
            <a:extLst>
              <a:ext uri="{FF2B5EF4-FFF2-40B4-BE49-F238E27FC236}">
                <a16:creationId xmlns:a16="http://schemas.microsoft.com/office/drawing/2014/main" id="{6379AEA9-5640-4F9B-9909-ADD4DD20BD6C}"/>
              </a:ext>
            </a:extLst>
          </p:cNvPr>
          <p:cNvSpPr txBox="1">
            <a:spLocks/>
          </p:cNvSpPr>
          <p:nvPr/>
        </p:nvSpPr>
        <p:spPr>
          <a:xfrm>
            <a:off x="9546805" y="6430744"/>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29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2CEDB5-80C8-4FB7-8CCD-E3F9D8AD9DED}"/>
              </a:ext>
            </a:extLst>
          </p:cNvPr>
          <p:cNvSpPr txBox="1">
            <a:spLocks noGrp="1"/>
          </p:cNvSpPr>
          <p:nvPr>
            <p:ph type="title" idx="4294967295"/>
          </p:nvPr>
        </p:nvSpPr>
        <p:spPr>
          <a:xfrm>
            <a:off x="498763" y="0"/>
            <a:ext cx="11083637" cy="902525"/>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B40A5"/>
                </a:solidFill>
                <a:effectLst/>
                <a:uLnTx/>
                <a:uFillTx/>
                <a:latin typeface="Calibri"/>
                <a:ea typeface="+mj-ea"/>
                <a:cs typeface="Calibri"/>
              </a:rPr>
              <a:t>National Ambulatory Medical Care Survey (NAMCS) - Health Center Component</a:t>
            </a:r>
          </a:p>
        </p:txBody>
      </p:sp>
      <p:sp>
        <p:nvSpPr>
          <p:cNvPr id="7" name="Text Placeholder 2">
            <a:extLst>
              <a:ext uri="{FF2B5EF4-FFF2-40B4-BE49-F238E27FC236}">
                <a16:creationId xmlns:a16="http://schemas.microsoft.com/office/drawing/2014/main" id="{04478F00-925A-4F91-8AE8-30161BC9DAE4}"/>
              </a:ext>
            </a:extLst>
          </p:cNvPr>
          <p:cNvSpPr txBox="1">
            <a:spLocks/>
          </p:cNvSpPr>
          <p:nvPr/>
        </p:nvSpPr>
        <p:spPr>
          <a:xfrm>
            <a:off x="498763" y="819397"/>
            <a:ext cx="11401137" cy="4409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rgbClr val="0039A6"/>
                </a:solidFill>
                <a:latin typeface="Calibri"/>
                <a:cs typeface="Calibri"/>
              </a:rPr>
              <a:t>Purpose</a:t>
            </a:r>
            <a:r>
              <a:rPr lang="en-US" sz="2400" b="0" dirty="0">
                <a:solidFill>
                  <a:srgbClr val="0039A6"/>
                </a:solidFill>
                <a:latin typeface="Calibri"/>
                <a:cs typeface="Calibri"/>
              </a:rPr>
              <a:t>: </a:t>
            </a:r>
            <a:r>
              <a:rPr lang="en-US" sz="2400" b="0" dirty="0">
                <a:latin typeface="Calibri"/>
                <a:ea typeface="Calibri"/>
                <a:cs typeface="Calibri"/>
              </a:rPr>
              <a:t> </a:t>
            </a:r>
            <a:r>
              <a:rPr lang="en-US" sz="2400" b="0" dirty="0">
                <a:solidFill>
                  <a:schemeClr val="tx1">
                    <a:lumMod val="95000"/>
                    <a:lumOff val="5000"/>
                  </a:schemeClr>
                </a:solidFill>
                <a:latin typeface="Calibri"/>
                <a:cs typeface="Calibri"/>
              </a:rPr>
              <a:t>Designed to meet the need for objective, reliable information about the provision and use of ambulatory medical care services in the United States. </a:t>
            </a:r>
          </a:p>
          <a:p>
            <a:pPr marL="342900" indent="-342900">
              <a:buFont typeface="Wingdings" panose="05000000000000000000" pitchFamily="2" charset="2"/>
              <a:buChar char="§"/>
            </a:pPr>
            <a:r>
              <a:rPr lang="en-US" sz="2400" dirty="0">
                <a:solidFill>
                  <a:srgbClr val="0039A6"/>
                </a:solidFill>
                <a:latin typeface="Calibri"/>
                <a:cs typeface="Calibri"/>
              </a:rPr>
              <a:t>Sample</a:t>
            </a:r>
            <a:r>
              <a:rPr lang="en-US" sz="2400" b="0" dirty="0">
                <a:solidFill>
                  <a:srgbClr val="0039A6"/>
                </a:solidFill>
                <a:latin typeface="Calibri"/>
                <a:cs typeface="Calibri"/>
              </a:rPr>
              <a:t>:</a:t>
            </a:r>
            <a:r>
              <a:rPr lang="en-US" sz="2400" b="0" dirty="0">
                <a:latin typeface="Calibri"/>
                <a:ea typeface="Calibri"/>
                <a:cs typeface="Calibri"/>
              </a:rPr>
              <a:t> </a:t>
            </a:r>
            <a:r>
              <a:rPr lang="en-US" sz="2400" b="0" dirty="0">
                <a:solidFill>
                  <a:schemeClr val="tx1">
                    <a:lumMod val="95000"/>
                    <a:lumOff val="5000"/>
                  </a:schemeClr>
                </a:solidFill>
                <a:latin typeface="Calibri"/>
                <a:cs typeface="Calibri"/>
              </a:rPr>
              <a:t>Federally qualified health centers (FQHCs) and FQHC look-alikes as classified by the Health Resources and Services Administration (HRSA).</a:t>
            </a:r>
          </a:p>
          <a:p>
            <a:pPr marL="342900" indent="-342900">
              <a:buFont typeface="Wingdings" panose="05000000000000000000" pitchFamily="2" charset="2"/>
              <a:buChar char="§"/>
            </a:pPr>
            <a:r>
              <a:rPr lang="en-US" sz="2400" dirty="0">
                <a:solidFill>
                  <a:srgbClr val="0039A6"/>
                </a:solidFill>
                <a:latin typeface="Calibri"/>
                <a:cs typeface="Calibri"/>
              </a:rPr>
              <a:t>Mode</a:t>
            </a:r>
            <a:r>
              <a:rPr lang="en-US" sz="2400" b="0" dirty="0">
                <a:solidFill>
                  <a:srgbClr val="0039A6"/>
                </a:solidFill>
                <a:latin typeface="Calibri"/>
                <a:cs typeface="Calibri"/>
              </a:rPr>
              <a:t>: </a:t>
            </a:r>
            <a:r>
              <a:rPr lang="en-US" sz="2400" b="0" dirty="0">
                <a:solidFill>
                  <a:schemeClr val="tx1">
                    <a:lumMod val="95000"/>
                    <a:lumOff val="5000"/>
                  </a:schemeClr>
                </a:solidFill>
                <a:latin typeface="Calibri"/>
                <a:cs typeface="Calibri"/>
              </a:rPr>
              <a:t>Electronic health record (EHR) data transmitted electronically to NCHS or its data collection agent.</a:t>
            </a:r>
          </a:p>
          <a:p>
            <a:pPr marL="342900" indent="-342900">
              <a:buFont typeface="Wingdings" panose="05000000000000000000" pitchFamily="2" charset="2"/>
              <a:buChar char="§"/>
            </a:pPr>
            <a:r>
              <a:rPr lang="en-US" sz="2400" dirty="0">
                <a:solidFill>
                  <a:srgbClr val="0039A6"/>
                </a:solidFill>
                <a:latin typeface="Calibri"/>
                <a:cs typeface="Calibri"/>
              </a:rPr>
              <a:t>Questionnaire</a:t>
            </a:r>
            <a:r>
              <a:rPr lang="en-US" sz="2400" b="0" dirty="0">
                <a:solidFill>
                  <a:srgbClr val="0039A6"/>
                </a:solidFill>
                <a:latin typeface="Calibri"/>
                <a:cs typeface="Calibri"/>
              </a:rPr>
              <a:t>: </a:t>
            </a:r>
            <a:r>
              <a:rPr lang="en-US" sz="2400" b="0" dirty="0">
                <a:solidFill>
                  <a:schemeClr val="tx1">
                    <a:lumMod val="95000"/>
                    <a:lumOff val="5000"/>
                  </a:schemeClr>
                </a:solidFill>
                <a:latin typeface="Calibri"/>
                <a:cs typeface="Calibri"/>
              </a:rPr>
              <a:t>Facility Interview collects HC information needed for statistical weighting. </a:t>
            </a:r>
          </a:p>
          <a:p>
            <a:pPr marL="342900" indent="-342900">
              <a:buFont typeface="Wingdings" panose="05000000000000000000" pitchFamily="2" charset="2"/>
              <a:buChar char="§"/>
            </a:pPr>
            <a:r>
              <a:rPr lang="en-US" sz="2400" dirty="0">
                <a:solidFill>
                  <a:srgbClr val="0039A6"/>
                </a:solidFill>
                <a:latin typeface="Calibri"/>
                <a:cs typeface="Calibri"/>
              </a:rPr>
              <a:t>Data collection</a:t>
            </a:r>
            <a:r>
              <a:rPr lang="en-US" sz="2400" b="0" dirty="0">
                <a:solidFill>
                  <a:srgbClr val="0039A6"/>
                </a:solidFill>
                <a:latin typeface="Calibri"/>
                <a:cs typeface="Calibri"/>
              </a:rPr>
              <a:t>: </a:t>
            </a:r>
            <a:r>
              <a:rPr lang="en-US" sz="2400" b="0" dirty="0">
                <a:solidFill>
                  <a:schemeClr val="tx1">
                    <a:lumMod val="95000"/>
                    <a:lumOff val="5000"/>
                  </a:schemeClr>
                </a:solidFill>
                <a:latin typeface="Calibri"/>
                <a:cs typeface="Calibri"/>
              </a:rPr>
              <a:t>January-December annually, restricted-use files</a:t>
            </a:r>
            <a:r>
              <a:rPr lang="en-US" sz="2400" b="0" dirty="0">
                <a:solidFill>
                  <a:srgbClr val="3F3F3F"/>
                </a:solidFill>
                <a:latin typeface="Calibri"/>
                <a:cs typeface="Calibri"/>
              </a:rPr>
              <a:t>.</a:t>
            </a:r>
          </a:p>
          <a:p>
            <a:pPr marL="342900" indent="-342900">
              <a:buFont typeface="Wingdings" panose="05000000000000000000" pitchFamily="2" charset="2"/>
              <a:buChar char="§"/>
            </a:pPr>
            <a:r>
              <a:rPr lang="en-US" sz="2400" dirty="0">
                <a:solidFill>
                  <a:srgbClr val="0039A6"/>
                </a:solidFill>
                <a:latin typeface="Calibri"/>
                <a:cs typeface="Calibri"/>
              </a:rPr>
              <a:t>Sample size</a:t>
            </a:r>
            <a:r>
              <a:rPr lang="en-US" sz="2400" b="0" dirty="0">
                <a:solidFill>
                  <a:srgbClr val="0039A6"/>
                </a:solidFill>
                <a:latin typeface="Calibri"/>
                <a:cs typeface="Calibri"/>
              </a:rPr>
              <a:t>:</a:t>
            </a:r>
            <a:r>
              <a:rPr lang="en-US" sz="2400" b="0" dirty="0">
                <a:latin typeface="Calibri"/>
                <a:ea typeface="Calibri"/>
                <a:cs typeface="Calibri"/>
              </a:rPr>
              <a:t> </a:t>
            </a:r>
            <a:r>
              <a:rPr lang="en-US" sz="2400" b="0" dirty="0">
                <a:solidFill>
                  <a:schemeClr val="tx1">
                    <a:lumMod val="95000"/>
                    <a:lumOff val="5000"/>
                  </a:schemeClr>
                </a:solidFill>
                <a:latin typeface="Calibri"/>
                <a:cs typeface="Calibri"/>
              </a:rPr>
              <a:t>50 HCs in 2021; +50 HCs in 2022 (total of up to 100); +50 HCs in 2023 (total of up to 150). </a:t>
            </a:r>
          </a:p>
          <a:p>
            <a:pPr marL="342900" indent="-342900">
              <a:buFont typeface="Wingdings" panose="05000000000000000000" pitchFamily="2" charset="2"/>
              <a:buChar char="§"/>
            </a:pPr>
            <a:r>
              <a:rPr lang="en-US" sz="2400" dirty="0">
                <a:solidFill>
                  <a:srgbClr val="0B40A5"/>
                </a:solidFill>
                <a:latin typeface="Calibri"/>
                <a:cs typeface="Calibri"/>
              </a:rPr>
              <a:t>Linkage capability:  </a:t>
            </a:r>
            <a:r>
              <a:rPr lang="en-US" sz="2400" b="0" dirty="0">
                <a:solidFill>
                  <a:schemeClr val="tx1"/>
                </a:solidFill>
                <a:latin typeface="Calibri"/>
                <a:cs typeface="Calibri"/>
              </a:rPr>
              <a:t>PII is collected which allows linkage to NDI, HUD and Medicaid data</a:t>
            </a:r>
            <a:endParaRPr lang="en-US" sz="2400" b="0" dirty="0">
              <a:solidFill>
                <a:schemeClr val="tx1">
                  <a:lumMod val="95000"/>
                  <a:lumOff val="5000"/>
                </a:schemeClr>
              </a:solidFill>
            </a:endParaRPr>
          </a:p>
        </p:txBody>
      </p:sp>
      <p:sp>
        <p:nvSpPr>
          <p:cNvPr id="8" name="Slide Number Placeholder 2">
            <a:extLst>
              <a:ext uri="{FF2B5EF4-FFF2-40B4-BE49-F238E27FC236}">
                <a16:creationId xmlns:a16="http://schemas.microsoft.com/office/drawing/2014/main" id="{A6F5EFA4-DE7C-4E1E-A527-5365E12A8AB1}"/>
              </a:ext>
            </a:extLst>
          </p:cNvPr>
          <p:cNvSpPr txBox="1">
            <a:spLocks/>
          </p:cNvSpPr>
          <p:nvPr/>
        </p:nvSpPr>
        <p:spPr>
          <a:xfrm>
            <a:off x="9623923" y="6381521"/>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00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C4A8CE-ACC1-4474-87DA-57563A969DAF}"/>
              </a:ext>
            </a:extLst>
          </p:cNvPr>
          <p:cNvSpPr txBox="1">
            <a:spLocks noGrp="1"/>
          </p:cNvSpPr>
          <p:nvPr>
            <p:ph type="title" idx="4294967295"/>
          </p:nvPr>
        </p:nvSpPr>
        <p:spPr>
          <a:xfrm>
            <a:off x="573343" y="600419"/>
            <a:ext cx="11045314" cy="456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NAMCS – Health Center Component: Modernization</a:t>
            </a:r>
            <a:endParaRPr kumimoji="0" lang="en-US" sz="3200" b="1" i="0" u="none" strike="noStrike" kern="1200" cap="none" spc="0" normalizeH="0" baseline="0" noProof="0" dirty="0">
              <a:ln>
                <a:noFill/>
              </a:ln>
              <a:solidFill>
                <a:srgbClr val="0B40A5"/>
              </a:solidFill>
              <a:effectLst/>
              <a:uLnTx/>
              <a:uFillTx/>
              <a:latin typeface="+mj-lt"/>
              <a:ea typeface="+mj-ea"/>
              <a:cs typeface="Calibri"/>
            </a:endParaRPr>
          </a:p>
        </p:txBody>
      </p:sp>
      <p:sp>
        <p:nvSpPr>
          <p:cNvPr id="6" name="Text Placeholder 2">
            <a:extLst>
              <a:ext uri="{FF2B5EF4-FFF2-40B4-BE49-F238E27FC236}">
                <a16:creationId xmlns:a16="http://schemas.microsoft.com/office/drawing/2014/main" id="{389A6F13-6777-490C-A731-34C60E7D2EFD}"/>
              </a:ext>
            </a:extLst>
          </p:cNvPr>
          <p:cNvSpPr txBox="1">
            <a:spLocks/>
          </p:cNvSpPr>
          <p:nvPr/>
        </p:nvSpPr>
        <p:spPr>
          <a:xfrm>
            <a:off x="573343" y="1413545"/>
            <a:ext cx="11302706" cy="465271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buClr>
                <a:srgbClr val="0B40A5"/>
              </a:buClr>
              <a:buFont typeface="Wingdings" panose="05000000000000000000" pitchFamily="2" charset="2"/>
              <a:buChar char="§"/>
            </a:pPr>
            <a:r>
              <a:rPr lang="en-US" sz="7400" dirty="0">
                <a:solidFill>
                  <a:srgbClr val="0B40A5"/>
                </a:solidFill>
                <a:latin typeface="Calibri"/>
                <a:cs typeface="Calibri"/>
              </a:rPr>
              <a:t>Transition from abstraction to EHR data collection</a:t>
            </a:r>
            <a:endParaRPr lang="en-US" sz="7400" dirty="0">
              <a:solidFill>
                <a:srgbClr val="0B40A5"/>
              </a:solidFill>
            </a:endParaRPr>
          </a:p>
          <a:p>
            <a:pPr marL="687070">
              <a:buClr>
                <a:srgbClr val="0B40A5"/>
              </a:buClr>
              <a:buFont typeface="Arial" panose="020B0604020202020204" pitchFamily="34" charset="0"/>
              <a:buChar char="•"/>
            </a:pPr>
            <a:r>
              <a:rPr lang="en-US" sz="7400" b="0" dirty="0">
                <a:solidFill>
                  <a:schemeClr val="tx1">
                    <a:lumMod val="95000"/>
                    <a:lumOff val="5000"/>
                  </a:schemeClr>
                </a:solidFill>
                <a:latin typeface="Calibri"/>
                <a:cs typeface="Calibri"/>
              </a:rPr>
              <a:t>Working with HRSA to recruit up to 50 FQHCs or FQHC-LALs to transmit EHR data in IG 1.2 format or customized report to NCHS for 2021 and 2022 data collections.</a:t>
            </a:r>
          </a:p>
          <a:p>
            <a:pPr marL="347472" indent="-347472">
              <a:buClr>
                <a:srgbClr val="0B40A5"/>
              </a:buClr>
              <a:buFont typeface="Wingdings" panose="020B0604020202020204" pitchFamily="34" charset="0"/>
              <a:buChar char="§"/>
            </a:pPr>
            <a:r>
              <a:rPr lang="en-US" sz="7400" dirty="0">
                <a:solidFill>
                  <a:srgbClr val="0B40A5"/>
                </a:solidFill>
                <a:latin typeface="Calibri"/>
                <a:cs typeface="Calibri"/>
              </a:rPr>
              <a:t>Additional recruitment and data availability</a:t>
            </a:r>
          </a:p>
          <a:p>
            <a:pPr marL="687070">
              <a:buClr>
                <a:srgbClr val="0B40A5"/>
              </a:buClr>
              <a:buFont typeface="Arial" panose="020B0604020202020204" pitchFamily="34" charset="0"/>
              <a:buChar char="•"/>
            </a:pPr>
            <a:r>
              <a:rPr lang="en-US" sz="7400" b="0" dirty="0">
                <a:solidFill>
                  <a:schemeClr val="tx1">
                    <a:lumMod val="95000"/>
                    <a:lumOff val="5000"/>
                  </a:schemeClr>
                </a:solidFill>
                <a:latin typeface="Calibri"/>
                <a:cs typeface="Calibri"/>
              </a:rPr>
              <a:t>DMI funds will be used for 2023 data collection to increase the sample for an additional 50 FQHCs or FQHC-LALs to bring total sample up to 150 and build interactive dashboard for preliminary and final national estimates. </a:t>
            </a:r>
          </a:p>
          <a:p>
            <a:pPr marL="347472" indent="-347472">
              <a:buClr>
                <a:srgbClr val="0B40A5"/>
              </a:buClr>
              <a:buFont typeface="Wingdings" panose="020B0604020202020204" pitchFamily="34" charset="0"/>
              <a:buChar char="§"/>
            </a:pPr>
            <a:r>
              <a:rPr lang="en-US" sz="7400" dirty="0">
                <a:solidFill>
                  <a:srgbClr val="0B40A5"/>
                </a:solidFill>
                <a:latin typeface="Calibri"/>
                <a:cs typeface="Calibri"/>
              </a:rPr>
              <a:t>Incentivize participation</a:t>
            </a:r>
            <a:endParaRPr lang="en-US" sz="7400" dirty="0">
              <a:solidFill>
                <a:srgbClr val="0B40A5"/>
              </a:solidFill>
              <a:cs typeface="Calibri"/>
            </a:endParaRPr>
          </a:p>
          <a:p>
            <a:pPr marL="687070">
              <a:buClr>
                <a:srgbClr val="0B40A5"/>
              </a:buClr>
              <a:buFont typeface="Arial" panose="020B0604020202020204" pitchFamily="34" charset="0"/>
              <a:buChar char="•"/>
            </a:pPr>
            <a:r>
              <a:rPr lang="en-US" sz="7400" b="0" dirty="0">
                <a:solidFill>
                  <a:schemeClr val="tx1">
                    <a:lumMod val="95000"/>
                    <a:lumOff val="5000"/>
                  </a:schemeClr>
                </a:solidFill>
                <a:latin typeface="Calibri"/>
                <a:cs typeface="Calibri"/>
              </a:rPr>
              <a:t>Provide up to $10,000 for set-up to activate module on their system or have vendor send customized report to NCHS.</a:t>
            </a:r>
          </a:p>
          <a:p>
            <a:pPr marL="0" indent="0"/>
            <a:endParaRPr lang="en-US" dirty="0"/>
          </a:p>
        </p:txBody>
      </p:sp>
      <p:sp>
        <p:nvSpPr>
          <p:cNvPr id="8" name="Slide Number Placeholder 2">
            <a:extLst>
              <a:ext uri="{FF2B5EF4-FFF2-40B4-BE49-F238E27FC236}">
                <a16:creationId xmlns:a16="http://schemas.microsoft.com/office/drawing/2014/main" id="{FCCECCBD-3D5C-46F2-8E66-22A0402156A1}"/>
              </a:ext>
            </a:extLst>
          </p:cNvPr>
          <p:cNvSpPr txBox="1">
            <a:spLocks/>
          </p:cNvSpPr>
          <p:nvPr/>
        </p:nvSpPr>
        <p:spPr>
          <a:xfrm>
            <a:off x="9598828" y="63749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71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92138" y="5211763"/>
            <a:ext cx="11006137" cy="884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Building Infrastructure for EHR Data Collection</a:t>
            </a:r>
          </a:p>
        </p:txBody>
      </p:sp>
      <p:sp>
        <p:nvSpPr>
          <p:cNvPr id="3" name="Slide Number Placeholder 2">
            <a:extLst>
              <a:ext uri="{FF2B5EF4-FFF2-40B4-BE49-F238E27FC236}">
                <a16:creationId xmlns:a16="http://schemas.microsoft.com/office/drawing/2014/main" id="{3BB5D5BD-8095-49E4-AC4C-1998AA807964}"/>
              </a:ext>
            </a:extLst>
          </p:cNvPr>
          <p:cNvSpPr txBox="1">
            <a:spLocks/>
          </p:cNvSpPr>
          <p:nvPr/>
        </p:nvSpPr>
        <p:spPr>
          <a:xfrm>
            <a:off x="9565778" y="6403555"/>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44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B30952-AB7A-40F3-AC1F-032A80701C4C}"/>
              </a:ext>
            </a:extLst>
          </p:cNvPr>
          <p:cNvSpPr>
            <a:spLocks noGrp="1"/>
          </p:cNvSpPr>
          <p:nvPr>
            <p:ph type="title"/>
          </p:nvPr>
        </p:nvSpPr>
        <p:spPr>
          <a:xfrm>
            <a:off x="839788" y="97750"/>
            <a:ext cx="10515600" cy="1325563"/>
          </a:xfrm>
        </p:spPr>
        <p:txBody>
          <a:bodyPr lIns="91440" tIns="45720" rIns="91440" bIns="45720" anchor="b" anchorCtr="0">
            <a:normAutofit/>
          </a:bodyPr>
          <a:lstStyle/>
          <a:p>
            <a:r>
              <a:rPr lang="en-US" dirty="0">
                <a:solidFill>
                  <a:srgbClr val="0B40A5"/>
                </a:solidFill>
                <a:latin typeface="Calibri"/>
                <a:cs typeface="Calibri"/>
              </a:rPr>
              <a:t>Healthcare Electronic Health Record (HEHR) Architecture – On-premise</a:t>
            </a:r>
          </a:p>
        </p:txBody>
      </p:sp>
      <p:pic>
        <p:nvPicPr>
          <p:cNvPr id="11" name="Picture 10" descr="This is the architectural diagram for the Healthcare Electronic Health Records (HEHR), which is a DHCS system hosted on premise. The diagram highlights how the data is obtained from different providers coming through SAMS (CDC solution) and DIRECT. It is then stored in an isolated CIPSEA environment. &#10;&#10;">
            <a:extLst>
              <a:ext uri="{FF2B5EF4-FFF2-40B4-BE49-F238E27FC236}">
                <a16:creationId xmlns:a16="http://schemas.microsoft.com/office/drawing/2014/main" id="{26CC5013-CD1C-48AF-BD34-664160CE6C64}"/>
              </a:ext>
            </a:extLst>
          </p:cNvPr>
          <p:cNvPicPr>
            <a:picLocks noChangeAspect="1"/>
          </p:cNvPicPr>
          <p:nvPr/>
        </p:nvPicPr>
        <p:blipFill>
          <a:blip r:embed="rId2"/>
          <a:stretch>
            <a:fillRect/>
          </a:stretch>
        </p:blipFill>
        <p:spPr>
          <a:xfrm>
            <a:off x="836612" y="1423313"/>
            <a:ext cx="11050588" cy="4775265"/>
          </a:xfrm>
          <a:prstGeom prst="rect">
            <a:avLst/>
          </a:prstGeom>
        </p:spPr>
      </p:pic>
      <p:sp>
        <p:nvSpPr>
          <p:cNvPr id="12" name="Slide Number Placeholder 2">
            <a:extLst>
              <a:ext uri="{FF2B5EF4-FFF2-40B4-BE49-F238E27FC236}">
                <a16:creationId xmlns:a16="http://schemas.microsoft.com/office/drawing/2014/main" id="{D05636F2-F3F2-4422-9F10-97D860B5B6E4}"/>
              </a:ext>
            </a:extLst>
          </p:cNvPr>
          <p:cNvSpPr txBox="1">
            <a:spLocks/>
          </p:cNvSpPr>
          <p:nvPr/>
        </p:nvSpPr>
        <p:spPr>
          <a:xfrm>
            <a:off x="9568839" y="6370505"/>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4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86300B-0328-4159-ABC6-5C6CCE875B4C}"/>
              </a:ext>
            </a:extLst>
          </p:cNvPr>
          <p:cNvSpPr>
            <a:spLocks noGrp="1"/>
          </p:cNvSpPr>
          <p:nvPr>
            <p:ph type="title"/>
          </p:nvPr>
        </p:nvSpPr>
        <p:spPr>
          <a:xfrm>
            <a:off x="838200" y="254958"/>
            <a:ext cx="10515600" cy="714528"/>
          </a:xfrm>
        </p:spPr>
        <p:txBody>
          <a:bodyPr lIns="91440" tIns="45720" rIns="91440" bIns="45720" anchor="b" anchorCtr="0"/>
          <a:lstStyle/>
          <a:p>
            <a:r>
              <a:rPr lang="en-US" dirty="0">
                <a:solidFill>
                  <a:srgbClr val="0B40A5"/>
                </a:solidFill>
                <a:latin typeface="Calibri"/>
                <a:ea typeface="Calibri"/>
                <a:cs typeface="Calibri"/>
              </a:rPr>
              <a:t>DMI Funds for HEHR Cloud Migration </a:t>
            </a:r>
            <a:endParaRPr lang="en-US" dirty="0">
              <a:solidFill>
                <a:srgbClr val="0B40A5"/>
              </a:solidFill>
            </a:endParaRPr>
          </a:p>
        </p:txBody>
      </p:sp>
      <p:sp>
        <p:nvSpPr>
          <p:cNvPr id="7" name="TextBox 6">
            <a:extLst>
              <a:ext uri="{FF2B5EF4-FFF2-40B4-BE49-F238E27FC236}">
                <a16:creationId xmlns:a16="http://schemas.microsoft.com/office/drawing/2014/main" id="{73E076E9-CEB4-4DC8-8C72-FE003093A361}"/>
              </a:ext>
            </a:extLst>
          </p:cNvPr>
          <p:cNvSpPr txBox="1"/>
          <p:nvPr/>
        </p:nvSpPr>
        <p:spPr>
          <a:xfrm>
            <a:off x="838200" y="1157403"/>
            <a:ext cx="9902933" cy="5539978"/>
          </a:xfrm>
          <a:prstGeom prst="rect">
            <a:avLst/>
          </a:prstGeom>
          <a:noFill/>
        </p:spPr>
        <p:txBody>
          <a:bodyPr wrap="square" rtlCol="0">
            <a:spAutoFit/>
          </a:bodyPr>
          <a:lstStyle/>
          <a:p>
            <a:pPr marL="342900" indent="-342900">
              <a:buClr>
                <a:srgbClr val="0B40A5"/>
              </a:buClr>
              <a:buFont typeface="Wingdings" panose="05000000000000000000" pitchFamily="2" charset="2"/>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HEHR supports NHCS and NAMCS for collecting, integrating, harmonizing, storing, and processing of EHR and administrative claims data. </a:t>
            </a:r>
          </a:p>
          <a:p>
            <a:pPr marL="342900" indent="-342900">
              <a:buClr>
                <a:srgbClr val="0B40A5"/>
              </a:buClr>
              <a:buFont typeface="Wingdings" panose="05000000000000000000" pitchFamily="2" charset="2"/>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Imperative to streamline the processes while minimizing costs of maintaining a large infrastructure. </a:t>
            </a:r>
          </a:p>
          <a:p>
            <a:pPr marL="342900" indent="-342900">
              <a:buClr>
                <a:srgbClr val="0B40A5"/>
              </a:buClr>
              <a:buFont typeface="Wingdings" panose="05000000000000000000" pitchFamily="2" charset="2"/>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Adhere to all applicable privacy and security standards and compliance with Confidential Information Protection and Statistical Efficiency Act (CIPSEA).</a:t>
            </a:r>
          </a:p>
          <a:p>
            <a:pPr marL="342900" indent="-342900">
              <a:buClr>
                <a:srgbClr val="006858"/>
              </a:buClr>
              <a:buFont typeface="Wingdings" panose="05000000000000000000" pitchFamily="2" charset="2"/>
              <a:buChar char="§"/>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39725" lvl="1" indent="-339725">
              <a:buClr>
                <a:srgbClr val="0B40A5"/>
              </a:buClr>
              <a:buFont typeface="Wingdings" panose="05000000000000000000" pitchFamily="2" charset="2"/>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Advantages:</a:t>
            </a:r>
          </a:p>
          <a:p>
            <a:pPr marL="627063" lvl="1" indent="-287338">
              <a:buClr>
                <a:srgbClr val="0B40A5"/>
              </a:buClr>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Increase processing time. </a:t>
            </a:r>
          </a:p>
          <a:p>
            <a:pPr marL="627063" lvl="1" indent="-287338">
              <a:buClr>
                <a:srgbClr val="0B40A5"/>
              </a:buClr>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Sharing of data across CDC will be easier on the cloud. </a:t>
            </a:r>
          </a:p>
          <a:p>
            <a:pPr marL="627063" lvl="1" indent="-287338">
              <a:buClr>
                <a:srgbClr val="0B40A5"/>
              </a:buClr>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Leverage all OCIO’s EDAV enterprise cloud capabilities minimizing any unnecessary HEHR development/configuration. </a:t>
            </a:r>
          </a:p>
          <a:p>
            <a:pPr marL="627063" lvl="1" indent="-287338">
              <a:buClr>
                <a:srgbClr val="0B40A5"/>
              </a:buClr>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Offer HEHR’s use of DIRECT data transport mechanism solution as an enterprise solution for others to use at CDC within EDAV. </a:t>
            </a:r>
          </a:p>
          <a:p>
            <a:pPr marL="800100" lvl="1" indent="-342900">
              <a:buClr>
                <a:srgbClr val="006858"/>
              </a:buClr>
              <a:buFont typeface="Arial" panose="020B0604020202020204" pitchFamily="34" charset="0"/>
              <a:buChar char="•"/>
            </a:pPr>
            <a:endParaRPr lang="en-US" dirty="0">
              <a:solidFill>
                <a:schemeClr val="accent4">
                  <a:lumMod val="75000"/>
                </a:schemeClr>
              </a:solidFill>
              <a:latin typeface="Calibri" panose="020F0502020204030204" pitchFamily="34" charset="0"/>
              <a:cs typeface="Calibri" panose="020F0502020204030204" pitchFamily="34" charset="0"/>
            </a:endParaRPr>
          </a:p>
        </p:txBody>
      </p:sp>
      <p:sp>
        <p:nvSpPr>
          <p:cNvPr id="8" name="Slide Number Placeholder 2">
            <a:extLst>
              <a:ext uri="{FF2B5EF4-FFF2-40B4-BE49-F238E27FC236}">
                <a16:creationId xmlns:a16="http://schemas.microsoft.com/office/drawing/2014/main" id="{531DE6C3-DDC3-43FB-91AF-CAE68E630D2C}"/>
              </a:ext>
            </a:extLst>
          </p:cNvPr>
          <p:cNvSpPr txBox="1">
            <a:spLocks/>
          </p:cNvSpPr>
          <p:nvPr/>
        </p:nvSpPr>
        <p:spPr>
          <a:xfrm>
            <a:off x="9612907" y="6392150"/>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72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33F67-C3CB-4DF5-AE50-34A3092FA48B}"/>
              </a:ext>
            </a:extLst>
          </p:cNvPr>
          <p:cNvSpPr>
            <a:spLocks noGrp="1"/>
          </p:cNvSpPr>
          <p:nvPr>
            <p:ph type="title"/>
          </p:nvPr>
        </p:nvSpPr>
        <p:spPr>
          <a:xfrm>
            <a:off x="608434" y="365125"/>
            <a:ext cx="10515600" cy="703511"/>
          </a:xfrm>
        </p:spPr>
        <p:txBody>
          <a:bodyPr/>
          <a:lstStyle/>
          <a:p>
            <a:r>
              <a:rPr lang="en-US" sz="3600" dirty="0">
                <a:solidFill>
                  <a:srgbClr val="0039A6"/>
                </a:solidFill>
                <a:latin typeface="Calibri"/>
                <a:cs typeface="Calibri"/>
              </a:rPr>
              <a:t>HEHR </a:t>
            </a:r>
            <a:r>
              <a:rPr lang="en-US" dirty="0">
                <a:solidFill>
                  <a:srgbClr val="0039A6"/>
                </a:solidFill>
                <a:latin typeface="Calibri"/>
                <a:cs typeface="Calibri"/>
              </a:rPr>
              <a:t>Cloud Migration Overview</a:t>
            </a:r>
            <a:r>
              <a:rPr lang="en-US" sz="3600" dirty="0">
                <a:latin typeface="Calibri"/>
                <a:cs typeface="Calibri"/>
              </a:rPr>
              <a:t> </a:t>
            </a:r>
            <a:endParaRPr lang="en-US" dirty="0"/>
          </a:p>
        </p:txBody>
      </p:sp>
      <p:pic>
        <p:nvPicPr>
          <p:cNvPr id="5" name="Picture 4" descr="This diagram highlights the Healthcare Electronic Health Records (HEHR) cloud migration. It shows how the data flows from various data sources and data types coming from SAMS (CDC Solution) and DIRECT into the CDC-hosted on-premise CIPSEA environment being migrated to Microsoft Azure Cloud. ">
            <a:extLst>
              <a:ext uri="{FF2B5EF4-FFF2-40B4-BE49-F238E27FC236}">
                <a16:creationId xmlns:a16="http://schemas.microsoft.com/office/drawing/2014/main" id="{EE47445F-6CD0-4083-9157-852245482DCF}"/>
              </a:ext>
            </a:extLst>
          </p:cNvPr>
          <p:cNvPicPr>
            <a:picLocks noChangeAspect="1"/>
          </p:cNvPicPr>
          <p:nvPr/>
        </p:nvPicPr>
        <p:blipFill>
          <a:blip r:embed="rId2"/>
          <a:stretch>
            <a:fillRect/>
          </a:stretch>
        </p:blipFill>
        <p:spPr>
          <a:xfrm>
            <a:off x="381918" y="1068636"/>
            <a:ext cx="11810082" cy="5454151"/>
          </a:xfrm>
          <a:prstGeom prst="rect">
            <a:avLst/>
          </a:prstGeom>
        </p:spPr>
      </p:pic>
      <p:pic>
        <p:nvPicPr>
          <p:cNvPr id="9" name="Picture 8">
            <a:extLst>
              <a:ext uri="{FF2B5EF4-FFF2-40B4-BE49-F238E27FC236}">
                <a16:creationId xmlns:a16="http://schemas.microsoft.com/office/drawing/2014/main" id="{562C1B65-6D58-4EBB-9287-B3A0BBC876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724617" y="6251355"/>
            <a:ext cx="279559" cy="240731"/>
          </a:xfrm>
          <a:prstGeom prst="rect">
            <a:avLst/>
          </a:prstGeom>
        </p:spPr>
      </p:pic>
      <p:sp>
        <p:nvSpPr>
          <p:cNvPr id="10" name="Slide Number Placeholder 2">
            <a:extLst>
              <a:ext uri="{FF2B5EF4-FFF2-40B4-BE49-F238E27FC236}">
                <a16:creationId xmlns:a16="http://schemas.microsoft.com/office/drawing/2014/main" id="{07828E2F-65D3-448A-9B8A-975770F8E303}"/>
              </a:ext>
            </a:extLst>
          </p:cNvPr>
          <p:cNvSpPr txBox="1">
            <a:spLocks/>
          </p:cNvSpPr>
          <p:nvPr/>
        </p:nvSpPr>
        <p:spPr>
          <a:xfrm>
            <a:off x="9612907" y="6392150"/>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13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415B10-2CE8-4BD3-A435-8337B03A08D4}"/>
              </a:ext>
            </a:extLst>
          </p:cNvPr>
          <p:cNvSpPr>
            <a:spLocks noGrp="1"/>
          </p:cNvSpPr>
          <p:nvPr>
            <p:ph type="title" idx="4294967295"/>
          </p:nvPr>
        </p:nvSpPr>
        <p:spPr>
          <a:xfrm>
            <a:off x="576263" y="787400"/>
            <a:ext cx="11006137" cy="876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marR="0" lvl="0" indent="-228600" algn="ctr"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B40A5"/>
                </a:solidFill>
                <a:effectLst/>
                <a:uLnTx/>
                <a:uFillTx/>
                <a:latin typeface="Calibri "/>
                <a:ea typeface="+mn-ea"/>
                <a:cs typeface="Calibri"/>
              </a:rPr>
              <a:t>Thank you!</a:t>
            </a:r>
          </a:p>
        </p:txBody>
      </p:sp>
      <p:pic>
        <p:nvPicPr>
          <p:cNvPr id="7" name="Picture 4">
            <a:extLst>
              <a:ext uri="{FF2B5EF4-FFF2-40B4-BE49-F238E27FC236}">
                <a16:creationId xmlns:a16="http://schemas.microsoft.com/office/drawing/2014/main" id="{8EC729BF-AF6A-49E5-8F7A-68210DA89A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30756" y="2137272"/>
            <a:ext cx="2930487" cy="2170323"/>
          </a:xfrm>
          <a:prstGeom prst="rect">
            <a:avLst/>
          </a:prstGeom>
        </p:spPr>
      </p:pic>
      <p:pic>
        <p:nvPicPr>
          <p:cNvPr id="4" name="Picture 3">
            <a:extLst>
              <a:ext uri="{FF2B5EF4-FFF2-40B4-BE49-F238E27FC236}">
                <a16:creationId xmlns:a16="http://schemas.microsoft.com/office/drawing/2014/main" id="{19451552-0A23-429F-9BAF-00370D6B607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061" y="5820321"/>
            <a:ext cx="1529849" cy="877060"/>
          </a:xfrm>
          <a:prstGeom prst="rect">
            <a:avLst/>
          </a:prstGeom>
        </p:spPr>
      </p:pic>
      <p:sp>
        <p:nvSpPr>
          <p:cNvPr id="8" name="Slide Number Placeholder 2">
            <a:extLst>
              <a:ext uri="{FF2B5EF4-FFF2-40B4-BE49-F238E27FC236}">
                <a16:creationId xmlns:a16="http://schemas.microsoft.com/office/drawing/2014/main" id="{751EFB08-1624-46E6-94D9-FB2807F54537}"/>
              </a:ext>
              <a:ext uri="{C183D7F6-B498-43B3-948B-1728B52AA6E4}">
                <adec:decorative xmlns:adec="http://schemas.microsoft.com/office/drawing/2017/decorative" val="1"/>
              </a:ext>
            </a:extLst>
          </p:cNvPr>
          <p:cNvSpPr txBox="1">
            <a:spLocks/>
          </p:cNvSpPr>
          <p:nvPr/>
        </p:nvSpPr>
        <p:spPr>
          <a:xfrm>
            <a:off x="9612907" y="6392150"/>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3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669925" y="5397500"/>
            <a:ext cx="11006138"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Calibri"/>
                <a:ea typeface="+mn-ea"/>
                <a:cs typeface="Calibri"/>
              </a:rPr>
              <a:t>Overview of the National Health Care Surveys</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Slide Number Placeholder 2">
            <a:extLst>
              <a:ext uri="{FF2B5EF4-FFF2-40B4-BE49-F238E27FC236}">
                <a16:creationId xmlns:a16="http://schemas.microsoft.com/office/drawing/2014/main" id="{3FE6F2F8-3F5B-4C29-9C83-766B85982B22}"/>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54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5D936-AE26-82B7-D779-27C1A210BF1B}"/>
              </a:ext>
              <a:ext uri="{C183D7F6-B498-43B3-948B-1728B52AA6E4}">
                <adec:decorative xmlns:adec="http://schemas.microsoft.com/office/drawing/2017/decorative" val="1"/>
              </a:ext>
            </a:extLst>
          </p:cNvPr>
          <p:cNvSpPr>
            <a:spLocks noGrp="1"/>
          </p:cNvSpPr>
          <p:nvPr>
            <p:ph sz="quarter" idx="10"/>
          </p:nvPr>
        </p:nvSpPr>
        <p:spPr>
          <a:xfrm>
            <a:off x="592931" y="1350530"/>
            <a:ext cx="11006137" cy="4058752"/>
          </a:xfrm>
        </p:spPr>
        <p:txBody>
          <a:bodyPr>
            <a:normAutofit/>
          </a:bodyPr>
          <a:lstStyle/>
          <a:p>
            <a:pPr marL="285750" marR="0" indent="-285750">
              <a:spcBef>
                <a:spcPts val="0"/>
              </a:spcBef>
              <a:spcAft>
                <a:spcPts val="0"/>
              </a:spcAft>
              <a:buFont typeface="Wingdings" panose="05000000000000000000" pitchFamily="2" charset="2"/>
              <a:buChar char="§"/>
            </a:pPr>
            <a:endParaRPr lang="en-US" sz="2000" dirty="0">
              <a:solidFill>
                <a:srgbClr val="0B40A5"/>
              </a:solidFill>
              <a:effectLst/>
              <a:latin typeface="Calibri" panose="020F0502020204030204" pitchFamily="34" charset="0"/>
              <a:ea typeface="Calibri" panose="020F0502020204030204" pitchFamily="34" charset="0"/>
            </a:endParaRPr>
          </a:p>
          <a:p>
            <a:endParaRPr lang="en-US" dirty="0"/>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National Health Care Surveys">
            <a:extLst>
              <a:ext uri="{FF2B5EF4-FFF2-40B4-BE49-F238E27FC236}">
                <a16:creationId xmlns:a16="http://schemas.microsoft.com/office/drawing/2014/main" id="{513550A8-3B98-4A07-AD6E-EE2FD3B5F5B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1"/>
            <a:ext cx="12192000" cy="1253551"/>
          </a:xfrm>
          <a:prstGeom prst="rect">
            <a:avLst/>
          </a:prstGeom>
        </p:spPr>
      </p:pic>
      <p:sp>
        <p:nvSpPr>
          <p:cNvPr id="6" name="Rectangle 5">
            <a:extLst>
              <a:ext uri="{FF2B5EF4-FFF2-40B4-BE49-F238E27FC236}">
                <a16:creationId xmlns:a16="http://schemas.microsoft.com/office/drawing/2014/main" id="{C8A33CFE-B1FC-4FCD-B875-02897CD202E3}"/>
              </a:ext>
            </a:extLst>
          </p:cNvPr>
          <p:cNvSpPr/>
          <p:nvPr/>
        </p:nvSpPr>
        <p:spPr>
          <a:xfrm>
            <a:off x="875606" y="1456751"/>
            <a:ext cx="9221588" cy="6032421"/>
          </a:xfrm>
          <a:prstGeom prst="rect">
            <a:avLst/>
          </a:prstGeom>
        </p:spPr>
        <p:txBody>
          <a:bodyPr wrap="square" lIns="121920" tIns="60960" rIns="121920" bIns="60960" anchor="t">
            <a:spAutoFit/>
          </a:bodyPr>
          <a:lstStyle/>
          <a:p>
            <a:pPr marL="537620" lvl="1" indent="-457189" defTabSz="1219170" eaLnBrk="0" fontAlgn="base" hangingPunct="0">
              <a:spcBef>
                <a:spcPct val="0"/>
              </a:spcBef>
              <a:spcAft>
                <a:spcPct val="0"/>
              </a:spcAft>
              <a:buClr>
                <a:srgbClr val="0039A6"/>
              </a:buClr>
              <a:buFont typeface="Wingdings" panose="05000000000000000000" pitchFamily="2" charset="2"/>
              <a:buChar char="§"/>
            </a:pPr>
            <a:r>
              <a:rPr lang="en-US" sz="2400" dirty="0">
                <a:solidFill>
                  <a:schemeClr val="tx1">
                    <a:lumMod val="95000"/>
                    <a:lumOff val="5000"/>
                  </a:schemeClr>
                </a:solidFill>
                <a:latin typeface="Calibri"/>
                <a:cs typeface="Calibri"/>
              </a:rPr>
              <a:t>Produce accurate objective, nationally-representative statistics on health care to inform health care policy and serve a variety of research needs.</a:t>
            </a:r>
          </a:p>
          <a:p>
            <a:pPr marL="537620" lvl="1" indent="-457189" defTabSz="1219170" eaLnBrk="0" fontAlgn="base" hangingPunct="0">
              <a:spcBef>
                <a:spcPct val="0"/>
              </a:spcBef>
              <a:spcAft>
                <a:spcPct val="0"/>
              </a:spcAft>
              <a:buFont typeface="Wingdings" panose="05000000000000000000" pitchFamily="2" charset="2"/>
              <a:buChar char="§"/>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537620" lvl="1" indent="-457189" defTabSz="1219170" eaLnBrk="0" fontAlgn="base" hangingPunct="0">
              <a:spcBef>
                <a:spcPct val="0"/>
              </a:spcBef>
              <a:spcAft>
                <a:spcPct val="0"/>
              </a:spcAft>
              <a:buClr>
                <a:srgbClr val="0039A6"/>
              </a:buClr>
              <a:buFont typeface="Wingdings" panose="05000000000000000000" pitchFamily="2" charset="2"/>
              <a:buChar char="§"/>
            </a:pPr>
            <a:r>
              <a:rPr lang="en-US" sz="2400" dirty="0">
                <a:solidFill>
                  <a:schemeClr val="tx1">
                    <a:lumMod val="95000"/>
                    <a:lumOff val="5000"/>
                  </a:schemeClr>
                </a:solidFill>
                <a:latin typeface="Calibri"/>
                <a:cs typeface="Calibri"/>
              </a:rPr>
              <a:t>Are establishment surveys, not household surveys.</a:t>
            </a:r>
          </a:p>
          <a:p>
            <a:pPr marL="537620" lvl="1" indent="-457189" defTabSz="1219170" eaLnBrk="0" fontAlgn="base" hangingPunct="0">
              <a:spcBef>
                <a:spcPct val="0"/>
              </a:spcBef>
              <a:spcAft>
                <a:spcPct val="0"/>
              </a:spcAft>
              <a:buFont typeface="Wingdings" panose="05000000000000000000" pitchFamily="2" charset="2"/>
              <a:buChar char="§"/>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537620" lvl="1" indent="-457189" defTabSz="1219170" eaLnBrk="0" fontAlgn="base" hangingPunct="0">
              <a:spcBef>
                <a:spcPct val="0"/>
              </a:spcBef>
              <a:spcAft>
                <a:spcPct val="0"/>
              </a:spcAft>
              <a:buClr>
                <a:srgbClr val="0039A6"/>
              </a:buClr>
              <a:buFont typeface="Wingdings" panose="05000000000000000000" pitchFamily="2" charset="2"/>
              <a:buChar char="§"/>
            </a:pPr>
            <a:r>
              <a:rPr lang="en-US" sz="2400" dirty="0">
                <a:solidFill>
                  <a:schemeClr val="tx1">
                    <a:lumMod val="95000"/>
                    <a:lumOff val="5000"/>
                  </a:schemeClr>
                </a:solidFill>
                <a:latin typeface="Calibri"/>
                <a:cs typeface="Calibri"/>
              </a:rPr>
              <a:t>Provide estimates about the universe of encounters with providers, not the population.</a:t>
            </a:r>
          </a:p>
          <a:p>
            <a:pPr marL="537620" lvl="1" indent="-457189" defTabSz="1219170" eaLnBrk="0" fontAlgn="base" hangingPunct="0">
              <a:spcBef>
                <a:spcPct val="0"/>
              </a:spcBef>
              <a:spcAft>
                <a:spcPct val="0"/>
              </a:spcAft>
              <a:buFont typeface="Wingdings" panose="05000000000000000000" pitchFamily="2" charset="2"/>
              <a:buChar char="§"/>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537620" lvl="1" indent="-457189" defTabSz="1219170" eaLnBrk="0" fontAlgn="base" hangingPunct="0">
              <a:spcBef>
                <a:spcPct val="0"/>
              </a:spcBef>
              <a:spcAft>
                <a:spcPct val="0"/>
              </a:spcAft>
              <a:buClr>
                <a:srgbClr val="0039A6"/>
              </a:buClr>
              <a:buFont typeface="Wingdings" panose="05000000000000000000" pitchFamily="2" charset="2"/>
              <a:buChar char="§"/>
            </a:pPr>
            <a:r>
              <a:rPr lang="en-US" sz="2400" dirty="0">
                <a:solidFill>
                  <a:schemeClr val="tx1">
                    <a:lumMod val="95000"/>
                    <a:lumOff val="5000"/>
                  </a:schemeClr>
                </a:solidFill>
                <a:latin typeface="Calibri"/>
                <a:cs typeface="Calibri"/>
              </a:rPr>
              <a:t>Historically, patient-level data largely abstracted from medical or administrative data.</a:t>
            </a:r>
          </a:p>
          <a:p>
            <a:pPr marL="537620" lvl="1" indent="-457189" defTabSz="1219170" eaLnBrk="0" fontAlgn="base" hangingPunct="0">
              <a:spcBef>
                <a:spcPct val="0"/>
              </a:spcBef>
              <a:spcAft>
                <a:spcPct val="0"/>
              </a:spcAft>
              <a:buFont typeface="Wingdings" panose="05000000000000000000" pitchFamily="2" charset="2"/>
              <a:buChar char="§"/>
            </a:pPr>
            <a:endParaRPr lang="en-US" sz="2400" dirty="0">
              <a:solidFill>
                <a:schemeClr val="tx1">
                  <a:lumMod val="95000"/>
                  <a:lumOff val="5000"/>
                </a:schemeClr>
              </a:solidFill>
              <a:latin typeface="Calibri"/>
              <a:cs typeface="Calibri"/>
            </a:endParaRPr>
          </a:p>
          <a:p>
            <a:pPr marL="537620" lvl="1" indent="-457189" defTabSz="1219170" eaLnBrk="0" fontAlgn="base" hangingPunct="0">
              <a:spcBef>
                <a:spcPct val="0"/>
              </a:spcBef>
              <a:spcAft>
                <a:spcPct val="0"/>
              </a:spcAft>
              <a:buClr>
                <a:srgbClr val="0039A6"/>
              </a:buClr>
              <a:buFont typeface="Wingdings" panose="05000000000000000000" pitchFamily="2" charset="2"/>
              <a:buChar char="§"/>
            </a:pPr>
            <a:r>
              <a:rPr lang="en-US" sz="2400" dirty="0">
                <a:solidFill>
                  <a:schemeClr val="tx1">
                    <a:lumMod val="95000"/>
                    <a:lumOff val="5000"/>
                  </a:schemeClr>
                </a:solidFill>
                <a:latin typeface="Calibri"/>
                <a:cs typeface="Calibri"/>
              </a:rPr>
              <a:t>Include health care provider surveys to understand this population's experience providing care.</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609585" lvl="1" defTabSz="1219170" eaLnBrk="0" fontAlgn="base" hangingPunct="0">
              <a:spcBef>
                <a:spcPct val="0"/>
              </a:spcBef>
              <a:spcAft>
                <a:spcPct val="0"/>
              </a:spcAft>
            </a:pPr>
            <a:endParaRPr lang="en-US" sz="2400" dirty="0">
              <a:solidFill>
                <a:srgbClr val="0F56DC"/>
              </a:solidFill>
              <a:latin typeface="Calibri" panose="020F0502020204030204" pitchFamily="34" charset="0"/>
              <a:cs typeface="Calibri" panose="020F0502020204030204" pitchFamily="34" charset="0"/>
            </a:endParaRPr>
          </a:p>
          <a:p>
            <a:pPr marL="609585" lvl="1" defTabSz="1219170" eaLnBrk="0" fontAlgn="base" hangingPunct="0">
              <a:spcBef>
                <a:spcPct val="0"/>
              </a:spcBef>
              <a:spcAft>
                <a:spcPct val="0"/>
              </a:spcAft>
            </a:pPr>
            <a:endParaRPr lang="en-US" sz="2400" dirty="0">
              <a:solidFill>
                <a:srgbClr val="0F56DC"/>
              </a:solidFill>
              <a:latin typeface="Calibri"/>
              <a:cs typeface="Calibri"/>
            </a:endParaRPr>
          </a:p>
        </p:txBody>
      </p:sp>
      <p:sp>
        <p:nvSpPr>
          <p:cNvPr id="7" name="Title 6">
            <a:extLst>
              <a:ext uri="{FF2B5EF4-FFF2-40B4-BE49-F238E27FC236}">
                <a16:creationId xmlns:a16="http://schemas.microsoft.com/office/drawing/2014/main" id="{BC4F8B3C-201C-4D4B-993E-BFB01FADC0D7}"/>
              </a:ext>
            </a:extLst>
          </p:cNvPr>
          <p:cNvSpPr>
            <a:spLocks noGrp="1"/>
          </p:cNvSpPr>
          <p:nvPr>
            <p:ph type="title" idx="4294967295"/>
          </p:nvPr>
        </p:nvSpPr>
        <p:spPr/>
        <p:txBody>
          <a:bodyPr>
            <a:normAutofit/>
          </a:bodyPr>
          <a:lstStyle/>
          <a:p>
            <a:r>
              <a:rPr lang="en-US" sz="100" dirty="0"/>
              <a:t>National Health Care Surveys</a:t>
            </a:r>
          </a:p>
        </p:txBody>
      </p:sp>
    </p:spTree>
    <p:extLst>
      <p:ext uri="{BB962C8B-B14F-4D97-AF65-F5344CB8AC3E}">
        <p14:creationId xmlns:p14="http://schemas.microsoft.com/office/powerpoint/2010/main" val="219221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2CEDB5-80C8-4FB7-8CCD-E3F9D8AD9DED}"/>
              </a:ext>
            </a:extLst>
          </p:cNvPr>
          <p:cNvSpPr txBox="1">
            <a:spLocks noGrp="1"/>
          </p:cNvSpPr>
          <p:nvPr>
            <p:ph type="title" idx="4294967295"/>
          </p:nvPr>
        </p:nvSpPr>
        <p:spPr>
          <a:xfrm>
            <a:off x="609600" y="274640"/>
            <a:ext cx="10972800" cy="56509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67" b="1" i="0" u="none" strike="noStrike" kern="1200" cap="none" spc="0" normalizeH="0" baseline="0" noProof="0" dirty="0">
                <a:ln>
                  <a:noFill/>
                </a:ln>
                <a:solidFill>
                  <a:srgbClr val="0B40A5"/>
                </a:solidFill>
                <a:effectLst/>
                <a:uLnTx/>
                <a:uFillTx/>
                <a:latin typeface="Calibri"/>
                <a:ea typeface="+mj-ea"/>
                <a:cs typeface="Calibri"/>
              </a:rPr>
              <a:t>National Health Care Surveys Spectrum of Care</a:t>
            </a:r>
          </a:p>
        </p:txBody>
      </p:sp>
      <p:pic>
        <p:nvPicPr>
          <p:cNvPr id="3" name="Picture 2" descr="To carry out our mission, our Division conducts the National Health Care Surveys, which are a family of surveys that are nationally representative, provider-based, and cover a broad spectrum of health care settings from ambulatory and  hospital to long-term care as depicted on this slide.&#10;&#10;&#10;Ambulatory &amp; Hospital Care surveys&#10;&#10;National Ambulatory Medical Care Survey (NAMCS)&#10;Physician Offices (PO)&#10;Community Health Centers (CHC)&#10;&#10;National Hospital Ambulatory Medical Care Survey (NHAMCS)&#10;Outpatient Clinics (OPD)&#10;Emergency Departments (ED)&#10;Ambulatory Surgery Locations (ASL)&#10;&#10;National Hospital Discharge Survey (NHDS) &#10;Inpatient discharges from hospitals&#10;&#10;National Hospital Care Survey (NHCS) &#10;Replaces NHDS&#10;Combines NHAMCS and NHDS&#10;&#10;Long-term care surveys&#10;National Nursing Home Survey (NNHS)&#10;National Home and Hospice Care Survey (NHHCS)&#10;National Survey of Residential Care Facilities (NSRCF)&#10;National Study of Long-Term Care Providers (NSLTCP)&#10;Biennial data collection started in 2012.&#10;Replaces the three surveys mentioned above.&#10;CMS administrative data:  Home health agencies, nursing homes, hospices.&#10;Questionnaire data:  Adult day services centers (ADSCs), residential care communities (RCCs).&#10;National Post-Acute and Long-Term Care Survey (NPALS)&#10;New in 2020, replaces the NSLTCP. &#10;Adds two sectors (LTC hospitals &amp; inpatient rehabilitation facilities, administrative data for both).&#10;">
            <a:extLst>
              <a:ext uri="{FF2B5EF4-FFF2-40B4-BE49-F238E27FC236}">
                <a16:creationId xmlns:a16="http://schemas.microsoft.com/office/drawing/2014/main" id="{5ECE19FE-9248-4FD3-B139-62A93C2EAE66}"/>
              </a:ext>
            </a:extLst>
          </p:cNvPr>
          <p:cNvPicPr>
            <a:picLocks noChangeAspect="1"/>
          </p:cNvPicPr>
          <p:nvPr/>
        </p:nvPicPr>
        <p:blipFill>
          <a:blip r:embed="rId3"/>
          <a:stretch>
            <a:fillRect/>
          </a:stretch>
        </p:blipFill>
        <p:spPr>
          <a:xfrm>
            <a:off x="0" y="839733"/>
            <a:ext cx="11824642" cy="5598134"/>
          </a:xfrm>
          <a:prstGeom prst="rect">
            <a:avLst/>
          </a:prstGeom>
        </p:spPr>
      </p:pic>
      <p:sp>
        <p:nvSpPr>
          <p:cNvPr id="7" name="Slide Number Placeholder 2">
            <a:extLst>
              <a:ext uri="{FF2B5EF4-FFF2-40B4-BE49-F238E27FC236}">
                <a16:creationId xmlns:a16="http://schemas.microsoft.com/office/drawing/2014/main" id="{40A82FEB-734C-439D-B355-0DFF255B6E6A}"/>
              </a:ext>
            </a:extLst>
          </p:cNvPr>
          <p:cNvSpPr txBox="1">
            <a:spLocks/>
          </p:cNvSpPr>
          <p:nvPr/>
        </p:nvSpPr>
        <p:spPr>
          <a:xfrm>
            <a:off x="6572251" y="4850177"/>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6B9A5DC8-76A2-4B14-B490-1C2F46C01731}"/>
              </a:ext>
            </a:extLst>
          </p:cNvPr>
          <p:cNvSpPr txBox="1">
            <a:spLocks/>
          </p:cNvSpPr>
          <p:nvPr/>
        </p:nvSpPr>
        <p:spPr>
          <a:xfrm>
            <a:off x="9544969" y="6430744"/>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72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9E982-0533-CE25-1D75-A287A54B6206}"/>
              </a:ext>
            </a:extLst>
          </p:cNvPr>
          <p:cNvSpPr txBox="1">
            <a:spLocks noGrp="1"/>
          </p:cNvSpPr>
          <p:nvPr>
            <p:ph type="title" idx="4294967295"/>
          </p:nvPr>
        </p:nvSpPr>
        <p:spPr>
          <a:xfrm>
            <a:off x="592931" y="576371"/>
            <a:ext cx="852456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mn-lt"/>
                <a:ea typeface="+mn-ea"/>
                <a:cs typeface="+mn-cs"/>
              </a:rPr>
              <a:t>Questions for BSC </a:t>
            </a:r>
            <a:endParaRPr kumimoji="0" lang="en-US" sz="3200" b="1" i="0" u="none" strike="noStrike" kern="1200" cap="none" spc="0" normalizeH="0" baseline="0" noProof="0" dirty="0">
              <a:ln>
                <a:noFill/>
              </a:ln>
              <a:solidFill>
                <a:srgbClr val="0B40A5"/>
              </a:solidFill>
              <a:effectLst/>
              <a:uLnTx/>
              <a:uFillTx/>
              <a:latin typeface="+mn-lt"/>
              <a:ea typeface="+mn-ea"/>
              <a:cs typeface="Calibri"/>
            </a:endParaRPr>
          </a:p>
        </p:txBody>
      </p:sp>
      <p:sp>
        <p:nvSpPr>
          <p:cNvPr id="2" name="Content Placeholder 1">
            <a:extLst>
              <a:ext uri="{FF2B5EF4-FFF2-40B4-BE49-F238E27FC236}">
                <a16:creationId xmlns:a16="http://schemas.microsoft.com/office/drawing/2014/main" id="{04F5D936-AE26-82B7-D779-27C1A210BF1B}"/>
              </a:ext>
            </a:extLst>
          </p:cNvPr>
          <p:cNvSpPr>
            <a:spLocks noGrp="1"/>
          </p:cNvSpPr>
          <p:nvPr>
            <p:ph sz="quarter" idx="10"/>
          </p:nvPr>
        </p:nvSpPr>
        <p:spPr>
          <a:xfrm>
            <a:off x="592931" y="1350530"/>
            <a:ext cx="11383169" cy="4708748"/>
          </a:xfrm>
        </p:spPr>
        <p:txBody>
          <a:bodyPr vert="horz" lIns="91440" tIns="45720" rIns="91440" bIns="45720" rtlCol="0" anchor="t">
            <a:normAutofit/>
          </a:bodyPr>
          <a:lstStyle/>
          <a:p>
            <a:pPr marL="342900" marR="0" lvl="0" indent="-342900">
              <a:spcBef>
                <a:spcPts val="0"/>
              </a:spcBef>
              <a:spcAft>
                <a:spcPts val="0"/>
              </a:spcAft>
              <a:buFont typeface="Arial" panose="020B0604020202020204" pitchFamily="34" charset="0"/>
              <a:buChar char="•"/>
            </a:pPr>
            <a:endParaRPr lang="en-US" sz="1800" b="0" dirty="0">
              <a:solidFill>
                <a:srgbClr val="0B40A5"/>
              </a:solidFill>
              <a:effectLst/>
              <a:latin typeface="Calibri" panose="020F0502020204030204" pitchFamily="34" charset="0"/>
              <a:ea typeface="Times New Roman" panose="02020603050405020304" pitchFamily="18" charset="0"/>
            </a:endParaRPr>
          </a:p>
          <a:p>
            <a:pPr marL="342900" indent="-342900">
              <a:spcBef>
                <a:spcPts val="0"/>
              </a:spcBef>
              <a:spcAft>
                <a:spcPts val="0"/>
              </a:spcAft>
              <a:buClr>
                <a:srgbClr val="0B40A5"/>
              </a:buClr>
              <a:buFont typeface="Wingdings" panose="05000000000000000000" pitchFamily="2" charset="2"/>
              <a:buChar char="§"/>
            </a:pPr>
            <a:r>
              <a:rPr lang="en-US" sz="2600" b="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rPr>
              <a:t>Any additional supplemental data sources of hospital or ambulatory visits that may be worth DHCS investigating? Physician or provider groups/networks would be of particular interest. </a:t>
            </a:r>
            <a:endParaRPr lang="en-US" sz="2600" b="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2600" b="0" dirty="0">
              <a:solidFill>
                <a:schemeClr val="tx1">
                  <a:lumMod val="95000"/>
                  <a:lumOff val="5000"/>
                </a:schemeClr>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Clr>
                <a:srgbClr val="0B40A5"/>
              </a:buClr>
              <a:buFont typeface="Wingdings" panose="05000000000000000000" pitchFamily="2" charset="2"/>
              <a:buChar char="§"/>
            </a:pPr>
            <a:r>
              <a:rPr lang="en-US" sz="2600" b="0" dirty="0">
                <a:solidFill>
                  <a:schemeClr val="tx1">
                    <a:lumMod val="95000"/>
                    <a:lumOff val="5000"/>
                  </a:schemeClr>
                </a:solidFill>
                <a:effectLst/>
                <a:latin typeface="Calibri" panose="020F0502020204030204" pitchFamily="34" charset="0"/>
                <a:ea typeface="Times New Roman" panose="02020603050405020304" pitchFamily="18" charset="0"/>
              </a:rPr>
              <a:t>Are there any recommendations for managing CIPSEA-protected data on the cloud? </a:t>
            </a:r>
          </a:p>
          <a:p>
            <a:pPr marL="285750" marR="0" lvl="0" indent="-285750">
              <a:spcBef>
                <a:spcPts val="0"/>
              </a:spcBef>
              <a:spcAft>
                <a:spcPts val="0"/>
              </a:spcAft>
              <a:buFont typeface="Wingdings" panose="05000000000000000000" pitchFamily="2" charset="2"/>
              <a:buChar char="§"/>
            </a:pPr>
            <a:endParaRPr lang="en-US" sz="2600" b="0" dirty="0">
              <a:solidFill>
                <a:schemeClr val="tx1">
                  <a:lumMod val="95000"/>
                  <a:lumOff val="5000"/>
                </a:schemeClr>
              </a:solidFill>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90000"/>
              </a:lnSpc>
              <a:spcBef>
                <a:spcPts val="0"/>
              </a:spcBef>
              <a:spcAft>
                <a:spcPts val="0"/>
              </a:spcAft>
              <a:buClr>
                <a:srgbClr val="0B40A5"/>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95000"/>
                    <a:lumOff val="5000"/>
                  </a:prstClr>
                </a:solidFill>
                <a:effectLst/>
                <a:uLnTx/>
                <a:uFillTx/>
                <a:latin typeface="Calibri"/>
                <a:ea typeface="Times New Roman" panose="02020603050405020304" pitchFamily="18" charset="0"/>
                <a:cs typeface="Calibri"/>
              </a:rPr>
              <a:t>DHCS is migrating HEHR to the EDAV cloud, which currently does not support SAS. Instead, EDAV supports </a:t>
            </a:r>
            <a:r>
              <a:rPr kumimoji="0" lang="en-US" sz="2600" b="0" i="0" u="none" strike="noStrike" kern="1200" cap="none" spc="0" normalizeH="0" baseline="0" noProof="0" dirty="0" err="1">
                <a:ln>
                  <a:noFill/>
                </a:ln>
                <a:solidFill>
                  <a:prstClr val="black">
                    <a:lumMod val="95000"/>
                    <a:lumOff val="5000"/>
                  </a:prstClr>
                </a:solidFill>
                <a:effectLst/>
                <a:uLnTx/>
                <a:uFillTx/>
                <a:latin typeface="Calibri"/>
                <a:ea typeface="Times New Roman" panose="02020603050405020304" pitchFamily="18" charset="0"/>
                <a:cs typeface="Calibri"/>
              </a:rPr>
              <a:t>DataBricks</a:t>
            </a:r>
            <a:r>
              <a:rPr kumimoji="0" lang="en-US" sz="2600" b="0" i="0" u="none" strike="noStrike" kern="1200" cap="none" spc="0" normalizeH="0" baseline="0" noProof="0" dirty="0">
                <a:ln>
                  <a:noFill/>
                </a:ln>
                <a:solidFill>
                  <a:prstClr val="black">
                    <a:lumMod val="95000"/>
                    <a:lumOff val="5000"/>
                  </a:prstClr>
                </a:solidFill>
                <a:effectLst/>
                <a:uLnTx/>
                <a:uFillTx/>
                <a:latin typeface="Calibri"/>
                <a:ea typeface="Times New Roman" panose="02020603050405020304" pitchFamily="18" charset="0"/>
                <a:cs typeface="Calibri"/>
              </a:rPr>
              <a:t>. </a:t>
            </a:r>
            <a:r>
              <a:rPr kumimoji="0" lang="en-US" sz="2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lt"/>
                <a:cs typeface="Calibri" panose="020F0502020204030204"/>
              </a:rPr>
              <a:t>D</a:t>
            </a:r>
            <a:r>
              <a:rPr kumimoji="0" lang="en-US" sz="2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o any BSC members have familiarity  or experience with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DataBricks</a:t>
            </a:r>
            <a:r>
              <a:rPr kumimoji="0" lang="en-US" sz="2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Any lessons learned or recommendations for migrating from SAS to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DataBricks</a:t>
            </a:r>
            <a:r>
              <a:rPr kumimoji="0" lang="en-US" sz="2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endParaRPr kumimoji="0" lang="en-US" sz="2600" b="0" i="0" u="none" strike="noStrike" kern="1200" cap="none" spc="0" normalizeH="0" baseline="0" noProof="0" dirty="0">
              <a:ln>
                <a:noFill/>
              </a:ln>
              <a:solidFill>
                <a:prstClr val="black"/>
              </a:solidFill>
              <a:effectLst/>
              <a:uLnTx/>
              <a:uFillTx/>
              <a:latin typeface="Times New Roman"/>
              <a:ea typeface="Calibri" panose="020F0502020204030204" pitchFamily="34" charset="0"/>
              <a:cs typeface="Calibri"/>
            </a:endParaRPr>
          </a:p>
          <a:p>
            <a:endParaRPr lang="en-US" dirty="0"/>
          </a:p>
        </p:txBody>
      </p:sp>
      <p:sp>
        <p:nvSpPr>
          <p:cNvPr id="4" name="Slide Number Placeholder 2">
            <a:extLst>
              <a:ext uri="{FF2B5EF4-FFF2-40B4-BE49-F238E27FC236}">
                <a16:creationId xmlns:a16="http://schemas.microsoft.com/office/drawing/2014/main" id="{936A75FE-CAB3-4771-B849-0C82283D4D88}"/>
              </a:ext>
              <a:ext uri="{C183D7F6-B498-43B3-948B-1728B52AA6E4}">
                <adec:decorative xmlns:adec="http://schemas.microsoft.com/office/drawing/2017/decorative" val="1"/>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21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669925" y="5397500"/>
            <a:ext cx="11006138"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Moving to EHR Data Collection</a:t>
            </a:r>
          </a:p>
        </p:txBody>
      </p:sp>
      <p:sp>
        <p:nvSpPr>
          <p:cNvPr id="5" name="Slide Number Placeholder 2">
            <a:extLst>
              <a:ext uri="{FF2B5EF4-FFF2-40B4-BE49-F238E27FC236}">
                <a16:creationId xmlns:a16="http://schemas.microsoft.com/office/drawing/2014/main" id="{3FE6F2F8-3F5B-4C29-9C83-766B85982B22}"/>
              </a:ext>
            </a:extLst>
          </p:cNvPr>
          <p:cNvSpPr txBox="1">
            <a:spLocks/>
          </p:cNvSpPr>
          <p:nvPr/>
        </p:nvSpPr>
        <p:spPr>
          <a:xfrm>
            <a:off x="9590872" y="641457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74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64520F-0B25-4B47-B506-E802D26DFC46}"/>
              </a:ext>
            </a:extLst>
          </p:cNvPr>
          <p:cNvSpPr>
            <a:spLocks noGrp="1"/>
          </p:cNvSpPr>
          <p:nvPr>
            <p:ph type="title" idx="4294967295"/>
          </p:nvPr>
        </p:nvSpPr>
        <p:spPr>
          <a:xfrm>
            <a:off x="533399" y="155407"/>
            <a:ext cx="10935159"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rPr>
              <a:t>Leveraging Healthcare Data &amp; Interoperability </a:t>
            </a:r>
            <a:r>
              <a:rPr kumimoji="0" lang="en-US" sz="3200" b="1" i="1" u="none" strike="noStrike" kern="1200" cap="none" spc="0" normalizeH="0" baseline="0" noProof="0" dirty="0">
                <a:ln>
                  <a:noFill/>
                </a:ln>
                <a:solidFill>
                  <a:srgbClr val="0F56DC">
                    <a:lumMod val="60000"/>
                    <a:lumOff val="40000"/>
                  </a:srgbClr>
                </a:solidFill>
                <a:effectLst/>
                <a:uLnTx/>
                <a:uFillTx/>
                <a:latin typeface="Calibri" panose="020F0502020204030204" pitchFamily="34" charset="0"/>
                <a:ea typeface="+mn-ea"/>
                <a:cs typeface="Calibri" panose="020F0502020204030204" pitchFamily="34" charset="0"/>
              </a:rPr>
              <a:t>Standards</a:t>
            </a:r>
            <a:r>
              <a:rPr kumimoji="0" lang="en-US" sz="3200" b="1"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rPr>
              <a:t> to Enable EHR Data Collection</a:t>
            </a:r>
          </a:p>
        </p:txBody>
      </p:sp>
      <p:sp>
        <p:nvSpPr>
          <p:cNvPr id="6" name="Rectangle 5">
            <a:extLst>
              <a:ext uri="{FF2B5EF4-FFF2-40B4-BE49-F238E27FC236}">
                <a16:creationId xmlns:a16="http://schemas.microsoft.com/office/drawing/2014/main" id="{9E470917-6A50-4B17-8C77-FD5A93B2CC96}"/>
              </a:ext>
            </a:extLst>
          </p:cNvPr>
          <p:cNvSpPr/>
          <p:nvPr/>
        </p:nvSpPr>
        <p:spPr>
          <a:xfrm>
            <a:off x="533399" y="1232625"/>
            <a:ext cx="11049001" cy="5170646"/>
          </a:xfrm>
          <a:prstGeom prst="rect">
            <a:avLst/>
          </a:prstGeom>
        </p:spPr>
        <p:txBody>
          <a:bodyPr wrap="square" lIns="91440" tIns="45720" rIns="91440" bIns="45720" anchor="t">
            <a:spAutoFit/>
          </a:bodyPr>
          <a:lstStyle/>
          <a:p>
            <a:pPr marL="542290" lvl="1" indent="-285115" defTabSz="914378">
              <a:buClr>
                <a:srgbClr val="0B40A5"/>
              </a:buClr>
              <a:buFont typeface="Wingdings" panose="05000000000000000000" pitchFamily="2" charset="2"/>
              <a:buChar char="§"/>
              <a:defRPr/>
            </a:pPr>
            <a:r>
              <a:rPr lang="en-US" sz="2200" b="1" dirty="0">
                <a:solidFill>
                  <a:srgbClr val="0039A6"/>
                </a:solidFill>
                <a:latin typeface="Calibri"/>
                <a:cs typeface="Calibri"/>
              </a:rPr>
              <a:t>Consolidated Document Architecture (CDA): </a:t>
            </a:r>
            <a:r>
              <a:rPr lang="en-US" sz="2200" b="1" dirty="0">
                <a:solidFill>
                  <a:srgbClr val="0039A6"/>
                </a:solidFill>
                <a:latin typeface="Calibri"/>
                <a:cs typeface="Calibri"/>
                <a:hlinkClick r:id="rId3">
                  <a:extLst>
                    <a:ext uri="{A12FA001-AC4F-418D-AE19-62706E023703}">
                      <ahyp:hlinkClr xmlns:ahyp="http://schemas.microsoft.com/office/drawing/2018/hyperlinkcolor" val="tx"/>
                    </a:ext>
                  </a:extLst>
                </a:hlinkClick>
              </a:rPr>
              <a:t>HL7 CDA National Health Care Surveys Implementation Guide (IG)</a:t>
            </a:r>
            <a:endParaRPr lang="en-US" sz="2200" b="1" dirty="0">
              <a:solidFill>
                <a:srgbClr val="0039A6"/>
              </a:solidFill>
              <a:latin typeface="Calibri"/>
              <a:ea typeface="Calibri"/>
              <a:cs typeface="Calibri"/>
            </a:endParaRPr>
          </a:p>
          <a:p>
            <a:pPr marL="999490" lvl="2" indent="-285115" defTabSz="914378">
              <a:buClr>
                <a:srgbClr val="0B40A5"/>
              </a:buClr>
              <a:buFont typeface="Arial" panose="020B0604020202020204" pitchFamily="34" charset="0"/>
              <a:buChar char="•"/>
              <a:defRPr/>
            </a:pPr>
            <a:r>
              <a:rPr lang="en-US" sz="2200" dirty="0">
                <a:solidFill>
                  <a:schemeClr val="tx1">
                    <a:lumMod val="95000"/>
                    <a:lumOff val="5000"/>
                  </a:schemeClr>
                </a:solidFill>
                <a:latin typeface="Calibri"/>
                <a:cs typeface="Calibri"/>
              </a:rPr>
              <a:t>Early releases aligned with older data element lists and added </a:t>
            </a:r>
            <a:r>
              <a:rPr lang="en-US" sz="2200" b="1" i="1" dirty="0">
                <a:solidFill>
                  <a:schemeClr val="tx1">
                    <a:lumMod val="95000"/>
                    <a:lumOff val="5000"/>
                  </a:schemeClr>
                </a:solidFill>
                <a:latin typeface="Calibri"/>
                <a:cs typeface="Calibri"/>
              </a:rPr>
              <a:t>all </a:t>
            </a:r>
            <a:r>
              <a:rPr lang="en-US" sz="2200" dirty="0">
                <a:solidFill>
                  <a:schemeClr val="tx1">
                    <a:lumMod val="95000"/>
                    <a:lumOff val="5000"/>
                  </a:schemeClr>
                </a:solidFill>
                <a:latin typeface="Calibri"/>
                <a:cs typeface="Calibri"/>
              </a:rPr>
              <a:t>medications, lab results, and procedures.</a:t>
            </a:r>
            <a:endParaRPr lang="en-US" sz="2200" dirty="0">
              <a:solidFill>
                <a:schemeClr val="tx1">
                  <a:lumMod val="95000"/>
                  <a:lumOff val="5000"/>
                </a:schemeClr>
              </a:solidFill>
              <a:latin typeface="Calibri"/>
              <a:ea typeface="Calibri"/>
              <a:cs typeface="Calibri"/>
            </a:endParaRPr>
          </a:p>
          <a:p>
            <a:pPr marL="999490" lvl="2" indent="-285115" defTabSz="914378">
              <a:buClr>
                <a:srgbClr val="0B40A5"/>
              </a:buClr>
              <a:buFont typeface="Arial" panose="020B0604020202020204" pitchFamily="34" charset="0"/>
              <a:buChar char="•"/>
              <a:defRPr/>
            </a:pPr>
            <a:r>
              <a:rPr lang="en-US" sz="2200" dirty="0">
                <a:solidFill>
                  <a:schemeClr val="tx1">
                    <a:lumMod val="95000"/>
                    <a:lumOff val="5000"/>
                  </a:schemeClr>
                </a:solidFill>
                <a:latin typeface="Calibri"/>
                <a:cs typeface="Calibri"/>
              </a:rPr>
              <a:t>Latest Release is streamlined by dropping lower importance data elements but most EHRs already implemented earlier releases and are unable to move to latest release. </a:t>
            </a:r>
            <a:endParaRPr lang="en-US" sz="2200" dirty="0">
              <a:solidFill>
                <a:schemeClr val="tx1">
                  <a:lumMod val="95000"/>
                  <a:lumOff val="5000"/>
                </a:schemeClr>
              </a:solidFill>
              <a:latin typeface="Calibri"/>
              <a:ea typeface="Calibri"/>
              <a:cs typeface="Calibri"/>
            </a:endParaRPr>
          </a:p>
          <a:p>
            <a:pPr marL="999490" lvl="2" indent="-285115" defTabSz="914378">
              <a:buClr>
                <a:srgbClr val="0B40A5"/>
              </a:buClr>
              <a:buFont typeface="Arial" panose="020B0604020202020204" pitchFamily="34" charset="0"/>
              <a:buChar char="•"/>
              <a:defRPr/>
            </a:pPr>
            <a:endParaRPr lang="en-US" sz="2200" b="1" dirty="0">
              <a:solidFill>
                <a:srgbClr val="0039A6"/>
              </a:solidFill>
              <a:latin typeface="Calibri"/>
              <a:ea typeface="Calibri"/>
              <a:cs typeface="Calibri"/>
            </a:endParaRPr>
          </a:p>
          <a:p>
            <a:pPr marL="542290" lvl="1" indent="-285115" defTabSz="914378">
              <a:buClr>
                <a:srgbClr val="0B40A5"/>
              </a:buClr>
              <a:buFont typeface="Wingdings" panose="05000000000000000000" pitchFamily="2" charset="2"/>
              <a:buChar char="§"/>
              <a:defRPr/>
            </a:pPr>
            <a:r>
              <a:rPr lang="en-US" sz="2200" b="1" dirty="0">
                <a:solidFill>
                  <a:srgbClr val="0039A6"/>
                </a:solidFill>
                <a:latin typeface="Calibri"/>
                <a:cs typeface="Calibri"/>
              </a:rPr>
              <a:t>Fast Healthcare Interoperability Resources (FHIR): </a:t>
            </a:r>
            <a:r>
              <a:rPr lang="en-US" sz="2200" b="1" dirty="0">
                <a:solidFill>
                  <a:srgbClr val="0039A6"/>
                </a:solidFill>
                <a:latin typeface="Calibri"/>
                <a:cs typeface="Calibri"/>
                <a:hlinkClick r:id="rId4">
                  <a:extLst>
                    <a:ext uri="{A12FA001-AC4F-418D-AE19-62706E023703}">
                      <ahyp:hlinkClr xmlns:ahyp="http://schemas.microsoft.com/office/drawing/2018/hyperlinkcolor" val="tx"/>
                    </a:ext>
                  </a:extLst>
                </a:hlinkClick>
              </a:rPr>
              <a:t>HL7 Health Care Surveys</a:t>
            </a:r>
            <a:r>
              <a:rPr lang="en-US" sz="2200" b="1" dirty="0">
                <a:solidFill>
                  <a:srgbClr val="0F56DC"/>
                </a:solidFill>
                <a:latin typeface="Calibri"/>
                <a:cs typeface="Calibri"/>
                <a:hlinkClick r:id="rId4">
                  <a:extLst>
                    <a:ext uri="{A12FA001-AC4F-418D-AE19-62706E023703}">
                      <ahyp:hlinkClr xmlns:ahyp="http://schemas.microsoft.com/office/drawing/2018/hyperlinkcolor" val="tx"/>
                    </a:ext>
                  </a:extLst>
                </a:hlinkClick>
              </a:rPr>
              <a:t> </a:t>
            </a:r>
            <a:r>
              <a:rPr lang="en-US" sz="2200" b="1" dirty="0">
                <a:solidFill>
                  <a:srgbClr val="0039A6"/>
                </a:solidFill>
                <a:latin typeface="Calibri"/>
                <a:cs typeface="Calibri"/>
                <a:hlinkClick r:id="rId4">
                  <a:extLst>
                    <a:ext uri="{A12FA001-AC4F-418D-AE19-62706E023703}">
                      <ahyp:hlinkClr xmlns:ahyp="http://schemas.microsoft.com/office/drawing/2018/hyperlinkcolor" val="tx"/>
                    </a:ext>
                  </a:extLst>
                </a:hlinkClick>
              </a:rPr>
              <a:t>Content Implementation Guide</a:t>
            </a:r>
            <a:r>
              <a:rPr lang="en-US" sz="2200" b="1" dirty="0">
                <a:solidFill>
                  <a:srgbClr val="0039A6"/>
                </a:solidFill>
                <a:latin typeface="Calibri"/>
                <a:cs typeface="Calibri"/>
              </a:rPr>
              <a:t> (IG)</a:t>
            </a:r>
            <a:endParaRPr lang="en-US" sz="2200" b="1" dirty="0">
              <a:solidFill>
                <a:srgbClr val="0039A6"/>
              </a:solidFill>
              <a:latin typeface="Calibri"/>
              <a:ea typeface="Calibri"/>
              <a:cs typeface="Calibri"/>
            </a:endParaRPr>
          </a:p>
          <a:p>
            <a:pPr marL="999490" lvl="2" indent="-285115" defTabSz="914378">
              <a:buClr>
                <a:srgbClr val="0B40A5"/>
              </a:buClr>
              <a:buFont typeface="Arial" panose="020B0604020202020204" pitchFamily="34" charset="0"/>
              <a:buChar char="•"/>
              <a:defRPr/>
            </a:pPr>
            <a:r>
              <a:rPr lang="en-US" sz="2200" dirty="0">
                <a:solidFill>
                  <a:schemeClr val="tx1">
                    <a:lumMod val="95000"/>
                    <a:lumOff val="5000"/>
                  </a:schemeClr>
                </a:solidFill>
                <a:cs typeface="Calibri"/>
              </a:rPr>
              <a:t>Highly aligned with the United States Core Data for Interoperability (USCDI) standard.</a:t>
            </a:r>
            <a:endParaRPr lang="en-US" sz="2200" dirty="0">
              <a:solidFill>
                <a:schemeClr val="tx1">
                  <a:lumMod val="95000"/>
                  <a:lumOff val="5000"/>
                </a:schemeClr>
              </a:solidFill>
              <a:ea typeface="Calibri"/>
              <a:cs typeface="Calibri"/>
            </a:endParaRPr>
          </a:p>
          <a:p>
            <a:pPr marL="999490" lvl="2" indent="-285115" defTabSz="914378">
              <a:buClr>
                <a:srgbClr val="0B40A5"/>
              </a:buClr>
              <a:buFont typeface="Arial" panose="020B0604020202020204" pitchFamily="34" charset="0"/>
              <a:buChar char="•"/>
              <a:defRPr/>
            </a:pPr>
            <a:r>
              <a:rPr lang="en-US" sz="2200" dirty="0">
                <a:solidFill>
                  <a:schemeClr val="tx1">
                    <a:lumMod val="95000"/>
                    <a:lumOff val="5000"/>
                  </a:schemeClr>
                </a:solidFill>
                <a:cs typeface="Calibri"/>
              </a:rPr>
              <a:t>This content IG uses the technical infrastructure of the HL7 </a:t>
            </a:r>
            <a:r>
              <a:rPr lang="en-US" sz="2200" dirty="0">
                <a:solidFill>
                  <a:srgbClr val="0F56DC"/>
                </a:solidFill>
                <a:cs typeface="Calibri"/>
                <a:hlinkClick r:id="rId5">
                  <a:extLst>
                    <a:ext uri="{A12FA001-AC4F-418D-AE19-62706E023703}">
                      <ahyp:hlinkClr xmlns:ahyp="http://schemas.microsoft.com/office/drawing/2018/hyperlinkcolor" val="tx"/>
                    </a:ext>
                  </a:extLst>
                </a:hlinkClick>
              </a:rPr>
              <a:t>MedMorph</a:t>
            </a:r>
            <a:r>
              <a:rPr lang="en-US" sz="2200" dirty="0">
                <a:solidFill>
                  <a:srgbClr val="0039A6"/>
                </a:solidFill>
                <a:cs typeface="Calibri"/>
                <a:hlinkClick r:id="rId5">
                  <a:extLst>
                    <a:ext uri="{A12FA001-AC4F-418D-AE19-62706E023703}">
                      <ahyp:hlinkClr xmlns:ahyp="http://schemas.microsoft.com/office/drawing/2018/hyperlinkcolor" val="tx"/>
                    </a:ext>
                  </a:extLst>
                </a:hlinkClick>
              </a:rPr>
              <a:t> Reference Architecture IG </a:t>
            </a:r>
            <a:r>
              <a:rPr lang="en-US" sz="2200" dirty="0">
                <a:solidFill>
                  <a:srgbClr val="0039A6"/>
                </a:solidFill>
                <a:cs typeface="Calibri"/>
              </a:rPr>
              <a:t> most notably the MedMorph app, which is also used by:</a:t>
            </a:r>
          </a:p>
          <a:p>
            <a:pPr marL="1342390" lvl="3" indent="-285750" defTabSz="914378">
              <a:buClr>
                <a:srgbClr val="0B40A5"/>
              </a:buClr>
              <a:buFont typeface="Courier New" panose="02070309020205020404" pitchFamily="49" charset="0"/>
              <a:buChar char="o"/>
              <a:defRPr/>
            </a:pPr>
            <a:r>
              <a:rPr lang="en-US" sz="2200" dirty="0">
                <a:solidFill>
                  <a:schemeClr val="tx1">
                    <a:lumMod val="95000"/>
                    <a:lumOff val="5000"/>
                  </a:schemeClr>
                </a:solidFill>
                <a:cs typeface="Calibri"/>
              </a:rPr>
              <a:t>electronic Case Reporting (eCR)</a:t>
            </a:r>
            <a:endParaRPr lang="en-US" sz="2200" dirty="0">
              <a:solidFill>
                <a:schemeClr val="tx1">
                  <a:lumMod val="95000"/>
                  <a:lumOff val="5000"/>
                </a:schemeClr>
              </a:solidFill>
              <a:ea typeface="Calibri"/>
              <a:cs typeface="Calibri"/>
            </a:endParaRPr>
          </a:p>
          <a:p>
            <a:pPr marL="1342390" lvl="3" indent="-285750" defTabSz="914378">
              <a:buClr>
                <a:srgbClr val="0B40A5"/>
              </a:buClr>
              <a:buFont typeface="Courier New" panose="02070309020205020404" pitchFamily="49" charset="0"/>
              <a:buChar char="o"/>
              <a:defRPr/>
            </a:pPr>
            <a:r>
              <a:rPr lang="en-US" sz="2200" dirty="0">
                <a:solidFill>
                  <a:schemeClr val="tx1">
                    <a:lumMod val="95000"/>
                    <a:lumOff val="5000"/>
                  </a:schemeClr>
                </a:solidFill>
                <a:cs typeface="Calibri"/>
              </a:rPr>
              <a:t>Centralized Cancer Registry Reporting</a:t>
            </a:r>
            <a:endParaRPr lang="en-US" sz="2200" dirty="0">
              <a:solidFill>
                <a:schemeClr val="tx1">
                  <a:lumMod val="95000"/>
                  <a:lumOff val="5000"/>
                </a:schemeClr>
              </a:solidFill>
              <a:ea typeface="Calibri"/>
              <a:cs typeface="Calibri"/>
            </a:endParaRPr>
          </a:p>
          <a:p>
            <a:pPr marL="1342390" lvl="3" indent="-285750" defTabSz="914378">
              <a:buClr>
                <a:srgbClr val="0B40A5"/>
              </a:buClr>
              <a:buFont typeface="Courier New" panose="02070309020205020404" pitchFamily="49" charset="0"/>
              <a:buChar char="o"/>
              <a:defRPr/>
            </a:pPr>
            <a:r>
              <a:rPr lang="en-US" sz="2200" dirty="0">
                <a:solidFill>
                  <a:schemeClr val="tx1">
                    <a:lumMod val="95000"/>
                    <a:lumOff val="5000"/>
                  </a:schemeClr>
                </a:solidFill>
                <a:cs typeface="Calibri"/>
              </a:rPr>
              <a:t>Other public health and research use cases.</a:t>
            </a:r>
            <a:endParaRPr lang="en-US" sz="2200" dirty="0">
              <a:solidFill>
                <a:schemeClr val="tx1">
                  <a:lumMod val="95000"/>
                  <a:lumOff val="5000"/>
                </a:schemeClr>
              </a:solidFill>
              <a:ea typeface="Calibri"/>
              <a:cs typeface="Calibri"/>
            </a:endParaRPr>
          </a:p>
        </p:txBody>
      </p:sp>
      <p:sp>
        <p:nvSpPr>
          <p:cNvPr id="7" name="Slide Number Placeholder 2">
            <a:extLst>
              <a:ext uri="{FF2B5EF4-FFF2-40B4-BE49-F238E27FC236}">
                <a16:creationId xmlns:a16="http://schemas.microsoft.com/office/drawing/2014/main" id="{B0FC4786-B156-4412-A261-05570E4490E3}"/>
              </a:ext>
            </a:extLst>
          </p:cNvPr>
          <p:cNvSpPr txBox="1">
            <a:spLocks/>
          </p:cNvSpPr>
          <p:nvPr/>
        </p:nvSpPr>
        <p:spPr>
          <a:xfrm>
            <a:off x="9546805" y="6397362"/>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31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008FA5-16F5-4A20-BFDB-6BD6E9981628}"/>
              </a:ext>
            </a:extLst>
          </p:cNvPr>
          <p:cNvSpPr txBox="1">
            <a:spLocks noGrp="1"/>
          </p:cNvSpPr>
          <p:nvPr>
            <p:ph type="title" idx="4294967295"/>
          </p:nvPr>
        </p:nvSpPr>
        <p:spPr>
          <a:xfrm>
            <a:off x="430591" y="82797"/>
            <a:ext cx="10972800" cy="86504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40A5"/>
                </a:solidFill>
                <a:effectLst/>
                <a:uLnTx/>
                <a:uFillTx/>
                <a:latin typeface="Calibri"/>
                <a:ea typeface="+mj-ea"/>
                <a:cs typeface="Calibri"/>
              </a:rPr>
              <a:t>DMI Funds for FHIR Application Pilot in 2022-2023</a:t>
            </a:r>
            <a:endParaRPr kumimoji="0" lang="en-US" sz="3200" b="1" i="0" u="none" strike="noStrike" kern="1200" cap="none" spc="0" normalizeH="0" baseline="0" noProof="0" dirty="0">
              <a:ln>
                <a:noFill/>
              </a:ln>
              <a:solidFill>
                <a:srgbClr val="0B40A5"/>
              </a:solidFill>
              <a:effectLst/>
              <a:uLnTx/>
              <a:uFillTx/>
              <a:latin typeface="+mj-lt"/>
              <a:ea typeface="+mj-ea"/>
              <a:cs typeface="Calibri"/>
            </a:endParaRPr>
          </a:p>
        </p:txBody>
      </p:sp>
      <p:sp>
        <p:nvSpPr>
          <p:cNvPr id="5" name="Text Placeholder 2">
            <a:extLst>
              <a:ext uri="{FF2B5EF4-FFF2-40B4-BE49-F238E27FC236}">
                <a16:creationId xmlns:a16="http://schemas.microsoft.com/office/drawing/2014/main" id="{DEA15B92-DE4B-4CF6-95BD-8101EAE2798A}"/>
              </a:ext>
            </a:extLst>
          </p:cNvPr>
          <p:cNvSpPr txBox="1">
            <a:spLocks/>
          </p:cNvSpPr>
          <p:nvPr/>
        </p:nvSpPr>
        <p:spPr>
          <a:xfrm>
            <a:off x="430591" y="1100461"/>
            <a:ext cx="11313390" cy="548289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CF6F1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018BB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buClr>
                <a:srgbClr val="0039A6"/>
              </a:buClr>
              <a:buFont typeface="Wingdings" panose="05000000000000000000" pitchFamily="2" charset="2"/>
              <a:buChar char="§"/>
            </a:pPr>
            <a:r>
              <a:rPr lang="en-US" sz="2800" dirty="0">
                <a:solidFill>
                  <a:srgbClr val="0039A6"/>
                </a:solidFill>
                <a:latin typeface="Calibri"/>
                <a:cs typeface="Calibri"/>
              </a:rPr>
              <a:t>Pilot tasks: </a:t>
            </a:r>
            <a:endParaRPr lang="en-US" sz="2800" dirty="0">
              <a:solidFill>
                <a:srgbClr val="0039A6"/>
              </a:solidFill>
            </a:endParaRPr>
          </a:p>
          <a:p>
            <a:pPr marL="733203" indent="-342900">
              <a:buClr>
                <a:srgbClr val="0039A6"/>
              </a:buClr>
              <a:buFont typeface="Arial" panose="020B0604020202020204" pitchFamily="34" charset="0"/>
              <a:buChar char="•"/>
            </a:pPr>
            <a:r>
              <a:rPr lang="en-US" sz="2800" b="0" dirty="0">
                <a:solidFill>
                  <a:schemeClr val="tx1">
                    <a:lumMod val="95000"/>
                    <a:lumOff val="5000"/>
                  </a:schemeClr>
                </a:solidFill>
                <a:latin typeface="Calibri"/>
                <a:cs typeface="Calibri"/>
              </a:rPr>
              <a:t>Select Providers</a:t>
            </a:r>
            <a:endParaRPr lang="en-US" sz="2800" b="0" dirty="0">
              <a:solidFill>
                <a:schemeClr val="tx1">
                  <a:lumMod val="95000"/>
                  <a:lumOff val="5000"/>
                </a:schemeClr>
              </a:solidFill>
              <a:latin typeface="Calibri"/>
              <a:ea typeface="Calibri"/>
              <a:cs typeface="Calibri"/>
            </a:endParaRPr>
          </a:p>
          <a:p>
            <a:pPr marL="1123508" lvl="1" indent="-342900">
              <a:buClr>
                <a:srgbClr val="0039A6"/>
              </a:buClr>
              <a:buFont typeface="Courier New" panose="02070309020205020404" pitchFamily="49" charset="0"/>
              <a:buChar char="o"/>
            </a:pPr>
            <a:r>
              <a:rPr lang="en-US" dirty="0">
                <a:solidFill>
                  <a:schemeClr val="tx1">
                    <a:lumMod val="95000"/>
                    <a:lumOff val="5000"/>
                  </a:schemeClr>
                </a:solidFill>
                <a:latin typeface="Calibri"/>
                <a:cs typeface="Calibri"/>
              </a:rPr>
              <a:t>2 Ambulatory Physician Groups</a:t>
            </a:r>
            <a:endParaRPr lang="en-US" dirty="0">
              <a:solidFill>
                <a:schemeClr val="tx1">
                  <a:lumMod val="95000"/>
                  <a:lumOff val="5000"/>
                </a:schemeClr>
              </a:solidFill>
              <a:latin typeface="Calibri"/>
              <a:ea typeface="Calibri"/>
              <a:cs typeface="Calibri"/>
            </a:endParaRPr>
          </a:p>
          <a:p>
            <a:pPr marL="1123508" lvl="1" indent="-342900">
              <a:buClr>
                <a:srgbClr val="0039A6"/>
              </a:buClr>
              <a:buFont typeface="Courier New" panose="02070309020205020404" pitchFamily="49" charset="0"/>
              <a:buChar char="o"/>
            </a:pPr>
            <a:r>
              <a:rPr lang="en-US" dirty="0">
                <a:solidFill>
                  <a:schemeClr val="tx1">
                    <a:lumMod val="95000"/>
                    <a:lumOff val="5000"/>
                  </a:schemeClr>
                </a:solidFill>
                <a:latin typeface="Calibri"/>
                <a:cs typeface="Calibri"/>
              </a:rPr>
              <a:t>1 Federally Qualified Health Center</a:t>
            </a:r>
            <a:endParaRPr lang="en-US" dirty="0">
              <a:solidFill>
                <a:schemeClr val="tx1">
                  <a:lumMod val="95000"/>
                  <a:lumOff val="5000"/>
                </a:schemeClr>
              </a:solidFill>
              <a:latin typeface="Calibri"/>
              <a:ea typeface="Calibri"/>
              <a:cs typeface="Calibri"/>
            </a:endParaRPr>
          </a:p>
          <a:p>
            <a:pPr marL="1123508" lvl="1" indent="-342900">
              <a:buClr>
                <a:srgbClr val="0039A6"/>
              </a:buClr>
              <a:buFont typeface="Courier New" panose="02070309020205020404" pitchFamily="49" charset="0"/>
              <a:buChar char="o"/>
            </a:pPr>
            <a:r>
              <a:rPr lang="en-US" dirty="0">
                <a:solidFill>
                  <a:schemeClr val="tx1">
                    <a:lumMod val="95000"/>
                    <a:lumOff val="5000"/>
                  </a:schemeClr>
                </a:solidFill>
                <a:latin typeface="Calibri"/>
                <a:cs typeface="Calibri"/>
              </a:rPr>
              <a:t>1 Hospital</a:t>
            </a:r>
            <a:endParaRPr lang="en-US" dirty="0">
              <a:solidFill>
                <a:schemeClr val="tx1">
                  <a:lumMod val="95000"/>
                  <a:lumOff val="5000"/>
                </a:schemeClr>
              </a:solidFill>
              <a:latin typeface="Calibri"/>
              <a:ea typeface="Calibri"/>
              <a:cs typeface="Calibri"/>
            </a:endParaRPr>
          </a:p>
          <a:p>
            <a:pPr marL="733203" indent="-342900">
              <a:buClr>
                <a:srgbClr val="0039A6"/>
              </a:buClr>
              <a:buFont typeface="Arial" panose="020B0604020202020204" pitchFamily="34" charset="0"/>
              <a:buChar char="•"/>
            </a:pPr>
            <a:r>
              <a:rPr lang="en-US" sz="2800" b="0" dirty="0">
                <a:solidFill>
                  <a:schemeClr val="tx1">
                    <a:lumMod val="95000"/>
                    <a:lumOff val="5000"/>
                  </a:schemeClr>
                </a:solidFill>
                <a:latin typeface="Calibri"/>
                <a:cs typeface="Calibri"/>
              </a:rPr>
              <a:t>With each Provider, Co-implement</a:t>
            </a:r>
            <a:endParaRPr lang="en-US" sz="2800" b="0" dirty="0">
              <a:solidFill>
                <a:schemeClr val="tx1">
                  <a:lumMod val="95000"/>
                  <a:lumOff val="5000"/>
                </a:schemeClr>
              </a:solidFill>
              <a:latin typeface="Calibri"/>
              <a:ea typeface="Calibri"/>
              <a:cs typeface="Calibri"/>
            </a:endParaRPr>
          </a:p>
          <a:p>
            <a:pPr marL="1123508" lvl="1" indent="-342900">
              <a:buClr>
                <a:srgbClr val="0039A6"/>
              </a:buClr>
              <a:buFont typeface="Courier New" panose="02070309020205020404" pitchFamily="49" charset="0"/>
              <a:buChar char="o"/>
            </a:pPr>
            <a:r>
              <a:rPr lang="en-US" dirty="0">
                <a:solidFill>
                  <a:schemeClr val="tx1">
                    <a:lumMod val="95000"/>
                    <a:lumOff val="5000"/>
                  </a:schemeClr>
                </a:solidFill>
                <a:latin typeface="Calibri"/>
                <a:cs typeface="Calibri"/>
              </a:rPr>
              <a:t>MedMorph Reference Architecture IG</a:t>
            </a:r>
            <a:endParaRPr lang="en-US" dirty="0">
              <a:solidFill>
                <a:schemeClr val="tx1">
                  <a:lumMod val="95000"/>
                  <a:lumOff val="5000"/>
                </a:schemeClr>
              </a:solidFill>
              <a:latin typeface="Calibri"/>
              <a:ea typeface="Calibri"/>
              <a:cs typeface="Calibri"/>
            </a:endParaRPr>
          </a:p>
          <a:p>
            <a:pPr marL="1523971" lvl="2" indent="-342900">
              <a:buClr>
                <a:srgbClr val="0039A6"/>
              </a:buClr>
              <a:buFont typeface="Wingdings" panose="05000000000000000000" pitchFamily="2" charset="2"/>
              <a:buChar char="Ø"/>
            </a:pPr>
            <a:r>
              <a:rPr lang="en-US" sz="2800" dirty="0">
                <a:solidFill>
                  <a:schemeClr val="tx1">
                    <a:lumMod val="95000"/>
                    <a:lumOff val="5000"/>
                  </a:schemeClr>
                </a:solidFill>
                <a:latin typeface="Calibri"/>
                <a:cs typeface="Calibri"/>
              </a:rPr>
              <a:t>MedMorph App inside provider’s firewall</a:t>
            </a:r>
            <a:endParaRPr lang="en-US" sz="2800" dirty="0">
              <a:solidFill>
                <a:schemeClr val="tx1">
                  <a:lumMod val="95000"/>
                  <a:lumOff val="5000"/>
                </a:schemeClr>
              </a:solidFill>
              <a:cs typeface="Calibri" panose="020F0502020204030204" pitchFamily="34" charset="0"/>
            </a:endParaRPr>
          </a:p>
          <a:p>
            <a:pPr marL="1123508" lvl="1" indent="-342900">
              <a:buClr>
                <a:srgbClr val="0039A6"/>
              </a:buClr>
              <a:buFont typeface="Courier New" panose="02070309020205020404" pitchFamily="49" charset="0"/>
              <a:buChar char="o"/>
            </a:pPr>
            <a:r>
              <a:rPr lang="en-US" dirty="0">
                <a:solidFill>
                  <a:schemeClr val="tx1">
                    <a:lumMod val="95000"/>
                    <a:lumOff val="5000"/>
                  </a:schemeClr>
                </a:solidFill>
                <a:latin typeface="Calibri"/>
                <a:cs typeface="Calibri"/>
              </a:rPr>
              <a:t>Health Care Surveys Content IG</a:t>
            </a:r>
            <a:endParaRPr lang="en-US" dirty="0">
              <a:solidFill>
                <a:schemeClr val="tx1">
                  <a:lumMod val="95000"/>
                  <a:lumOff val="5000"/>
                </a:schemeClr>
              </a:solidFill>
              <a:latin typeface="Calibri"/>
              <a:ea typeface="Calibri"/>
              <a:cs typeface="Calibri"/>
            </a:endParaRPr>
          </a:p>
          <a:p>
            <a:pPr marL="1523971" lvl="2" indent="-342900">
              <a:buClr>
                <a:srgbClr val="0039A6"/>
              </a:buClr>
              <a:buFont typeface="Wingdings" panose="05000000000000000000" pitchFamily="2" charset="2"/>
              <a:buChar char="Ø"/>
            </a:pPr>
            <a:r>
              <a:rPr lang="en-US" sz="2800" dirty="0">
                <a:solidFill>
                  <a:schemeClr val="tx1">
                    <a:lumMod val="95000"/>
                    <a:lumOff val="5000"/>
                  </a:schemeClr>
                </a:solidFill>
                <a:latin typeface="Calibri"/>
                <a:cs typeface="Calibri"/>
              </a:rPr>
              <a:t>USCDI/ 17 HL7 FHIR US Core Profiles</a:t>
            </a:r>
            <a:endParaRPr lang="en-US" sz="2800" dirty="0">
              <a:solidFill>
                <a:schemeClr val="tx1">
                  <a:lumMod val="95000"/>
                  <a:lumOff val="5000"/>
                </a:schemeClr>
              </a:solidFill>
              <a:cs typeface="Calibri" panose="020F0502020204030204" pitchFamily="34" charset="0"/>
            </a:endParaRPr>
          </a:p>
          <a:p>
            <a:pPr marL="733203" indent="-342900">
              <a:buClr>
                <a:srgbClr val="0039A6"/>
              </a:buClr>
              <a:buFont typeface="Arial" panose="020B0604020202020204" pitchFamily="34" charset="0"/>
              <a:buChar char="•"/>
            </a:pPr>
            <a:r>
              <a:rPr lang="en-US" sz="2800" b="0" dirty="0">
                <a:solidFill>
                  <a:schemeClr val="tx1">
                    <a:lumMod val="95000"/>
                    <a:lumOff val="5000"/>
                  </a:schemeClr>
                </a:solidFill>
                <a:latin typeface="Calibri"/>
                <a:cs typeface="Calibri"/>
              </a:rPr>
              <a:t>Build data lake on EDAV to process and store EHR data collected.</a:t>
            </a:r>
            <a:endParaRPr lang="en-US" sz="2800" b="0" dirty="0">
              <a:solidFill>
                <a:schemeClr val="tx1">
                  <a:lumMod val="95000"/>
                  <a:lumOff val="5000"/>
                </a:schemeClr>
              </a:solidFill>
              <a:latin typeface="Calibri"/>
              <a:ea typeface="Calibri"/>
              <a:cs typeface="Calibri"/>
            </a:endParaRPr>
          </a:p>
          <a:p>
            <a:pPr marL="733203" indent="-342900">
              <a:buClr>
                <a:srgbClr val="0039A6"/>
              </a:buClr>
              <a:buFont typeface="Arial" panose="020B0604020202020204" pitchFamily="34" charset="0"/>
              <a:buChar char="•"/>
            </a:pPr>
            <a:r>
              <a:rPr lang="en-US" sz="2800" b="0" dirty="0">
                <a:solidFill>
                  <a:schemeClr val="tx1">
                    <a:lumMod val="95000"/>
                    <a:lumOff val="5000"/>
                  </a:schemeClr>
                </a:solidFill>
                <a:latin typeface="Calibri"/>
                <a:cs typeface="Calibri"/>
              </a:rPr>
              <a:t>Build data governance structure to allow sharing of EHR data with other CDC CIOs.</a:t>
            </a:r>
            <a:endParaRPr lang="en-US" sz="2800" b="0" dirty="0">
              <a:solidFill>
                <a:schemeClr val="tx1">
                  <a:lumMod val="95000"/>
                  <a:lumOff val="5000"/>
                </a:schemeClr>
              </a:solidFill>
              <a:latin typeface="Calibri"/>
              <a:ea typeface="Calibri"/>
              <a:cs typeface="Calibri"/>
            </a:endParaRPr>
          </a:p>
          <a:p>
            <a:pPr marL="230288" indent="-230288"/>
            <a:endParaRPr lang="en-US" dirty="0">
              <a:cs typeface="Calibri" panose="020F0502020204030204" pitchFamily="34" charset="0"/>
            </a:endParaRPr>
          </a:p>
        </p:txBody>
      </p:sp>
      <p:sp>
        <p:nvSpPr>
          <p:cNvPr id="4" name="Title 1">
            <a:extLst>
              <a:ext uri="{FF2B5EF4-FFF2-40B4-BE49-F238E27FC236}">
                <a16:creationId xmlns:a16="http://schemas.microsoft.com/office/drawing/2014/main" id="{A62CEDB5-80C8-4FB7-8CCD-E3F9D8AD9DED}"/>
              </a:ext>
              <a:ext uri="{C183D7F6-B498-43B3-948B-1728B52AA6E4}">
                <adec:decorative xmlns:adec="http://schemas.microsoft.com/office/drawing/2017/decorative" val="1"/>
              </a:ext>
            </a:extLst>
          </p:cNvPr>
          <p:cNvSpPr txBox="1">
            <a:spLocks/>
          </p:cNvSpPr>
          <p:nvPr/>
        </p:nvSpPr>
        <p:spPr>
          <a:xfrm>
            <a:off x="609600" y="274640"/>
            <a:ext cx="10972800" cy="565093"/>
          </a:xfrm>
          <a:prstGeom prst="rect">
            <a:avLst/>
          </a:prstGeom>
        </p:spPr>
        <p:txBody>
          <a:bodyPr vert="horz" lIns="121920" tIns="60960" rIns="121920" bIns="60960" rtlCol="0" anchor="b"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67" b="1" dirty="0">
              <a:solidFill>
                <a:srgbClr val="0B40A5"/>
              </a:solidFill>
              <a:latin typeface="Calibri"/>
              <a:cs typeface="Calibri"/>
            </a:endParaRPr>
          </a:p>
        </p:txBody>
      </p:sp>
      <p:sp>
        <p:nvSpPr>
          <p:cNvPr id="9" name="Slide Number Placeholder 2">
            <a:extLst>
              <a:ext uri="{FF2B5EF4-FFF2-40B4-BE49-F238E27FC236}">
                <a16:creationId xmlns:a16="http://schemas.microsoft.com/office/drawing/2014/main" id="{68B8761C-FBA8-432B-A14D-8F8DBDE0A04A}"/>
              </a:ext>
              <a:ext uri="{C183D7F6-B498-43B3-948B-1728B52AA6E4}">
                <adec:decorative xmlns:adec="http://schemas.microsoft.com/office/drawing/2017/decorative" val="1"/>
              </a:ext>
            </a:extLst>
          </p:cNvPr>
          <p:cNvSpPr txBox="1">
            <a:spLocks/>
          </p:cNvSpPr>
          <p:nvPr/>
        </p:nvSpPr>
        <p:spPr>
          <a:xfrm>
            <a:off x="9601890" y="6430744"/>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45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E56482-91A7-40EE-A5ED-90ECEC420F2C}"/>
              </a:ext>
            </a:extLst>
          </p:cNvPr>
          <p:cNvSpPr>
            <a:spLocks noGrp="1"/>
          </p:cNvSpPr>
          <p:nvPr>
            <p:ph type="title" idx="4294967295"/>
          </p:nvPr>
        </p:nvSpPr>
        <p:spPr>
          <a:xfrm>
            <a:off x="559607" y="107458"/>
            <a:ext cx="10769600" cy="110799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rPr>
              <a:t>Leveraging </a:t>
            </a:r>
            <a:r>
              <a:rPr kumimoji="0" lang="en-US" sz="3200" b="1" i="0" u="none" strike="noStrike" kern="1200" cap="none" spc="0" normalizeH="0" baseline="0" noProof="0" dirty="0">
                <a:ln>
                  <a:noFill/>
                </a:ln>
                <a:solidFill>
                  <a:srgbClr val="0B40A5"/>
                </a:solidFill>
                <a:effectLst/>
                <a:uLnTx/>
                <a:uFillTx/>
                <a:latin typeface="Calibri" panose="020F0502020204030204" pitchFamily="34" charset="0"/>
                <a:ea typeface="+mn-ea"/>
                <a:cs typeface="Calibri" panose="020F0502020204030204" pitchFamily="34" charset="0"/>
              </a:rPr>
              <a:t>Healthcare Interoperability </a:t>
            </a:r>
            <a:r>
              <a:rPr kumimoji="0" lang="en-US" sz="3200" b="1" i="1" u="none" strike="noStrike" kern="1200" cap="none" spc="0" normalizeH="0" baseline="0" noProof="0" dirty="0">
                <a:ln>
                  <a:noFill/>
                </a:ln>
                <a:solidFill>
                  <a:srgbClr val="002060">
                    <a:lumMod val="50000"/>
                    <a:lumOff val="50000"/>
                  </a:srgbClr>
                </a:solidFill>
                <a:effectLst/>
                <a:uLnTx/>
                <a:uFillTx/>
                <a:latin typeface="Calibri" panose="020F0502020204030204" pitchFamily="34" charset="0"/>
                <a:ea typeface="+mn-ea"/>
                <a:cs typeface="Calibri" panose="020F0502020204030204" pitchFamily="34" charset="0"/>
              </a:rPr>
              <a:t>Regulations</a:t>
            </a:r>
            <a:r>
              <a:rPr kumimoji="0" lang="en-US" sz="3200" b="1" i="0" u="none" strike="noStrike" kern="1200" cap="none" spc="0" normalizeH="0" baseline="0" noProof="0" dirty="0">
                <a:ln>
                  <a:noFill/>
                </a:ln>
                <a:solidFill>
                  <a:srgbClr val="0039A6"/>
                </a:solidFill>
                <a:effectLst/>
                <a:uLnTx/>
                <a:uFillTx/>
                <a:latin typeface="Calibri" panose="020F0502020204030204" pitchFamily="34" charset="0"/>
                <a:ea typeface="+mn-ea"/>
                <a:cs typeface="Calibri" panose="020F0502020204030204" pitchFamily="34" charset="0"/>
              </a:rPr>
              <a:t> to Enable EHR Data Collection</a:t>
            </a:r>
          </a:p>
        </p:txBody>
      </p:sp>
      <p:sp>
        <p:nvSpPr>
          <p:cNvPr id="8" name="Rectangle 7">
            <a:extLst>
              <a:ext uri="{FF2B5EF4-FFF2-40B4-BE49-F238E27FC236}">
                <a16:creationId xmlns:a16="http://schemas.microsoft.com/office/drawing/2014/main" id="{B353C99C-6DFA-48D9-884E-87712DE2BCE8}"/>
              </a:ext>
            </a:extLst>
          </p:cNvPr>
          <p:cNvSpPr/>
          <p:nvPr/>
        </p:nvSpPr>
        <p:spPr>
          <a:xfrm>
            <a:off x="559607" y="1372308"/>
            <a:ext cx="10972800" cy="4524315"/>
          </a:xfrm>
          <a:prstGeom prst="rect">
            <a:avLst/>
          </a:prstGeom>
        </p:spPr>
        <p:txBody>
          <a:bodyPr wrap="square" lIns="121920" tIns="60960" rIns="121920" bIns="60960" anchor="t">
            <a:spAutoFit/>
          </a:bodyPr>
          <a:lstStyle/>
          <a:p>
            <a:pPr marL="723035" lvl="1" indent="-380144" defTabSz="1219140">
              <a:buClr>
                <a:srgbClr val="0B40A5"/>
              </a:buClr>
              <a:buFont typeface="Wingdings" panose="05000000000000000000" pitchFamily="2" charset="2"/>
              <a:buChar char="§"/>
              <a:defRPr/>
            </a:pPr>
            <a:r>
              <a:rPr lang="en-US" sz="2200" b="1" dirty="0">
                <a:solidFill>
                  <a:srgbClr val="0039A6"/>
                </a:solidFill>
                <a:latin typeface="Calibri"/>
                <a:ea typeface="Calibri"/>
                <a:cs typeface="Calibri"/>
                <a:hlinkClick r:id="rId3">
                  <a:extLst>
                    <a:ext uri="{A12FA001-AC4F-418D-AE19-62706E023703}">
                      <ahyp:hlinkClr xmlns:ahyp="http://schemas.microsoft.com/office/drawing/2018/hyperlinkcolor" val="tx"/>
                    </a:ext>
                  </a:extLst>
                </a:hlinkClick>
              </a:rPr>
              <a:t>CMS Promoting Interoperability (PI) Program</a:t>
            </a:r>
            <a:endParaRPr lang="en-US" sz="2200" b="1" dirty="0">
              <a:solidFill>
                <a:srgbClr val="0039A6"/>
              </a:solidFill>
              <a:latin typeface="Calibri"/>
              <a:ea typeface="Calibri"/>
              <a:cs typeface="Calibri"/>
            </a:endParaRPr>
          </a:p>
          <a:p>
            <a:pPr marL="1332620" lvl="2" indent="-380144" defTabSz="1219140">
              <a:buClr>
                <a:srgbClr val="0B40A5"/>
              </a:buClr>
              <a:buFont typeface="Arial" panose="020B0604020202020204" pitchFamily="34" charset="0"/>
              <a:buChar char="•"/>
              <a:defRPr/>
            </a:pPr>
            <a:r>
              <a:rPr lang="en-US" sz="2200" dirty="0">
                <a:solidFill>
                  <a:schemeClr val="tx1">
                    <a:lumMod val="95000"/>
                    <a:lumOff val="5000"/>
                  </a:schemeClr>
                </a:solidFill>
                <a:latin typeface="Calibri"/>
                <a:ea typeface="Calibri"/>
                <a:cs typeface="Calibri"/>
              </a:rPr>
              <a:t>Provider participation (data submission via Certified EHR Technology) in the National Health Care Surveys fulfills a Public Health Reporting measure.</a:t>
            </a:r>
          </a:p>
          <a:p>
            <a:pPr marL="1332620" lvl="2" indent="-380144" defTabSz="1219140">
              <a:buClr>
                <a:srgbClr val="0B40A5"/>
              </a:buClr>
              <a:buFont typeface="Arial" panose="020B0604020202020204" pitchFamily="34" charset="0"/>
              <a:buChar char="•"/>
              <a:defRPr/>
            </a:pPr>
            <a:r>
              <a:rPr lang="en-US" sz="2200" dirty="0">
                <a:solidFill>
                  <a:schemeClr val="tx1">
                    <a:lumMod val="95000"/>
                    <a:lumOff val="5000"/>
                  </a:schemeClr>
                </a:solidFill>
                <a:latin typeface="Calibri"/>
                <a:ea typeface="Calibri"/>
                <a:cs typeface="Calibri"/>
              </a:rPr>
              <a:t>Approximately 105,000 providers and 365 hospitals have registered their intent to send EHR data to NCHS in the National Health Care Surveys Registry. </a:t>
            </a:r>
          </a:p>
          <a:p>
            <a:pPr marL="1332620" lvl="2" indent="-380144" defTabSz="1219140">
              <a:buClr>
                <a:srgbClr val="0B40A5"/>
              </a:buClr>
              <a:buFont typeface="Arial" panose="020B0604020202020204" pitchFamily="34" charset="0"/>
              <a:buChar char="•"/>
              <a:defRPr/>
            </a:pPr>
            <a:r>
              <a:rPr lang="en-US" sz="2200" dirty="0">
                <a:solidFill>
                  <a:schemeClr val="tx1">
                    <a:lumMod val="95000"/>
                    <a:lumOff val="5000"/>
                  </a:schemeClr>
                </a:solidFill>
                <a:latin typeface="Calibri"/>
                <a:ea typeface="Calibri"/>
                <a:cs typeface="Calibri"/>
              </a:rPr>
              <a:t>100+ EHR products are certified to the PI health care surveys measure</a:t>
            </a:r>
            <a:r>
              <a:rPr lang="en-US" sz="2200" dirty="0">
                <a:solidFill>
                  <a:srgbClr val="3F3F3F"/>
                </a:solidFill>
                <a:latin typeface="Calibri"/>
                <a:ea typeface="Calibri"/>
                <a:cs typeface="Calibri"/>
              </a:rPr>
              <a:t>.</a:t>
            </a:r>
          </a:p>
          <a:p>
            <a:pPr marL="1332620" lvl="2" indent="-380144" defTabSz="1219140">
              <a:buClr>
                <a:srgbClr val="0B40A5"/>
              </a:buClr>
              <a:buFont typeface="Arial" panose="020B0604020202020204" pitchFamily="34" charset="0"/>
              <a:buChar char="•"/>
              <a:defRPr/>
            </a:pPr>
            <a:endParaRPr lang="en-US" sz="2200" dirty="0">
              <a:solidFill>
                <a:srgbClr val="3F3F3F"/>
              </a:solidFill>
              <a:latin typeface="Calibri" panose="020F0502020204030204" pitchFamily="34" charset="0"/>
              <a:ea typeface="Calibri" panose="020F0502020204030204" pitchFamily="34" charset="0"/>
              <a:cs typeface="Calibri" panose="020F0502020204030204" pitchFamily="34" charset="0"/>
            </a:endParaRPr>
          </a:p>
          <a:p>
            <a:pPr marL="723035" lvl="1" indent="-380144" defTabSz="1219140">
              <a:buClr>
                <a:srgbClr val="0B40A5"/>
              </a:buClr>
              <a:buFont typeface="Wingdings" panose="05000000000000000000" pitchFamily="2" charset="2"/>
              <a:buChar char="§"/>
              <a:defRPr/>
            </a:pPr>
            <a:r>
              <a:rPr lang="en-US" sz="2200" b="1" dirty="0">
                <a:solidFill>
                  <a:srgbClr val="0039A6"/>
                </a:solidFill>
                <a:latin typeface="Calibri"/>
                <a:ea typeface="Calibri"/>
                <a:cs typeface="Calibri"/>
                <a:hlinkClick r:id="rId4">
                  <a:extLst>
                    <a:ext uri="{A12FA001-AC4F-418D-AE19-62706E023703}">
                      <ahyp:hlinkClr xmlns:ahyp="http://schemas.microsoft.com/office/drawing/2018/hyperlinkcolor" val="tx"/>
                    </a:ext>
                  </a:extLst>
                </a:hlinkClick>
              </a:rPr>
              <a:t>ONC’s Cures Act Final Rule (2020)</a:t>
            </a:r>
            <a:endParaRPr lang="en-US" sz="2200" b="1" dirty="0">
              <a:solidFill>
                <a:srgbClr val="0039A6"/>
              </a:solidFill>
              <a:latin typeface="Calibri"/>
              <a:ea typeface="Calibri"/>
              <a:cs typeface="Calibri"/>
            </a:endParaRPr>
          </a:p>
          <a:p>
            <a:pPr marL="1332620" lvl="2" indent="-380144" defTabSz="1219140">
              <a:buClr>
                <a:srgbClr val="0B40A5"/>
              </a:buClr>
              <a:buFont typeface="Arial" panose="020B0604020202020204" pitchFamily="34" charset="0"/>
              <a:buChar char="•"/>
              <a:defRPr/>
            </a:pPr>
            <a:r>
              <a:rPr lang="en-US" sz="2200" dirty="0">
                <a:solidFill>
                  <a:srgbClr val="0039A6"/>
                </a:solidFill>
                <a:latin typeface="Calibri"/>
                <a:ea typeface="Calibri"/>
                <a:cs typeface="Calibri"/>
                <a:hlinkClick r:id="rId5">
                  <a:extLst>
                    <a:ext uri="{A12FA001-AC4F-418D-AE19-62706E023703}">
                      <ahyp:hlinkClr xmlns:ahyp="http://schemas.microsoft.com/office/drawing/2018/hyperlinkcolor" val="tx"/>
                    </a:ext>
                  </a:extLst>
                </a:hlinkClick>
              </a:rPr>
              <a:t>HL7 National Health Care Surveys</a:t>
            </a:r>
            <a:r>
              <a:rPr lang="en-US" sz="2200" dirty="0">
                <a:solidFill>
                  <a:srgbClr val="0039A6"/>
                </a:solidFill>
                <a:latin typeface="Calibri"/>
                <a:ea typeface="Calibri"/>
                <a:cs typeface="Calibri"/>
              </a:rPr>
              <a:t> </a:t>
            </a:r>
            <a:r>
              <a:rPr lang="en-US" sz="2200" dirty="0">
                <a:solidFill>
                  <a:srgbClr val="0039A6"/>
                </a:solidFill>
                <a:latin typeface="Calibri"/>
                <a:ea typeface="Calibri"/>
                <a:cs typeface="Calibri"/>
                <a:hlinkClick r:id="rId5">
                  <a:extLst>
                    <a:ext uri="{A12FA001-AC4F-418D-AE19-62706E023703}">
                      <ahyp:hlinkClr xmlns:ahyp="http://schemas.microsoft.com/office/drawing/2018/hyperlinkcolor" val="tx"/>
                    </a:ext>
                  </a:extLst>
                </a:hlinkClick>
              </a:rPr>
              <a:t>CDA IG</a:t>
            </a:r>
            <a:r>
              <a:rPr lang="en-US" sz="2200" dirty="0">
                <a:solidFill>
                  <a:srgbClr val="0039A6"/>
                </a:solidFill>
                <a:latin typeface="Calibri"/>
                <a:ea typeface="Calibri"/>
                <a:cs typeface="Calibri"/>
              </a:rPr>
              <a:t> </a:t>
            </a:r>
            <a:r>
              <a:rPr lang="en-US" sz="2200" dirty="0">
                <a:solidFill>
                  <a:srgbClr val="000000"/>
                </a:solidFill>
                <a:latin typeface="Calibri"/>
                <a:ea typeface="Calibri"/>
                <a:cs typeface="Calibri"/>
              </a:rPr>
              <a:t>– </a:t>
            </a:r>
            <a:r>
              <a:rPr lang="en-US" sz="2200" dirty="0">
                <a:solidFill>
                  <a:schemeClr val="tx1">
                    <a:lumMod val="95000"/>
                    <a:lumOff val="5000"/>
                  </a:schemeClr>
                </a:solidFill>
                <a:latin typeface="Calibri"/>
                <a:ea typeface="Calibri"/>
                <a:cs typeface="Calibri"/>
              </a:rPr>
              <a:t>standard/format named as part of the  EHR Certification Program Criteria in the rule.</a:t>
            </a:r>
          </a:p>
          <a:p>
            <a:pPr marL="1332620" lvl="2" indent="-380144" defTabSz="1219140">
              <a:buClr>
                <a:srgbClr val="0B40A5"/>
              </a:buClr>
              <a:buFont typeface="Arial" panose="020B0604020202020204" pitchFamily="34" charset="0"/>
              <a:buChar char="•"/>
              <a:defRPr/>
            </a:pPr>
            <a:r>
              <a:rPr lang="en-US" sz="2200" dirty="0">
                <a:solidFill>
                  <a:schemeClr val="tx1">
                    <a:lumMod val="95000"/>
                    <a:lumOff val="5000"/>
                  </a:schemeClr>
                </a:solidFill>
                <a:latin typeface="Calibri"/>
                <a:ea typeface="Calibri"/>
                <a:cs typeface="Calibri"/>
              </a:rPr>
              <a:t>CSELS Policy Team working with other CDC Programs to name Public Health FHIR IGs, including the </a:t>
            </a:r>
            <a:r>
              <a:rPr lang="en-US" sz="2200" dirty="0">
                <a:solidFill>
                  <a:srgbClr val="0039A6"/>
                </a:solidFill>
                <a:latin typeface="Calibri"/>
                <a:ea typeface="Calibri"/>
                <a:cs typeface="Calibri"/>
                <a:hlinkClick r:id="rId6">
                  <a:extLst>
                    <a:ext uri="{A12FA001-AC4F-418D-AE19-62706E023703}">
                      <ahyp:hlinkClr xmlns:ahyp="http://schemas.microsoft.com/office/drawing/2018/hyperlinkcolor" val="tx"/>
                    </a:ext>
                  </a:extLst>
                </a:hlinkClick>
              </a:rPr>
              <a:t>Health Care Surveys (FHIR) Content IG</a:t>
            </a:r>
            <a:r>
              <a:rPr lang="en-US" sz="2200" dirty="0">
                <a:solidFill>
                  <a:srgbClr val="000000"/>
                </a:solidFill>
                <a:latin typeface="Calibri"/>
                <a:ea typeface="Calibri"/>
                <a:cs typeface="Calibri"/>
              </a:rPr>
              <a:t>, </a:t>
            </a:r>
            <a:r>
              <a:rPr lang="en-US" sz="2200" dirty="0">
                <a:solidFill>
                  <a:schemeClr val="tx1">
                    <a:lumMod val="95000"/>
                    <a:lumOff val="5000"/>
                  </a:schemeClr>
                </a:solidFill>
                <a:latin typeface="Calibri"/>
                <a:ea typeface="Calibri"/>
                <a:cs typeface="Calibri"/>
              </a:rPr>
              <a:t>in near-term future regulations for inclusion in PI. </a:t>
            </a:r>
          </a:p>
        </p:txBody>
      </p:sp>
      <p:sp>
        <p:nvSpPr>
          <p:cNvPr id="9" name="Slide Number Placeholder 2">
            <a:extLst>
              <a:ext uri="{FF2B5EF4-FFF2-40B4-BE49-F238E27FC236}">
                <a16:creationId xmlns:a16="http://schemas.microsoft.com/office/drawing/2014/main" id="{84D2B302-2EB8-4121-B9CA-0F29AE77BA79}"/>
              </a:ext>
            </a:extLst>
          </p:cNvPr>
          <p:cNvSpPr txBox="1">
            <a:spLocks/>
          </p:cNvSpPr>
          <p:nvPr/>
        </p:nvSpPr>
        <p:spPr>
          <a:xfrm>
            <a:off x="9546805" y="6429199"/>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8" rtl="0" eaLnBrk="1" fontAlgn="base" latinLnBrk="0" hangingPunct="1">
              <a:lnSpc>
                <a:spcPct val="100000"/>
              </a:lnSpc>
              <a:spcBef>
                <a:spcPct val="0"/>
              </a:spcBef>
              <a:spcAft>
                <a:spcPct val="0"/>
              </a:spcAft>
              <a:buClrTx/>
              <a:buSzTx/>
              <a:buFontTx/>
              <a:buNone/>
              <a:tabLst/>
              <a:defRPr/>
            </a:pPr>
            <a:fld id="{F6BA8A57-6950-456F-AD58-31B92BF8BFF8}"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8"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432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1294</Words>
  <Application>Microsoft Office PowerPoint</Application>
  <PresentationFormat>Widescreen</PresentationFormat>
  <Paragraphs>135</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vt:lpstr>
      <vt:lpstr>Calibri Light</vt:lpstr>
      <vt:lpstr>Courier New</vt:lpstr>
      <vt:lpstr>Times New Roman</vt:lpstr>
      <vt:lpstr>Wingdings</vt:lpstr>
      <vt:lpstr>Office Theme</vt:lpstr>
      <vt:lpstr>DMI Update:  Division of Health Care Statistics Electronic Health Record (EHR) Activities </vt:lpstr>
      <vt:lpstr>Overview of the National Health Care Surveys</vt:lpstr>
      <vt:lpstr>National Health Care Surveys</vt:lpstr>
      <vt:lpstr>National Health Care Surveys Spectrum of Care</vt:lpstr>
      <vt:lpstr>Questions for BSC </vt:lpstr>
      <vt:lpstr>Moving to EHR Data Collection</vt:lpstr>
      <vt:lpstr>Leveraging Healthcare Data &amp; Interoperability Standards to Enable EHR Data Collection</vt:lpstr>
      <vt:lpstr>DMI Funds for FHIR Application Pilot in 2022-2023</vt:lpstr>
      <vt:lpstr>Leveraging Healthcare Interoperability Regulations to Enable EHR Data Collection</vt:lpstr>
      <vt:lpstr>EHR Data Collection for NHCS and NAMCS</vt:lpstr>
      <vt:lpstr>National Hospital Care Survey (NHCS)</vt:lpstr>
      <vt:lpstr>National Hospital Care Survey: Modernization</vt:lpstr>
      <vt:lpstr>National Ambulatory Medical Care Survey (NAMCS) - Health Center Component</vt:lpstr>
      <vt:lpstr>NAMCS – Health Center Component: Modernization</vt:lpstr>
      <vt:lpstr>Building Infrastructure for EHR Data Collection</vt:lpstr>
      <vt:lpstr>Healthcare Electronic Health Record (HEHR) Architecture – On-premise</vt:lpstr>
      <vt:lpstr>DMI Funds for HEHR Cloud Migration </vt:lpstr>
      <vt:lpstr>HEHR Cloud Migration Overview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Relf, Daniela (CDC/DDPHSS/NCHS/DHCS) (CTR)</cp:lastModifiedBy>
  <cp:revision>4</cp:revision>
  <dcterms:created xsi:type="dcterms:W3CDTF">2021-04-27T17:41:47Z</dcterms:created>
  <dcterms:modified xsi:type="dcterms:W3CDTF">2022-05-31T17:35:03Z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2021-09-20T15:14:33Z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8c5b74f7-d9bf-4827-a047-da68bdef8458</vt:lpwstr>
  </property>
  <property fmtid="{D5CDD505-2E9C-101B-9397-08002B2CF9AE}" pid="8" name="MSIP_Label_8af03ff0-41c5-4c41-b55e-fabb8fae94be_ContentBits">
    <vt:lpwstr>0</vt:lpwstr>
  </property>
</Properties>
</file>