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16"/>
  </p:notesMasterIdLst>
  <p:sldIdLst>
    <p:sldId id="257" r:id="rId3"/>
    <p:sldId id="2090650104" r:id="rId4"/>
    <p:sldId id="2090650113" r:id="rId5"/>
    <p:sldId id="2090650109" r:id="rId6"/>
    <p:sldId id="2090650107" r:id="rId7"/>
    <p:sldId id="2090650112" r:id="rId8"/>
    <p:sldId id="286" r:id="rId9"/>
    <p:sldId id="2090650111" r:id="rId10"/>
    <p:sldId id="2090650108" r:id="rId11"/>
    <p:sldId id="271" r:id="rId12"/>
    <p:sldId id="1369" r:id="rId13"/>
    <p:sldId id="267"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0A0BAE-6CA4-4A66-9EC7-34CD8811D43D}">
          <p14:sldIdLst>
            <p14:sldId id="257"/>
            <p14:sldId id="2090650104"/>
            <p14:sldId id="2090650113"/>
            <p14:sldId id="2090650109"/>
            <p14:sldId id="2090650107"/>
            <p14:sldId id="2090650112"/>
            <p14:sldId id="286"/>
            <p14:sldId id="2090650111"/>
            <p14:sldId id="2090650108"/>
            <p14:sldId id="271"/>
            <p14:sldId id="1369"/>
            <p14:sldId id="267"/>
            <p14:sldId id="25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anum, Amy M. (CDC/DDPHSS/NCHS/OD)" initials="B(" lastIdx="2" clrIdx="6">
    <p:extLst>
      <p:ext uri="{19B8F6BF-5375-455C-9EA6-DF929625EA0E}">
        <p15:presenceInfo xmlns:p15="http://schemas.microsoft.com/office/powerpoint/2012/main" userId="S::zvl5@cdc.gov::78b4c916-b1b9-446d-995b-c4b674d8a268" providerId="AD"/>
      </p:ext>
    </p:extLst>
  </p:cmAuthor>
  <p:cmAuthor id="1" name="Andrews, Hallie (CDC/DDPHSS/NCHS/OD)" initials="AH(" lastIdx="11" clrIdx="0">
    <p:extLst>
      <p:ext uri="{19B8F6BF-5375-455C-9EA6-DF929625EA0E}">
        <p15:presenceInfo xmlns:p15="http://schemas.microsoft.com/office/powerpoint/2012/main" userId="S::qit6@cdc.gov::63d4d8c2-0897-4801-ab90-fc734efe32ed" providerId="AD"/>
      </p:ext>
    </p:extLst>
  </p:cmAuthor>
  <p:cmAuthor id="8" name="Hanks, Mahogany (CDC/DDPHSS/NCHS/OD) (CTR)" initials="HM((" lastIdx="2" clrIdx="7">
    <p:extLst>
      <p:ext uri="{19B8F6BF-5375-455C-9EA6-DF929625EA0E}">
        <p15:presenceInfo xmlns:p15="http://schemas.microsoft.com/office/powerpoint/2012/main" userId="S::pii6@cdc.gov::5ae2d813-5271-4c02-b127-b1aa5d27d970" providerId="AD"/>
      </p:ext>
    </p:extLst>
  </p:cmAuthor>
  <p:cmAuthor id="2" name="Walters, Meagan (CDC/DDPHSS/NCHS/OD)" initials="WM(" lastIdx="10" clrIdx="1">
    <p:extLst>
      <p:ext uri="{19B8F6BF-5375-455C-9EA6-DF929625EA0E}">
        <p15:presenceInfo xmlns:p15="http://schemas.microsoft.com/office/powerpoint/2012/main" userId="S::qhg7@cdc.gov::0f173902-5f0a-4f96-a7ba-a51e2720142f" providerId="AD"/>
      </p:ext>
    </p:extLst>
  </p:cmAuthor>
  <p:cmAuthor id="3" name="Morris, Kiana (CDC/DDPHSS/NCHS/OD)" initials="MK(" lastIdx="33" clrIdx="2">
    <p:extLst>
      <p:ext uri="{19B8F6BF-5375-455C-9EA6-DF929625EA0E}">
        <p15:presenceInfo xmlns:p15="http://schemas.microsoft.com/office/powerpoint/2012/main" userId="S::inf5@cdc.gov::65a667d4-cabb-4cee-9845-da9f4cdf0a58" providerId="AD"/>
      </p:ext>
    </p:extLst>
  </p:cmAuthor>
  <p:cmAuthor id="4" name="Moyer, Brian (CDC/DDPHSS/NCHS/OD)" initials="M(" lastIdx="3" clrIdx="3">
    <p:extLst>
      <p:ext uri="{19B8F6BF-5375-455C-9EA6-DF929625EA0E}">
        <p15:presenceInfo xmlns:p15="http://schemas.microsoft.com/office/powerpoint/2012/main" userId="S::qbk2@cdc.gov::b4881b6f-dd2a-4426-9c45-5ae2a88972c1" providerId="AD"/>
      </p:ext>
    </p:extLst>
  </p:cmAuthor>
  <p:cmAuthor id="5" name="Bailey, Coretta (CDC/OCOO/OFR/OA)" initials="BC(" lastIdx="21" clrIdx="4">
    <p:extLst>
      <p:ext uri="{19B8F6BF-5375-455C-9EA6-DF929625EA0E}">
        <p15:presenceInfo xmlns:p15="http://schemas.microsoft.com/office/powerpoint/2012/main" userId="S::fhq2@cdc.gov::9d463df5-d395-4dd9-b543-f82463c01fa0" providerId="AD"/>
      </p:ext>
    </p:extLst>
  </p:cmAuthor>
  <p:cmAuthor id="6" name="Wise, Kyle (CDC/DDPHSS/NCHS/OD)" initials="W(" lastIdx="1" clrIdx="5">
    <p:extLst>
      <p:ext uri="{19B8F6BF-5375-455C-9EA6-DF929625EA0E}">
        <p15:presenceInfo xmlns:p15="http://schemas.microsoft.com/office/powerpoint/2012/main" userId="S::iog7@cdc.gov::dff4faf1-846b-429d-a167-f802b7975c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9"/>
    <a:srgbClr val="17468F"/>
    <a:srgbClr val="3B015F"/>
    <a:srgbClr val="FFFFFF"/>
    <a:srgbClr val="000000"/>
    <a:srgbClr val="006858"/>
    <a:srgbClr val="920000"/>
    <a:srgbClr val="7C7C7C"/>
    <a:srgbClr val="005E70"/>
    <a:srgbClr val="018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A9B5A0-9960-4670-84C8-E93022CEAD39}" v="1046" dt="2022-02-16T13:45:08.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8469513144707"/>
          <c:y val="9.5093090882424305E-2"/>
          <c:w val="0.87089619782586303"/>
          <c:h val="0.6930980722537643"/>
        </c:manualLayout>
      </c:layout>
      <c:barChart>
        <c:barDir val="col"/>
        <c:grouping val="stacked"/>
        <c:varyColors val="0"/>
        <c:ser>
          <c:idx val="0"/>
          <c:order val="0"/>
          <c:tx>
            <c:strRef>
              <c:f>Sheet1!$B$1</c:f>
              <c:strCache>
                <c:ptCount val="1"/>
                <c:pt idx="0">
                  <c:v>Budget Authority</c:v>
                </c:pt>
              </c:strCache>
            </c:strRef>
          </c:tx>
          <c:spPr>
            <a:solidFill>
              <a:schemeClr val="accent2"/>
            </a:solidFill>
            <a:ln>
              <a:noFill/>
            </a:ln>
            <a:effectLst/>
          </c:spPr>
          <c:invertIfNegative val="0"/>
          <c:dPt>
            <c:idx val="6"/>
            <c:invertIfNegative val="0"/>
            <c:bubble3D val="0"/>
            <c:spPr>
              <a:solidFill>
                <a:schemeClr val="accent2"/>
              </a:solidFill>
              <a:ln>
                <a:noFill/>
              </a:ln>
              <a:effectLst/>
            </c:spPr>
            <c:extLst>
              <c:ext xmlns:c16="http://schemas.microsoft.com/office/drawing/2014/chart" uri="{C3380CC4-5D6E-409C-BE32-E72D297353CC}">
                <c16:uniqueId val="{00000001-9077-4AB5-9A37-EF6360499F1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FY16 Enacted</c:v>
                </c:pt>
                <c:pt idx="1">
                  <c:v>FY17 Enacted</c:v>
                </c:pt>
                <c:pt idx="2">
                  <c:v>FY18 Enacted</c:v>
                </c:pt>
                <c:pt idx="3">
                  <c:v>FY19 Enacted</c:v>
                </c:pt>
                <c:pt idx="4">
                  <c:v>FY20 Enacted</c:v>
                </c:pt>
                <c:pt idx="5">
                  <c:v>FY21 Enacted</c:v>
                </c:pt>
                <c:pt idx="6">
                  <c:v>FY22 Requested</c:v>
                </c:pt>
              </c:strCache>
            </c:strRef>
          </c:cat>
          <c:val>
            <c:numRef>
              <c:f>Sheet1!$B$2:$B$8</c:f>
              <c:numCache>
                <c:formatCode>#,##0</c:formatCode>
                <c:ptCount val="7"/>
                <c:pt idx="0">
                  <c:v>160.39699999999999</c:v>
                </c:pt>
                <c:pt idx="1">
                  <c:v>160.39699999999999</c:v>
                </c:pt>
                <c:pt idx="2">
                  <c:v>160.39699999999999</c:v>
                </c:pt>
                <c:pt idx="3">
                  <c:v>160.39699999999999</c:v>
                </c:pt>
                <c:pt idx="4">
                  <c:v>160.39699999999999</c:v>
                </c:pt>
                <c:pt idx="5">
                  <c:v>175</c:v>
                </c:pt>
                <c:pt idx="6">
                  <c:v>175</c:v>
                </c:pt>
              </c:numCache>
            </c:numRef>
          </c:val>
          <c:extLst>
            <c:ext xmlns:c16="http://schemas.microsoft.com/office/drawing/2014/chart" uri="{C3380CC4-5D6E-409C-BE32-E72D297353CC}">
              <c16:uniqueId val="{00000002-8043-4FFD-8C9D-16B0A15B9005}"/>
            </c:ext>
          </c:extLst>
        </c:ser>
        <c:ser>
          <c:idx val="1"/>
          <c:order val="1"/>
          <c:tx>
            <c:strRef>
              <c:f>Sheet1!$C$1</c:f>
              <c:strCache>
                <c:ptCount val="1"/>
                <c:pt idx="0">
                  <c:v>Public Health and Scientific Services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FY16 Enacted</c:v>
                </c:pt>
                <c:pt idx="1">
                  <c:v>FY17 Enacted</c:v>
                </c:pt>
                <c:pt idx="2">
                  <c:v>FY18 Enacted</c:v>
                </c:pt>
                <c:pt idx="3">
                  <c:v>FY19 Enacted</c:v>
                </c:pt>
                <c:pt idx="4">
                  <c:v>FY20 Enacted</c:v>
                </c:pt>
                <c:pt idx="5">
                  <c:v>FY21 Enacted</c:v>
                </c:pt>
                <c:pt idx="6">
                  <c:v>FY22 Requested</c:v>
                </c:pt>
              </c:strCache>
            </c:strRef>
          </c:cat>
          <c:val>
            <c:numRef>
              <c:f>Sheet1!$C$2:$C$8</c:f>
              <c:numCache>
                <c:formatCode>General</c:formatCode>
                <c:ptCount val="7"/>
                <c:pt idx="0">
                  <c:v>14</c:v>
                </c:pt>
                <c:pt idx="1">
                  <c:v>14</c:v>
                </c:pt>
                <c:pt idx="2">
                  <c:v>14</c:v>
                </c:pt>
                <c:pt idx="3">
                  <c:v>14</c:v>
                </c:pt>
                <c:pt idx="4">
                  <c:v>14</c:v>
                </c:pt>
              </c:numCache>
            </c:numRef>
          </c:val>
          <c:extLst>
            <c:ext xmlns:c16="http://schemas.microsoft.com/office/drawing/2014/chart" uri="{C3380CC4-5D6E-409C-BE32-E72D297353CC}">
              <c16:uniqueId val="{00000003-8043-4FFD-8C9D-16B0A15B9005}"/>
            </c:ext>
          </c:extLst>
        </c:ser>
        <c:ser>
          <c:idx val="2"/>
          <c:order val="2"/>
          <c:tx>
            <c:strRef>
              <c:f>Sheet1!$D$1</c:f>
              <c:strCache>
                <c:ptCount val="1"/>
                <c:pt idx="0">
                  <c:v>Additional Resources</c:v>
                </c:pt>
              </c:strCache>
            </c:strRef>
          </c:tx>
          <c:spPr>
            <a:solidFill>
              <a:schemeClr val="accent6"/>
            </a:solidFill>
            <a:ln>
              <a:noFill/>
            </a:ln>
            <a:effectLst/>
          </c:spPr>
          <c:invertIfNegative val="0"/>
          <c:dPt>
            <c:idx val="4"/>
            <c:invertIfNegative val="0"/>
            <c:bubble3D val="0"/>
            <c:spPr>
              <a:solidFill>
                <a:schemeClr val="accent6"/>
              </a:solidFill>
              <a:ln>
                <a:noFill/>
              </a:ln>
              <a:effectLst/>
            </c:spPr>
            <c:extLst>
              <c:ext xmlns:c16="http://schemas.microsoft.com/office/drawing/2014/chart" uri="{C3380CC4-5D6E-409C-BE32-E72D297353CC}">
                <c16:uniqueId val="{00000005-8043-4FFD-8C9D-16B0A15B9005}"/>
              </c:ext>
            </c:extLst>
          </c:dPt>
          <c:dPt>
            <c:idx val="6"/>
            <c:invertIfNegative val="0"/>
            <c:bubble3D val="0"/>
            <c:spPr>
              <a:pattFill prst="pct80">
                <a:fgClr>
                  <a:schemeClr val="accent6"/>
                </a:fgClr>
                <a:bgClr>
                  <a:schemeClr val="bg2"/>
                </a:bgClr>
              </a:pattFill>
              <a:ln>
                <a:noFill/>
              </a:ln>
              <a:effectLst/>
            </c:spPr>
            <c:extLst>
              <c:ext xmlns:c16="http://schemas.microsoft.com/office/drawing/2014/chart" uri="{C3380CC4-5D6E-409C-BE32-E72D297353CC}">
                <c16:uniqueId val="{00000005-9077-4AB5-9A37-EF6360499F11}"/>
              </c:ext>
            </c:extLst>
          </c:dPt>
          <c:dLbls>
            <c:dLbl>
              <c:idx val="6"/>
              <c:delete val="1"/>
              <c:extLst>
                <c:ext xmlns:c15="http://schemas.microsoft.com/office/drawing/2012/chart" uri="{CE6537A1-D6FC-4f65-9D91-7224C49458BB}"/>
                <c:ext xmlns:c16="http://schemas.microsoft.com/office/drawing/2014/chart" uri="{C3380CC4-5D6E-409C-BE32-E72D297353CC}">
                  <c16:uniqueId val="{00000005-9077-4AB5-9A37-EF6360499F1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FY16 Enacted</c:v>
                </c:pt>
                <c:pt idx="1">
                  <c:v>FY17 Enacted</c:v>
                </c:pt>
                <c:pt idx="2">
                  <c:v>FY18 Enacted</c:v>
                </c:pt>
                <c:pt idx="3">
                  <c:v>FY19 Enacted</c:v>
                </c:pt>
                <c:pt idx="4">
                  <c:v>FY20 Enacted</c:v>
                </c:pt>
                <c:pt idx="5">
                  <c:v>FY21 Enacted</c:v>
                </c:pt>
                <c:pt idx="6">
                  <c:v>FY22 Requested</c:v>
                </c:pt>
              </c:strCache>
            </c:strRef>
          </c:cat>
          <c:val>
            <c:numRef>
              <c:f>Sheet1!$D$2:$D$8</c:f>
              <c:numCache>
                <c:formatCode>General</c:formatCode>
                <c:ptCount val="7"/>
                <c:pt idx="0">
                  <c:v>40</c:v>
                </c:pt>
                <c:pt idx="1">
                  <c:v>45</c:v>
                </c:pt>
                <c:pt idx="2">
                  <c:v>66</c:v>
                </c:pt>
                <c:pt idx="3">
                  <c:v>51</c:v>
                </c:pt>
                <c:pt idx="4">
                  <c:v>51</c:v>
                </c:pt>
                <c:pt idx="5">
                  <c:v>60</c:v>
                </c:pt>
                <c:pt idx="6">
                  <c:v>60</c:v>
                </c:pt>
              </c:numCache>
            </c:numRef>
          </c:val>
          <c:extLst>
            <c:ext xmlns:c16="http://schemas.microsoft.com/office/drawing/2014/chart" uri="{C3380CC4-5D6E-409C-BE32-E72D297353CC}">
              <c16:uniqueId val="{00000008-8043-4FFD-8C9D-16B0A15B9005}"/>
            </c:ext>
          </c:extLst>
        </c:ser>
        <c:dLbls>
          <c:dLblPos val="ctr"/>
          <c:showLegendKey val="0"/>
          <c:showVal val="1"/>
          <c:showCatName val="0"/>
          <c:showSerName val="0"/>
          <c:showPercent val="0"/>
          <c:showBubbleSize val="0"/>
        </c:dLbls>
        <c:gapWidth val="55"/>
        <c:overlap val="100"/>
        <c:axId val="119026992"/>
        <c:axId val="201211384"/>
      </c:barChart>
      <c:catAx>
        <c:axId val="119026992"/>
        <c:scaling>
          <c:orientation val="minMax"/>
        </c:scaling>
        <c:delete val="0"/>
        <c:axPos val="b"/>
        <c:numFmt formatCode="&quot;$&quot;#,##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400" b="1" i="0" u="none" strike="noStrike" kern="1200" baseline="0">
                <a:solidFill>
                  <a:srgbClr val="000000"/>
                </a:solidFill>
                <a:latin typeface="+mn-lt"/>
                <a:ea typeface="+mn-ea"/>
                <a:cs typeface="+mn-cs"/>
              </a:defRPr>
            </a:pPr>
            <a:endParaRPr lang="en-US"/>
          </a:p>
        </c:txPr>
        <c:crossAx val="201211384"/>
        <c:crosses val="autoZero"/>
        <c:auto val="1"/>
        <c:lblAlgn val="ctr"/>
        <c:lblOffset val="100"/>
        <c:noMultiLvlLbl val="0"/>
      </c:catAx>
      <c:valAx>
        <c:axId val="201211384"/>
        <c:scaling>
          <c:orientation val="minMax"/>
          <c:max val="250"/>
          <c:min val="0"/>
        </c:scaling>
        <c:delete val="0"/>
        <c:axPos val="l"/>
        <c:majorGridlines>
          <c:spPr>
            <a:ln w="9525" cap="flat" cmpd="sng" algn="ctr">
              <a:solidFill>
                <a:schemeClr val="accent6">
                  <a:shade val="95000"/>
                  <a:satMod val="10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r>
                  <a:rPr lang="en-US" sz="1600">
                    <a:solidFill>
                      <a:srgbClr val="000000"/>
                    </a:solidFill>
                  </a:rPr>
                  <a:t>Dollars in Millions</a:t>
                </a:r>
              </a:p>
            </c:rich>
          </c:tx>
          <c:layout>
            <c:manualLayout>
              <c:xMode val="edge"/>
              <c:yMode val="edge"/>
              <c:x val="6.905403154282906E-3"/>
              <c:y val="0.3732575060189002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119026992"/>
        <c:crosses val="autoZero"/>
        <c:crossBetween val="between"/>
      </c:valAx>
      <c:spPr>
        <a:noFill/>
        <a:ln>
          <a:noFill/>
        </a:ln>
        <a:effectLst/>
      </c:spPr>
    </c:plotArea>
    <c:legend>
      <c:legendPos val="b"/>
      <c:layout>
        <c:manualLayout>
          <c:xMode val="edge"/>
          <c:yMode val="edge"/>
          <c:x val="6.702403651369504E-2"/>
          <c:y val="0.88958978234714481"/>
          <c:w val="0.88505442469732631"/>
          <c:h val="7.2700931112556585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400" b="1">
          <a:solidFill>
            <a:schemeClr val="bg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3929C-C7F0-4DDD-9E7C-E9D8768FA8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BF8B82E-04BB-4186-91FD-98E9AFD94678}">
      <dgm:prSet phldrT="[Text]" custT="1"/>
      <dgm:spPr/>
      <dgm:t>
        <a:bodyPr/>
        <a:lstStyle/>
        <a:p>
          <a:r>
            <a:rPr lang="en-US" sz="1600" b="1" dirty="0"/>
            <a:t>Electronic Health Records (EHRs)</a:t>
          </a:r>
          <a:endParaRPr lang="en-US" sz="1600" dirty="0"/>
        </a:p>
      </dgm:t>
    </dgm:pt>
    <dgm:pt modelId="{650DDD51-6F6E-4597-99A0-AC25563DD727}" type="parTrans" cxnId="{F1FB51B2-0BAD-4777-BA9E-639129ACDA78}">
      <dgm:prSet/>
      <dgm:spPr/>
      <dgm:t>
        <a:bodyPr/>
        <a:lstStyle/>
        <a:p>
          <a:endParaRPr lang="en-US"/>
        </a:p>
      </dgm:t>
    </dgm:pt>
    <dgm:pt modelId="{34121707-E66B-4BA4-915E-0DEB1BCB3FC9}" type="sibTrans" cxnId="{F1FB51B2-0BAD-4777-BA9E-639129ACDA78}">
      <dgm:prSet/>
      <dgm:spPr/>
      <dgm:t>
        <a:bodyPr/>
        <a:lstStyle/>
        <a:p>
          <a:endParaRPr lang="en-US"/>
        </a:p>
      </dgm:t>
    </dgm:pt>
    <dgm:pt modelId="{C8BA8224-A65D-4B2D-A643-3AD2C5D57ECF}">
      <dgm:prSet phldrT="[Text]" custT="1"/>
      <dgm:spPr/>
      <dgm:t>
        <a:bodyPr/>
        <a:lstStyle/>
        <a:p>
          <a:r>
            <a:rPr lang="en-US" sz="1600" b="1" dirty="0"/>
            <a:t>Healthcare Electronic Health Records (HEHR) Cloud Migration</a:t>
          </a:r>
          <a:endParaRPr lang="en-US" sz="1600" dirty="0"/>
        </a:p>
      </dgm:t>
    </dgm:pt>
    <dgm:pt modelId="{7449BAA5-1B38-4814-8138-56A121AE7AFB}" type="parTrans" cxnId="{6C0D7B70-264F-4CBF-97AC-0E3AAB1A7F7F}">
      <dgm:prSet/>
      <dgm:spPr/>
      <dgm:t>
        <a:bodyPr/>
        <a:lstStyle/>
        <a:p>
          <a:endParaRPr lang="en-US"/>
        </a:p>
      </dgm:t>
    </dgm:pt>
    <dgm:pt modelId="{3D982F12-FC67-4BDF-B440-5CEEBD11F78B}" type="sibTrans" cxnId="{6C0D7B70-264F-4CBF-97AC-0E3AAB1A7F7F}">
      <dgm:prSet/>
      <dgm:spPr/>
      <dgm:t>
        <a:bodyPr/>
        <a:lstStyle/>
        <a:p>
          <a:endParaRPr lang="en-US"/>
        </a:p>
      </dgm:t>
    </dgm:pt>
    <dgm:pt modelId="{0270F1D7-E7CC-4C24-8D06-85C3334B2928}">
      <dgm:prSet phldrT="[Text]" custT="1"/>
      <dgm:spPr/>
      <dgm:t>
        <a:bodyPr/>
        <a:lstStyle/>
        <a:p>
          <a:r>
            <a:rPr lang="en-US" sz="1600" b="1" dirty="0"/>
            <a:t>Microdata Access</a:t>
          </a:r>
        </a:p>
      </dgm:t>
    </dgm:pt>
    <dgm:pt modelId="{FB203F19-3571-4291-8C3C-C8944FA4ACA1}" type="parTrans" cxnId="{521FD7A3-C372-4838-9316-F26F793A09A0}">
      <dgm:prSet/>
      <dgm:spPr/>
      <dgm:t>
        <a:bodyPr/>
        <a:lstStyle/>
        <a:p>
          <a:endParaRPr lang="en-US"/>
        </a:p>
      </dgm:t>
    </dgm:pt>
    <dgm:pt modelId="{85A5FFEE-C713-4054-AE71-A35B21C029FA}" type="sibTrans" cxnId="{521FD7A3-C372-4838-9316-F26F793A09A0}">
      <dgm:prSet/>
      <dgm:spPr/>
      <dgm:t>
        <a:bodyPr/>
        <a:lstStyle/>
        <a:p>
          <a:endParaRPr lang="en-US"/>
        </a:p>
      </dgm:t>
    </dgm:pt>
    <dgm:pt modelId="{70076FE7-574B-41EA-8D30-E80CC34DA742}">
      <dgm:prSet custT="1"/>
      <dgm:spPr>
        <a:ln w="6350">
          <a:solidFill>
            <a:schemeClr val="accent1"/>
          </a:solidFill>
        </a:ln>
      </dgm:spPr>
      <dgm:t>
        <a:bodyPr/>
        <a:lstStyle/>
        <a:p>
          <a:r>
            <a:rPr lang="en-US" sz="1200" dirty="0"/>
            <a:t>Develop partnerships to significantly expand available data through EHRs for enhanced analysis</a:t>
          </a:r>
        </a:p>
      </dgm:t>
    </dgm:pt>
    <dgm:pt modelId="{A64C2F3C-D9DE-4FAD-B0B4-2B260CF9FF60}" type="parTrans" cxnId="{37C8635B-AB77-4602-8C86-57B3A64E4B31}">
      <dgm:prSet/>
      <dgm:spPr/>
      <dgm:t>
        <a:bodyPr/>
        <a:lstStyle/>
        <a:p>
          <a:endParaRPr lang="en-US"/>
        </a:p>
      </dgm:t>
    </dgm:pt>
    <dgm:pt modelId="{4BD751A3-A33F-463E-B9B4-679CA280CCB6}" type="sibTrans" cxnId="{37C8635B-AB77-4602-8C86-57B3A64E4B31}">
      <dgm:prSet/>
      <dgm:spPr/>
      <dgm:t>
        <a:bodyPr/>
        <a:lstStyle/>
        <a:p>
          <a:endParaRPr lang="en-US"/>
        </a:p>
      </dgm:t>
    </dgm:pt>
    <dgm:pt modelId="{993DDB72-5286-428E-A3B1-40799D7C7AEA}">
      <dgm:prSet custT="1"/>
      <dgm:spPr>
        <a:ln w="6350">
          <a:solidFill>
            <a:schemeClr val="accent1"/>
          </a:solidFill>
        </a:ln>
      </dgm:spPr>
      <dgm:t>
        <a:bodyPr/>
        <a:lstStyle/>
        <a:p>
          <a:r>
            <a:rPr lang="en-US" sz="1200"/>
            <a:t>Cloud-based infrastructure to drive enhanced NCHS survey operations and efficiencies</a:t>
          </a:r>
        </a:p>
      </dgm:t>
    </dgm:pt>
    <dgm:pt modelId="{C1B6E341-B9D1-4005-A04C-2B08672A67C5}" type="parTrans" cxnId="{7090BA7E-E18A-4D38-B461-8D6A02C98A12}">
      <dgm:prSet/>
      <dgm:spPr/>
      <dgm:t>
        <a:bodyPr/>
        <a:lstStyle/>
        <a:p>
          <a:endParaRPr lang="en-US"/>
        </a:p>
      </dgm:t>
    </dgm:pt>
    <dgm:pt modelId="{EA5EB6E3-90B2-4DE6-B9F2-5EE00AC14DD3}" type="sibTrans" cxnId="{7090BA7E-E18A-4D38-B461-8D6A02C98A12}">
      <dgm:prSet/>
      <dgm:spPr/>
      <dgm:t>
        <a:bodyPr/>
        <a:lstStyle/>
        <a:p>
          <a:endParaRPr lang="en-US"/>
        </a:p>
      </dgm:t>
    </dgm:pt>
    <dgm:pt modelId="{D3EF0D04-443E-412A-9B13-B3B025A8F8D0}">
      <dgm:prSet phldrT="[Text]" custT="1"/>
      <dgm:spPr/>
      <dgm:t>
        <a:bodyPr/>
        <a:lstStyle/>
        <a:p>
          <a:r>
            <a:rPr lang="en-US" sz="1600" b="1"/>
            <a:t>Model-Based Early Estimates </a:t>
          </a:r>
        </a:p>
      </dgm:t>
    </dgm:pt>
    <dgm:pt modelId="{28D28036-EFB8-4330-AF59-3FAF922E96B9}" type="parTrans" cxnId="{D6707E62-503E-47FE-8BF9-E0198EB4ED6D}">
      <dgm:prSet/>
      <dgm:spPr/>
      <dgm:t>
        <a:bodyPr/>
        <a:lstStyle/>
        <a:p>
          <a:endParaRPr lang="en-US"/>
        </a:p>
      </dgm:t>
    </dgm:pt>
    <dgm:pt modelId="{DD5805AE-6556-40B6-956C-AD2E738BEE5B}" type="sibTrans" cxnId="{D6707E62-503E-47FE-8BF9-E0198EB4ED6D}">
      <dgm:prSet/>
      <dgm:spPr/>
      <dgm:t>
        <a:bodyPr/>
        <a:lstStyle/>
        <a:p>
          <a:endParaRPr lang="en-US"/>
        </a:p>
      </dgm:t>
    </dgm:pt>
    <dgm:pt modelId="{A056F6BE-6B83-491A-AD65-7A1ABA908152}">
      <dgm:prSet custT="1"/>
      <dgm:spPr>
        <a:ln w="6350">
          <a:solidFill>
            <a:schemeClr val="accent1"/>
          </a:solidFill>
        </a:ln>
      </dgm:spPr>
      <dgm:t>
        <a:bodyPr/>
        <a:lstStyle/>
        <a:p>
          <a:r>
            <a:rPr lang="en-US" sz="1200"/>
            <a:t>Standardize NCHS data will provide opportunities for enhancement of reporting, visualization, and advanced analytics</a:t>
          </a:r>
        </a:p>
      </dgm:t>
    </dgm:pt>
    <dgm:pt modelId="{49C5718B-F5B1-4C9C-843F-5A27B9585B5B}" type="parTrans" cxnId="{05CDBAD3-EFE7-4453-A8D7-D999FEE12104}">
      <dgm:prSet/>
      <dgm:spPr/>
      <dgm:t>
        <a:bodyPr/>
        <a:lstStyle/>
        <a:p>
          <a:endParaRPr lang="en-US"/>
        </a:p>
      </dgm:t>
    </dgm:pt>
    <dgm:pt modelId="{2589B98B-7114-4A1D-8EA7-BDA2035A3F3A}" type="sibTrans" cxnId="{05CDBAD3-EFE7-4453-A8D7-D999FEE12104}">
      <dgm:prSet/>
      <dgm:spPr/>
      <dgm:t>
        <a:bodyPr/>
        <a:lstStyle/>
        <a:p>
          <a:endParaRPr lang="en-US"/>
        </a:p>
      </dgm:t>
    </dgm:pt>
    <dgm:pt modelId="{956F8C76-58D2-4924-A7D3-EE32F835A4AF}">
      <dgm:prSet custT="1"/>
      <dgm:spPr>
        <a:ln w="6350">
          <a:solidFill>
            <a:schemeClr val="accent1"/>
          </a:solidFill>
        </a:ln>
      </dgm:spPr>
      <dgm:t>
        <a:bodyPr/>
        <a:lstStyle/>
        <a:p>
          <a:r>
            <a:rPr lang="en-US" sz="1200"/>
            <a:t>Develop and leverage data science tools and techniques to produce faster, more granular estimates for key health statistics</a:t>
          </a:r>
        </a:p>
      </dgm:t>
    </dgm:pt>
    <dgm:pt modelId="{4677E662-5E45-4531-9290-CEDE5B68BEEC}" type="parTrans" cxnId="{389143DE-E915-43D2-B0EB-9EFE066ACB66}">
      <dgm:prSet/>
      <dgm:spPr/>
      <dgm:t>
        <a:bodyPr/>
        <a:lstStyle/>
        <a:p>
          <a:endParaRPr lang="en-US"/>
        </a:p>
      </dgm:t>
    </dgm:pt>
    <dgm:pt modelId="{958759EE-0439-4063-8C3B-E0E38F83B6F8}" type="sibTrans" cxnId="{389143DE-E915-43D2-B0EB-9EFE066ACB66}">
      <dgm:prSet/>
      <dgm:spPr/>
      <dgm:t>
        <a:bodyPr/>
        <a:lstStyle/>
        <a:p>
          <a:endParaRPr lang="en-US"/>
        </a:p>
      </dgm:t>
    </dgm:pt>
    <dgm:pt modelId="{527E6CC3-4E65-4E48-BF07-296B94D264D5}">
      <dgm:prSet custT="1"/>
      <dgm:spPr/>
      <dgm:t>
        <a:bodyPr/>
        <a:lstStyle/>
        <a:p>
          <a:r>
            <a:rPr lang="en-US" sz="1600" b="1" dirty="0"/>
            <a:t>National Vital Statistics System (NVSS) Modernization </a:t>
          </a:r>
        </a:p>
      </dgm:t>
    </dgm:pt>
    <dgm:pt modelId="{EBEA1F12-3D43-4FB4-90C4-08579EB42963}" type="parTrans" cxnId="{538640EE-2FA4-4E13-816C-26D6D53712BE}">
      <dgm:prSet/>
      <dgm:spPr/>
      <dgm:t>
        <a:bodyPr/>
        <a:lstStyle/>
        <a:p>
          <a:endParaRPr lang="en-US"/>
        </a:p>
      </dgm:t>
    </dgm:pt>
    <dgm:pt modelId="{265CFC7F-96E5-42A0-B44A-A59054023ADD}" type="sibTrans" cxnId="{538640EE-2FA4-4E13-816C-26D6D53712BE}">
      <dgm:prSet/>
      <dgm:spPr/>
      <dgm:t>
        <a:bodyPr/>
        <a:lstStyle/>
        <a:p>
          <a:endParaRPr lang="en-US"/>
        </a:p>
      </dgm:t>
    </dgm:pt>
    <dgm:pt modelId="{8C9BF3B2-4F20-4079-88CA-09929EEAE394}">
      <dgm:prSet custT="1"/>
      <dgm:spPr>
        <a:ln w="6350">
          <a:solidFill>
            <a:srgbClr val="0070C0"/>
          </a:solidFill>
        </a:ln>
      </dgm:spPr>
      <dgm:t>
        <a:bodyPr/>
        <a:lstStyle/>
        <a:p>
          <a:r>
            <a:rPr lang="en-US" sz="1200"/>
            <a:t>Enhance data interoperability and speed up collection and reporting of vital statistics </a:t>
          </a:r>
        </a:p>
      </dgm:t>
    </dgm:pt>
    <dgm:pt modelId="{F88B8A7D-91E0-452B-B500-1766CB6852E4}" type="parTrans" cxnId="{9FB6A1C6-81B2-4D7C-B1EC-71731E9EC25E}">
      <dgm:prSet/>
      <dgm:spPr/>
      <dgm:t>
        <a:bodyPr/>
        <a:lstStyle/>
        <a:p>
          <a:endParaRPr lang="en-US"/>
        </a:p>
      </dgm:t>
    </dgm:pt>
    <dgm:pt modelId="{A1A9F5C6-3E7C-4F0E-B1A1-55B2ECCCF55C}" type="sibTrans" cxnId="{9FB6A1C6-81B2-4D7C-B1EC-71731E9EC25E}">
      <dgm:prSet/>
      <dgm:spPr/>
      <dgm:t>
        <a:bodyPr/>
        <a:lstStyle/>
        <a:p>
          <a:endParaRPr lang="en-US"/>
        </a:p>
      </dgm:t>
    </dgm:pt>
    <dgm:pt modelId="{B894BD39-0EF0-4DFE-ADCE-E3B801CA850A}" type="pres">
      <dgm:prSet presAssocID="{8C53929C-C7F0-4DDD-9E7C-E9D8768FA855}" presName="linear" presStyleCnt="0">
        <dgm:presLayoutVars>
          <dgm:dir/>
          <dgm:animLvl val="lvl"/>
          <dgm:resizeHandles val="exact"/>
        </dgm:presLayoutVars>
      </dgm:prSet>
      <dgm:spPr/>
    </dgm:pt>
    <dgm:pt modelId="{A4D03AD8-1634-4D0F-8117-9681385EEBA8}" type="pres">
      <dgm:prSet presAssocID="{3BF8B82E-04BB-4186-91FD-98E9AFD94678}" presName="parentLin" presStyleCnt="0"/>
      <dgm:spPr/>
    </dgm:pt>
    <dgm:pt modelId="{85FB51E0-7C63-489A-AEE9-B9E595FC1D9D}" type="pres">
      <dgm:prSet presAssocID="{3BF8B82E-04BB-4186-91FD-98E9AFD94678}" presName="parentLeftMargin" presStyleLbl="node1" presStyleIdx="0" presStyleCnt="5"/>
      <dgm:spPr/>
    </dgm:pt>
    <dgm:pt modelId="{24117D75-AE8B-4C12-AC1D-663800FCBABB}" type="pres">
      <dgm:prSet presAssocID="{3BF8B82E-04BB-4186-91FD-98E9AFD94678}" presName="parentText" presStyleLbl="node1" presStyleIdx="0" presStyleCnt="5">
        <dgm:presLayoutVars>
          <dgm:chMax val="0"/>
          <dgm:bulletEnabled val="1"/>
        </dgm:presLayoutVars>
      </dgm:prSet>
      <dgm:spPr/>
    </dgm:pt>
    <dgm:pt modelId="{57566BB0-6CB9-4865-9B0D-F6D0B616AEA3}" type="pres">
      <dgm:prSet presAssocID="{3BF8B82E-04BB-4186-91FD-98E9AFD94678}" presName="negativeSpace" presStyleCnt="0"/>
      <dgm:spPr/>
    </dgm:pt>
    <dgm:pt modelId="{F239524F-580B-4E4B-8718-13FA5E718274}" type="pres">
      <dgm:prSet presAssocID="{3BF8B82E-04BB-4186-91FD-98E9AFD94678}" presName="childText" presStyleLbl="conFgAcc1" presStyleIdx="0" presStyleCnt="5">
        <dgm:presLayoutVars>
          <dgm:bulletEnabled val="1"/>
        </dgm:presLayoutVars>
      </dgm:prSet>
      <dgm:spPr/>
    </dgm:pt>
    <dgm:pt modelId="{EECFC439-F129-47B7-AE50-99824682DF3E}" type="pres">
      <dgm:prSet presAssocID="{34121707-E66B-4BA4-915E-0DEB1BCB3FC9}" presName="spaceBetweenRectangles" presStyleCnt="0"/>
      <dgm:spPr/>
    </dgm:pt>
    <dgm:pt modelId="{E7F2CDA3-B6ED-4658-8047-A055FB5397CD}" type="pres">
      <dgm:prSet presAssocID="{C8BA8224-A65D-4B2D-A643-3AD2C5D57ECF}" presName="parentLin" presStyleCnt="0"/>
      <dgm:spPr/>
    </dgm:pt>
    <dgm:pt modelId="{00B068DE-EEB4-442C-B99C-703EF6543A6E}" type="pres">
      <dgm:prSet presAssocID="{C8BA8224-A65D-4B2D-A643-3AD2C5D57ECF}" presName="parentLeftMargin" presStyleLbl="node1" presStyleIdx="0" presStyleCnt="5"/>
      <dgm:spPr/>
    </dgm:pt>
    <dgm:pt modelId="{7528BA49-4257-463C-AC2E-D07CF6928B25}" type="pres">
      <dgm:prSet presAssocID="{C8BA8224-A65D-4B2D-A643-3AD2C5D57ECF}" presName="parentText" presStyleLbl="node1" presStyleIdx="1" presStyleCnt="5" custLinFactNeighborX="-2193" custLinFactNeighborY="-15106">
        <dgm:presLayoutVars>
          <dgm:chMax val="0"/>
          <dgm:bulletEnabled val="1"/>
        </dgm:presLayoutVars>
      </dgm:prSet>
      <dgm:spPr/>
    </dgm:pt>
    <dgm:pt modelId="{362E3D40-57C0-4201-B19C-831947D1A1C8}" type="pres">
      <dgm:prSet presAssocID="{C8BA8224-A65D-4B2D-A643-3AD2C5D57ECF}" presName="negativeSpace" presStyleCnt="0"/>
      <dgm:spPr/>
    </dgm:pt>
    <dgm:pt modelId="{887E562F-5217-4E02-98C5-1A0B836A865A}" type="pres">
      <dgm:prSet presAssocID="{C8BA8224-A65D-4B2D-A643-3AD2C5D57ECF}" presName="childText" presStyleLbl="conFgAcc1" presStyleIdx="1" presStyleCnt="5">
        <dgm:presLayoutVars>
          <dgm:bulletEnabled val="1"/>
        </dgm:presLayoutVars>
      </dgm:prSet>
      <dgm:spPr/>
    </dgm:pt>
    <dgm:pt modelId="{70613963-4318-4424-8057-3568E6FCA3F8}" type="pres">
      <dgm:prSet presAssocID="{3D982F12-FC67-4BDF-B440-5CEEBD11F78B}" presName="spaceBetweenRectangles" presStyleCnt="0"/>
      <dgm:spPr/>
    </dgm:pt>
    <dgm:pt modelId="{8E4D1992-FECB-4CDF-A654-ECA7952969E8}" type="pres">
      <dgm:prSet presAssocID="{0270F1D7-E7CC-4C24-8D06-85C3334B2928}" presName="parentLin" presStyleCnt="0"/>
      <dgm:spPr/>
    </dgm:pt>
    <dgm:pt modelId="{0C2FD995-68EE-4A6A-A470-6C8F2D6191F7}" type="pres">
      <dgm:prSet presAssocID="{0270F1D7-E7CC-4C24-8D06-85C3334B2928}" presName="parentLeftMargin" presStyleLbl="node1" presStyleIdx="1" presStyleCnt="5"/>
      <dgm:spPr/>
    </dgm:pt>
    <dgm:pt modelId="{BAAD733F-C4D3-4E66-A12F-62E2A38B9EC5}" type="pres">
      <dgm:prSet presAssocID="{0270F1D7-E7CC-4C24-8D06-85C3334B2928}" presName="parentText" presStyleLbl="node1" presStyleIdx="2" presStyleCnt="5">
        <dgm:presLayoutVars>
          <dgm:chMax val="0"/>
          <dgm:bulletEnabled val="1"/>
        </dgm:presLayoutVars>
      </dgm:prSet>
      <dgm:spPr/>
    </dgm:pt>
    <dgm:pt modelId="{45C6BCB3-046E-44B4-A78E-A98E60EDBD31}" type="pres">
      <dgm:prSet presAssocID="{0270F1D7-E7CC-4C24-8D06-85C3334B2928}" presName="negativeSpace" presStyleCnt="0"/>
      <dgm:spPr/>
    </dgm:pt>
    <dgm:pt modelId="{E265E29A-45F6-4FFF-86A7-1405024E603F}" type="pres">
      <dgm:prSet presAssocID="{0270F1D7-E7CC-4C24-8D06-85C3334B2928}" presName="childText" presStyleLbl="conFgAcc1" presStyleIdx="2" presStyleCnt="5">
        <dgm:presLayoutVars>
          <dgm:bulletEnabled val="1"/>
        </dgm:presLayoutVars>
      </dgm:prSet>
      <dgm:spPr/>
    </dgm:pt>
    <dgm:pt modelId="{48680BD6-EE47-4255-B2BE-FFA26BE4B5ED}" type="pres">
      <dgm:prSet presAssocID="{85A5FFEE-C713-4054-AE71-A35B21C029FA}" presName="spaceBetweenRectangles" presStyleCnt="0"/>
      <dgm:spPr/>
    </dgm:pt>
    <dgm:pt modelId="{2A9A67CB-5E59-4D0D-84DA-B49F44EBB6E6}" type="pres">
      <dgm:prSet presAssocID="{D3EF0D04-443E-412A-9B13-B3B025A8F8D0}" presName="parentLin" presStyleCnt="0"/>
      <dgm:spPr/>
    </dgm:pt>
    <dgm:pt modelId="{0DE6C09C-3E0C-47A3-BF35-BAE2FF04F7BA}" type="pres">
      <dgm:prSet presAssocID="{D3EF0D04-443E-412A-9B13-B3B025A8F8D0}" presName="parentLeftMargin" presStyleLbl="node1" presStyleIdx="2" presStyleCnt="5"/>
      <dgm:spPr/>
    </dgm:pt>
    <dgm:pt modelId="{F4D9BF02-9C81-4CD4-9A10-DFF2AE4F459F}" type="pres">
      <dgm:prSet presAssocID="{D3EF0D04-443E-412A-9B13-B3B025A8F8D0}" presName="parentText" presStyleLbl="node1" presStyleIdx="3" presStyleCnt="5">
        <dgm:presLayoutVars>
          <dgm:chMax val="0"/>
          <dgm:bulletEnabled val="1"/>
        </dgm:presLayoutVars>
      </dgm:prSet>
      <dgm:spPr/>
    </dgm:pt>
    <dgm:pt modelId="{16833D43-64A4-4282-9A1A-6117936291D0}" type="pres">
      <dgm:prSet presAssocID="{D3EF0D04-443E-412A-9B13-B3B025A8F8D0}" presName="negativeSpace" presStyleCnt="0"/>
      <dgm:spPr/>
    </dgm:pt>
    <dgm:pt modelId="{81412C9C-A111-40E2-9865-36C1531F9E0A}" type="pres">
      <dgm:prSet presAssocID="{D3EF0D04-443E-412A-9B13-B3B025A8F8D0}" presName="childText" presStyleLbl="conFgAcc1" presStyleIdx="3" presStyleCnt="5">
        <dgm:presLayoutVars>
          <dgm:bulletEnabled val="1"/>
        </dgm:presLayoutVars>
      </dgm:prSet>
      <dgm:spPr/>
    </dgm:pt>
    <dgm:pt modelId="{B421F94E-B216-4E38-9C44-83511115E70B}" type="pres">
      <dgm:prSet presAssocID="{DD5805AE-6556-40B6-956C-AD2E738BEE5B}" presName="spaceBetweenRectangles" presStyleCnt="0"/>
      <dgm:spPr/>
    </dgm:pt>
    <dgm:pt modelId="{DF9275BD-81D2-4CC9-9E3E-1C45F5FB37DA}" type="pres">
      <dgm:prSet presAssocID="{527E6CC3-4E65-4E48-BF07-296B94D264D5}" presName="parentLin" presStyleCnt="0"/>
      <dgm:spPr/>
    </dgm:pt>
    <dgm:pt modelId="{EEB101B3-6FF9-44C2-A090-1FD1608DB3F7}" type="pres">
      <dgm:prSet presAssocID="{527E6CC3-4E65-4E48-BF07-296B94D264D5}" presName="parentLeftMargin" presStyleLbl="node1" presStyleIdx="3" presStyleCnt="5"/>
      <dgm:spPr/>
    </dgm:pt>
    <dgm:pt modelId="{2AA8ED1D-037D-431A-A669-8A0CF46B3C09}" type="pres">
      <dgm:prSet presAssocID="{527E6CC3-4E65-4E48-BF07-296B94D264D5}" presName="parentText" presStyleLbl="node1" presStyleIdx="4" presStyleCnt="5">
        <dgm:presLayoutVars>
          <dgm:chMax val="0"/>
          <dgm:bulletEnabled val="1"/>
        </dgm:presLayoutVars>
      </dgm:prSet>
      <dgm:spPr/>
    </dgm:pt>
    <dgm:pt modelId="{E4714797-E1C5-4C7C-AC54-37FF6C9C895A}" type="pres">
      <dgm:prSet presAssocID="{527E6CC3-4E65-4E48-BF07-296B94D264D5}" presName="negativeSpace" presStyleCnt="0"/>
      <dgm:spPr/>
    </dgm:pt>
    <dgm:pt modelId="{2C483E6A-82CA-4A8E-AFBD-320C7EFB2A47}" type="pres">
      <dgm:prSet presAssocID="{527E6CC3-4E65-4E48-BF07-296B94D264D5}" presName="childText" presStyleLbl="conFgAcc1" presStyleIdx="4" presStyleCnt="5">
        <dgm:presLayoutVars>
          <dgm:bulletEnabled val="1"/>
        </dgm:presLayoutVars>
      </dgm:prSet>
      <dgm:spPr/>
    </dgm:pt>
  </dgm:ptLst>
  <dgm:cxnLst>
    <dgm:cxn modelId="{12EB7203-F5E4-4E4C-9A4E-CEB5A412A30C}" type="presOf" srcId="{C8BA8224-A65D-4B2D-A643-3AD2C5D57ECF}" destId="{00B068DE-EEB4-442C-B99C-703EF6543A6E}" srcOrd="0" destOrd="0" presId="urn:microsoft.com/office/officeart/2005/8/layout/list1"/>
    <dgm:cxn modelId="{3417E211-9A20-4305-AE96-EB5412684609}" type="presOf" srcId="{D3EF0D04-443E-412A-9B13-B3B025A8F8D0}" destId="{F4D9BF02-9C81-4CD4-9A10-DFF2AE4F459F}" srcOrd="1" destOrd="0" presId="urn:microsoft.com/office/officeart/2005/8/layout/list1"/>
    <dgm:cxn modelId="{30EDDD18-9520-4888-AC10-F76DB4962613}" type="presOf" srcId="{0270F1D7-E7CC-4C24-8D06-85C3334B2928}" destId="{BAAD733F-C4D3-4E66-A12F-62E2A38B9EC5}" srcOrd="1" destOrd="0" presId="urn:microsoft.com/office/officeart/2005/8/layout/list1"/>
    <dgm:cxn modelId="{7A8FA924-DF2E-4DF4-A104-1FE97B18A7E9}" type="presOf" srcId="{D3EF0D04-443E-412A-9B13-B3B025A8F8D0}" destId="{0DE6C09C-3E0C-47A3-BF35-BAE2FF04F7BA}" srcOrd="0" destOrd="0" presId="urn:microsoft.com/office/officeart/2005/8/layout/list1"/>
    <dgm:cxn modelId="{37C8635B-AB77-4602-8C86-57B3A64E4B31}" srcId="{3BF8B82E-04BB-4186-91FD-98E9AFD94678}" destId="{70076FE7-574B-41EA-8D30-E80CC34DA742}" srcOrd="0" destOrd="0" parTransId="{A64C2F3C-D9DE-4FAD-B0B4-2B260CF9FF60}" sibTransId="{4BD751A3-A33F-463E-B9B4-679CA280CCB6}"/>
    <dgm:cxn modelId="{0A05C25C-0C26-4368-A9B3-C1C5D79FA566}" type="presOf" srcId="{527E6CC3-4E65-4E48-BF07-296B94D264D5}" destId="{2AA8ED1D-037D-431A-A669-8A0CF46B3C09}" srcOrd="1" destOrd="0" presId="urn:microsoft.com/office/officeart/2005/8/layout/list1"/>
    <dgm:cxn modelId="{D6707E62-503E-47FE-8BF9-E0198EB4ED6D}" srcId="{8C53929C-C7F0-4DDD-9E7C-E9D8768FA855}" destId="{D3EF0D04-443E-412A-9B13-B3B025A8F8D0}" srcOrd="3" destOrd="0" parTransId="{28D28036-EFB8-4330-AF59-3FAF922E96B9}" sibTransId="{DD5805AE-6556-40B6-956C-AD2E738BEE5B}"/>
    <dgm:cxn modelId="{F8259363-EC6B-4AEE-9E07-1C12563C63F5}" type="presOf" srcId="{0270F1D7-E7CC-4C24-8D06-85C3334B2928}" destId="{0C2FD995-68EE-4A6A-A470-6C8F2D6191F7}" srcOrd="0" destOrd="0" presId="urn:microsoft.com/office/officeart/2005/8/layout/list1"/>
    <dgm:cxn modelId="{2A277265-AC85-4CB7-BA31-E3552E504EA0}" type="presOf" srcId="{527E6CC3-4E65-4E48-BF07-296B94D264D5}" destId="{EEB101B3-6FF9-44C2-A090-1FD1608DB3F7}" srcOrd="0" destOrd="0" presId="urn:microsoft.com/office/officeart/2005/8/layout/list1"/>
    <dgm:cxn modelId="{6C0D7B70-264F-4CBF-97AC-0E3AAB1A7F7F}" srcId="{8C53929C-C7F0-4DDD-9E7C-E9D8768FA855}" destId="{C8BA8224-A65D-4B2D-A643-3AD2C5D57ECF}" srcOrd="1" destOrd="0" parTransId="{7449BAA5-1B38-4814-8138-56A121AE7AFB}" sibTransId="{3D982F12-FC67-4BDF-B440-5CEEBD11F78B}"/>
    <dgm:cxn modelId="{7EC61B51-0F60-4F72-8987-6EAE283B6DD6}" type="presOf" srcId="{70076FE7-574B-41EA-8D30-E80CC34DA742}" destId="{F239524F-580B-4E4B-8718-13FA5E718274}" srcOrd="0" destOrd="0" presId="urn:microsoft.com/office/officeart/2005/8/layout/list1"/>
    <dgm:cxn modelId="{FA626A7D-CF52-4435-AB9C-7BA54B973B91}" type="presOf" srcId="{C8BA8224-A65D-4B2D-A643-3AD2C5D57ECF}" destId="{7528BA49-4257-463C-AC2E-D07CF6928B25}" srcOrd="1" destOrd="0" presId="urn:microsoft.com/office/officeart/2005/8/layout/list1"/>
    <dgm:cxn modelId="{7090BA7E-E18A-4D38-B461-8D6A02C98A12}" srcId="{C8BA8224-A65D-4B2D-A643-3AD2C5D57ECF}" destId="{993DDB72-5286-428E-A3B1-40799D7C7AEA}" srcOrd="0" destOrd="0" parTransId="{C1B6E341-B9D1-4005-A04C-2B08672A67C5}" sibTransId="{EA5EB6E3-90B2-4DE6-B9F2-5EE00AC14DD3}"/>
    <dgm:cxn modelId="{2C210C86-723C-4B36-8ECC-2AC34B69E703}" type="presOf" srcId="{A056F6BE-6B83-491A-AD65-7A1ABA908152}" destId="{E265E29A-45F6-4FFF-86A7-1405024E603F}" srcOrd="0" destOrd="0" presId="urn:microsoft.com/office/officeart/2005/8/layout/list1"/>
    <dgm:cxn modelId="{521FD7A3-C372-4838-9316-F26F793A09A0}" srcId="{8C53929C-C7F0-4DDD-9E7C-E9D8768FA855}" destId="{0270F1D7-E7CC-4C24-8D06-85C3334B2928}" srcOrd="2" destOrd="0" parTransId="{FB203F19-3571-4291-8C3C-C8944FA4ACA1}" sibTransId="{85A5FFEE-C713-4054-AE71-A35B21C029FA}"/>
    <dgm:cxn modelId="{F1FB51B2-0BAD-4777-BA9E-639129ACDA78}" srcId="{8C53929C-C7F0-4DDD-9E7C-E9D8768FA855}" destId="{3BF8B82E-04BB-4186-91FD-98E9AFD94678}" srcOrd="0" destOrd="0" parTransId="{650DDD51-6F6E-4597-99A0-AC25563DD727}" sibTransId="{34121707-E66B-4BA4-915E-0DEB1BCB3FC9}"/>
    <dgm:cxn modelId="{AA524DB3-D34E-4B4E-949C-F7A9B052BE7D}" type="presOf" srcId="{8C9BF3B2-4F20-4079-88CA-09929EEAE394}" destId="{2C483E6A-82CA-4A8E-AFBD-320C7EFB2A47}" srcOrd="0" destOrd="0" presId="urn:microsoft.com/office/officeart/2005/8/layout/list1"/>
    <dgm:cxn modelId="{4C3CA7B7-BDFD-449C-9996-585A776E32F8}" type="presOf" srcId="{3BF8B82E-04BB-4186-91FD-98E9AFD94678}" destId="{85FB51E0-7C63-489A-AEE9-B9E595FC1D9D}" srcOrd="0" destOrd="0" presId="urn:microsoft.com/office/officeart/2005/8/layout/list1"/>
    <dgm:cxn modelId="{61B270C1-06CB-4AD8-BCAB-D21978A8366C}" type="presOf" srcId="{956F8C76-58D2-4924-A7D3-EE32F835A4AF}" destId="{81412C9C-A111-40E2-9865-36C1531F9E0A}" srcOrd="0" destOrd="0" presId="urn:microsoft.com/office/officeart/2005/8/layout/list1"/>
    <dgm:cxn modelId="{9FB6A1C6-81B2-4D7C-B1EC-71731E9EC25E}" srcId="{527E6CC3-4E65-4E48-BF07-296B94D264D5}" destId="{8C9BF3B2-4F20-4079-88CA-09929EEAE394}" srcOrd="0" destOrd="0" parTransId="{F88B8A7D-91E0-452B-B500-1766CB6852E4}" sibTransId="{A1A9F5C6-3E7C-4F0E-B1A1-55B2ECCCF55C}"/>
    <dgm:cxn modelId="{973F9AC8-6DD7-44AB-B113-95F71FC57DC5}" type="presOf" srcId="{3BF8B82E-04BB-4186-91FD-98E9AFD94678}" destId="{24117D75-AE8B-4C12-AC1D-663800FCBABB}" srcOrd="1" destOrd="0" presId="urn:microsoft.com/office/officeart/2005/8/layout/list1"/>
    <dgm:cxn modelId="{BFAB7AD1-147E-44BF-B23D-132985E90075}" type="presOf" srcId="{993DDB72-5286-428E-A3B1-40799D7C7AEA}" destId="{887E562F-5217-4E02-98C5-1A0B836A865A}" srcOrd="0" destOrd="0" presId="urn:microsoft.com/office/officeart/2005/8/layout/list1"/>
    <dgm:cxn modelId="{05CDBAD3-EFE7-4453-A8D7-D999FEE12104}" srcId="{0270F1D7-E7CC-4C24-8D06-85C3334B2928}" destId="{A056F6BE-6B83-491A-AD65-7A1ABA908152}" srcOrd="0" destOrd="0" parTransId="{49C5718B-F5B1-4C9C-843F-5A27B9585B5B}" sibTransId="{2589B98B-7114-4A1D-8EA7-BDA2035A3F3A}"/>
    <dgm:cxn modelId="{389143DE-E915-43D2-B0EB-9EFE066ACB66}" srcId="{D3EF0D04-443E-412A-9B13-B3B025A8F8D0}" destId="{956F8C76-58D2-4924-A7D3-EE32F835A4AF}" srcOrd="0" destOrd="0" parTransId="{4677E662-5E45-4531-9290-CEDE5B68BEEC}" sibTransId="{958759EE-0439-4063-8C3B-E0E38F83B6F8}"/>
    <dgm:cxn modelId="{4D4FB0E7-1A3C-4F2A-86B7-BBB64033769A}" type="presOf" srcId="{8C53929C-C7F0-4DDD-9E7C-E9D8768FA855}" destId="{B894BD39-0EF0-4DFE-ADCE-E3B801CA850A}" srcOrd="0" destOrd="0" presId="urn:microsoft.com/office/officeart/2005/8/layout/list1"/>
    <dgm:cxn modelId="{538640EE-2FA4-4E13-816C-26D6D53712BE}" srcId="{8C53929C-C7F0-4DDD-9E7C-E9D8768FA855}" destId="{527E6CC3-4E65-4E48-BF07-296B94D264D5}" srcOrd="4" destOrd="0" parTransId="{EBEA1F12-3D43-4FB4-90C4-08579EB42963}" sibTransId="{265CFC7F-96E5-42A0-B44A-A59054023ADD}"/>
    <dgm:cxn modelId="{95116ACC-7F50-4341-BED7-7DACE71DD3A2}" type="presParOf" srcId="{B894BD39-0EF0-4DFE-ADCE-E3B801CA850A}" destId="{A4D03AD8-1634-4D0F-8117-9681385EEBA8}" srcOrd="0" destOrd="0" presId="urn:microsoft.com/office/officeart/2005/8/layout/list1"/>
    <dgm:cxn modelId="{7B659B86-5314-4CF6-8D99-4DDFE21B2EA0}" type="presParOf" srcId="{A4D03AD8-1634-4D0F-8117-9681385EEBA8}" destId="{85FB51E0-7C63-489A-AEE9-B9E595FC1D9D}" srcOrd="0" destOrd="0" presId="urn:microsoft.com/office/officeart/2005/8/layout/list1"/>
    <dgm:cxn modelId="{4DBA5CDE-494A-41C2-9D67-AA3F8E2557B0}" type="presParOf" srcId="{A4D03AD8-1634-4D0F-8117-9681385EEBA8}" destId="{24117D75-AE8B-4C12-AC1D-663800FCBABB}" srcOrd="1" destOrd="0" presId="urn:microsoft.com/office/officeart/2005/8/layout/list1"/>
    <dgm:cxn modelId="{78C46854-6D64-440C-ADA9-DBD7EF27F4D8}" type="presParOf" srcId="{B894BD39-0EF0-4DFE-ADCE-E3B801CA850A}" destId="{57566BB0-6CB9-4865-9B0D-F6D0B616AEA3}" srcOrd="1" destOrd="0" presId="urn:microsoft.com/office/officeart/2005/8/layout/list1"/>
    <dgm:cxn modelId="{32B9B1B1-459A-4277-AB6C-718FE38DDD18}" type="presParOf" srcId="{B894BD39-0EF0-4DFE-ADCE-E3B801CA850A}" destId="{F239524F-580B-4E4B-8718-13FA5E718274}" srcOrd="2" destOrd="0" presId="urn:microsoft.com/office/officeart/2005/8/layout/list1"/>
    <dgm:cxn modelId="{DA03E6BE-2AF7-41F1-BC7B-0F01E91F0F2A}" type="presParOf" srcId="{B894BD39-0EF0-4DFE-ADCE-E3B801CA850A}" destId="{EECFC439-F129-47B7-AE50-99824682DF3E}" srcOrd="3" destOrd="0" presId="urn:microsoft.com/office/officeart/2005/8/layout/list1"/>
    <dgm:cxn modelId="{9F71569A-CBC4-4BF2-A0BD-D5078FFA8214}" type="presParOf" srcId="{B894BD39-0EF0-4DFE-ADCE-E3B801CA850A}" destId="{E7F2CDA3-B6ED-4658-8047-A055FB5397CD}" srcOrd="4" destOrd="0" presId="urn:microsoft.com/office/officeart/2005/8/layout/list1"/>
    <dgm:cxn modelId="{EA1B877E-9F29-4BD3-BB8F-26BAAD609B37}" type="presParOf" srcId="{E7F2CDA3-B6ED-4658-8047-A055FB5397CD}" destId="{00B068DE-EEB4-442C-B99C-703EF6543A6E}" srcOrd="0" destOrd="0" presId="urn:microsoft.com/office/officeart/2005/8/layout/list1"/>
    <dgm:cxn modelId="{38F9A238-E90F-4C72-84EB-F7E07647A38A}" type="presParOf" srcId="{E7F2CDA3-B6ED-4658-8047-A055FB5397CD}" destId="{7528BA49-4257-463C-AC2E-D07CF6928B25}" srcOrd="1" destOrd="0" presId="urn:microsoft.com/office/officeart/2005/8/layout/list1"/>
    <dgm:cxn modelId="{2FA23DF2-AB75-422B-A793-0A0738BA893D}" type="presParOf" srcId="{B894BD39-0EF0-4DFE-ADCE-E3B801CA850A}" destId="{362E3D40-57C0-4201-B19C-831947D1A1C8}" srcOrd="5" destOrd="0" presId="urn:microsoft.com/office/officeart/2005/8/layout/list1"/>
    <dgm:cxn modelId="{A296CE81-EAC5-455D-8225-8E9E33D2899E}" type="presParOf" srcId="{B894BD39-0EF0-4DFE-ADCE-E3B801CA850A}" destId="{887E562F-5217-4E02-98C5-1A0B836A865A}" srcOrd="6" destOrd="0" presId="urn:microsoft.com/office/officeart/2005/8/layout/list1"/>
    <dgm:cxn modelId="{46008188-1EBC-4526-AC71-A3D99E855F99}" type="presParOf" srcId="{B894BD39-0EF0-4DFE-ADCE-E3B801CA850A}" destId="{70613963-4318-4424-8057-3568E6FCA3F8}" srcOrd="7" destOrd="0" presId="urn:microsoft.com/office/officeart/2005/8/layout/list1"/>
    <dgm:cxn modelId="{CDA7D6FD-4A7D-4DC3-9E20-5CA13016E756}" type="presParOf" srcId="{B894BD39-0EF0-4DFE-ADCE-E3B801CA850A}" destId="{8E4D1992-FECB-4CDF-A654-ECA7952969E8}" srcOrd="8" destOrd="0" presId="urn:microsoft.com/office/officeart/2005/8/layout/list1"/>
    <dgm:cxn modelId="{ADB2DEA1-78C4-4F95-88DF-8E53E53BFCA5}" type="presParOf" srcId="{8E4D1992-FECB-4CDF-A654-ECA7952969E8}" destId="{0C2FD995-68EE-4A6A-A470-6C8F2D6191F7}" srcOrd="0" destOrd="0" presId="urn:microsoft.com/office/officeart/2005/8/layout/list1"/>
    <dgm:cxn modelId="{284649F5-155C-4727-A3DF-EAAA906A9B0F}" type="presParOf" srcId="{8E4D1992-FECB-4CDF-A654-ECA7952969E8}" destId="{BAAD733F-C4D3-4E66-A12F-62E2A38B9EC5}" srcOrd="1" destOrd="0" presId="urn:microsoft.com/office/officeart/2005/8/layout/list1"/>
    <dgm:cxn modelId="{AD3D942E-256F-4F89-ADF5-C6EEE2BE4EC4}" type="presParOf" srcId="{B894BD39-0EF0-4DFE-ADCE-E3B801CA850A}" destId="{45C6BCB3-046E-44B4-A78E-A98E60EDBD31}" srcOrd="9" destOrd="0" presId="urn:microsoft.com/office/officeart/2005/8/layout/list1"/>
    <dgm:cxn modelId="{F3551EF1-6F4D-46D5-8F4D-98E330C495E8}" type="presParOf" srcId="{B894BD39-0EF0-4DFE-ADCE-E3B801CA850A}" destId="{E265E29A-45F6-4FFF-86A7-1405024E603F}" srcOrd="10" destOrd="0" presId="urn:microsoft.com/office/officeart/2005/8/layout/list1"/>
    <dgm:cxn modelId="{937AB448-22A5-46EA-B6D8-2EFA4CA71D62}" type="presParOf" srcId="{B894BD39-0EF0-4DFE-ADCE-E3B801CA850A}" destId="{48680BD6-EE47-4255-B2BE-FFA26BE4B5ED}" srcOrd="11" destOrd="0" presId="urn:microsoft.com/office/officeart/2005/8/layout/list1"/>
    <dgm:cxn modelId="{5C690EAC-41AD-4063-B7A0-5F99A90114E3}" type="presParOf" srcId="{B894BD39-0EF0-4DFE-ADCE-E3B801CA850A}" destId="{2A9A67CB-5E59-4D0D-84DA-B49F44EBB6E6}" srcOrd="12" destOrd="0" presId="urn:microsoft.com/office/officeart/2005/8/layout/list1"/>
    <dgm:cxn modelId="{E5738D8E-38CF-47C7-AA28-36273EBCC3FC}" type="presParOf" srcId="{2A9A67CB-5E59-4D0D-84DA-B49F44EBB6E6}" destId="{0DE6C09C-3E0C-47A3-BF35-BAE2FF04F7BA}" srcOrd="0" destOrd="0" presId="urn:microsoft.com/office/officeart/2005/8/layout/list1"/>
    <dgm:cxn modelId="{FA958FC9-EE73-4F59-9154-42A15056C3D1}" type="presParOf" srcId="{2A9A67CB-5E59-4D0D-84DA-B49F44EBB6E6}" destId="{F4D9BF02-9C81-4CD4-9A10-DFF2AE4F459F}" srcOrd="1" destOrd="0" presId="urn:microsoft.com/office/officeart/2005/8/layout/list1"/>
    <dgm:cxn modelId="{0EC74405-80E1-42CB-AB3B-7E18CFE98919}" type="presParOf" srcId="{B894BD39-0EF0-4DFE-ADCE-E3B801CA850A}" destId="{16833D43-64A4-4282-9A1A-6117936291D0}" srcOrd="13" destOrd="0" presId="urn:microsoft.com/office/officeart/2005/8/layout/list1"/>
    <dgm:cxn modelId="{2ECB5FAB-99C0-4615-B4F0-4D60D390AE4E}" type="presParOf" srcId="{B894BD39-0EF0-4DFE-ADCE-E3B801CA850A}" destId="{81412C9C-A111-40E2-9865-36C1531F9E0A}" srcOrd="14" destOrd="0" presId="urn:microsoft.com/office/officeart/2005/8/layout/list1"/>
    <dgm:cxn modelId="{36427F60-4347-430C-9B57-516230C8CBCB}" type="presParOf" srcId="{B894BD39-0EF0-4DFE-ADCE-E3B801CA850A}" destId="{B421F94E-B216-4E38-9C44-83511115E70B}" srcOrd="15" destOrd="0" presId="urn:microsoft.com/office/officeart/2005/8/layout/list1"/>
    <dgm:cxn modelId="{AC5538D8-4F7F-4582-BE24-AF3BA2590B3D}" type="presParOf" srcId="{B894BD39-0EF0-4DFE-ADCE-E3B801CA850A}" destId="{DF9275BD-81D2-4CC9-9E3E-1C45F5FB37DA}" srcOrd="16" destOrd="0" presId="urn:microsoft.com/office/officeart/2005/8/layout/list1"/>
    <dgm:cxn modelId="{33F9F0BA-E4D2-49E7-9B37-68A0B0DAAB65}" type="presParOf" srcId="{DF9275BD-81D2-4CC9-9E3E-1C45F5FB37DA}" destId="{EEB101B3-6FF9-44C2-A090-1FD1608DB3F7}" srcOrd="0" destOrd="0" presId="urn:microsoft.com/office/officeart/2005/8/layout/list1"/>
    <dgm:cxn modelId="{80190084-227D-4614-B9C6-38AA24D4C928}" type="presParOf" srcId="{DF9275BD-81D2-4CC9-9E3E-1C45F5FB37DA}" destId="{2AA8ED1D-037D-431A-A669-8A0CF46B3C09}" srcOrd="1" destOrd="0" presId="urn:microsoft.com/office/officeart/2005/8/layout/list1"/>
    <dgm:cxn modelId="{349B47C4-1E07-478C-9136-92770CB79006}" type="presParOf" srcId="{B894BD39-0EF0-4DFE-ADCE-E3B801CA850A}" destId="{E4714797-E1C5-4C7C-AC54-37FF6C9C895A}" srcOrd="17" destOrd="0" presId="urn:microsoft.com/office/officeart/2005/8/layout/list1"/>
    <dgm:cxn modelId="{52505F51-F78F-4859-A8F8-0F86B6BE676D}" type="presParOf" srcId="{B894BD39-0EF0-4DFE-ADCE-E3B801CA850A}" destId="{2C483E6A-82CA-4A8E-AFBD-320C7EFB2A4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D13B60-5491-4C55-BF59-AD20A2EAD51E}"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3E934D7-F13E-4618-AABE-A4F71CA3A149}">
      <dgm:prSet phldrT="[Text]" custT="1"/>
      <dgm:spPr/>
      <dgm:t>
        <a:bodyPr/>
        <a:lstStyle/>
        <a:p>
          <a:r>
            <a:rPr lang="en-US" sz="1400" b="1"/>
            <a:t>NCHS </a:t>
          </a:r>
        </a:p>
        <a:p>
          <a:r>
            <a:rPr lang="en-US" sz="1400" b="1"/>
            <a:t>Data Development and Modernization Activities</a:t>
          </a:r>
        </a:p>
      </dgm:t>
    </dgm:pt>
    <dgm:pt modelId="{C59F88D4-B3C4-4474-A091-AD78A6E24487}" type="parTrans" cxnId="{217730B1-F053-46D4-98F0-752955E45CDE}">
      <dgm:prSet/>
      <dgm:spPr/>
      <dgm:t>
        <a:bodyPr/>
        <a:lstStyle/>
        <a:p>
          <a:endParaRPr lang="en-US"/>
        </a:p>
      </dgm:t>
    </dgm:pt>
    <dgm:pt modelId="{4230E827-EB24-4DBC-92CA-01D04A720DC0}" type="sibTrans" cxnId="{217730B1-F053-46D4-98F0-752955E45CDE}">
      <dgm:prSet/>
      <dgm:spPr/>
      <dgm:t>
        <a:bodyPr/>
        <a:lstStyle/>
        <a:p>
          <a:endParaRPr lang="en-US"/>
        </a:p>
      </dgm:t>
    </dgm:pt>
    <dgm:pt modelId="{8FFF0B87-38A2-446B-8D83-3FA436A77F72}">
      <dgm:prSet phldrT="[Text]" custT="1"/>
      <dgm:spPr/>
      <dgm:t>
        <a:bodyPr/>
        <a:lstStyle/>
        <a:p>
          <a:r>
            <a:rPr lang="en-US" sz="1100" b="1">
              <a:latin typeface="Calibri" panose="020F0502020204030204" pitchFamily="34" charset="0"/>
              <a:ea typeface="Calibri" panose="020F0502020204030204" pitchFamily="34" charset="0"/>
              <a:cs typeface="Times New Roman" panose="02020603050405020304" pitchFamily="18" charset="0"/>
            </a:rPr>
            <a:t>Developing measures &amp; analytic tools for understanding the effect of SDOH on health</a:t>
          </a:r>
          <a:endParaRPr lang="en-US" sz="1100" b="1"/>
        </a:p>
      </dgm:t>
    </dgm:pt>
    <dgm:pt modelId="{DFC53970-8CDD-4DC6-B705-61BA8FD1A22D}" type="parTrans" cxnId="{FD0305C6-9278-478B-9B6A-48D364B63BDF}">
      <dgm:prSet/>
      <dgm:spPr/>
      <dgm:t>
        <a:bodyPr/>
        <a:lstStyle/>
        <a:p>
          <a:endParaRPr lang="en-US"/>
        </a:p>
      </dgm:t>
    </dgm:pt>
    <dgm:pt modelId="{5B14C682-31E8-4999-B8A4-DCF1F9071033}" type="sibTrans" cxnId="{FD0305C6-9278-478B-9B6A-48D364B63BDF}">
      <dgm:prSet/>
      <dgm:spPr/>
      <dgm:t>
        <a:bodyPr/>
        <a:lstStyle/>
        <a:p>
          <a:endParaRPr lang="en-US"/>
        </a:p>
      </dgm:t>
    </dgm:pt>
    <dgm:pt modelId="{BD3D9394-0F2C-44A2-A476-AF319149F4FD}">
      <dgm:prSet phldrT="[Text]" custT="1"/>
      <dgm:spPr/>
      <dgm:t>
        <a:bodyPr/>
        <a:lstStyle/>
        <a:p>
          <a:r>
            <a:rPr lang="en-US" sz="1100" b="1">
              <a:effectLst/>
              <a:latin typeface="Calibri"/>
              <a:ea typeface="Calibri" panose="020F0502020204030204" pitchFamily="34" charset="0"/>
              <a:cs typeface="Times New Roman"/>
            </a:rPr>
            <a:t>Expanding SDOH data through data linkage </a:t>
          </a:r>
          <a:r>
            <a:rPr lang="en-US" sz="1100" b="1">
              <a:latin typeface="Calibri"/>
              <a:ea typeface="Calibri" panose="020F0502020204030204" pitchFamily="34" charset="0"/>
              <a:cs typeface="Times New Roman"/>
            </a:rPr>
            <a:t>&amp; </a:t>
          </a:r>
          <a:r>
            <a:rPr lang="en-US" sz="1100" b="1">
              <a:effectLst/>
              <a:latin typeface="Calibri"/>
              <a:ea typeface="Calibri" panose="020F0502020204030204" pitchFamily="34" charset="0"/>
              <a:cs typeface="Times New Roman"/>
            </a:rPr>
            <a:t>use of alternative data sources</a:t>
          </a:r>
          <a:endParaRPr lang="en-US" sz="1100" b="1"/>
        </a:p>
      </dgm:t>
    </dgm:pt>
    <dgm:pt modelId="{DF57309A-6526-4B90-A07D-9646E1A9F6D2}" type="parTrans" cxnId="{FB1B9D58-0773-45B9-B11C-C8C6B3B70A0B}">
      <dgm:prSet/>
      <dgm:spPr/>
      <dgm:t>
        <a:bodyPr/>
        <a:lstStyle/>
        <a:p>
          <a:endParaRPr lang="en-US"/>
        </a:p>
      </dgm:t>
    </dgm:pt>
    <dgm:pt modelId="{81270C27-0716-4C44-A271-6547EAFD7A20}" type="sibTrans" cxnId="{FB1B9D58-0773-45B9-B11C-C8C6B3B70A0B}">
      <dgm:prSet/>
      <dgm:spPr/>
      <dgm:t>
        <a:bodyPr/>
        <a:lstStyle/>
        <a:p>
          <a:endParaRPr lang="en-US"/>
        </a:p>
      </dgm:t>
    </dgm:pt>
    <dgm:pt modelId="{6BE5EF43-143F-4829-8402-F5C0CB6B4038}">
      <dgm:prSet phldrT="[Text]" custT="1"/>
      <dgm:spPr/>
      <dgm:t>
        <a:bodyPr/>
        <a:lstStyle/>
        <a:p>
          <a:r>
            <a:rPr lang="en-US" sz="1100" b="1">
              <a:latin typeface="Calibri"/>
              <a:ea typeface="Calibri" panose="020F0502020204030204" pitchFamily="34" charset="0"/>
              <a:cs typeface="Times New Roman"/>
            </a:rPr>
            <a:t>Developing m</a:t>
          </a:r>
          <a:r>
            <a:rPr lang="en-US" sz="1100" b="1">
              <a:effectLst/>
              <a:latin typeface="Calibri"/>
              <a:ea typeface="Calibri" panose="020F0502020204030204" pitchFamily="34" charset="0"/>
              <a:cs typeface="Times New Roman"/>
            </a:rPr>
            <a:t>odel-based estimates at state </a:t>
          </a:r>
          <a:r>
            <a:rPr lang="en-US" sz="1100" b="1">
              <a:latin typeface="Calibri"/>
              <a:ea typeface="Calibri" panose="020F0502020204030204" pitchFamily="34" charset="0"/>
              <a:cs typeface="Times New Roman"/>
            </a:rPr>
            <a:t>&amp; </a:t>
          </a:r>
          <a:r>
            <a:rPr lang="en-US" sz="1100" b="1">
              <a:effectLst/>
              <a:latin typeface="Calibri"/>
              <a:ea typeface="Calibri" panose="020F0502020204030204" pitchFamily="34" charset="0"/>
              <a:cs typeface="Times New Roman"/>
            </a:rPr>
            <a:t>local levels</a:t>
          </a:r>
          <a:r>
            <a:rPr lang="en-US" sz="1100" b="1">
              <a:latin typeface="Calibri"/>
              <a:ea typeface="Calibri" panose="020F0502020204030204" pitchFamily="34" charset="0"/>
              <a:cs typeface="Times New Roman"/>
            </a:rPr>
            <a:t> </a:t>
          </a:r>
          <a:endParaRPr lang="en-US" sz="1100" b="1"/>
        </a:p>
      </dgm:t>
    </dgm:pt>
    <dgm:pt modelId="{1E6516B4-399F-4BC6-B8A0-8A20F1420E93}" type="parTrans" cxnId="{D526909D-E951-4886-BCF9-64A9E6A9AE7D}">
      <dgm:prSet/>
      <dgm:spPr/>
      <dgm:t>
        <a:bodyPr/>
        <a:lstStyle/>
        <a:p>
          <a:endParaRPr lang="en-US"/>
        </a:p>
      </dgm:t>
    </dgm:pt>
    <dgm:pt modelId="{0812DB07-DB7C-4A32-9405-C0D71061D440}" type="sibTrans" cxnId="{D526909D-E951-4886-BCF9-64A9E6A9AE7D}">
      <dgm:prSet/>
      <dgm:spPr/>
      <dgm:t>
        <a:bodyPr/>
        <a:lstStyle/>
        <a:p>
          <a:endParaRPr lang="en-US"/>
        </a:p>
      </dgm:t>
    </dgm:pt>
    <dgm:pt modelId="{E3DAA9DE-802D-4D37-BF3B-286FAAB39ABD}">
      <dgm:prSet phldrT="[Text]" custT="1"/>
      <dgm:spPr/>
      <dgm:t>
        <a:bodyPr/>
        <a:lstStyle/>
        <a:p>
          <a:r>
            <a:rPr lang="en-US" sz="1100" b="1">
              <a:effectLst/>
              <a:latin typeface="Calibri"/>
              <a:ea typeface="Calibri" panose="020F0502020204030204" pitchFamily="34" charset="0"/>
              <a:cs typeface="Times New Roman"/>
            </a:rPr>
            <a:t>Expanding analysis </a:t>
          </a:r>
          <a:r>
            <a:rPr lang="en-US" sz="1100" b="1">
              <a:latin typeface="Calibri"/>
              <a:ea typeface="Calibri" panose="020F0502020204030204" pitchFamily="34" charset="0"/>
              <a:cs typeface="Times New Roman"/>
            </a:rPr>
            <a:t>&amp;</a:t>
          </a:r>
          <a:r>
            <a:rPr lang="en-US" sz="1100" b="1">
              <a:effectLst/>
              <a:latin typeface="Calibri"/>
              <a:ea typeface="Calibri" panose="020F0502020204030204" pitchFamily="34" charset="0"/>
              <a:cs typeface="Times New Roman"/>
            </a:rPr>
            <a:t> dissemination of SDOH data visualizations </a:t>
          </a:r>
          <a:r>
            <a:rPr lang="en-US" sz="1100" b="1">
              <a:latin typeface="Calibri"/>
              <a:ea typeface="Calibri" panose="020F0502020204030204" pitchFamily="34" charset="0"/>
              <a:cs typeface="Times New Roman"/>
            </a:rPr>
            <a:t>&amp;</a:t>
          </a:r>
          <a:r>
            <a:rPr lang="en-US" sz="1100" b="1">
              <a:effectLst/>
              <a:latin typeface="Calibri"/>
              <a:ea typeface="Calibri" panose="020F0502020204030204" pitchFamily="34" charset="0"/>
              <a:cs typeface="Times New Roman"/>
            </a:rPr>
            <a:t> tools</a:t>
          </a:r>
          <a:endParaRPr lang="en-US" sz="1100" b="1"/>
        </a:p>
      </dgm:t>
    </dgm:pt>
    <dgm:pt modelId="{D4BE1C8C-D4A9-4B19-B282-B58FB9BBCD18}" type="parTrans" cxnId="{81EADB2B-F22B-4A87-974A-DC484C88ECFE}">
      <dgm:prSet/>
      <dgm:spPr/>
      <dgm:t>
        <a:bodyPr/>
        <a:lstStyle/>
        <a:p>
          <a:endParaRPr lang="en-US"/>
        </a:p>
      </dgm:t>
    </dgm:pt>
    <dgm:pt modelId="{FF694479-42B3-44C6-8E43-8182089EDDA2}" type="sibTrans" cxnId="{81EADB2B-F22B-4A87-974A-DC484C88ECFE}">
      <dgm:prSet/>
      <dgm:spPr/>
      <dgm:t>
        <a:bodyPr/>
        <a:lstStyle/>
        <a:p>
          <a:endParaRPr lang="en-US"/>
        </a:p>
      </dgm:t>
    </dgm:pt>
    <dgm:pt modelId="{97714E56-DB71-4013-9B87-A3E2E16684DC}">
      <dgm:prSet phldrT="[Text]" custT="1"/>
      <dgm:spPr/>
      <dgm:t>
        <a:bodyPr/>
        <a:lstStyle/>
        <a:p>
          <a:r>
            <a:rPr lang="en-US" sz="1100" b="1"/>
            <a:t>Developing new ICD-10-CM codes for social determinants</a:t>
          </a:r>
        </a:p>
      </dgm:t>
    </dgm:pt>
    <dgm:pt modelId="{9B420929-918C-4098-BE53-98357F783928}" type="parTrans" cxnId="{C40BFAE5-A65D-4F65-A790-D0F834C7CEA5}">
      <dgm:prSet/>
      <dgm:spPr/>
      <dgm:t>
        <a:bodyPr/>
        <a:lstStyle/>
        <a:p>
          <a:endParaRPr lang="en-US"/>
        </a:p>
      </dgm:t>
    </dgm:pt>
    <dgm:pt modelId="{3D9318CF-4A32-4CD9-8AA5-01EEBD1EDEFC}" type="sibTrans" cxnId="{C40BFAE5-A65D-4F65-A790-D0F834C7CEA5}">
      <dgm:prSet/>
      <dgm:spPr/>
      <dgm:t>
        <a:bodyPr/>
        <a:lstStyle/>
        <a:p>
          <a:endParaRPr lang="en-US"/>
        </a:p>
      </dgm:t>
    </dgm:pt>
    <dgm:pt modelId="{149127D9-60FA-469D-A779-31A3E1AEF512}" type="pres">
      <dgm:prSet presAssocID="{E5D13B60-5491-4C55-BF59-AD20A2EAD51E}" presName="Name0" presStyleCnt="0">
        <dgm:presLayoutVars>
          <dgm:chMax val="1"/>
          <dgm:chPref val="1"/>
          <dgm:dir/>
          <dgm:animOne val="branch"/>
          <dgm:animLvl val="lvl"/>
        </dgm:presLayoutVars>
      </dgm:prSet>
      <dgm:spPr/>
    </dgm:pt>
    <dgm:pt modelId="{B7DEB37B-86FF-408D-BFC8-26C4538D28EC}" type="pres">
      <dgm:prSet presAssocID="{63E934D7-F13E-4618-AABE-A4F71CA3A149}" presName="singleCycle" presStyleCnt="0"/>
      <dgm:spPr/>
    </dgm:pt>
    <dgm:pt modelId="{30A12AE0-F013-4D2A-BDC5-0CF5398D2993}" type="pres">
      <dgm:prSet presAssocID="{63E934D7-F13E-4618-AABE-A4F71CA3A149}" presName="singleCenter" presStyleLbl="node1" presStyleIdx="0" presStyleCnt="6" custScaleX="139300" custScaleY="116085">
        <dgm:presLayoutVars>
          <dgm:chMax val="7"/>
          <dgm:chPref val="7"/>
        </dgm:presLayoutVars>
      </dgm:prSet>
      <dgm:spPr/>
    </dgm:pt>
    <dgm:pt modelId="{2B24743B-9213-44A4-86E0-5FE1FE4F51EF}" type="pres">
      <dgm:prSet presAssocID="{DFC53970-8CDD-4DC6-B705-61BA8FD1A22D}" presName="Name56" presStyleLbl="parChTrans1D2" presStyleIdx="0" presStyleCnt="5"/>
      <dgm:spPr/>
    </dgm:pt>
    <dgm:pt modelId="{C70DBD2B-AC36-4FD0-84CC-4655FED60DFB}" type="pres">
      <dgm:prSet presAssocID="{8FFF0B87-38A2-446B-8D83-3FA436A77F72}" presName="text0" presStyleLbl="node1" presStyleIdx="1" presStyleCnt="6" custScaleX="203612">
        <dgm:presLayoutVars>
          <dgm:bulletEnabled val="1"/>
        </dgm:presLayoutVars>
      </dgm:prSet>
      <dgm:spPr/>
    </dgm:pt>
    <dgm:pt modelId="{E1C17811-F1D0-4E22-92F4-60134CF8A48E}" type="pres">
      <dgm:prSet presAssocID="{DF57309A-6526-4B90-A07D-9646E1A9F6D2}" presName="Name56" presStyleLbl="parChTrans1D2" presStyleIdx="1" presStyleCnt="5"/>
      <dgm:spPr/>
    </dgm:pt>
    <dgm:pt modelId="{A9A679A1-EC38-44EA-B27B-415154559972}" type="pres">
      <dgm:prSet presAssocID="{BD3D9394-0F2C-44A2-A476-AF319149F4FD}" presName="text0" presStyleLbl="node1" presStyleIdx="2" presStyleCnt="6" custScaleX="180831" custScaleY="101409" custRadScaleRad="143080" custRadScaleInc="14012">
        <dgm:presLayoutVars>
          <dgm:bulletEnabled val="1"/>
        </dgm:presLayoutVars>
      </dgm:prSet>
      <dgm:spPr/>
    </dgm:pt>
    <dgm:pt modelId="{F6CCC73E-DA6D-4D29-9740-B67B1B9297AC}" type="pres">
      <dgm:prSet presAssocID="{1E6516B4-399F-4BC6-B8A0-8A20F1420E93}" presName="Name56" presStyleLbl="parChTrans1D2" presStyleIdx="2" presStyleCnt="5"/>
      <dgm:spPr/>
    </dgm:pt>
    <dgm:pt modelId="{C14C1579-BF25-4A43-8822-090AA9798DC3}" type="pres">
      <dgm:prSet presAssocID="{6BE5EF43-143F-4829-8402-F5C0CB6B4038}" presName="text0" presStyleLbl="node1" presStyleIdx="3" presStyleCnt="6" custScaleX="170049" custRadScaleRad="118654" custRadScaleInc="-28312">
        <dgm:presLayoutVars>
          <dgm:bulletEnabled val="1"/>
        </dgm:presLayoutVars>
      </dgm:prSet>
      <dgm:spPr/>
    </dgm:pt>
    <dgm:pt modelId="{909B6A5A-77F7-40FE-A349-6592D52BFEE5}" type="pres">
      <dgm:prSet presAssocID="{9B420929-918C-4098-BE53-98357F783928}" presName="Name56" presStyleLbl="parChTrans1D2" presStyleIdx="3" presStyleCnt="5"/>
      <dgm:spPr/>
    </dgm:pt>
    <dgm:pt modelId="{B962F82C-CE01-4215-B659-1C41B139B070}" type="pres">
      <dgm:prSet presAssocID="{97714E56-DB71-4013-9B87-A3E2E16684DC}" presName="text0" presStyleLbl="node1" presStyleIdx="4" presStyleCnt="6" custScaleX="200562" custRadScaleRad="130010" custRadScaleInc="47355">
        <dgm:presLayoutVars>
          <dgm:bulletEnabled val="1"/>
        </dgm:presLayoutVars>
      </dgm:prSet>
      <dgm:spPr/>
    </dgm:pt>
    <dgm:pt modelId="{E012FC85-B927-4657-A04C-A430D1EFDAC0}" type="pres">
      <dgm:prSet presAssocID="{D4BE1C8C-D4A9-4B19-B282-B58FB9BBCD18}" presName="Name56" presStyleLbl="parChTrans1D2" presStyleIdx="4" presStyleCnt="5"/>
      <dgm:spPr/>
    </dgm:pt>
    <dgm:pt modelId="{04099F02-D01E-4248-8D1D-9352872BDA3C}" type="pres">
      <dgm:prSet presAssocID="{E3DAA9DE-802D-4D37-BF3B-286FAAB39ABD}" presName="text0" presStyleLbl="node1" presStyleIdx="5" presStyleCnt="6" custScaleX="180914" custRadScaleRad="149061" custRadScaleInc="-9014">
        <dgm:presLayoutVars>
          <dgm:bulletEnabled val="1"/>
        </dgm:presLayoutVars>
      </dgm:prSet>
      <dgm:spPr/>
    </dgm:pt>
  </dgm:ptLst>
  <dgm:cxnLst>
    <dgm:cxn modelId="{C19A2B00-42B5-411D-9058-B89F71D4051B}" type="presOf" srcId="{DF57309A-6526-4B90-A07D-9646E1A9F6D2}" destId="{E1C17811-F1D0-4E22-92F4-60134CF8A48E}" srcOrd="0" destOrd="0" presId="urn:microsoft.com/office/officeart/2008/layout/RadialCluster"/>
    <dgm:cxn modelId="{CBE4260A-CFF3-4CD5-9C41-7A36CE07FBC3}" type="presOf" srcId="{9B420929-918C-4098-BE53-98357F783928}" destId="{909B6A5A-77F7-40FE-A349-6592D52BFEE5}" srcOrd="0" destOrd="0" presId="urn:microsoft.com/office/officeart/2008/layout/RadialCluster"/>
    <dgm:cxn modelId="{469A0F13-4E6B-4855-B1FF-BAD47D765256}" type="presOf" srcId="{DFC53970-8CDD-4DC6-B705-61BA8FD1A22D}" destId="{2B24743B-9213-44A4-86E0-5FE1FE4F51EF}" srcOrd="0" destOrd="0" presId="urn:microsoft.com/office/officeart/2008/layout/RadialCluster"/>
    <dgm:cxn modelId="{B2A0C11B-B135-424E-8CAC-14CD1D114E84}" type="presOf" srcId="{97714E56-DB71-4013-9B87-A3E2E16684DC}" destId="{B962F82C-CE01-4215-B659-1C41B139B070}" srcOrd="0" destOrd="0" presId="urn:microsoft.com/office/officeart/2008/layout/RadialCluster"/>
    <dgm:cxn modelId="{81EADB2B-F22B-4A87-974A-DC484C88ECFE}" srcId="{63E934D7-F13E-4618-AABE-A4F71CA3A149}" destId="{E3DAA9DE-802D-4D37-BF3B-286FAAB39ABD}" srcOrd="4" destOrd="0" parTransId="{D4BE1C8C-D4A9-4B19-B282-B58FB9BBCD18}" sibTransId="{FF694479-42B3-44C6-8E43-8182089EDDA2}"/>
    <dgm:cxn modelId="{B7996F30-DD06-4E16-AA85-735791326125}" type="presOf" srcId="{8FFF0B87-38A2-446B-8D83-3FA436A77F72}" destId="{C70DBD2B-AC36-4FD0-84CC-4655FED60DFB}" srcOrd="0" destOrd="0" presId="urn:microsoft.com/office/officeart/2008/layout/RadialCluster"/>
    <dgm:cxn modelId="{60EF813A-2BD7-4779-97D4-F6649763C654}" type="presOf" srcId="{63E934D7-F13E-4618-AABE-A4F71CA3A149}" destId="{30A12AE0-F013-4D2A-BDC5-0CF5398D2993}" srcOrd="0" destOrd="0" presId="urn:microsoft.com/office/officeart/2008/layout/RadialCluster"/>
    <dgm:cxn modelId="{5015F06F-9AE0-4E5E-B466-48BFC9DA82B9}" type="presOf" srcId="{BD3D9394-0F2C-44A2-A476-AF319149F4FD}" destId="{A9A679A1-EC38-44EA-B27B-415154559972}" srcOrd="0" destOrd="0" presId="urn:microsoft.com/office/officeart/2008/layout/RadialCluster"/>
    <dgm:cxn modelId="{30C46F58-A86F-4471-9AAA-D538C4596A80}" type="presOf" srcId="{D4BE1C8C-D4A9-4B19-B282-B58FB9BBCD18}" destId="{E012FC85-B927-4657-A04C-A430D1EFDAC0}" srcOrd="0" destOrd="0" presId="urn:microsoft.com/office/officeart/2008/layout/RadialCluster"/>
    <dgm:cxn modelId="{FB1B9D58-0773-45B9-B11C-C8C6B3B70A0B}" srcId="{63E934D7-F13E-4618-AABE-A4F71CA3A149}" destId="{BD3D9394-0F2C-44A2-A476-AF319149F4FD}" srcOrd="1" destOrd="0" parTransId="{DF57309A-6526-4B90-A07D-9646E1A9F6D2}" sibTransId="{81270C27-0716-4C44-A271-6547EAFD7A20}"/>
    <dgm:cxn modelId="{47FDA489-A0C4-4481-BE2B-7C59045ACEF3}" type="presOf" srcId="{6BE5EF43-143F-4829-8402-F5C0CB6B4038}" destId="{C14C1579-BF25-4A43-8822-090AA9798DC3}" srcOrd="0" destOrd="0" presId="urn:microsoft.com/office/officeart/2008/layout/RadialCluster"/>
    <dgm:cxn modelId="{0DB8298A-96B1-4AFC-A421-C602E60540CE}" type="presOf" srcId="{1E6516B4-399F-4BC6-B8A0-8A20F1420E93}" destId="{F6CCC73E-DA6D-4D29-9740-B67B1B9297AC}" srcOrd="0" destOrd="0" presId="urn:microsoft.com/office/officeart/2008/layout/RadialCluster"/>
    <dgm:cxn modelId="{D526909D-E951-4886-BCF9-64A9E6A9AE7D}" srcId="{63E934D7-F13E-4618-AABE-A4F71CA3A149}" destId="{6BE5EF43-143F-4829-8402-F5C0CB6B4038}" srcOrd="2" destOrd="0" parTransId="{1E6516B4-399F-4BC6-B8A0-8A20F1420E93}" sibTransId="{0812DB07-DB7C-4A32-9405-C0D71061D440}"/>
    <dgm:cxn modelId="{217730B1-F053-46D4-98F0-752955E45CDE}" srcId="{E5D13B60-5491-4C55-BF59-AD20A2EAD51E}" destId="{63E934D7-F13E-4618-AABE-A4F71CA3A149}" srcOrd="0" destOrd="0" parTransId="{C59F88D4-B3C4-4474-A091-AD78A6E24487}" sibTransId="{4230E827-EB24-4DBC-92CA-01D04A720DC0}"/>
    <dgm:cxn modelId="{8FDC3BBF-045C-465C-A520-09BF76DC1977}" type="presOf" srcId="{E3DAA9DE-802D-4D37-BF3B-286FAAB39ABD}" destId="{04099F02-D01E-4248-8D1D-9352872BDA3C}" srcOrd="0" destOrd="0" presId="urn:microsoft.com/office/officeart/2008/layout/RadialCluster"/>
    <dgm:cxn modelId="{DE3D18C0-2486-4B1B-8DEE-206816F14B0F}" type="presOf" srcId="{E5D13B60-5491-4C55-BF59-AD20A2EAD51E}" destId="{149127D9-60FA-469D-A779-31A3E1AEF512}" srcOrd="0" destOrd="0" presId="urn:microsoft.com/office/officeart/2008/layout/RadialCluster"/>
    <dgm:cxn modelId="{FD0305C6-9278-478B-9B6A-48D364B63BDF}" srcId="{63E934D7-F13E-4618-AABE-A4F71CA3A149}" destId="{8FFF0B87-38A2-446B-8D83-3FA436A77F72}" srcOrd="0" destOrd="0" parTransId="{DFC53970-8CDD-4DC6-B705-61BA8FD1A22D}" sibTransId="{5B14C682-31E8-4999-B8A4-DCF1F9071033}"/>
    <dgm:cxn modelId="{C40BFAE5-A65D-4F65-A790-D0F834C7CEA5}" srcId="{63E934D7-F13E-4618-AABE-A4F71CA3A149}" destId="{97714E56-DB71-4013-9B87-A3E2E16684DC}" srcOrd="3" destOrd="0" parTransId="{9B420929-918C-4098-BE53-98357F783928}" sibTransId="{3D9318CF-4A32-4CD9-8AA5-01EEBD1EDEFC}"/>
    <dgm:cxn modelId="{8771ADE4-3CB4-4CC4-9F48-B90BA7F63A06}" type="presParOf" srcId="{149127D9-60FA-469D-A779-31A3E1AEF512}" destId="{B7DEB37B-86FF-408D-BFC8-26C4538D28EC}" srcOrd="0" destOrd="0" presId="urn:microsoft.com/office/officeart/2008/layout/RadialCluster"/>
    <dgm:cxn modelId="{6899A3B1-9B26-4696-A4EB-3BB4DD09EDF1}" type="presParOf" srcId="{B7DEB37B-86FF-408D-BFC8-26C4538D28EC}" destId="{30A12AE0-F013-4D2A-BDC5-0CF5398D2993}" srcOrd="0" destOrd="0" presId="urn:microsoft.com/office/officeart/2008/layout/RadialCluster"/>
    <dgm:cxn modelId="{54AF9D63-530F-4BAC-91A9-C778AD6AC504}" type="presParOf" srcId="{B7DEB37B-86FF-408D-BFC8-26C4538D28EC}" destId="{2B24743B-9213-44A4-86E0-5FE1FE4F51EF}" srcOrd="1" destOrd="0" presId="urn:microsoft.com/office/officeart/2008/layout/RadialCluster"/>
    <dgm:cxn modelId="{09F9141E-42E3-48EC-9D7C-A7D1DAC57582}" type="presParOf" srcId="{B7DEB37B-86FF-408D-BFC8-26C4538D28EC}" destId="{C70DBD2B-AC36-4FD0-84CC-4655FED60DFB}" srcOrd="2" destOrd="0" presId="urn:microsoft.com/office/officeart/2008/layout/RadialCluster"/>
    <dgm:cxn modelId="{C7FE8E4C-8A33-4999-9337-9BA07D306E1E}" type="presParOf" srcId="{B7DEB37B-86FF-408D-BFC8-26C4538D28EC}" destId="{E1C17811-F1D0-4E22-92F4-60134CF8A48E}" srcOrd="3" destOrd="0" presId="urn:microsoft.com/office/officeart/2008/layout/RadialCluster"/>
    <dgm:cxn modelId="{9449F487-892A-40E4-8439-D13970DB77E4}" type="presParOf" srcId="{B7DEB37B-86FF-408D-BFC8-26C4538D28EC}" destId="{A9A679A1-EC38-44EA-B27B-415154559972}" srcOrd="4" destOrd="0" presId="urn:microsoft.com/office/officeart/2008/layout/RadialCluster"/>
    <dgm:cxn modelId="{2F4611B9-27DC-4DE6-AC2F-617968304BB0}" type="presParOf" srcId="{B7DEB37B-86FF-408D-BFC8-26C4538D28EC}" destId="{F6CCC73E-DA6D-4D29-9740-B67B1B9297AC}" srcOrd="5" destOrd="0" presId="urn:microsoft.com/office/officeart/2008/layout/RadialCluster"/>
    <dgm:cxn modelId="{BDE8CACB-82C4-4F52-9680-1DC04108EFBA}" type="presParOf" srcId="{B7DEB37B-86FF-408D-BFC8-26C4538D28EC}" destId="{C14C1579-BF25-4A43-8822-090AA9798DC3}" srcOrd="6" destOrd="0" presId="urn:microsoft.com/office/officeart/2008/layout/RadialCluster"/>
    <dgm:cxn modelId="{678866C4-2E7B-4CD5-9912-247D57E02703}" type="presParOf" srcId="{B7DEB37B-86FF-408D-BFC8-26C4538D28EC}" destId="{909B6A5A-77F7-40FE-A349-6592D52BFEE5}" srcOrd="7" destOrd="0" presId="urn:microsoft.com/office/officeart/2008/layout/RadialCluster"/>
    <dgm:cxn modelId="{CF165691-D96D-4BA0-BAE2-4923DFFE9AE3}" type="presParOf" srcId="{B7DEB37B-86FF-408D-BFC8-26C4538D28EC}" destId="{B962F82C-CE01-4215-B659-1C41B139B070}" srcOrd="8" destOrd="0" presId="urn:microsoft.com/office/officeart/2008/layout/RadialCluster"/>
    <dgm:cxn modelId="{F10EE5A6-5AAD-4955-9A97-CE97DBB41178}" type="presParOf" srcId="{B7DEB37B-86FF-408D-BFC8-26C4538D28EC}" destId="{E012FC85-B927-4657-A04C-A430D1EFDAC0}" srcOrd="9" destOrd="0" presId="urn:microsoft.com/office/officeart/2008/layout/RadialCluster"/>
    <dgm:cxn modelId="{2CDF9427-7572-468A-B057-4CD6C5135652}" type="presParOf" srcId="{B7DEB37B-86FF-408D-BFC8-26C4538D28EC}" destId="{04099F02-D01E-4248-8D1D-9352872BDA3C}"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0E65B1-126E-4A49-8B5D-F71DC818A06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4677129-EF6B-430E-B1FB-6902068F9798}">
      <dgm:prSet phldrT="[Text]" custT="1"/>
      <dgm:spPr>
        <a:solidFill>
          <a:srgbClr val="006859"/>
        </a:solidFill>
        <a:ln>
          <a:solidFill>
            <a:srgbClr val="006859"/>
          </a:solidFill>
        </a:ln>
      </dgm:spPr>
      <dgm:t>
        <a:bodyPr/>
        <a:lstStyle/>
        <a:p>
          <a:r>
            <a:rPr lang="en-US" sz="1700" b="1"/>
            <a:t>- Promote quality and consistency in death investigation and cause-of-death information</a:t>
          </a:r>
        </a:p>
      </dgm:t>
    </dgm:pt>
    <dgm:pt modelId="{A39F6FD0-8D83-471A-8B91-5A7528FF6EC4}" type="parTrans" cxnId="{C86DB80F-0F76-4C8C-9A90-6E398A706B64}">
      <dgm:prSet/>
      <dgm:spPr/>
      <dgm:t>
        <a:bodyPr/>
        <a:lstStyle/>
        <a:p>
          <a:endParaRPr lang="en-US"/>
        </a:p>
      </dgm:t>
    </dgm:pt>
    <dgm:pt modelId="{987A8D04-EEFA-42BC-9210-043FA4308F66}" type="sibTrans" cxnId="{C86DB80F-0F76-4C8C-9A90-6E398A706B64}">
      <dgm:prSet/>
      <dgm:spPr/>
      <dgm:t>
        <a:bodyPr/>
        <a:lstStyle/>
        <a:p>
          <a:endParaRPr lang="en-US"/>
        </a:p>
      </dgm:t>
    </dgm:pt>
    <dgm:pt modelId="{E778B93F-CB4E-4667-B0C7-30F36BE924C8}">
      <dgm:prSet phldrT="[Text]" custT="1"/>
      <dgm:spPr>
        <a:solidFill>
          <a:srgbClr val="17468F"/>
        </a:solidFill>
        <a:ln>
          <a:solidFill>
            <a:srgbClr val="17468F"/>
          </a:solidFill>
        </a:ln>
      </dgm:spPr>
      <dgm:t>
        <a:bodyPr/>
        <a:lstStyle/>
        <a:p>
          <a:r>
            <a:rPr lang="en-US" sz="1700" b="1"/>
            <a:t>- Promote collection, automation, and distribution of medicolegal death investigation data</a:t>
          </a:r>
        </a:p>
      </dgm:t>
    </dgm:pt>
    <dgm:pt modelId="{3E8CA426-8685-4045-B0ED-6F48AE6098DC}" type="parTrans" cxnId="{949FCEE1-EBE2-47BD-BC0B-18E6EA35DD31}">
      <dgm:prSet/>
      <dgm:spPr/>
      <dgm:t>
        <a:bodyPr/>
        <a:lstStyle/>
        <a:p>
          <a:endParaRPr lang="en-US"/>
        </a:p>
      </dgm:t>
    </dgm:pt>
    <dgm:pt modelId="{AD953161-52DA-4B8B-94C7-9D33119B56DA}" type="sibTrans" cxnId="{949FCEE1-EBE2-47BD-BC0B-18E6EA35DD31}">
      <dgm:prSet/>
      <dgm:spPr/>
      <dgm:t>
        <a:bodyPr/>
        <a:lstStyle/>
        <a:p>
          <a:endParaRPr lang="en-US"/>
        </a:p>
      </dgm:t>
    </dgm:pt>
    <dgm:pt modelId="{FC58907A-1631-40BA-8180-5DCEAC9DE77E}">
      <dgm:prSet phldrT="[Text]" custT="1"/>
      <dgm:spPr>
        <a:solidFill>
          <a:srgbClr val="006859"/>
        </a:solidFill>
        <a:ln>
          <a:solidFill>
            <a:srgbClr val="006859"/>
          </a:solidFill>
        </a:ln>
      </dgm:spPr>
      <dgm:t>
        <a:bodyPr/>
        <a:lstStyle/>
        <a:p>
          <a:r>
            <a:rPr lang="en-US" sz="1700" b="0"/>
            <a:t>- </a:t>
          </a:r>
          <a:r>
            <a:rPr lang="en-US" sz="1700" b="1"/>
            <a:t>Facilitate information sharing within the medicolegal death investigation community</a:t>
          </a:r>
        </a:p>
      </dgm:t>
    </dgm:pt>
    <dgm:pt modelId="{1A112B90-C5F2-45B1-90D4-D0C264CB658F}" type="sibTrans" cxnId="{AF8CD75F-3B46-4CCE-B6D7-08C74F21F16E}">
      <dgm:prSet/>
      <dgm:spPr/>
      <dgm:t>
        <a:bodyPr/>
        <a:lstStyle/>
        <a:p>
          <a:endParaRPr lang="en-US"/>
        </a:p>
      </dgm:t>
    </dgm:pt>
    <dgm:pt modelId="{1CFC8D43-D888-48D9-929E-C17DEE93C1C6}" type="parTrans" cxnId="{AF8CD75F-3B46-4CCE-B6D7-08C74F21F16E}">
      <dgm:prSet/>
      <dgm:spPr/>
      <dgm:t>
        <a:bodyPr/>
        <a:lstStyle/>
        <a:p>
          <a:endParaRPr lang="en-US"/>
        </a:p>
      </dgm:t>
    </dgm:pt>
    <dgm:pt modelId="{8B2D003F-93A0-4337-9B81-0C77733AC2AE}">
      <dgm:prSet phldrT="[Text]" custT="1"/>
      <dgm:spPr>
        <a:solidFill>
          <a:srgbClr val="17468F"/>
        </a:solidFill>
        <a:ln>
          <a:solidFill>
            <a:srgbClr val="17468F"/>
          </a:solidFill>
        </a:ln>
      </dgm:spPr>
      <dgm:t>
        <a:bodyPr/>
        <a:lstStyle/>
        <a:p>
          <a:pPr>
            <a:buFont typeface="Wingdings" panose="05000000000000000000" pitchFamily="2" charset="2"/>
            <a:buChar char="ü"/>
          </a:pPr>
          <a:r>
            <a:rPr lang="en-US" sz="1700" b="1">
              <a:solidFill>
                <a:schemeClr val="bg1"/>
              </a:solidFill>
              <a:latin typeface="+mn-lt"/>
              <a:ea typeface="Tahoma" panose="020B0604030504040204" pitchFamily="34" charset="0"/>
            </a:rPr>
            <a:t>- Coordinate public health surveillance efforts among CDC units and other partners/stakeholders</a:t>
          </a:r>
          <a:endParaRPr lang="en-US" sz="1700" b="1">
            <a:solidFill>
              <a:schemeClr val="bg1"/>
            </a:solidFill>
            <a:latin typeface="+mn-lt"/>
          </a:endParaRPr>
        </a:p>
      </dgm:t>
    </dgm:pt>
    <dgm:pt modelId="{194CB7CB-B38A-475F-A46E-4E810CB6EB63}" type="parTrans" cxnId="{AE666734-72FF-415B-BC42-5AB41FC064FB}">
      <dgm:prSet/>
      <dgm:spPr/>
      <dgm:t>
        <a:bodyPr/>
        <a:lstStyle/>
        <a:p>
          <a:endParaRPr lang="en-US"/>
        </a:p>
      </dgm:t>
    </dgm:pt>
    <dgm:pt modelId="{CBD3958A-698A-456E-9DCB-E25A29F42C3C}" type="sibTrans" cxnId="{AE666734-72FF-415B-BC42-5AB41FC064FB}">
      <dgm:prSet/>
      <dgm:spPr/>
      <dgm:t>
        <a:bodyPr/>
        <a:lstStyle/>
        <a:p>
          <a:endParaRPr lang="en-US"/>
        </a:p>
      </dgm:t>
    </dgm:pt>
    <dgm:pt modelId="{17F538EB-9E10-418C-83AF-01C5E5C2022A}" type="pres">
      <dgm:prSet presAssocID="{AB0E65B1-126E-4A49-8B5D-F71DC818A06D}" presName="Name0" presStyleCnt="0">
        <dgm:presLayoutVars>
          <dgm:chMax val="7"/>
          <dgm:chPref val="7"/>
          <dgm:dir/>
        </dgm:presLayoutVars>
      </dgm:prSet>
      <dgm:spPr/>
    </dgm:pt>
    <dgm:pt modelId="{C700D415-1D43-409D-99CD-AD6E81C5F042}" type="pres">
      <dgm:prSet presAssocID="{AB0E65B1-126E-4A49-8B5D-F71DC818A06D}" presName="Name1" presStyleCnt="0"/>
      <dgm:spPr/>
    </dgm:pt>
    <dgm:pt modelId="{DEE94E97-A37B-47F2-A29B-0A5F56C9E344}" type="pres">
      <dgm:prSet presAssocID="{AB0E65B1-126E-4A49-8B5D-F71DC818A06D}" presName="cycle" presStyleCnt="0"/>
      <dgm:spPr/>
    </dgm:pt>
    <dgm:pt modelId="{7BA99500-6AAA-40C0-AF7E-CCF083059A16}" type="pres">
      <dgm:prSet presAssocID="{AB0E65B1-126E-4A49-8B5D-F71DC818A06D}" presName="srcNode" presStyleLbl="node1" presStyleIdx="0" presStyleCnt="4"/>
      <dgm:spPr/>
    </dgm:pt>
    <dgm:pt modelId="{284EA990-CC9A-48E5-9622-FA5855DC7A92}" type="pres">
      <dgm:prSet presAssocID="{AB0E65B1-126E-4A49-8B5D-F71DC818A06D}" presName="conn" presStyleLbl="parChTrans1D2" presStyleIdx="0" presStyleCnt="1"/>
      <dgm:spPr/>
    </dgm:pt>
    <dgm:pt modelId="{A4CEEA6F-49C4-42E7-B4F7-690C437986C8}" type="pres">
      <dgm:prSet presAssocID="{AB0E65B1-126E-4A49-8B5D-F71DC818A06D}" presName="extraNode" presStyleLbl="node1" presStyleIdx="0" presStyleCnt="4"/>
      <dgm:spPr/>
    </dgm:pt>
    <dgm:pt modelId="{881DC9AB-F831-41F3-A29F-E45AAFE0F479}" type="pres">
      <dgm:prSet presAssocID="{AB0E65B1-126E-4A49-8B5D-F71DC818A06D}" presName="dstNode" presStyleLbl="node1" presStyleIdx="0" presStyleCnt="4"/>
      <dgm:spPr/>
    </dgm:pt>
    <dgm:pt modelId="{87408DF5-438E-484F-B617-3489DD7E7029}" type="pres">
      <dgm:prSet presAssocID="{94677129-EF6B-430E-B1FB-6902068F9798}" presName="text_1" presStyleLbl="node1" presStyleIdx="0" presStyleCnt="4" custScaleX="100739" custScaleY="111175">
        <dgm:presLayoutVars>
          <dgm:bulletEnabled val="1"/>
        </dgm:presLayoutVars>
      </dgm:prSet>
      <dgm:spPr/>
    </dgm:pt>
    <dgm:pt modelId="{C69DF741-A322-49D4-9E68-D23FDF8E3E7E}" type="pres">
      <dgm:prSet presAssocID="{94677129-EF6B-430E-B1FB-6902068F9798}" presName="accent_1" presStyleCnt="0"/>
      <dgm:spPr/>
    </dgm:pt>
    <dgm:pt modelId="{68A58F2E-39A6-42EF-9A14-7E9BCDFF15CB}" type="pres">
      <dgm:prSet presAssocID="{94677129-EF6B-430E-B1FB-6902068F9798}" presName="accentRepeatNode" presStyleLbl="solidFgAcc1" presStyleIdx="0" presStyleCnt="4"/>
      <dgm:spPr>
        <a:ln>
          <a:solidFill>
            <a:srgbClr val="006859"/>
          </a:solidFill>
        </a:ln>
      </dgm:spPr>
    </dgm:pt>
    <dgm:pt modelId="{62C69ED6-47D9-4641-BB94-5FEFF56AFB13}" type="pres">
      <dgm:prSet presAssocID="{E778B93F-CB4E-4667-B0C7-30F36BE924C8}" presName="text_2" presStyleLbl="node1" presStyleIdx="1" presStyleCnt="4" custScaleY="111628">
        <dgm:presLayoutVars>
          <dgm:bulletEnabled val="1"/>
        </dgm:presLayoutVars>
      </dgm:prSet>
      <dgm:spPr/>
    </dgm:pt>
    <dgm:pt modelId="{74B015EB-3105-479E-AB88-A91831D1BDD3}" type="pres">
      <dgm:prSet presAssocID="{E778B93F-CB4E-4667-B0C7-30F36BE924C8}" presName="accent_2" presStyleCnt="0"/>
      <dgm:spPr/>
    </dgm:pt>
    <dgm:pt modelId="{A3A1F10E-7992-425F-B2D7-BEC799813E2B}" type="pres">
      <dgm:prSet presAssocID="{E778B93F-CB4E-4667-B0C7-30F36BE924C8}" presName="accentRepeatNode" presStyleLbl="solidFgAcc1" presStyleIdx="1" presStyleCnt="4"/>
      <dgm:spPr>
        <a:ln>
          <a:solidFill>
            <a:srgbClr val="17468F"/>
          </a:solidFill>
        </a:ln>
      </dgm:spPr>
    </dgm:pt>
    <dgm:pt modelId="{BF3FC472-0043-45E6-A81A-453B11378186}" type="pres">
      <dgm:prSet presAssocID="{FC58907A-1631-40BA-8180-5DCEAC9DE77E}" presName="text_3" presStyleLbl="node1" presStyleIdx="2" presStyleCnt="4" custScaleY="111175">
        <dgm:presLayoutVars>
          <dgm:bulletEnabled val="1"/>
        </dgm:presLayoutVars>
      </dgm:prSet>
      <dgm:spPr/>
    </dgm:pt>
    <dgm:pt modelId="{2C26B143-7AC9-4037-BE1F-4AEB267F154B}" type="pres">
      <dgm:prSet presAssocID="{FC58907A-1631-40BA-8180-5DCEAC9DE77E}" presName="accent_3" presStyleCnt="0"/>
      <dgm:spPr/>
    </dgm:pt>
    <dgm:pt modelId="{FD2041F4-A448-41D9-943C-64D307826E43}" type="pres">
      <dgm:prSet presAssocID="{FC58907A-1631-40BA-8180-5DCEAC9DE77E}" presName="accentRepeatNode" presStyleLbl="solidFgAcc1" presStyleIdx="2" presStyleCnt="4"/>
      <dgm:spPr>
        <a:ln>
          <a:solidFill>
            <a:srgbClr val="006859"/>
          </a:solidFill>
        </a:ln>
      </dgm:spPr>
    </dgm:pt>
    <dgm:pt modelId="{56907707-3454-4905-BD69-CA9CE7BED172}" type="pres">
      <dgm:prSet presAssocID="{8B2D003F-93A0-4337-9B81-0C77733AC2AE}" presName="text_4" presStyleLbl="node1" presStyleIdx="3" presStyleCnt="4" custScaleY="111175">
        <dgm:presLayoutVars>
          <dgm:bulletEnabled val="1"/>
        </dgm:presLayoutVars>
      </dgm:prSet>
      <dgm:spPr/>
    </dgm:pt>
    <dgm:pt modelId="{2F777CC6-5D83-44D2-8E07-E50B33D8AD2E}" type="pres">
      <dgm:prSet presAssocID="{8B2D003F-93A0-4337-9B81-0C77733AC2AE}" presName="accent_4" presStyleCnt="0"/>
      <dgm:spPr/>
    </dgm:pt>
    <dgm:pt modelId="{606F951A-4FA4-4FBB-8201-FB41C57A85A8}" type="pres">
      <dgm:prSet presAssocID="{8B2D003F-93A0-4337-9B81-0C77733AC2AE}" presName="accentRepeatNode" presStyleLbl="solidFgAcc1" presStyleIdx="3" presStyleCnt="4"/>
      <dgm:spPr/>
    </dgm:pt>
  </dgm:ptLst>
  <dgm:cxnLst>
    <dgm:cxn modelId="{C86DB80F-0F76-4C8C-9A90-6E398A706B64}" srcId="{AB0E65B1-126E-4A49-8B5D-F71DC818A06D}" destId="{94677129-EF6B-430E-B1FB-6902068F9798}" srcOrd="0" destOrd="0" parTransId="{A39F6FD0-8D83-471A-8B91-5A7528FF6EC4}" sibTransId="{987A8D04-EEFA-42BC-9210-043FA4308F66}"/>
    <dgm:cxn modelId="{6F577515-96F0-4FFA-BAA5-DE98E13D9EB8}" type="presOf" srcId="{8B2D003F-93A0-4337-9B81-0C77733AC2AE}" destId="{56907707-3454-4905-BD69-CA9CE7BED172}" srcOrd="0" destOrd="0" presId="urn:microsoft.com/office/officeart/2008/layout/VerticalCurvedList"/>
    <dgm:cxn modelId="{AE666734-72FF-415B-BC42-5AB41FC064FB}" srcId="{AB0E65B1-126E-4A49-8B5D-F71DC818A06D}" destId="{8B2D003F-93A0-4337-9B81-0C77733AC2AE}" srcOrd="3" destOrd="0" parTransId="{194CB7CB-B38A-475F-A46E-4E810CB6EB63}" sibTransId="{CBD3958A-698A-456E-9DCB-E25A29F42C3C}"/>
    <dgm:cxn modelId="{2359DA5E-16B1-4312-9469-8CB86EACBA27}" type="presOf" srcId="{987A8D04-EEFA-42BC-9210-043FA4308F66}" destId="{284EA990-CC9A-48E5-9622-FA5855DC7A92}" srcOrd="0" destOrd="0" presId="urn:microsoft.com/office/officeart/2008/layout/VerticalCurvedList"/>
    <dgm:cxn modelId="{AF8CD75F-3B46-4CCE-B6D7-08C74F21F16E}" srcId="{AB0E65B1-126E-4A49-8B5D-F71DC818A06D}" destId="{FC58907A-1631-40BA-8180-5DCEAC9DE77E}" srcOrd="2" destOrd="0" parTransId="{1CFC8D43-D888-48D9-929E-C17DEE93C1C6}" sibTransId="{1A112B90-C5F2-45B1-90D4-D0C264CB658F}"/>
    <dgm:cxn modelId="{02ACDC79-1279-49B3-8300-0C5DF175745A}" type="presOf" srcId="{94677129-EF6B-430E-B1FB-6902068F9798}" destId="{87408DF5-438E-484F-B617-3489DD7E7029}" srcOrd="0" destOrd="0" presId="urn:microsoft.com/office/officeart/2008/layout/VerticalCurvedList"/>
    <dgm:cxn modelId="{71477385-52AE-44E6-9975-5A64C3E7CBFD}" type="presOf" srcId="{FC58907A-1631-40BA-8180-5DCEAC9DE77E}" destId="{BF3FC472-0043-45E6-A81A-453B11378186}" srcOrd="0" destOrd="0" presId="urn:microsoft.com/office/officeart/2008/layout/VerticalCurvedList"/>
    <dgm:cxn modelId="{000C9F88-E89F-4502-8DBE-5B545517BC4C}" type="presOf" srcId="{E778B93F-CB4E-4667-B0C7-30F36BE924C8}" destId="{62C69ED6-47D9-4641-BB94-5FEFF56AFB13}" srcOrd="0" destOrd="0" presId="urn:microsoft.com/office/officeart/2008/layout/VerticalCurvedList"/>
    <dgm:cxn modelId="{349068D4-BA02-4D3B-884E-9E3E66F98D4C}" type="presOf" srcId="{AB0E65B1-126E-4A49-8B5D-F71DC818A06D}" destId="{17F538EB-9E10-418C-83AF-01C5E5C2022A}" srcOrd="0" destOrd="0" presId="urn:microsoft.com/office/officeart/2008/layout/VerticalCurvedList"/>
    <dgm:cxn modelId="{949FCEE1-EBE2-47BD-BC0B-18E6EA35DD31}" srcId="{AB0E65B1-126E-4A49-8B5D-F71DC818A06D}" destId="{E778B93F-CB4E-4667-B0C7-30F36BE924C8}" srcOrd="1" destOrd="0" parTransId="{3E8CA426-8685-4045-B0ED-6F48AE6098DC}" sibTransId="{AD953161-52DA-4B8B-94C7-9D33119B56DA}"/>
    <dgm:cxn modelId="{09F312AD-396A-44D3-88DB-4B2A61571104}" type="presParOf" srcId="{17F538EB-9E10-418C-83AF-01C5E5C2022A}" destId="{C700D415-1D43-409D-99CD-AD6E81C5F042}" srcOrd="0" destOrd="0" presId="urn:microsoft.com/office/officeart/2008/layout/VerticalCurvedList"/>
    <dgm:cxn modelId="{CEF6C211-016D-4F42-9AF5-8F1CAB6567CC}" type="presParOf" srcId="{C700D415-1D43-409D-99CD-AD6E81C5F042}" destId="{DEE94E97-A37B-47F2-A29B-0A5F56C9E344}" srcOrd="0" destOrd="0" presId="urn:microsoft.com/office/officeart/2008/layout/VerticalCurvedList"/>
    <dgm:cxn modelId="{7D84CD83-068D-489B-92FC-E04D3A6EFD9D}" type="presParOf" srcId="{DEE94E97-A37B-47F2-A29B-0A5F56C9E344}" destId="{7BA99500-6AAA-40C0-AF7E-CCF083059A16}" srcOrd="0" destOrd="0" presId="urn:microsoft.com/office/officeart/2008/layout/VerticalCurvedList"/>
    <dgm:cxn modelId="{23C5AC4C-342E-4289-A054-0D14E34FE02C}" type="presParOf" srcId="{DEE94E97-A37B-47F2-A29B-0A5F56C9E344}" destId="{284EA990-CC9A-48E5-9622-FA5855DC7A92}" srcOrd="1" destOrd="0" presId="urn:microsoft.com/office/officeart/2008/layout/VerticalCurvedList"/>
    <dgm:cxn modelId="{86DDF01A-AC49-4833-AAC8-79BD73ABDC49}" type="presParOf" srcId="{DEE94E97-A37B-47F2-A29B-0A5F56C9E344}" destId="{A4CEEA6F-49C4-42E7-B4F7-690C437986C8}" srcOrd="2" destOrd="0" presId="urn:microsoft.com/office/officeart/2008/layout/VerticalCurvedList"/>
    <dgm:cxn modelId="{6AC53ADA-525B-440E-9ED5-FFDB0F55DAB0}" type="presParOf" srcId="{DEE94E97-A37B-47F2-A29B-0A5F56C9E344}" destId="{881DC9AB-F831-41F3-A29F-E45AAFE0F479}" srcOrd="3" destOrd="0" presId="urn:microsoft.com/office/officeart/2008/layout/VerticalCurvedList"/>
    <dgm:cxn modelId="{53750695-7ED0-431B-8DC7-3861A2526165}" type="presParOf" srcId="{C700D415-1D43-409D-99CD-AD6E81C5F042}" destId="{87408DF5-438E-484F-B617-3489DD7E7029}" srcOrd="1" destOrd="0" presId="urn:microsoft.com/office/officeart/2008/layout/VerticalCurvedList"/>
    <dgm:cxn modelId="{7C255815-0973-4B2A-A60C-9D15724E29FA}" type="presParOf" srcId="{C700D415-1D43-409D-99CD-AD6E81C5F042}" destId="{C69DF741-A322-49D4-9E68-D23FDF8E3E7E}" srcOrd="2" destOrd="0" presId="urn:microsoft.com/office/officeart/2008/layout/VerticalCurvedList"/>
    <dgm:cxn modelId="{0F5A84BF-E3E9-4477-9980-019917239339}" type="presParOf" srcId="{C69DF741-A322-49D4-9E68-D23FDF8E3E7E}" destId="{68A58F2E-39A6-42EF-9A14-7E9BCDFF15CB}" srcOrd="0" destOrd="0" presId="urn:microsoft.com/office/officeart/2008/layout/VerticalCurvedList"/>
    <dgm:cxn modelId="{047FABF3-2D3E-43D5-A668-5A0AE8E7D1F1}" type="presParOf" srcId="{C700D415-1D43-409D-99CD-AD6E81C5F042}" destId="{62C69ED6-47D9-4641-BB94-5FEFF56AFB13}" srcOrd="3" destOrd="0" presId="urn:microsoft.com/office/officeart/2008/layout/VerticalCurvedList"/>
    <dgm:cxn modelId="{B70695B4-E08D-4022-89CA-DCB5823AB73F}" type="presParOf" srcId="{C700D415-1D43-409D-99CD-AD6E81C5F042}" destId="{74B015EB-3105-479E-AB88-A91831D1BDD3}" srcOrd="4" destOrd="0" presId="urn:microsoft.com/office/officeart/2008/layout/VerticalCurvedList"/>
    <dgm:cxn modelId="{187208F7-2FC8-44FC-BBE8-F42D5DF0BF6F}" type="presParOf" srcId="{74B015EB-3105-479E-AB88-A91831D1BDD3}" destId="{A3A1F10E-7992-425F-B2D7-BEC799813E2B}" srcOrd="0" destOrd="0" presId="urn:microsoft.com/office/officeart/2008/layout/VerticalCurvedList"/>
    <dgm:cxn modelId="{939DA9CC-8248-4698-8AE7-3FBC48F6764D}" type="presParOf" srcId="{C700D415-1D43-409D-99CD-AD6E81C5F042}" destId="{BF3FC472-0043-45E6-A81A-453B11378186}" srcOrd="5" destOrd="0" presId="urn:microsoft.com/office/officeart/2008/layout/VerticalCurvedList"/>
    <dgm:cxn modelId="{1F769DC2-4E22-4448-8094-AE3982744018}" type="presParOf" srcId="{C700D415-1D43-409D-99CD-AD6E81C5F042}" destId="{2C26B143-7AC9-4037-BE1F-4AEB267F154B}" srcOrd="6" destOrd="0" presId="urn:microsoft.com/office/officeart/2008/layout/VerticalCurvedList"/>
    <dgm:cxn modelId="{4813DD3C-E651-4A9B-8CFD-10960038FEEC}" type="presParOf" srcId="{2C26B143-7AC9-4037-BE1F-4AEB267F154B}" destId="{FD2041F4-A448-41D9-943C-64D307826E43}" srcOrd="0" destOrd="0" presId="urn:microsoft.com/office/officeart/2008/layout/VerticalCurvedList"/>
    <dgm:cxn modelId="{0BB76D91-3B7E-42E1-B8BA-7A66F0BED7A7}" type="presParOf" srcId="{C700D415-1D43-409D-99CD-AD6E81C5F042}" destId="{56907707-3454-4905-BD69-CA9CE7BED172}" srcOrd="7" destOrd="0" presId="urn:microsoft.com/office/officeart/2008/layout/VerticalCurvedList"/>
    <dgm:cxn modelId="{F021A258-9B58-4132-8056-0FAD5B35F8E8}" type="presParOf" srcId="{C700D415-1D43-409D-99CD-AD6E81C5F042}" destId="{2F777CC6-5D83-44D2-8E07-E50B33D8AD2E}" srcOrd="8" destOrd="0" presId="urn:microsoft.com/office/officeart/2008/layout/VerticalCurvedList"/>
    <dgm:cxn modelId="{1B4F3E56-0510-486A-9EA3-6FD6D5E0B5BF}" type="presParOf" srcId="{2F777CC6-5D83-44D2-8E07-E50B33D8AD2E}" destId="{606F951A-4FA4-4FBB-8201-FB41C57A85A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6EB44-6828-4AE0-B936-E252E55D20CD}"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07C33FE1-EF5D-4532-AE32-622769AFDAF7}">
      <dgm:prSet phldrT="[Text]" custT="1"/>
      <dgm:spPr/>
      <dgm:t>
        <a:bodyPr/>
        <a:lstStyle/>
        <a:p>
          <a:r>
            <a:rPr lang="en-US" sz="3200">
              <a:latin typeface="Calibri" panose="020F0502020204030204" pitchFamily="34" charset="0"/>
              <a:cs typeface="Calibri" panose="020F0502020204030204" pitchFamily="34" charset="0"/>
            </a:rPr>
            <a:t>Recently Published Reports Dec 2021 and Jan 2022</a:t>
          </a:r>
        </a:p>
      </dgm:t>
    </dgm:pt>
    <dgm:pt modelId="{46CB3E56-4EC4-49B1-87D8-0132414254F9}" type="parTrans" cxnId="{E610B368-7FB0-48C0-B61F-E59328823A45}">
      <dgm:prSet/>
      <dgm:spPr/>
      <dgm:t>
        <a:bodyPr/>
        <a:lstStyle/>
        <a:p>
          <a:endParaRPr lang="en-US"/>
        </a:p>
      </dgm:t>
    </dgm:pt>
    <dgm:pt modelId="{21CD01F9-5684-46FB-8D38-894DDDE2D6F1}" type="sibTrans" cxnId="{E610B368-7FB0-48C0-B61F-E59328823A45}">
      <dgm:prSet/>
      <dgm:spPr/>
      <dgm:t>
        <a:bodyPr/>
        <a:lstStyle/>
        <a:p>
          <a:endParaRPr lang="en-US"/>
        </a:p>
      </dgm:t>
    </dgm:pt>
    <dgm:pt modelId="{82FDAEF2-835D-42A8-8215-D0B5834AD603}">
      <dgm:prSet phldrT="[Text]" custT="1"/>
      <dgm:spPr/>
      <dgm:t>
        <a:bodyPr/>
        <a:lstStyle/>
        <a:p>
          <a:r>
            <a:rPr lang="en-US" sz="3200">
              <a:latin typeface="Calibri" panose="020F0502020204030204" pitchFamily="34" charset="0"/>
              <a:cs typeface="Calibri" panose="020F0502020204030204" pitchFamily="34" charset="0"/>
            </a:rPr>
            <a:t>Upcoming Reports</a:t>
          </a:r>
        </a:p>
        <a:p>
          <a:r>
            <a:rPr lang="en-US" sz="3200">
              <a:latin typeface="Calibri" panose="020F0502020204030204" pitchFamily="34" charset="0"/>
              <a:cs typeface="Calibri" panose="020F0502020204030204" pitchFamily="34" charset="0"/>
            </a:rPr>
            <a:t>Feb 2022</a:t>
          </a:r>
          <a:endParaRPr lang="en-US" sz="3600">
            <a:latin typeface="Calibri" panose="020F0502020204030204" pitchFamily="34" charset="0"/>
            <a:cs typeface="Calibri" panose="020F0502020204030204" pitchFamily="34" charset="0"/>
          </a:endParaRPr>
        </a:p>
      </dgm:t>
    </dgm:pt>
    <dgm:pt modelId="{038FB66D-9B8C-40EB-8F82-D752A2550A7A}" type="parTrans" cxnId="{3B015C20-98E1-4ED9-87F9-2102E0623A13}">
      <dgm:prSet/>
      <dgm:spPr/>
      <dgm:t>
        <a:bodyPr/>
        <a:lstStyle/>
        <a:p>
          <a:endParaRPr lang="en-US"/>
        </a:p>
      </dgm:t>
    </dgm:pt>
    <dgm:pt modelId="{93F570C8-7FE8-4E9A-8551-412615DDF8D2}" type="sibTrans" cxnId="{3B015C20-98E1-4ED9-87F9-2102E0623A13}">
      <dgm:prSet/>
      <dgm:spPr/>
      <dgm:t>
        <a:bodyPr/>
        <a:lstStyle/>
        <a:p>
          <a:endParaRPr lang="en-US"/>
        </a:p>
      </dgm:t>
    </dgm:pt>
    <dgm:pt modelId="{11665D59-6252-4963-971D-CBF0948E235E}">
      <dgm:prSet phldrT="[Text]"/>
      <dgm:spPr/>
      <dgm:t>
        <a:bodyPr/>
        <a:lstStyle/>
        <a:p>
          <a:r>
            <a:rPr lang="en-US" b="0" i="0">
              <a:solidFill>
                <a:srgbClr val="000000"/>
              </a:solidFill>
              <a:latin typeface="Calibri" panose="020F0502020204030204" pitchFamily="34" charset="0"/>
              <a:cs typeface="Calibri" panose="020F0502020204030204" pitchFamily="34" charset="0"/>
            </a:rPr>
            <a:t>Births: Final Data for 2020</a:t>
          </a:r>
          <a:endParaRPr lang="en-US">
            <a:solidFill>
              <a:srgbClr val="000000"/>
            </a:solidFill>
            <a:latin typeface="Calibri" panose="020F0502020204030204" pitchFamily="34" charset="0"/>
            <a:cs typeface="Calibri" panose="020F0502020204030204" pitchFamily="34" charset="0"/>
          </a:endParaRPr>
        </a:p>
      </dgm:t>
    </dgm:pt>
    <dgm:pt modelId="{FDF72E66-35B9-4234-B913-EF96239BE0C5}" type="parTrans" cxnId="{F27AF8EE-2738-49F0-910C-F300F50DC1F8}">
      <dgm:prSet/>
      <dgm:spPr/>
      <dgm:t>
        <a:bodyPr/>
        <a:lstStyle/>
        <a:p>
          <a:endParaRPr lang="en-US"/>
        </a:p>
      </dgm:t>
    </dgm:pt>
    <dgm:pt modelId="{2DEC6ADF-2569-47A1-B077-DDDC73D2CE04}" type="sibTrans" cxnId="{F27AF8EE-2738-49F0-910C-F300F50DC1F8}">
      <dgm:prSet/>
      <dgm:spPr/>
      <dgm:t>
        <a:bodyPr/>
        <a:lstStyle/>
        <a:p>
          <a:endParaRPr lang="en-US"/>
        </a:p>
      </dgm:t>
    </dgm:pt>
    <dgm:pt modelId="{3D5D78EE-D8FA-4625-AE0E-1A9F434510ED}">
      <dgm:prSet phldrT="[Text]"/>
      <dgm:spPr/>
      <dgm:t>
        <a:bodyPr/>
        <a:lstStyle/>
        <a:p>
          <a:r>
            <a:rPr lang="en-US" i="0" u="none">
              <a:solidFill>
                <a:srgbClr val="000000"/>
              </a:solidFill>
              <a:latin typeface="Calibri" panose="020F0502020204030204" pitchFamily="34" charset="0"/>
              <a:cs typeface="Calibri" panose="020F0502020204030204" pitchFamily="34" charset="0"/>
            </a:rPr>
            <a:t>Maternal and Infant Characteristics and Outcomes Among Women with Confirmed or Presumed COVID-19 During Pregnancy: 14 states and DC</a:t>
          </a:r>
          <a:endParaRPr lang="en-US">
            <a:solidFill>
              <a:srgbClr val="000000"/>
            </a:solidFill>
            <a:latin typeface="Calibri" panose="020F0502020204030204" pitchFamily="34" charset="0"/>
            <a:cs typeface="Calibri" panose="020F0502020204030204" pitchFamily="34" charset="0"/>
          </a:endParaRPr>
        </a:p>
      </dgm:t>
    </dgm:pt>
    <dgm:pt modelId="{566CBE92-C9A7-4970-A114-9AABEC3F87C2}" type="parTrans" cxnId="{28460ED6-A2A1-4A64-BDFF-6C3D1C983650}">
      <dgm:prSet/>
      <dgm:spPr/>
      <dgm:t>
        <a:bodyPr/>
        <a:lstStyle/>
        <a:p>
          <a:endParaRPr lang="en-US"/>
        </a:p>
      </dgm:t>
    </dgm:pt>
    <dgm:pt modelId="{E7CDC5DC-430B-46DA-877F-3ABA14E8D390}" type="sibTrans" cxnId="{28460ED6-A2A1-4A64-BDFF-6C3D1C983650}">
      <dgm:prSet/>
      <dgm:spPr/>
      <dgm:t>
        <a:bodyPr/>
        <a:lstStyle/>
        <a:p>
          <a:endParaRPr lang="en-US"/>
        </a:p>
      </dgm:t>
    </dgm:pt>
    <dgm:pt modelId="{E2324116-C4CB-45B5-9802-C9CD2BAF6DBA}">
      <dgm:prSet phldrT="[Text]"/>
      <dgm:spPr/>
      <dgm:t>
        <a:bodyPr/>
        <a:lstStyle/>
        <a:p>
          <a:r>
            <a:rPr lang="en-US">
              <a:solidFill>
                <a:srgbClr val="000000"/>
              </a:solidFill>
              <a:latin typeface="Calibri" panose="020F0502020204030204" pitchFamily="34" charset="0"/>
              <a:cs typeface="Calibri" panose="020F0502020204030204" pitchFamily="34" charset="0"/>
            </a:rPr>
            <a:t>Mortality in the United States, 2020</a:t>
          </a:r>
        </a:p>
      </dgm:t>
    </dgm:pt>
    <dgm:pt modelId="{535753FD-DFCC-452B-80F2-2B8DCBA5F19C}" type="parTrans" cxnId="{F679E235-3499-43A2-9D37-9F09B3A4B18B}">
      <dgm:prSet/>
      <dgm:spPr/>
      <dgm:t>
        <a:bodyPr/>
        <a:lstStyle/>
        <a:p>
          <a:endParaRPr lang="en-US"/>
        </a:p>
      </dgm:t>
    </dgm:pt>
    <dgm:pt modelId="{E0CE8B80-9DE6-41DD-BFFB-E480D6624735}" type="sibTrans" cxnId="{F679E235-3499-43A2-9D37-9F09B3A4B18B}">
      <dgm:prSet/>
      <dgm:spPr/>
      <dgm:t>
        <a:bodyPr/>
        <a:lstStyle/>
        <a:p>
          <a:endParaRPr lang="en-US"/>
        </a:p>
      </dgm:t>
    </dgm:pt>
    <dgm:pt modelId="{A5ACB575-298D-4B8F-B6CA-2556CA6F7E21}">
      <dgm:prSet phldrT="[Text]"/>
      <dgm:spPr/>
      <dgm:t>
        <a:bodyPr/>
        <a:lstStyle/>
        <a:p>
          <a:r>
            <a:rPr lang="en-US">
              <a:solidFill>
                <a:srgbClr val="000000"/>
              </a:solidFill>
              <a:latin typeface="Calibri" panose="020F0502020204030204" pitchFamily="34" charset="0"/>
              <a:cs typeface="Calibri" panose="020F0502020204030204" pitchFamily="34" charset="0"/>
            </a:rPr>
            <a:t>Drug Overdose Deaths in the United States, 1999 – 2020 </a:t>
          </a:r>
        </a:p>
      </dgm:t>
    </dgm:pt>
    <dgm:pt modelId="{7372596B-A1E0-42DE-9596-223983BE888D}" type="parTrans" cxnId="{A38CE4DB-EE2E-4373-9DCB-75917E0DF5F2}">
      <dgm:prSet/>
      <dgm:spPr/>
      <dgm:t>
        <a:bodyPr/>
        <a:lstStyle/>
        <a:p>
          <a:endParaRPr lang="en-US"/>
        </a:p>
      </dgm:t>
    </dgm:pt>
    <dgm:pt modelId="{E109BC18-A964-46B8-84B2-74C03ACE2DE5}" type="sibTrans" cxnId="{A38CE4DB-EE2E-4373-9DCB-75917E0DF5F2}">
      <dgm:prSet/>
      <dgm:spPr/>
      <dgm:t>
        <a:bodyPr/>
        <a:lstStyle/>
        <a:p>
          <a:endParaRPr lang="en-US"/>
        </a:p>
      </dgm:t>
    </dgm:pt>
    <dgm:pt modelId="{183F66FE-322F-4691-BA0C-888D6F7FEF5A}">
      <dgm:prSet phldrT="[Text]"/>
      <dgm:spPr/>
      <dgm:t>
        <a:bodyPr/>
        <a:lstStyle/>
        <a:p>
          <a:r>
            <a:rPr lang="en-US" b="0" i="0">
              <a:solidFill>
                <a:srgbClr val="000000"/>
              </a:solidFill>
              <a:latin typeface="Calibri" panose="020F0502020204030204" pitchFamily="34" charset="0"/>
              <a:cs typeface="Calibri" panose="020F0502020204030204" pitchFamily="34" charset="0"/>
            </a:rPr>
            <a:t>Marriage Rates in the U.S. by State, 1990-2020</a:t>
          </a:r>
          <a:endParaRPr lang="en-US">
            <a:solidFill>
              <a:srgbClr val="000000"/>
            </a:solidFill>
            <a:latin typeface="Calibri" panose="020F0502020204030204" pitchFamily="34" charset="0"/>
            <a:cs typeface="Calibri" panose="020F0502020204030204" pitchFamily="34" charset="0"/>
          </a:endParaRPr>
        </a:p>
      </dgm:t>
    </dgm:pt>
    <dgm:pt modelId="{6315856D-AAD4-4B68-B9CA-9B60771A207C}" type="parTrans" cxnId="{9E2A1FA0-1F0B-4F26-8AAD-2EF7157F04EF}">
      <dgm:prSet/>
      <dgm:spPr/>
      <dgm:t>
        <a:bodyPr/>
        <a:lstStyle/>
        <a:p>
          <a:endParaRPr lang="en-US"/>
        </a:p>
      </dgm:t>
    </dgm:pt>
    <dgm:pt modelId="{940DA6ED-5995-4196-9B55-50082B80A3B1}" type="sibTrans" cxnId="{9E2A1FA0-1F0B-4F26-8AAD-2EF7157F04EF}">
      <dgm:prSet/>
      <dgm:spPr/>
      <dgm:t>
        <a:bodyPr/>
        <a:lstStyle/>
        <a:p>
          <a:endParaRPr lang="en-US"/>
        </a:p>
      </dgm:t>
    </dgm:pt>
    <dgm:pt modelId="{AAF93E78-8329-4A86-BE59-532B4ED63F11}">
      <dgm:prSet phldrT="[Text]"/>
      <dgm:spPr/>
      <dgm:t>
        <a:bodyPr/>
        <a:lstStyle/>
        <a:p>
          <a:r>
            <a:rPr lang="en-US" b="0" i="0">
              <a:solidFill>
                <a:srgbClr val="000000"/>
              </a:solidFill>
              <a:latin typeface="Calibri" panose="020F0502020204030204" pitchFamily="34" charset="0"/>
              <a:cs typeface="Calibri" panose="020F0502020204030204" pitchFamily="34" charset="0"/>
            </a:rPr>
            <a:t>Stressful Life Events Among Children Aged 5-17 Years by Disability Status: United States, 2019</a:t>
          </a:r>
          <a:endParaRPr lang="en-US">
            <a:solidFill>
              <a:srgbClr val="000000"/>
            </a:solidFill>
            <a:latin typeface="Calibri" panose="020F0502020204030204" pitchFamily="34" charset="0"/>
            <a:cs typeface="Calibri" panose="020F0502020204030204" pitchFamily="34" charset="0"/>
          </a:endParaRPr>
        </a:p>
      </dgm:t>
    </dgm:pt>
    <dgm:pt modelId="{6BD1DD78-EB47-4229-9D84-D2B423F7E80B}" type="parTrans" cxnId="{DC0CD7CF-E8B2-46B8-92B3-465ACA339FB9}">
      <dgm:prSet/>
      <dgm:spPr/>
      <dgm:t>
        <a:bodyPr/>
        <a:lstStyle/>
        <a:p>
          <a:endParaRPr lang="en-US"/>
        </a:p>
      </dgm:t>
    </dgm:pt>
    <dgm:pt modelId="{3CA526C0-96F6-4256-8E2D-8619076A14C0}" type="sibTrans" cxnId="{DC0CD7CF-E8B2-46B8-92B3-465ACA339FB9}">
      <dgm:prSet/>
      <dgm:spPr/>
      <dgm:t>
        <a:bodyPr/>
        <a:lstStyle/>
        <a:p>
          <a:endParaRPr lang="en-US"/>
        </a:p>
      </dgm:t>
    </dgm:pt>
    <dgm:pt modelId="{00E1CF20-0AE8-4172-8305-4CC8C317C3AF}">
      <dgm:prSet phldrT="[Text]"/>
      <dgm:spPr/>
      <dgm:t>
        <a:bodyPr/>
        <a:lstStyle/>
        <a:p>
          <a:r>
            <a:rPr lang="en-US" b="0" i="0">
              <a:solidFill>
                <a:srgbClr val="000000"/>
              </a:solidFill>
              <a:latin typeface="Calibri" panose="020F0502020204030204" pitchFamily="34" charset="0"/>
              <a:cs typeface="Calibri" panose="020F0502020204030204" pitchFamily="34" charset="0"/>
            </a:rPr>
            <a:t>Divorce Rates in the U.S. by State, 1990-2020</a:t>
          </a:r>
          <a:endParaRPr lang="en-US">
            <a:solidFill>
              <a:srgbClr val="000000"/>
            </a:solidFill>
            <a:latin typeface="Calibri" panose="020F0502020204030204" pitchFamily="34" charset="0"/>
            <a:cs typeface="Calibri" panose="020F0502020204030204" pitchFamily="34" charset="0"/>
          </a:endParaRPr>
        </a:p>
      </dgm:t>
    </dgm:pt>
    <dgm:pt modelId="{55D8458B-FA67-4E92-84B9-128834C8F4E8}" type="parTrans" cxnId="{3B0ADF2F-C5E2-4EF3-8284-939F50342E6A}">
      <dgm:prSet/>
      <dgm:spPr/>
      <dgm:t>
        <a:bodyPr/>
        <a:lstStyle/>
        <a:p>
          <a:endParaRPr lang="en-US"/>
        </a:p>
      </dgm:t>
    </dgm:pt>
    <dgm:pt modelId="{812DAE2E-CCF4-4556-A84E-0A5B52774DF8}" type="sibTrans" cxnId="{3B0ADF2F-C5E2-4EF3-8284-939F50342E6A}">
      <dgm:prSet/>
      <dgm:spPr/>
      <dgm:t>
        <a:bodyPr/>
        <a:lstStyle/>
        <a:p>
          <a:endParaRPr lang="en-US"/>
        </a:p>
      </dgm:t>
    </dgm:pt>
    <dgm:pt modelId="{3AD4456C-37B9-41F0-B191-596DECC7D507}">
      <dgm:prSet phldrT="[Text]"/>
      <dgm:spPr/>
      <dgm:t>
        <a:bodyPr/>
        <a:lstStyle/>
        <a:p>
          <a:r>
            <a:rPr lang="en-US" b="0" i="0">
              <a:solidFill>
                <a:srgbClr val="000000"/>
              </a:solidFill>
              <a:latin typeface="Calibri" panose="020F0502020204030204" pitchFamily="34" charset="0"/>
              <a:cs typeface="Calibri" panose="020F0502020204030204" pitchFamily="34" charset="0"/>
            </a:rPr>
            <a:t>Demographic Variation in Health Insurance Coverage: United States, 2020</a:t>
          </a:r>
          <a:endParaRPr lang="en-US">
            <a:solidFill>
              <a:srgbClr val="000000"/>
            </a:solidFill>
            <a:latin typeface="Calibri" panose="020F0502020204030204" pitchFamily="34" charset="0"/>
            <a:cs typeface="Calibri" panose="020F0502020204030204" pitchFamily="34" charset="0"/>
          </a:endParaRPr>
        </a:p>
      </dgm:t>
    </dgm:pt>
    <dgm:pt modelId="{6B12BE18-C49A-4AD7-B925-29906C16A41B}" type="parTrans" cxnId="{7682050F-ABC2-48E0-B762-97518E11A41E}">
      <dgm:prSet/>
      <dgm:spPr/>
      <dgm:t>
        <a:bodyPr/>
        <a:lstStyle/>
        <a:p>
          <a:endParaRPr lang="en-US"/>
        </a:p>
      </dgm:t>
    </dgm:pt>
    <dgm:pt modelId="{62E4A2C4-0A63-4980-AD7D-72430CAF170E}" type="sibTrans" cxnId="{7682050F-ABC2-48E0-B762-97518E11A41E}">
      <dgm:prSet/>
      <dgm:spPr/>
      <dgm:t>
        <a:bodyPr/>
        <a:lstStyle/>
        <a:p>
          <a:endParaRPr lang="en-US"/>
        </a:p>
      </dgm:t>
    </dgm:pt>
    <dgm:pt modelId="{7518BBE3-46E3-4525-8789-8D0F3A2060B4}" type="pres">
      <dgm:prSet presAssocID="{E106EB44-6828-4AE0-B936-E252E55D20CD}" presName="Name0" presStyleCnt="0">
        <dgm:presLayoutVars>
          <dgm:dir/>
          <dgm:animLvl val="lvl"/>
          <dgm:resizeHandles val="exact"/>
        </dgm:presLayoutVars>
      </dgm:prSet>
      <dgm:spPr/>
    </dgm:pt>
    <dgm:pt modelId="{6A063693-A617-4631-AC15-FADB2765799A}" type="pres">
      <dgm:prSet presAssocID="{07C33FE1-EF5D-4532-AE32-622769AFDAF7}" presName="composite" presStyleCnt="0"/>
      <dgm:spPr/>
    </dgm:pt>
    <dgm:pt modelId="{1303D951-B9F4-4BA9-AECF-C1EC7167CE0E}" type="pres">
      <dgm:prSet presAssocID="{07C33FE1-EF5D-4532-AE32-622769AFDAF7}" presName="parTx" presStyleLbl="alignNode1" presStyleIdx="0" presStyleCnt="2">
        <dgm:presLayoutVars>
          <dgm:chMax val="0"/>
          <dgm:chPref val="0"/>
          <dgm:bulletEnabled val="1"/>
        </dgm:presLayoutVars>
      </dgm:prSet>
      <dgm:spPr/>
    </dgm:pt>
    <dgm:pt modelId="{A209A241-DE9D-4D07-B65D-BA69471315C3}" type="pres">
      <dgm:prSet presAssocID="{07C33FE1-EF5D-4532-AE32-622769AFDAF7}" presName="desTx" presStyleLbl="alignAccFollowNode1" presStyleIdx="0" presStyleCnt="2">
        <dgm:presLayoutVars>
          <dgm:bulletEnabled val="1"/>
        </dgm:presLayoutVars>
      </dgm:prSet>
      <dgm:spPr/>
    </dgm:pt>
    <dgm:pt modelId="{2D356ABB-D667-4280-B078-247A5B60EFBE}" type="pres">
      <dgm:prSet presAssocID="{21CD01F9-5684-46FB-8D38-894DDDE2D6F1}" presName="space" presStyleCnt="0"/>
      <dgm:spPr/>
    </dgm:pt>
    <dgm:pt modelId="{32D3C02B-45D7-442F-9946-435166077D6A}" type="pres">
      <dgm:prSet presAssocID="{82FDAEF2-835D-42A8-8215-D0B5834AD603}" presName="composite" presStyleCnt="0"/>
      <dgm:spPr/>
    </dgm:pt>
    <dgm:pt modelId="{2D480904-FA30-4A97-A316-3905D27A6DE9}" type="pres">
      <dgm:prSet presAssocID="{82FDAEF2-835D-42A8-8215-D0B5834AD603}" presName="parTx" presStyleLbl="alignNode1" presStyleIdx="1" presStyleCnt="2">
        <dgm:presLayoutVars>
          <dgm:chMax val="0"/>
          <dgm:chPref val="0"/>
          <dgm:bulletEnabled val="1"/>
        </dgm:presLayoutVars>
      </dgm:prSet>
      <dgm:spPr/>
    </dgm:pt>
    <dgm:pt modelId="{223B4777-6A37-4210-A1EC-0CB296F2D945}" type="pres">
      <dgm:prSet presAssocID="{82FDAEF2-835D-42A8-8215-D0B5834AD603}" presName="desTx" presStyleLbl="alignAccFollowNode1" presStyleIdx="1" presStyleCnt="2">
        <dgm:presLayoutVars>
          <dgm:bulletEnabled val="1"/>
        </dgm:presLayoutVars>
      </dgm:prSet>
      <dgm:spPr/>
    </dgm:pt>
  </dgm:ptLst>
  <dgm:cxnLst>
    <dgm:cxn modelId="{7682050F-ABC2-48E0-B762-97518E11A41E}" srcId="{82FDAEF2-835D-42A8-8215-D0B5834AD603}" destId="{3AD4456C-37B9-41F0-B191-596DECC7D507}" srcOrd="3" destOrd="0" parTransId="{6B12BE18-C49A-4AD7-B925-29906C16A41B}" sibTransId="{62E4A2C4-0A63-4980-AD7D-72430CAF170E}"/>
    <dgm:cxn modelId="{89BA3418-A6EB-4B9F-B0C1-7D7B58AF6130}" type="presOf" srcId="{3D5D78EE-D8FA-4625-AE0E-1A9F434510ED}" destId="{A209A241-DE9D-4D07-B65D-BA69471315C3}" srcOrd="0" destOrd="1" presId="urn:microsoft.com/office/officeart/2005/8/layout/hList1"/>
    <dgm:cxn modelId="{CB500F1B-6529-4367-902D-8BC170B28DDB}" type="presOf" srcId="{E106EB44-6828-4AE0-B936-E252E55D20CD}" destId="{7518BBE3-46E3-4525-8789-8D0F3A2060B4}" srcOrd="0" destOrd="0" presId="urn:microsoft.com/office/officeart/2005/8/layout/hList1"/>
    <dgm:cxn modelId="{2C18EC1B-28EC-4868-BA14-39574DA31294}" type="presOf" srcId="{183F66FE-322F-4691-BA0C-888D6F7FEF5A}" destId="{223B4777-6A37-4210-A1EC-0CB296F2D945}" srcOrd="0" destOrd="1" presId="urn:microsoft.com/office/officeart/2005/8/layout/hList1"/>
    <dgm:cxn modelId="{706EB01C-E00E-4794-9CEB-86E308773355}" type="presOf" srcId="{E2324116-C4CB-45B5-9802-C9CD2BAF6DBA}" destId="{A209A241-DE9D-4D07-B65D-BA69471315C3}" srcOrd="0" destOrd="0" presId="urn:microsoft.com/office/officeart/2005/8/layout/hList1"/>
    <dgm:cxn modelId="{3B015C20-98E1-4ED9-87F9-2102E0623A13}" srcId="{E106EB44-6828-4AE0-B936-E252E55D20CD}" destId="{82FDAEF2-835D-42A8-8215-D0B5834AD603}" srcOrd="1" destOrd="0" parTransId="{038FB66D-9B8C-40EB-8F82-D752A2550A7A}" sibTransId="{93F570C8-7FE8-4E9A-8551-412615DDF8D2}"/>
    <dgm:cxn modelId="{E584D82B-A7E8-4B79-B585-345F5D6A3271}" type="presOf" srcId="{3AD4456C-37B9-41F0-B191-596DECC7D507}" destId="{223B4777-6A37-4210-A1EC-0CB296F2D945}" srcOrd="0" destOrd="3" presId="urn:microsoft.com/office/officeart/2005/8/layout/hList1"/>
    <dgm:cxn modelId="{3B0ADF2F-C5E2-4EF3-8284-939F50342E6A}" srcId="{82FDAEF2-835D-42A8-8215-D0B5834AD603}" destId="{00E1CF20-0AE8-4172-8305-4CC8C317C3AF}" srcOrd="2" destOrd="0" parTransId="{55D8458B-FA67-4E92-84B9-128834C8F4E8}" sibTransId="{812DAE2E-CCF4-4556-A84E-0A5B52774DF8}"/>
    <dgm:cxn modelId="{F679E235-3499-43A2-9D37-9F09B3A4B18B}" srcId="{07C33FE1-EF5D-4532-AE32-622769AFDAF7}" destId="{E2324116-C4CB-45B5-9802-C9CD2BAF6DBA}" srcOrd="0" destOrd="0" parTransId="{535753FD-DFCC-452B-80F2-2B8DCBA5F19C}" sibTransId="{E0CE8B80-9DE6-41DD-BFFB-E480D6624735}"/>
    <dgm:cxn modelId="{1B122368-F63C-4EA5-B25A-A0C91264D6DE}" type="presOf" srcId="{82FDAEF2-835D-42A8-8215-D0B5834AD603}" destId="{2D480904-FA30-4A97-A316-3905D27A6DE9}" srcOrd="0" destOrd="0" presId="urn:microsoft.com/office/officeart/2005/8/layout/hList1"/>
    <dgm:cxn modelId="{8F1EA468-1FA2-43E5-A633-82825B977CD3}" type="presOf" srcId="{A5ACB575-298D-4B8F-B6CA-2556CA6F7E21}" destId="{A209A241-DE9D-4D07-B65D-BA69471315C3}" srcOrd="0" destOrd="2" presId="urn:microsoft.com/office/officeart/2005/8/layout/hList1"/>
    <dgm:cxn modelId="{E610B368-7FB0-48C0-B61F-E59328823A45}" srcId="{E106EB44-6828-4AE0-B936-E252E55D20CD}" destId="{07C33FE1-EF5D-4532-AE32-622769AFDAF7}" srcOrd="0" destOrd="0" parTransId="{46CB3E56-4EC4-49B1-87D8-0132414254F9}" sibTransId="{21CD01F9-5684-46FB-8D38-894DDDE2D6F1}"/>
    <dgm:cxn modelId="{340A956B-D75C-4444-9D4E-4417412E3FA1}" type="presOf" srcId="{AAF93E78-8329-4A86-BE59-532B4ED63F11}" destId="{A209A241-DE9D-4D07-B65D-BA69471315C3}" srcOrd="0" destOrd="3" presId="urn:microsoft.com/office/officeart/2005/8/layout/hList1"/>
    <dgm:cxn modelId="{9E2A1FA0-1F0B-4F26-8AAD-2EF7157F04EF}" srcId="{82FDAEF2-835D-42A8-8215-D0B5834AD603}" destId="{183F66FE-322F-4691-BA0C-888D6F7FEF5A}" srcOrd="1" destOrd="0" parTransId="{6315856D-AAD4-4B68-B9CA-9B60771A207C}" sibTransId="{940DA6ED-5995-4196-9B55-50082B80A3B1}"/>
    <dgm:cxn modelId="{D35916B2-6D6E-4617-8E89-F779AA70E0B0}" type="presOf" srcId="{11665D59-6252-4963-971D-CBF0948E235E}" destId="{223B4777-6A37-4210-A1EC-0CB296F2D945}" srcOrd="0" destOrd="0" presId="urn:microsoft.com/office/officeart/2005/8/layout/hList1"/>
    <dgm:cxn modelId="{DC0CD7CF-E8B2-46B8-92B3-465ACA339FB9}" srcId="{07C33FE1-EF5D-4532-AE32-622769AFDAF7}" destId="{AAF93E78-8329-4A86-BE59-532B4ED63F11}" srcOrd="3" destOrd="0" parTransId="{6BD1DD78-EB47-4229-9D84-D2B423F7E80B}" sibTransId="{3CA526C0-96F6-4256-8E2D-8619076A14C0}"/>
    <dgm:cxn modelId="{9869E8D2-B3B7-4CF0-BBB3-DD10B7AA9CAA}" type="presOf" srcId="{07C33FE1-EF5D-4532-AE32-622769AFDAF7}" destId="{1303D951-B9F4-4BA9-AECF-C1EC7167CE0E}" srcOrd="0" destOrd="0" presId="urn:microsoft.com/office/officeart/2005/8/layout/hList1"/>
    <dgm:cxn modelId="{28460ED6-A2A1-4A64-BDFF-6C3D1C983650}" srcId="{07C33FE1-EF5D-4532-AE32-622769AFDAF7}" destId="{3D5D78EE-D8FA-4625-AE0E-1A9F434510ED}" srcOrd="1" destOrd="0" parTransId="{566CBE92-C9A7-4970-A114-9AABEC3F87C2}" sibTransId="{E7CDC5DC-430B-46DA-877F-3ABA14E8D390}"/>
    <dgm:cxn modelId="{A38CE4DB-EE2E-4373-9DCB-75917E0DF5F2}" srcId="{07C33FE1-EF5D-4532-AE32-622769AFDAF7}" destId="{A5ACB575-298D-4B8F-B6CA-2556CA6F7E21}" srcOrd="2" destOrd="0" parTransId="{7372596B-A1E0-42DE-9596-223983BE888D}" sibTransId="{E109BC18-A964-46B8-84B2-74C03ACE2DE5}"/>
    <dgm:cxn modelId="{F27AF8EE-2738-49F0-910C-F300F50DC1F8}" srcId="{82FDAEF2-835D-42A8-8215-D0B5834AD603}" destId="{11665D59-6252-4963-971D-CBF0948E235E}" srcOrd="0" destOrd="0" parTransId="{FDF72E66-35B9-4234-B913-EF96239BE0C5}" sibTransId="{2DEC6ADF-2569-47A1-B077-DDDC73D2CE04}"/>
    <dgm:cxn modelId="{9DFCE2EF-FE0E-4038-986C-2F1AFDCD5720}" type="presOf" srcId="{00E1CF20-0AE8-4172-8305-4CC8C317C3AF}" destId="{223B4777-6A37-4210-A1EC-0CB296F2D945}" srcOrd="0" destOrd="2" presId="urn:microsoft.com/office/officeart/2005/8/layout/hList1"/>
    <dgm:cxn modelId="{390766B6-9C2D-451B-B769-272E3B704EEC}" type="presParOf" srcId="{7518BBE3-46E3-4525-8789-8D0F3A2060B4}" destId="{6A063693-A617-4631-AC15-FADB2765799A}" srcOrd="0" destOrd="0" presId="urn:microsoft.com/office/officeart/2005/8/layout/hList1"/>
    <dgm:cxn modelId="{2CED2BAA-FE7F-4905-AC27-4C90192FD08E}" type="presParOf" srcId="{6A063693-A617-4631-AC15-FADB2765799A}" destId="{1303D951-B9F4-4BA9-AECF-C1EC7167CE0E}" srcOrd="0" destOrd="0" presId="urn:microsoft.com/office/officeart/2005/8/layout/hList1"/>
    <dgm:cxn modelId="{606B35AC-BF1C-4C32-BDC6-E3548CDEED09}" type="presParOf" srcId="{6A063693-A617-4631-AC15-FADB2765799A}" destId="{A209A241-DE9D-4D07-B65D-BA69471315C3}" srcOrd="1" destOrd="0" presId="urn:microsoft.com/office/officeart/2005/8/layout/hList1"/>
    <dgm:cxn modelId="{ECC374D9-AB6B-4ACC-99B3-A7690D65F482}" type="presParOf" srcId="{7518BBE3-46E3-4525-8789-8D0F3A2060B4}" destId="{2D356ABB-D667-4280-B078-247A5B60EFBE}" srcOrd="1" destOrd="0" presId="urn:microsoft.com/office/officeart/2005/8/layout/hList1"/>
    <dgm:cxn modelId="{800FCBC2-3809-4BBE-985B-27F35D485956}" type="presParOf" srcId="{7518BBE3-46E3-4525-8789-8D0F3A2060B4}" destId="{32D3C02B-45D7-442F-9946-435166077D6A}" srcOrd="2" destOrd="0" presId="urn:microsoft.com/office/officeart/2005/8/layout/hList1"/>
    <dgm:cxn modelId="{345C0E71-F2C6-4E51-970A-F8E8EBDAA8B4}" type="presParOf" srcId="{32D3C02B-45D7-442F-9946-435166077D6A}" destId="{2D480904-FA30-4A97-A316-3905D27A6DE9}" srcOrd="0" destOrd="0" presId="urn:microsoft.com/office/officeart/2005/8/layout/hList1"/>
    <dgm:cxn modelId="{BE6C2A2E-2B48-4A05-A29F-1B31CF350511}" type="presParOf" srcId="{32D3C02B-45D7-442F-9946-435166077D6A}" destId="{223B4777-6A37-4210-A1EC-0CB296F2D94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9524F-580B-4E4B-8718-13FA5E718274}">
      <dsp:nvSpPr>
        <dsp:cNvPr id="0" name=""/>
        <dsp:cNvSpPr/>
      </dsp:nvSpPr>
      <dsp:spPr>
        <a:xfrm>
          <a:off x="0" y="248208"/>
          <a:ext cx="8756073" cy="592200"/>
        </a:xfrm>
        <a:prstGeom prst="rect">
          <a:avLst/>
        </a:prstGeom>
        <a:solidFill>
          <a:schemeClr val="lt1">
            <a:alpha val="90000"/>
            <a:hueOff val="0"/>
            <a:satOff val="0"/>
            <a:lumOff val="0"/>
            <a:alphaOff val="0"/>
          </a:schemeClr>
        </a:solidFill>
        <a:ln w="63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9569" tIns="333248" rIns="67956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Develop partnerships to significantly expand available data through EHRs for enhanced analysis</a:t>
          </a:r>
        </a:p>
      </dsp:txBody>
      <dsp:txXfrm>
        <a:off x="0" y="248208"/>
        <a:ext cx="8756073" cy="592200"/>
      </dsp:txXfrm>
    </dsp:sp>
    <dsp:sp modelId="{24117D75-AE8B-4C12-AC1D-663800FCBABB}">
      <dsp:nvSpPr>
        <dsp:cNvPr id="0" name=""/>
        <dsp:cNvSpPr/>
      </dsp:nvSpPr>
      <dsp:spPr>
        <a:xfrm>
          <a:off x="437803" y="12048"/>
          <a:ext cx="6129251"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671" tIns="0" rIns="231671" bIns="0" numCol="1" spcCol="1270" anchor="ctr" anchorCtr="0">
          <a:noAutofit/>
        </a:bodyPr>
        <a:lstStyle/>
        <a:p>
          <a:pPr marL="0" lvl="0" indent="0" algn="l" defTabSz="711200">
            <a:lnSpc>
              <a:spcPct val="90000"/>
            </a:lnSpc>
            <a:spcBef>
              <a:spcPct val="0"/>
            </a:spcBef>
            <a:spcAft>
              <a:spcPct val="35000"/>
            </a:spcAft>
            <a:buNone/>
          </a:pPr>
          <a:r>
            <a:rPr lang="en-US" sz="1600" b="1" kern="1200" dirty="0"/>
            <a:t>Electronic Health Records (EHRs)</a:t>
          </a:r>
          <a:endParaRPr lang="en-US" sz="1600" kern="1200" dirty="0"/>
        </a:p>
      </dsp:txBody>
      <dsp:txXfrm>
        <a:off x="460860" y="35105"/>
        <a:ext cx="6083137" cy="426206"/>
      </dsp:txXfrm>
    </dsp:sp>
    <dsp:sp modelId="{887E562F-5217-4E02-98C5-1A0B836A865A}">
      <dsp:nvSpPr>
        <dsp:cNvPr id="0" name=""/>
        <dsp:cNvSpPr/>
      </dsp:nvSpPr>
      <dsp:spPr>
        <a:xfrm>
          <a:off x="0" y="1162968"/>
          <a:ext cx="8756073" cy="592200"/>
        </a:xfrm>
        <a:prstGeom prst="rect">
          <a:avLst/>
        </a:prstGeom>
        <a:solidFill>
          <a:schemeClr val="lt1">
            <a:alpha val="90000"/>
            <a:hueOff val="0"/>
            <a:satOff val="0"/>
            <a:lumOff val="0"/>
            <a:alphaOff val="0"/>
          </a:schemeClr>
        </a:solidFill>
        <a:ln w="63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9569" tIns="333248" rIns="67956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Cloud-based infrastructure to drive enhanced NCHS survey operations and efficiencies</a:t>
          </a:r>
        </a:p>
      </dsp:txBody>
      <dsp:txXfrm>
        <a:off x="0" y="1162968"/>
        <a:ext cx="8756073" cy="592200"/>
      </dsp:txXfrm>
    </dsp:sp>
    <dsp:sp modelId="{7528BA49-4257-463C-AC2E-D07CF6928B25}">
      <dsp:nvSpPr>
        <dsp:cNvPr id="0" name=""/>
        <dsp:cNvSpPr/>
      </dsp:nvSpPr>
      <dsp:spPr>
        <a:xfrm>
          <a:off x="428202" y="855459"/>
          <a:ext cx="6129251"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671" tIns="0" rIns="231671" bIns="0" numCol="1" spcCol="1270" anchor="ctr" anchorCtr="0">
          <a:noAutofit/>
        </a:bodyPr>
        <a:lstStyle/>
        <a:p>
          <a:pPr marL="0" lvl="0" indent="0" algn="l" defTabSz="711200">
            <a:lnSpc>
              <a:spcPct val="90000"/>
            </a:lnSpc>
            <a:spcBef>
              <a:spcPct val="0"/>
            </a:spcBef>
            <a:spcAft>
              <a:spcPct val="35000"/>
            </a:spcAft>
            <a:buNone/>
          </a:pPr>
          <a:r>
            <a:rPr lang="en-US" sz="1600" b="1" kern="1200" dirty="0"/>
            <a:t>Healthcare Electronic Health Records (HEHR) Cloud Migration</a:t>
          </a:r>
          <a:endParaRPr lang="en-US" sz="1600" kern="1200" dirty="0"/>
        </a:p>
      </dsp:txBody>
      <dsp:txXfrm>
        <a:off x="451259" y="878516"/>
        <a:ext cx="6083137" cy="426206"/>
      </dsp:txXfrm>
    </dsp:sp>
    <dsp:sp modelId="{E265E29A-45F6-4FFF-86A7-1405024E603F}">
      <dsp:nvSpPr>
        <dsp:cNvPr id="0" name=""/>
        <dsp:cNvSpPr/>
      </dsp:nvSpPr>
      <dsp:spPr>
        <a:xfrm>
          <a:off x="0" y="2077728"/>
          <a:ext cx="8756073" cy="592200"/>
        </a:xfrm>
        <a:prstGeom prst="rect">
          <a:avLst/>
        </a:prstGeom>
        <a:solidFill>
          <a:schemeClr val="lt1">
            <a:alpha val="90000"/>
            <a:hueOff val="0"/>
            <a:satOff val="0"/>
            <a:lumOff val="0"/>
            <a:alphaOff val="0"/>
          </a:schemeClr>
        </a:solidFill>
        <a:ln w="63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9569" tIns="333248" rIns="67956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Standardize NCHS data will provide opportunities for enhancement of reporting, visualization, and advanced analytics</a:t>
          </a:r>
        </a:p>
      </dsp:txBody>
      <dsp:txXfrm>
        <a:off x="0" y="2077728"/>
        <a:ext cx="8756073" cy="592200"/>
      </dsp:txXfrm>
    </dsp:sp>
    <dsp:sp modelId="{BAAD733F-C4D3-4E66-A12F-62E2A38B9EC5}">
      <dsp:nvSpPr>
        <dsp:cNvPr id="0" name=""/>
        <dsp:cNvSpPr/>
      </dsp:nvSpPr>
      <dsp:spPr>
        <a:xfrm>
          <a:off x="437803" y="1841568"/>
          <a:ext cx="6129251"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671" tIns="0" rIns="231671" bIns="0" numCol="1" spcCol="1270" anchor="ctr" anchorCtr="0">
          <a:noAutofit/>
        </a:bodyPr>
        <a:lstStyle/>
        <a:p>
          <a:pPr marL="0" lvl="0" indent="0" algn="l" defTabSz="711200">
            <a:lnSpc>
              <a:spcPct val="90000"/>
            </a:lnSpc>
            <a:spcBef>
              <a:spcPct val="0"/>
            </a:spcBef>
            <a:spcAft>
              <a:spcPct val="35000"/>
            </a:spcAft>
            <a:buNone/>
          </a:pPr>
          <a:r>
            <a:rPr lang="en-US" sz="1600" b="1" kern="1200" dirty="0"/>
            <a:t>Microdata Access</a:t>
          </a:r>
        </a:p>
      </dsp:txBody>
      <dsp:txXfrm>
        <a:off x="460860" y="1864625"/>
        <a:ext cx="6083137" cy="426206"/>
      </dsp:txXfrm>
    </dsp:sp>
    <dsp:sp modelId="{81412C9C-A111-40E2-9865-36C1531F9E0A}">
      <dsp:nvSpPr>
        <dsp:cNvPr id="0" name=""/>
        <dsp:cNvSpPr/>
      </dsp:nvSpPr>
      <dsp:spPr>
        <a:xfrm>
          <a:off x="0" y="2992488"/>
          <a:ext cx="8756073" cy="756000"/>
        </a:xfrm>
        <a:prstGeom prst="rect">
          <a:avLst/>
        </a:prstGeom>
        <a:solidFill>
          <a:schemeClr val="lt1">
            <a:alpha val="90000"/>
            <a:hueOff val="0"/>
            <a:satOff val="0"/>
            <a:lumOff val="0"/>
            <a:alphaOff val="0"/>
          </a:schemeClr>
        </a:solidFill>
        <a:ln w="63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9569" tIns="333248" rIns="67956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Develop and leverage data science tools and techniques to produce faster, more granular estimates for key health statistics</a:t>
          </a:r>
        </a:p>
      </dsp:txBody>
      <dsp:txXfrm>
        <a:off x="0" y="2992488"/>
        <a:ext cx="8756073" cy="756000"/>
      </dsp:txXfrm>
    </dsp:sp>
    <dsp:sp modelId="{F4D9BF02-9C81-4CD4-9A10-DFF2AE4F459F}">
      <dsp:nvSpPr>
        <dsp:cNvPr id="0" name=""/>
        <dsp:cNvSpPr/>
      </dsp:nvSpPr>
      <dsp:spPr>
        <a:xfrm>
          <a:off x="437803" y="2756328"/>
          <a:ext cx="6129251"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671" tIns="0" rIns="231671" bIns="0" numCol="1" spcCol="1270" anchor="ctr" anchorCtr="0">
          <a:noAutofit/>
        </a:bodyPr>
        <a:lstStyle/>
        <a:p>
          <a:pPr marL="0" lvl="0" indent="0" algn="l" defTabSz="711200">
            <a:lnSpc>
              <a:spcPct val="90000"/>
            </a:lnSpc>
            <a:spcBef>
              <a:spcPct val="0"/>
            </a:spcBef>
            <a:spcAft>
              <a:spcPct val="35000"/>
            </a:spcAft>
            <a:buNone/>
          </a:pPr>
          <a:r>
            <a:rPr lang="en-US" sz="1600" b="1" kern="1200"/>
            <a:t>Model-Based Early Estimates </a:t>
          </a:r>
        </a:p>
      </dsp:txBody>
      <dsp:txXfrm>
        <a:off x="460860" y="2779385"/>
        <a:ext cx="6083137" cy="426206"/>
      </dsp:txXfrm>
    </dsp:sp>
    <dsp:sp modelId="{2C483E6A-82CA-4A8E-AFBD-320C7EFB2A47}">
      <dsp:nvSpPr>
        <dsp:cNvPr id="0" name=""/>
        <dsp:cNvSpPr/>
      </dsp:nvSpPr>
      <dsp:spPr>
        <a:xfrm>
          <a:off x="0" y="4071048"/>
          <a:ext cx="8756073" cy="592200"/>
        </a:xfrm>
        <a:prstGeom prst="rect">
          <a:avLst/>
        </a:prstGeom>
        <a:solidFill>
          <a:schemeClr val="lt1">
            <a:alpha val="90000"/>
            <a:hueOff val="0"/>
            <a:satOff val="0"/>
            <a:lumOff val="0"/>
            <a:alphaOff val="0"/>
          </a:schemeClr>
        </a:solidFill>
        <a:ln w="63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9569" tIns="333248" rIns="67956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Enhance data interoperability and speed up collection and reporting of vital statistics </a:t>
          </a:r>
        </a:p>
      </dsp:txBody>
      <dsp:txXfrm>
        <a:off x="0" y="4071048"/>
        <a:ext cx="8756073" cy="592200"/>
      </dsp:txXfrm>
    </dsp:sp>
    <dsp:sp modelId="{2AA8ED1D-037D-431A-A669-8A0CF46B3C09}">
      <dsp:nvSpPr>
        <dsp:cNvPr id="0" name=""/>
        <dsp:cNvSpPr/>
      </dsp:nvSpPr>
      <dsp:spPr>
        <a:xfrm>
          <a:off x="437803" y="3834888"/>
          <a:ext cx="6129251"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671" tIns="0" rIns="231671" bIns="0" numCol="1" spcCol="1270" anchor="ctr" anchorCtr="0">
          <a:noAutofit/>
        </a:bodyPr>
        <a:lstStyle/>
        <a:p>
          <a:pPr marL="0" lvl="0" indent="0" algn="l" defTabSz="711200">
            <a:lnSpc>
              <a:spcPct val="90000"/>
            </a:lnSpc>
            <a:spcBef>
              <a:spcPct val="0"/>
            </a:spcBef>
            <a:spcAft>
              <a:spcPct val="35000"/>
            </a:spcAft>
            <a:buNone/>
          </a:pPr>
          <a:r>
            <a:rPr lang="en-US" sz="1600" b="1" kern="1200" dirty="0"/>
            <a:t>National Vital Statistics System (NVSS) Modernization </a:t>
          </a:r>
        </a:p>
      </dsp:txBody>
      <dsp:txXfrm>
        <a:off x="460860" y="3857945"/>
        <a:ext cx="6083137"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12AE0-F013-4D2A-BDC5-0CF5398D2993}">
      <dsp:nvSpPr>
        <dsp:cNvPr id="0" name=""/>
        <dsp:cNvSpPr/>
      </dsp:nvSpPr>
      <dsp:spPr>
        <a:xfrm>
          <a:off x="3762804" y="1983674"/>
          <a:ext cx="2265142" cy="18876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a:t>NCHS </a:t>
          </a:r>
        </a:p>
        <a:p>
          <a:pPr marL="0" lvl="0" indent="0" algn="ctr" defTabSz="622300">
            <a:lnSpc>
              <a:spcPct val="90000"/>
            </a:lnSpc>
            <a:spcBef>
              <a:spcPct val="0"/>
            </a:spcBef>
            <a:spcAft>
              <a:spcPct val="35000"/>
            </a:spcAft>
            <a:buNone/>
          </a:pPr>
          <a:r>
            <a:rPr lang="en-US" sz="1400" b="1" kern="1200"/>
            <a:t>Data Development and Modernization Activities</a:t>
          </a:r>
        </a:p>
      </dsp:txBody>
      <dsp:txXfrm>
        <a:off x="3854951" y="2075821"/>
        <a:ext cx="2080848" cy="1703351"/>
      </dsp:txXfrm>
    </dsp:sp>
    <dsp:sp modelId="{2B24743B-9213-44A4-86E0-5FE1FE4F51EF}">
      <dsp:nvSpPr>
        <dsp:cNvPr id="0" name=""/>
        <dsp:cNvSpPr/>
      </dsp:nvSpPr>
      <dsp:spPr>
        <a:xfrm rot="16200000">
          <a:off x="4501606" y="1589905"/>
          <a:ext cx="787538" cy="0"/>
        </a:xfrm>
        <a:custGeom>
          <a:avLst/>
          <a:gdLst/>
          <a:ahLst/>
          <a:cxnLst/>
          <a:rect l="0" t="0" r="0" b="0"/>
          <a:pathLst>
            <a:path>
              <a:moveTo>
                <a:pt x="0" y="0"/>
              </a:moveTo>
              <a:lnTo>
                <a:pt x="78753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0DBD2B-AC36-4FD0-84CC-4655FED60DFB}">
      <dsp:nvSpPr>
        <dsp:cNvPr id="0" name=""/>
        <dsp:cNvSpPr/>
      </dsp:nvSpPr>
      <dsp:spPr>
        <a:xfrm>
          <a:off x="3786219" y="106655"/>
          <a:ext cx="2218311" cy="1089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b="1" kern="1200">
              <a:latin typeface="Calibri" panose="020F0502020204030204" pitchFamily="34" charset="0"/>
              <a:ea typeface="Calibri" panose="020F0502020204030204" pitchFamily="34" charset="0"/>
              <a:cs typeface="Times New Roman" panose="02020603050405020304" pitchFamily="18" charset="0"/>
            </a:rPr>
            <a:t>Developing measures &amp; analytic tools for understanding the effect of SDOH on health</a:t>
          </a:r>
          <a:endParaRPr lang="en-US" sz="1100" b="1" kern="1200"/>
        </a:p>
      </dsp:txBody>
      <dsp:txXfrm>
        <a:off x="3839403" y="159839"/>
        <a:ext cx="2111943" cy="983111"/>
      </dsp:txXfrm>
    </dsp:sp>
    <dsp:sp modelId="{E1C17811-F1D0-4E22-92F4-60134CF8A48E}">
      <dsp:nvSpPr>
        <dsp:cNvPr id="0" name=""/>
        <dsp:cNvSpPr/>
      </dsp:nvSpPr>
      <dsp:spPr>
        <a:xfrm rot="20822659">
          <a:off x="6014153" y="2545463"/>
          <a:ext cx="1083701" cy="0"/>
        </a:xfrm>
        <a:custGeom>
          <a:avLst/>
          <a:gdLst/>
          <a:ahLst/>
          <a:cxnLst/>
          <a:rect l="0" t="0" r="0" b="0"/>
          <a:pathLst>
            <a:path>
              <a:moveTo>
                <a:pt x="0" y="0"/>
              </a:moveTo>
              <a:lnTo>
                <a:pt x="108370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A679A1-EC38-44EA-B27B-415154559972}">
      <dsp:nvSpPr>
        <dsp:cNvPr id="0" name=""/>
        <dsp:cNvSpPr/>
      </dsp:nvSpPr>
      <dsp:spPr>
        <a:xfrm>
          <a:off x="7084061" y="1644950"/>
          <a:ext cx="1970117" cy="1104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b="1" kern="1200">
              <a:effectLst/>
              <a:latin typeface="Calibri"/>
              <a:ea typeface="Calibri" panose="020F0502020204030204" pitchFamily="34" charset="0"/>
              <a:cs typeface="Times New Roman"/>
            </a:rPr>
            <a:t>Expanding SDOH data through data linkage </a:t>
          </a:r>
          <a:r>
            <a:rPr lang="en-US" sz="1100" b="1" kern="1200">
              <a:latin typeface="Calibri"/>
              <a:ea typeface="Calibri" panose="020F0502020204030204" pitchFamily="34" charset="0"/>
              <a:cs typeface="Times New Roman"/>
            </a:rPr>
            <a:t>&amp; </a:t>
          </a:r>
          <a:r>
            <a:rPr lang="en-US" sz="1100" b="1" kern="1200">
              <a:effectLst/>
              <a:latin typeface="Calibri"/>
              <a:ea typeface="Calibri" panose="020F0502020204030204" pitchFamily="34" charset="0"/>
              <a:cs typeface="Times New Roman"/>
            </a:rPr>
            <a:t>use of alternative data sources</a:t>
          </a:r>
          <a:endParaRPr lang="en-US" sz="1100" b="1" kern="1200"/>
        </a:p>
      </dsp:txBody>
      <dsp:txXfrm>
        <a:off x="7137994" y="1698883"/>
        <a:ext cx="1862251" cy="996964"/>
      </dsp:txXfrm>
    </dsp:sp>
    <dsp:sp modelId="{F6CCC73E-DA6D-4D29-9740-B67B1B9297AC}">
      <dsp:nvSpPr>
        <dsp:cNvPr id="0" name=""/>
        <dsp:cNvSpPr/>
      </dsp:nvSpPr>
      <dsp:spPr>
        <a:xfrm rot="2628461">
          <a:off x="5802733" y="4061800"/>
          <a:ext cx="550328" cy="0"/>
        </a:xfrm>
        <a:custGeom>
          <a:avLst/>
          <a:gdLst/>
          <a:ahLst/>
          <a:cxnLst/>
          <a:rect l="0" t="0" r="0" b="0"/>
          <a:pathLst>
            <a:path>
              <a:moveTo>
                <a:pt x="0" y="0"/>
              </a:moveTo>
              <a:lnTo>
                <a:pt x="55032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4C1579-BF25-4A43-8822-090AA9798DC3}">
      <dsp:nvSpPr>
        <dsp:cNvPr id="0" name=""/>
        <dsp:cNvSpPr/>
      </dsp:nvSpPr>
      <dsp:spPr>
        <a:xfrm>
          <a:off x="5918047" y="4252279"/>
          <a:ext cx="1852649" cy="1089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b="1" kern="1200">
              <a:latin typeface="Calibri"/>
              <a:ea typeface="Calibri" panose="020F0502020204030204" pitchFamily="34" charset="0"/>
              <a:cs typeface="Times New Roman"/>
            </a:rPr>
            <a:t>Developing m</a:t>
          </a:r>
          <a:r>
            <a:rPr lang="en-US" sz="1100" b="1" kern="1200">
              <a:effectLst/>
              <a:latin typeface="Calibri"/>
              <a:ea typeface="Calibri" panose="020F0502020204030204" pitchFamily="34" charset="0"/>
              <a:cs typeface="Times New Roman"/>
            </a:rPr>
            <a:t>odel-based estimates at state </a:t>
          </a:r>
          <a:r>
            <a:rPr lang="en-US" sz="1100" b="1" kern="1200">
              <a:latin typeface="Calibri"/>
              <a:ea typeface="Calibri" panose="020F0502020204030204" pitchFamily="34" charset="0"/>
              <a:cs typeface="Times New Roman"/>
            </a:rPr>
            <a:t>&amp; </a:t>
          </a:r>
          <a:r>
            <a:rPr lang="en-US" sz="1100" b="1" kern="1200">
              <a:effectLst/>
              <a:latin typeface="Calibri"/>
              <a:ea typeface="Calibri" panose="020F0502020204030204" pitchFamily="34" charset="0"/>
              <a:cs typeface="Times New Roman"/>
            </a:rPr>
            <a:t>local levels</a:t>
          </a:r>
          <a:r>
            <a:rPr lang="en-US" sz="1100" b="1" kern="1200">
              <a:latin typeface="Calibri"/>
              <a:ea typeface="Calibri" panose="020F0502020204030204" pitchFamily="34" charset="0"/>
              <a:cs typeface="Times New Roman"/>
            </a:rPr>
            <a:t> </a:t>
          </a:r>
          <a:endParaRPr lang="en-US" sz="1100" b="1" kern="1200"/>
        </a:p>
      </dsp:txBody>
      <dsp:txXfrm>
        <a:off x="5971231" y="4305463"/>
        <a:ext cx="1746281" cy="983111"/>
      </dsp:txXfrm>
    </dsp:sp>
    <dsp:sp modelId="{909B6A5A-77F7-40FE-A349-6592D52BFEE5}">
      <dsp:nvSpPr>
        <dsp:cNvPr id="0" name=""/>
        <dsp:cNvSpPr/>
      </dsp:nvSpPr>
      <dsp:spPr>
        <a:xfrm rot="8582868">
          <a:off x="3190901" y="3970561"/>
          <a:ext cx="635752" cy="0"/>
        </a:xfrm>
        <a:custGeom>
          <a:avLst/>
          <a:gdLst/>
          <a:ahLst/>
          <a:cxnLst/>
          <a:rect l="0" t="0" r="0" b="0"/>
          <a:pathLst>
            <a:path>
              <a:moveTo>
                <a:pt x="0" y="0"/>
              </a:moveTo>
              <a:lnTo>
                <a:pt x="63575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62F82C-CE01-4215-B659-1C41B139B070}">
      <dsp:nvSpPr>
        <dsp:cNvPr id="0" name=""/>
        <dsp:cNvSpPr/>
      </dsp:nvSpPr>
      <dsp:spPr>
        <a:xfrm>
          <a:off x="1438059" y="4161652"/>
          <a:ext cx="2185082" cy="1089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b="1" kern="1200"/>
            <a:t>Developing new ICD-10-CM codes for social determinants</a:t>
          </a:r>
        </a:p>
      </dsp:txBody>
      <dsp:txXfrm>
        <a:off x="1491243" y="4214836"/>
        <a:ext cx="2078714" cy="983111"/>
      </dsp:txXfrm>
    </dsp:sp>
    <dsp:sp modelId="{E012FC85-B927-4657-A04C-A430D1EFDAC0}">
      <dsp:nvSpPr>
        <dsp:cNvPr id="0" name=""/>
        <dsp:cNvSpPr/>
      </dsp:nvSpPr>
      <dsp:spPr>
        <a:xfrm rot="11685298">
          <a:off x="2580160" y="2476085"/>
          <a:ext cx="1202469" cy="0"/>
        </a:xfrm>
        <a:custGeom>
          <a:avLst/>
          <a:gdLst/>
          <a:ahLst/>
          <a:cxnLst/>
          <a:rect l="0" t="0" r="0" b="0"/>
          <a:pathLst>
            <a:path>
              <a:moveTo>
                <a:pt x="0" y="0"/>
              </a:moveTo>
              <a:lnTo>
                <a:pt x="12024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099F02-D01E-4248-8D1D-9352872BDA3C}">
      <dsp:nvSpPr>
        <dsp:cNvPr id="0" name=""/>
        <dsp:cNvSpPr/>
      </dsp:nvSpPr>
      <dsp:spPr>
        <a:xfrm>
          <a:off x="628965" y="1518665"/>
          <a:ext cx="1971021" cy="10894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b="1" kern="1200">
              <a:effectLst/>
              <a:latin typeface="Calibri"/>
              <a:ea typeface="Calibri" panose="020F0502020204030204" pitchFamily="34" charset="0"/>
              <a:cs typeface="Times New Roman"/>
            </a:rPr>
            <a:t>Expanding analysis </a:t>
          </a:r>
          <a:r>
            <a:rPr lang="en-US" sz="1100" b="1" kern="1200">
              <a:latin typeface="Calibri"/>
              <a:ea typeface="Calibri" panose="020F0502020204030204" pitchFamily="34" charset="0"/>
              <a:cs typeface="Times New Roman"/>
            </a:rPr>
            <a:t>&amp;</a:t>
          </a:r>
          <a:r>
            <a:rPr lang="en-US" sz="1100" b="1" kern="1200">
              <a:effectLst/>
              <a:latin typeface="Calibri"/>
              <a:ea typeface="Calibri" panose="020F0502020204030204" pitchFamily="34" charset="0"/>
              <a:cs typeface="Times New Roman"/>
            </a:rPr>
            <a:t> dissemination of SDOH data visualizations </a:t>
          </a:r>
          <a:r>
            <a:rPr lang="en-US" sz="1100" b="1" kern="1200">
              <a:latin typeface="Calibri"/>
              <a:ea typeface="Calibri" panose="020F0502020204030204" pitchFamily="34" charset="0"/>
              <a:cs typeface="Times New Roman"/>
            </a:rPr>
            <a:t>&amp;</a:t>
          </a:r>
          <a:r>
            <a:rPr lang="en-US" sz="1100" b="1" kern="1200">
              <a:effectLst/>
              <a:latin typeface="Calibri"/>
              <a:ea typeface="Calibri" panose="020F0502020204030204" pitchFamily="34" charset="0"/>
              <a:cs typeface="Times New Roman"/>
            </a:rPr>
            <a:t> tools</a:t>
          </a:r>
          <a:endParaRPr lang="en-US" sz="1100" b="1" kern="1200"/>
        </a:p>
      </dsp:txBody>
      <dsp:txXfrm>
        <a:off x="682149" y="1571849"/>
        <a:ext cx="1864653" cy="983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EA990-CC9A-48E5-9622-FA5855DC7A92}">
      <dsp:nvSpPr>
        <dsp:cNvPr id="0" name=""/>
        <dsp:cNvSpPr/>
      </dsp:nvSpPr>
      <dsp:spPr>
        <a:xfrm>
          <a:off x="-3887661" y="-593930"/>
          <a:ext cx="4609552" cy="4609552"/>
        </a:xfrm>
        <a:prstGeom prst="blockArc">
          <a:avLst>
            <a:gd name="adj1" fmla="val 18900000"/>
            <a:gd name="adj2" fmla="val 2700000"/>
            <a:gd name="adj3" fmla="val 4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408DF5-438E-484F-B617-3489DD7E7029}">
      <dsp:nvSpPr>
        <dsp:cNvPr id="0" name=""/>
        <dsp:cNvSpPr/>
      </dsp:nvSpPr>
      <dsp:spPr>
        <a:xfrm>
          <a:off x="328759" y="233647"/>
          <a:ext cx="10917950" cy="585217"/>
        </a:xfrm>
        <a:prstGeom prst="rect">
          <a:avLst/>
        </a:prstGeom>
        <a:solidFill>
          <a:srgbClr val="006859"/>
        </a:solidFill>
        <a:ln w="12700" cap="flat" cmpd="sng" algn="ctr">
          <a:solidFill>
            <a:srgbClr val="00685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7824"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a:t>- Promote quality and consistency in death investigation and cause-of-death information</a:t>
          </a:r>
        </a:p>
      </dsp:txBody>
      <dsp:txXfrm>
        <a:off x="328759" y="233647"/>
        <a:ext cx="10917950" cy="585217"/>
      </dsp:txXfrm>
    </dsp:sp>
    <dsp:sp modelId="{68A58F2E-39A6-42EF-9A14-7E9BCDFF15CB}">
      <dsp:nvSpPr>
        <dsp:cNvPr id="0" name=""/>
        <dsp:cNvSpPr/>
      </dsp:nvSpPr>
      <dsp:spPr>
        <a:xfrm>
          <a:off x="39809" y="197260"/>
          <a:ext cx="657991" cy="657991"/>
        </a:xfrm>
        <a:prstGeom prst="ellipse">
          <a:avLst/>
        </a:prstGeom>
        <a:solidFill>
          <a:schemeClr val="lt1">
            <a:hueOff val="0"/>
            <a:satOff val="0"/>
            <a:lumOff val="0"/>
            <a:alphaOff val="0"/>
          </a:schemeClr>
        </a:solidFill>
        <a:ln w="12700" cap="flat" cmpd="sng" algn="ctr">
          <a:solidFill>
            <a:srgbClr val="006859"/>
          </a:solidFill>
          <a:prstDash val="solid"/>
          <a:miter lim="800000"/>
        </a:ln>
        <a:effectLst/>
      </dsp:spPr>
      <dsp:style>
        <a:lnRef idx="2">
          <a:scrgbClr r="0" g="0" b="0"/>
        </a:lnRef>
        <a:fillRef idx="1">
          <a:scrgbClr r="0" g="0" b="0"/>
        </a:fillRef>
        <a:effectRef idx="0">
          <a:scrgbClr r="0" g="0" b="0"/>
        </a:effectRef>
        <a:fontRef idx="minor"/>
      </dsp:style>
    </dsp:sp>
    <dsp:sp modelId="{62C69ED6-47D9-4641-BB94-5FEFF56AFB13}">
      <dsp:nvSpPr>
        <dsp:cNvPr id="0" name=""/>
        <dsp:cNvSpPr/>
      </dsp:nvSpPr>
      <dsp:spPr>
        <a:xfrm>
          <a:off x="670598" y="1022181"/>
          <a:ext cx="10536065" cy="587601"/>
        </a:xfrm>
        <a:prstGeom prst="rect">
          <a:avLst/>
        </a:prstGeom>
        <a:solidFill>
          <a:srgbClr val="17468F"/>
        </a:solidFill>
        <a:ln w="12700" cap="flat" cmpd="sng" algn="ctr">
          <a:solidFill>
            <a:srgbClr val="17468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7824"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a:t>- Promote collection, automation, and distribution of medicolegal death investigation data</a:t>
          </a:r>
        </a:p>
      </dsp:txBody>
      <dsp:txXfrm>
        <a:off x="670598" y="1022181"/>
        <a:ext cx="10536065" cy="587601"/>
      </dsp:txXfrm>
    </dsp:sp>
    <dsp:sp modelId="{A3A1F10E-7992-425F-B2D7-BEC799813E2B}">
      <dsp:nvSpPr>
        <dsp:cNvPr id="0" name=""/>
        <dsp:cNvSpPr/>
      </dsp:nvSpPr>
      <dsp:spPr>
        <a:xfrm>
          <a:off x="341603" y="986986"/>
          <a:ext cx="657991" cy="657991"/>
        </a:xfrm>
        <a:prstGeom prst="ellipse">
          <a:avLst/>
        </a:prstGeom>
        <a:solidFill>
          <a:schemeClr val="lt1">
            <a:hueOff val="0"/>
            <a:satOff val="0"/>
            <a:lumOff val="0"/>
            <a:alphaOff val="0"/>
          </a:schemeClr>
        </a:solidFill>
        <a:ln w="12700" cap="flat" cmpd="sng" algn="ctr">
          <a:solidFill>
            <a:srgbClr val="17468F"/>
          </a:solidFill>
          <a:prstDash val="solid"/>
          <a:miter lim="800000"/>
        </a:ln>
        <a:effectLst/>
      </dsp:spPr>
      <dsp:style>
        <a:lnRef idx="2">
          <a:scrgbClr r="0" g="0" b="0"/>
        </a:lnRef>
        <a:fillRef idx="1">
          <a:scrgbClr r="0" g="0" b="0"/>
        </a:fillRef>
        <a:effectRef idx="0">
          <a:scrgbClr r="0" g="0" b="0"/>
        </a:effectRef>
        <a:fontRef idx="minor"/>
      </dsp:style>
    </dsp:sp>
    <dsp:sp modelId="{BF3FC472-0043-45E6-A81A-453B11378186}">
      <dsp:nvSpPr>
        <dsp:cNvPr id="0" name=""/>
        <dsp:cNvSpPr/>
      </dsp:nvSpPr>
      <dsp:spPr>
        <a:xfrm>
          <a:off x="670598" y="1813099"/>
          <a:ext cx="10536065" cy="585217"/>
        </a:xfrm>
        <a:prstGeom prst="rect">
          <a:avLst/>
        </a:prstGeom>
        <a:solidFill>
          <a:srgbClr val="006859"/>
        </a:solidFill>
        <a:ln w="12700" cap="flat" cmpd="sng" algn="ctr">
          <a:solidFill>
            <a:srgbClr val="00685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7824"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kern="1200"/>
            <a:t>- </a:t>
          </a:r>
          <a:r>
            <a:rPr lang="en-US" sz="1700" b="1" kern="1200"/>
            <a:t>Facilitate information sharing within the medicolegal death investigation community</a:t>
          </a:r>
        </a:p>
      </dsp:txBody>
      <dsp:txXfrm>
        <a:off x="670598" y="1813099"/>
        <a:ext cx="10536065" cy="585217"/>
      </dsp:txXfrm>
    </dsp:sp>
    <dsp:sp modelId="{FD2041F4-A448-41D9-943C-64D307826E43}">
      <dsp:nvSpPr>
        <dsp:cNvPr id="0" name=""/>
        <dsp:cNvSpPr/>
      </dsp:nvSpPr>
      <dsp:spPr>
        <a:xfrm>
          <a:off x="341603" y="1776713"/>
          <a:ext cx="657991" cy="657991"/>
        </a:xfrm>
        <a:prstGeom prst="ellipse">
          <a:avLst/>
        </a:prstGeom>
        <a:solidFill>
          <a:schemeClr val="lt1">
            <a:hueOff val="0"/>
            <a:satOff val="0"/>
            <a:lumOff val="0"/>
            <a:alphaOff val="0"/>
          </a:schemeClr>
        </a:solidFill>
        <a:ln w="12700" cap="flat" cmpd="sng" algn="ctr">
          <a:solidFill>
            <a:srgbClr val="006859"/>
          </a:solidFill>
          <a:prstDash val="solid"/>
          <a:miter lim="800000"/>
        </a:ln>
        <a:effectLst/>
      </dsp:spPr>
      <dsp:style>
        <a:lnRef idx="2">
          <a:scrgbClr r="0" g="0" b="0"/>
        </a:lnRef>
        <a:fillRef idx="1">
          <a:scrgbClr r="0" g="0" b="0"/>
        </a:fillRef>
        <a:effectRef idx="0">
          <a:scrgbClr r="0" g="0" b="0"/>
        </a:effectRef>
        <a:fontRef idx="minor"/>
      </dsp:style>
    </dsp:sp>
    <dsp:sp modelId="{56907707-3454-4905-BD69-CA9CE7BED172}">
      <dsp:nvSpPr>
        <dsp:cNvPr id="0" name=""/>
        <dsp:cNvSpPr/>
      </dsp:nvSpPr>
      <dsp:spPr>
        <a:xfrm>
          <a:off x="368805" y="2602826"/>
          <a:ext cx="10837858" cy="585217"/>
        </a:xfrm>
        <a:prstGeom prst="rect">
          <a:avLst/>
        </a:prstGeom>
        <a:solidFill>
          <a:srgbClr val="17468F"/>
        </a:solidFill>
        <a:ln w="12700" cap="flat" cmpd="sng" algn="ctr">
          <a:solidFill>
            <a:srgbClr val="17468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7824" tIns="43180" rIns="43180" bIns="4318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en-US" sz="1700" b="1" kern="1200">
              <a:solidFill>
                <a:schemeClr val="bg1"/>
              </a:solidFill>
              <a:latin typeface="+mn-lt"/>
              <a:ea typeface="Tahoma" panose="020B0604030504040204" pitchFamily="34" charset="0"/>
            </a:rPr>
            <a:t>- Coordinate public health surveillance efforts among CDC units and other partners/stakeholders</a:t>
          </a:r>
          <a:endParaRPr lang="en-US" sz="1700" b="1" kern="1200">
            <a:solidFill>
              <a:schemeClr val="bg1"/>
            </a:solidFill>
            <a:latin typeface="+mn-lt"/>
          </a:endParaRPr>
        </a:p>
      </dsp:txBody>
      <dsp:txXfrm>
        <a:off x="368805" y="2602826"/>
        <a:ext cx="10837858" cy="585217"/>
      </dsp:txXfrm>
    </dsp:sp>
    <dsp:sp modelId="{606F951A-4FA4-4FBB-8201-FB41C57A85A8}">
      <dsp:nvSpPr>
        <dsp:cNvPr id="0" name=""/>
        <dsp:cNvSpPr/>
      </dsp:nvSpPr>
      <dsp:spPr>
        <a:xfrm>
          <a:off x="39809" y="2566439"/>
          <a:ext cx="657991" cy="65799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3D951-B9F4-4BA9-AECF-C1EC7167CE0E}">
      <dsp:nvSpPr>
        <dsp:cNvPr id="0" name=""/>
        <dsp:cNvSpPr/>
      </dsp:nvSpPr>
      <dsp:spPr>
        <a:xfrm>
          <a:off x="52" y="392017"/>
          <a:ext cx="5065050" cy="134818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latin typeface="Calibri" panose="020F0502020204030204" pitchFamily="34" charset="0"/>
              <a:cs typeface="Calibri" panose="020F0502020204030204" pitchFamily="34" charset="0"/>
            </a:rPr>
            <a:t>Recently Published Reports Dec 2021 and Jan 2022</a:t>
          </a:r>
        </a:p>
      </dsp:txBody>
      <dsp:txXfrm>
        <a:off x="52" y="392017"/>
        <a:ext cx="5065050" cy="1348181"/>
      </dsp:txXfrm>
    </dsp:sp>
    <dsp:sp modelId="{A209A241-DE9D-4D07-B65D-BA69471315C3}">
      <dsp:nvSpPr>
        <dsp:cNvPr id="0" name=""/>
        <dsp:cNvSpPr/>
      </dsp:nvSpPr>
      <dsp:spPr>
        <a:xfrm>
          <a:off x="52" y="1740199"/>
          <a:ext cx="5065050" cy="388692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solidFill>
                <a:srgbClr val="000000"/>
              </a:solidFill>
              <a:latin typeface="Calibri" panose="020F0502020204030204" pitchFamily="34" charset="0"/>
              <a:cs typeface="Calibri" panose="020F0502020204030204" pitchFamily="34" charset="0"/>
            </a:rPr>
            <a:t>Mortality in the United States, 2020</a:t>
          </a:r>
        </a:p>
        <a:p>
          <a:pPr marL="228600" lvl="1" indent="-228600" algn="l" defTabSz="1066800">
            <a:lnSpc>
              <a:spcPct val="90000"/>
            </a:lnSpc>
            <a:spcBef>
              <a:spcPct val="0"/>
            </a:spcBef>
            <a:spcAft>
              <a:spcPct val="15000"/>
            </a:spcAft>
            <a:buChar char="•"/>
          </a:pPr>
          <a:r>
            <a:rPr lang="en-US" sz="2400" i="0" u="none" kern="1200">
              <a:solidFill>
                <a:srgbClr val="000000"/>
              </a:solidFill>
              <a:latin typeface="Calibri" panose="020F0502020204030204" pitchFamily="34" charset="0"/>
              <a:cs typeface="Calibri" panose="020F0502020204030204" pitchFamily="34" charset="0"/>
            </a:rPr>
            <a:t>Maternal and Infant Characteristics and Outcomes Among Women with Confirmed or Presumed COVID-19 During Pregnancy: 14 states and DC</a:t>
          </a:r>
          <a:endParaRPr lang="en-US" sz="2400" kern="1200">
            <a:solidFill>
              <a:srgbClr val="000000"/>
            </a:solidFill>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kern="1200">
              <a:solidFill>
                <a:srgbClr val="000000"/>
              </a:solidFill>
              <a:latin typeface="Calibri" panose="020F0502020204030204" pitchFamily="34" charset="0"/>
              <a:cs typeface="Calibri" panose="020F0502020204030204" pitchFamily="34" charset="0"/>
            </a:rPr>
            <a:t>Drug Overdose Deaths in the United States, 1999 – 2020 </a:t>
          </a:r>
        </a:p>
        <a:p>
          <a:pPr marL="228600" lvl="1" indent="-228600" algn="l" defTabSz="1066800">
            <a:lnSpc>
              <a:spcPct val="90000"/>
            </a:lnSpc>
            <a:spcBef>
              <a:spcPct val="0"/>
            </a:spcBef>
            <a:spcAft>
              <a:spcPct val="15000"/>
            </a:spcAft>
            <a:buChar char="•"/>
          </a:pPr>
          <a:r>
            <a:rPr lang="en-US" sz="2400" b="0" i="0" kern="1200">
              <a:solidFill>
                <a:srgbClr val="000000"/>
              </a:solidFill>
              <a:latin typeface="Calibri" panose="020F0502020204030204" pitchFamily="34" charset="0"/>
              <a:cs typeface="Calibri" panose="020F0502020204030204" pitchFamily="34" charset="0"/>
            </a:rPr>
            <a:t>Stressful Life Events Among Children Aged 5-17 Years by Disability Status: United States, 2019</a:t>
          </a:r>
          <a:endParaRPr lang="en-US" sz="2400" kern="1200">
            <a:solidFill>
              <a:srgbClr val="000000"/>
            </a:solidFill>
            <a:latin typeface="Calibri" panose="020F0502020204030204" pitchFamily="34" charset="0"/>
            <a:cs typeface="Calibri" panose="020F0502020204030204" pitchFamily="34" charset="0"/>
          </a:endParaRPr>
        </a:p>
      </dsp:txBody>
      <dsp:txXfrm>
        <a:off x="52" y="1740199"/>
        <a:ext cx="5065050" cy="3886920"/>
      </dsp:txXfrm>
    </dsp:sp>
    <dsp:sp modelId="{2D480904-FA30-4A97-A316-3905D27A6DE9}">
      <dsp:nvSpPr>
        <dsp:cNvPr id="0" name=""/>
        <dsp:cNvSpPr/>
      </dsp:nvSpPr>
      <dsp:spPr>
        <a:xfrm>
          <a:off x="5774210" y="392017"/>
          <a:ext cx="5065050" cy="134818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a:latin typeface="Calibri" panose="020F0502020204030204" pitchFamily="34" charset="0"/>
              <a:cs typeface="Calibri" panose="020F0502020204030204" pitchFamily="34" charset="0"/>
            </a:rPr>
            <a:t>Upcoming Reports</a:t>
          </a:r>
        </a:p>
        <a:p>
          <a:pPr marL="0" lvl="0" indent="0" algn="ctr" defTabSz="1422400">
            <a:lnSpc>
              <a:spcPct val="90000"/>
            </a:lnSpc>
            <a:spcBef>
              <a:spcPct val="0"/>
            </a:spcBef>
            <a:spcAft>
              <a:spcPct val="35000"/>
            </a:spcAft>
            <a:buNone/>
          </a:pPr>
          <a:r>
            <a:rPr lang="en-US" sz="3200" kern="1200">
              <a:latin typeface="Calibri" panose="020F0502020204030204" pitchFamily="34" charset="0"/>
              <a:cs typeface="Calibri" panose="020F0502020204030204" pitchFamily="34" charset="0"/>
            </a:rPr>
            <a:t>Feb 2022</a:t>
          </a:r>
          <a:endParaRPr lang="en-US" sz="3600" kern="1200">
            <a:latin typeface="Calibri" panose="020F0502020204030204" pitchFamily="34" charset="0"/>
            <a:cs typeface="Calibri" panose="020F0502020204030204" pitchFamily="34" charset="0"/>
          </a:endParaRPr>
        </a:p>
      </dsp:txBody>
      <dsp:txXfrm>
        <a:off x="5774210" y="392017"/>
        <a:ext cx="5065050" cy="1348181"/>
      </dsp:txXfrm>
    </dsp:sp>
    <dsp:sp modelId="{223B4777-6A37-4210-A1EC-0CB296F2D945}">
      <dsp:nvSpPr>
        <dsp:cNvPr id="0" name=""/>
        <dsp:cNvSpPr/>
      </dsp:nvSpPr>
      <dsp:spPr>
        <a:xfrm>
          <a:off x="5774210" y="1740199"/>
          <a:ext cx="5065050" cy="388692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a:solidFill>
                <a:srgbClr val="000000"/>
              </a:solidFill>
              <a:latin typeface="Calibri" panose="020F0502020204030204" pitchFamily="34" charset="0"/>
              <a:cs typeface="Calibri" panose="020F0502020204030204" pitchFamily="34" charset="0"/>
            </a:rPr>
            <a:t>Births: Final Data for 2020</a:t>
          </a:r>
          <a:endParaRPr lang="en-US" sz="2400" kern="1200">
            <a:solidFill>
              <a:srgbClr val="000000"/>
            </a:solidFill>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b="0" i="0" kern="1200">
              <a:solidFill>
                <a:srgbClr val="000000"/>
              </a:solidFill>
              <a:latin typeface="Calibri" panose="020F0502020204030204" pitchFamily="34" charset="0"/>
              <a:cs typeface="Calibri" panose="020F0502020204030204" pitchFamily="34" charset="0"/>
            </a:rPr>
            <a:t>Marriage Rates in the U.S. by State, 1990-2020</a:t>
          </a:r>
          <a:endParaRPr lang="en-US" sz="2400" kern="1200">
            <a:solidFill>
              <a:srgbClr val="000000"/>
            </a:solidFill>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b="0" i="0" kern="1200">
              <a:solidFill>
                <a:srgbClr val="000000"/>
              </a:solidFill>
              <a:latin typeface="Calibri" panose="020F0502020204030204" pitchFamily="34" charset="0"/>
              <a:cs typeface="Calibri" panose="020F0502020204030204" pitchFamily="34" charset="0"/>
            </a:rPr>
            <a:t>Divorce Rates in the U.S. by State, 1990-2020</a:t>
          </a:r>
          <a:endParaRPr lang="en-US" sz="2400" kern="1200">
            <a:solidFill>
              <a:srgbClr val="000000"/>
            </a:solidFill>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15000"/>
            </a:spcAft>
            <a:buChar char="•"/>
          </a:pPr>
          <a:r>
            <a:rPr lang="en-US" sz="2400" b="0" i="0" kern="1200">
              <a:solidFill>
                <a:srgbClr val="000000"/>
              </a:solidFill>
              <a:latin typeface="Calibri" panose="020F0502020204030204" pitchFamily="34" charset="0"/>
              <a:cs typeface="Calibri" panose="020F0502020204030204" pitchFamily="34" charset="0"/>
            </a:rPr>
            <a:t>Demographic Variation in Health Insurance Coverage: United States, 2020</a:t>
          </a:r>
          <a:endParaRPr lang="en-US" sz="2400" kern="1200">
            <a:solidFill>
              <a:srgbClr val="000000"/>
            </a:solidFill>
            <a:latin typeface="Calibri" panose="020F0502020204030204" pitchFamily="34" charset="0"/>
            <a:cs typeface="Calibri" panose="020F0502020204030204" pitchFamily="34" charset="0"/>
          </a:endParaRPr>
        </a:p>
      </dsp:txBody>
      <dsp:txXfrm>
        <a:off x="5774210" y="1740199"/>
        <a:ext cx="5065050" cy="38869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97BA5-0469-44DB-9147-70B2644E35A6}"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B58DC-D9BF-4938-AB27-94BAA4BB1404}" type="slidenum">
              <a:rPr lang="en-US" smtClean="0"/>
              <a:t>‹#›</a:t>
            </a:fld>
            <a:endParaRPr lang="en-US"/>
          </a:p>
        </p:txBody>
      </p:sp>
    </p:spTree>
    <p:extLst>
      <p:ext uri="{BB962C8B-B14F-4D97-AF65-F5344CB8AC3E}">
        <p14:creationId xmlns:p14="http://schemas.microsoft.com/office/powerpoint/2010/main" val="210873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1</a:t>
            </a:fld>
            <a:endParaRPr lang="en-US"/>
          </a:p>
        </p:txBody>
      </p:sp>
    </p:spTree>
    <p:extLst>
      <p:ext uri="{BB962C8B-B14F-4D97-AF65-F5344CB8AC3E}">
        <p14:creationId xmlns:p14="http://schemas.microsoft.com/office/powerpoint/2010/main" val="1909747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10</a:t>
            </a:fld>
            <a:endParaRPr lang="en-US"/>
          </a:p>
        </p:txBody>
      </p:sp>
    </p:spTree>
    <p:extLst>
      <p:ext uri="{BB962C8B-B14F-4D97-AF65-F5344CB8AC3E}">
        <p14:creationId xmlns:p14="http://schemas.microsoft.com/office/powerpoint/2010/main" val="4232942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B120D9-A07D-4DEC-AC5C-AFCD6204DA42}" type="slidenum">
              <a:rPr lang="en-US" smtClean="0"/>
              <a:t>11</a:t>
            </a:fld>
            <a:endParaRPr lang="en-US"/>
          </a:p>
        </p:txBody>
      </p:sp>
    </p:spTree>
    <p:extLst>
      <p:ext uri="{BB962C8B-B14F-4D97-AF65-F5344CB8AC3E}">
        <p14:creationId xmlns:p14="http://schemas.microsoft.com/office/powerpoint/2010/main" val="1000435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38845-028E-40CA-B907-D5495ECFD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74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2</a:t>
            </a:fld>
            <a:endParaRPr lang="en-US"/>
          </a:p>
        </p:txBody>
      </p:sp>
    </p:spTree>
    <p:extLst>
      <p:ext uri="{BB962C8B-B14F-4D97-AF65-F5344CB8AC3E}">
        <p14:creationId xmlns:p14="http://schemas.microsoft.com/office/powerpoint/2010/main" val="13925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3</a:t>
            </a:fld>
            <a:endParaRPr lang="en-US"/>
          </a:p>
        </p:txBody>
      </p:sp>
    </p:spTree>
    <p:extLst>
      <p:ext uri="{BB962C8B-B14F-4D97-AF65-F5344CB8AC3E}">
        <p14:creationId xmlns:p14="http://schemas.microsoft.com/office/powerpoint/2010/main" val="402969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4</a:t>
            </a:fld>
            <a:endParaRPr lang="en-US"/>
          </a:p>
        </p:txBody>
      </p:sp>
    </p:spTree>
    <p:extLst>
      <p:ext uri="{BB962C8B-B14F-4D97-AF65-F5344CB8AC3E}">
        <p14:creationId xmlns:p14="http://schemas.microsoft.com/office/powerpoint/2010/main" val="383670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5</a:t>
            </a:fld>
            <a:endParaRPr lang="en-US"/>
          </a:p>
        </p:txBody>
      </p:sp>
    </p:spTree>
    <p:extLst>
      <p:ext uri="{BB962C8B-B14F-4D97-AF65-F5344CB8AC3E}">
        <p14:creationId xmlns:p14="http://schemas.microsoft.com/office/powerpoint/2010/main" val="174488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Calibri" panose="020F0502020204030204" pitchFamily="34" charset="0"/>
              <a:cs typeface="Times New Roman" panose="02020603050405020304" pitchFamily="18" charset="0"/>
            </a:endParaRPr>
          </a:p>
          <a:p>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02B58DC-D9BF-4938-AB27-94BAA4BB1404}" type="slidenum">
              <a:rPr lang="en-US" smtClean="0"/>
              <a:t>6</a:t>
            </a:fld>
            <a:endParaRPr lang="en-US"/>
          </a:p>
        </p:txBody>
      </p:sp>
    </p:spTree>
    <p:extLst>
      <p:ext uri="{BB962C8B-B14F-4D97-AF65-F5344CB8AC3E}">
        <p14:creationId xmlns:p14="http://schemas.microsoft.com/office/powerpoint/2010/main" val="127993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FDB109-C369-4967-94F9-02C5A680456D}" type="slidenum">
              <a:rPr lang="en-US" smtClean="0"/>
              <a:t>7</a:t>
            </a:fld>
            <a:endParaRPr lang="en-US"/>
          </a:p>
        </p:txBody>
      </p:sp>
    </p:spTree>
    <p:extLst>
      <p:ext uri="{BB962C8B-B14F-4D97-AF65-F5344CB8AC3E}">
        <p14:creationId xmlns:p14="http://schemas.microsoft.com/office/powerpoint/2010/main" val="312569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8</a:t>
            </a:fld>
            <a:endParaRPr lang="en-US"/>
          </a:p>
        </p:txBody>
      </p:sp>
    </p:spTree>
    <p:extLst>
      <p:ext uri="{BB962C8B-B14F-4D97-AF65-F5344CB8AC3E}">
        <p14:creationId xmlns:p14="http://schemas.microsoft.com/office/powerpoint/2010/main" val="1441321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2B58DC-D9BF-4938-AB27-94BAA4BB1404}" type="slidenum">
              <a:rPr lang="en-US" smtClean="0"/>
              <a:t>9</a:t>
            </a:fld>
            <a:endParaRPr lang="en-US"/>
          </a:p>
        </p:txBody>
      </p:sp>
    </p:spTree>
    <p:extLst>
      <p:ext uri="{BB962C8B-B14F-4D97-AF65-F5344CB8AC3E}">
        <p14:creationId xmlns:p14="http://schemas.microsoft.com/office/powerpoint/2010/main" val="3371947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532E63"/>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5E973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269937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6523056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28287962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833522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a:t>Bottom band: OD</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87742" b="-5052"/>
          <a:stretch/>
        </p:blipFill>
        <p:spPr>
          <a:xfrm>
            <a:off x="8587"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421994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5CD0F-5176-48E3-8E31-0D4C58A69AEA}"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AD307-EA84-408A-AB8A-00D35AA9C11A}" type="slidenum">
              <a:rPr lang="en-US" smtClean="0"/>
              <a:t>‹#›</a:t>
            </a:fld>
            <a:endParaRPr lang="en-US"/>
          </a:p>
        </p:txBody>
      </p:sp>
    </p:spTree>
    <p:extLst>
      <p:ext uri="{BB962C8B-B14F-4D97-AF65-F5344CB8AC3E}">
        <p14:creationId xmlns:p14="http://schemas.microsoft.com/office/powerpoint/2010/main" val="444687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a:p>
          <a:p>
            <a:pPr lvl="1"/>
            <a:endParaRPr lang="en-US"/>
          </a:p>
          <a:p>
            <a:pPr lvl="2"/>
            <a:endParaRPr lang="en-US"/>
          </a:p>
          <a:p>
            <a:pPr lvl="3"/>
            <a:endParaRPr lang="en-US"/>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a:t>
            </a:r>
          </a:p>
        </p:txBody>
      </p:sp>
    </p:spTree>
    <p:extLst>
      <p:ext uri="{BB962C8B-B14F-4D97-AF65-F5344CB8AC3E}">
        <p14:creationId xmlns:p14="http://schemas.microsoft.com/office/powerpoint/2010/main" val="9546087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spTree>
    <p:extLst>
      <p:ext uri="{BB962C8B-B14F-4D97-AF65-F5344CB8AC3E}">
        <p14:creationId xmlns:p14="http://schemas.microsoft.com/office/powerpoint/2010/main" val="137904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231462CD-0A3F-4770-B86B-792F761AF34C}"/>
              </a:ext>
            </a:extLst>
          </p:cNvPr>
          <p:cNvGrpSpPr/>
          <p:nvPr userDrawn="1"/>
        </p:nvGrpSpPr>
        <p:grpSpPr>
          <a:xfrm>
            <a:off x="0" y="6710290"/>
            <a:ext cx="12192000" cy="147710"/>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84426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CF6F1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6710290"/>
            <a:ext cx="12192000" cy="147710"/>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94609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87629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5387" y="2054894"/>
            <a:ext cx="9515271" cy="1362075"/>
          </a:xfrm>
          <a:prstGeom prst="rect">
            <a:avLst/>
          </a:prstGeom>
        </p:spPr>
        <p:txBody>
          <a:bodyPr anchor="b">
            <a:normAutofit/>
          </a:bodyPr>
          <a:lstStyle>
            <a:lvl1pPr algn="l">
              <a:lnSpc>
                <a:spcPts val="3800"/>
              </a:lnSpc>
              <a:defRPr sz="3200" b="1" cap="none" baseline="0">
                <a:solidFill>
                  <a:srgbClr val="00439C"/>
                </a:solidFill>
                <a:effectLst/>
                <a:latin typeface="+mj-lt"/>
              </a:defRPr>
            </a:lvl1pPr>
          </a:lstStyle>
          <a:p>
            <a:r>
              <a:rPr lang="en-US"/>
              <a:t>Section Title – Calibri (Headings), Bold, 32pt</a:t>
            </a:r>
          </a:p>
        </p:txBody>
      </p:sp>
      <p:sp>
        <p:nvSpPr>
          <p:cNvPr id="5" name="Content Placeholder 4"/>
          <p:cNvSpPr>
            <a:spLocks noGrp="1"/>
          </p:cNvSpPr>
          <p:nvPr>
            <p:ph sz="quarter" idx="10" hasCustomPrompt="1"/>
          </p:nvPr>
        </p:nvSpPr>
        <p:spPr>
          <a:xfrm>
            <a:off x="1327151" y="3414806"/>
            <a:ext cx="9537700" cy="1009650"/>
          </a:xfrm>
          <a:prstGeom prst="rect">
            <a:avLst/>
          </a:prstGeom>
        </p:spPr>
        <p:txBody>
          <a:bodyPr>
            <a:normAutofit/>
          </a:bodyPr>
          <a:lstStyle>
            <a:lvl1pPr marL="0" indent="0">
              <a:buNone/>
              <a:defRPr sz="2000" b="1" baseline="0">
                <a:solidFill>
                  <a:schemeClr val="tx1"/>
                </a:solidFill>
              </a:defRPr>
            </a:lvl1pPr>
          </a:lstStyle>
          <a:p>
            <a:pPr lvl="0"/>
            <a:r>
              <a:rPr lang="en-US"/>
              <a:t>Subtitle – Calibri (Body), Bold, 20pt</a:t>
            </a:r>
          </a:p>
        </p:txBody>
      </p:sp>
    </p:spTree>
    <p:extLst>
      <p:ext uri="{BB962C8B-B14F-4D97-AF65-F5344CB8AC3E}">
        <p14:creationId xmlns:p14="http://schemas.microsoft.com/office/powerpoint/2010/main" val="11838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167829836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10254342" y="5672704"/>
            <a:ext cx="1937657"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
        <p:nvSpPr>
          <p:cNvPr id="2" name="Rectangle 1"/>
          <p:cNvSpPr/>
          <p:nvPr userDrawn="1"/>
        </p:nvSpPr>
        <p:spPr>
          <a:xfrm>
            <a:off x="10319658" y="-1"/>
            <a:ext cx="1872341" cy="1185297"/>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341857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704"/>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6265352"/>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30977077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2/16/2022</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4127444834"/>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1" r:id="rId3"/>
    <p:sldLayoutId id="2147483653" r:id="rId4"/>
    <p:sldLayoutId id="2147483655"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78472135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cdc.gov/nchs/covid19/index.htm" TargetMode="External"/><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image" Target="../media/image22.svg"/><Relationship Id="rId5" Type="http://schemas.openxmlformats.org/officeDocument/2006/relationships/diagramQuickStyle" Target="../diagrams/quickStyle3.xml"/><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diagramLayout" Target="../diagrams/layout3.xml"/><Relationship Id="rId9" Type="http://schemas.openxmlformats.org/officeDocument/2006/relationships/image" Target="../media/image20.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79C46-03ED-40C4-A175-D751182D3FA1}"/>
              </a:ext>
            </a:extLst>
          </p:cNvPr>
          <p:cNvSpPr>
            <a:spLocks noGrp="1"/>
          </p:cNvSpPr>
          <p:nvPr>
            <p:ph type="title"/>
          </p:nvPr>
        </p:nvSpPr>
        <p:spPr>
          <a:xfrm>
            <a:off x="358048" y="1382618"/>
            <a:ext cx="10839490" cy="2283765"/>
          </a:xfrm>
        </p:spPr>
        <p:txBody>
          <a:bodyPr>
            <a:normAutofit/>
          </a:bodyPr>
          <a:lstStyle/>
          <a:p>
            <a:pPr>
              <a:lnSpc>
                <a:spcPct val="100000"/>
              </a:lnSpc>
            </a:pPr>
            <a:r>
              <a:rPr lang="en-US" sz="4000">
                <a:solidFill>
                  <a:srgbClr val="0039A6"/>
                </a:solidFill>
                <a:latin typeface="Calibri"/>
                <a:cs typeface="Calibri"/>
              </a:rPr>
              <a:t>Leadership Update</a:t>
            </a:r>
          </a:p>
        </p:txBody>
      </p:sp>
      <p:sp>
        <p:nvSpPr>
          <p:cNvPr id="5" name="Subtitle 4">
            <a:extLst>
              <a:ext uri="{FF2B5EF4-FFF2-40B4-BE49-F238E27FC236}">
                <a16:creationId xmlns:a16="http://schemas.microsoft.com/office/drawing/2014/main" id="{53619A65-6F2E-4536-98ED-6BEEA4FD8736}"/>
              </a:ext>
            </a:extLst>
          </p:cNvPr>
          <p:cNvSpPr>
            <a:spLocks noGrp="1"/>
          </p:cNvSpPr>
          <p:nvPr>
            <p:ph type="subTitle" idx="1"/>
          </p:nvPr>
        </p:nvSpPr>
        <p:spPr>
          <a:xfrm>
            <a:off x="457200" y="3538607"/>
            <a:ext cx="10478655" cy="1936775"/>
          </a:xfrm>
        </p:spPr>
        <p:txBody>
          <a:bodyPr vert="horz" lIns="91440" tIns="45720" rIns="91440" bIns="45720" rtlCol="0" anchor="t">
            <a:normAutofit lnSpcReduction="10000"/>
          </a:bodyPr>
          <a:lstStyle/>
          <a:p>
            <a:pPr>
              <a:spcAft>
                <a:spcPts val="600"/>
              </a:spcAft>
            </a:pPr>
            <a:r>
              <a:rPr lang="en-US" sz="2800" dirty="0">
                <a:solidFill>
                  <a:srgbClr val="0039A6"/>
                </a:solidFill>
                <a:latin typeface="Calibri"/>
                <a:ea typeface="+mj-ea"/>
                <a:cs typeface="Calibri"/>
              </a:rPr>
              <a:t>Brian C. Moyer, Ph.D., NCHS Director</a:t>
            </a:r>
          </a:p>
          <a:p>
            <a:pPr>
              <a:spcAft>
                <a:spcPts val="600"/>
              </a:spcAft>
            </a:pPr>
            <a:r>
              <a:rPr lang="en-US" sz="2800" dirty="0">
                <a:solidFill>
                  <a:srgbClr val="0039A6"/>
                </a:solidFill>
                <a:latin typeface="Calibri"/>
                <a:ea typeface="+mj-ea"/>
                <a:cs typeface="Calibri"/>
              </a:rPr>
              <a:t>Jen </a:t>
            </a:r>
            <a:r>
              <a:rPr lang="en-US" sz="2800" dirty="0" err="1">
                <a:solidFill>
                  <a:srgbClr val="0039A6"/>
                </a:solidFill>
                <a:latin typeface="Calibri"/>
                <a:ea typeface="+mj-ea"/>
                <a:cs typeface="Calibri"/>
              </a:rPr>
              <a:t>Layden</a:t>
            </a:r>
            <a:r>
              <a:rPr lang="en-US" sz="2800">
                <a:solidFill>
                  <a:srgbClr val="0039A6"/>
                </a:solidFill>
                <a:latin typeface="Calibri"/>
                <a:ea typeface="+mj-ea"/>
                <a:cs typeface="Calibri"/>
              </a:rPr>
              <a:t>, M.D., Ph.D., Acting Associate Deputy Director for Public Health Science and Surveillance </a:t>
            </a:r>
          </a:p>
          <a:p>
            <a:r>
              <a:rPr lang="en-US" sz="2800" dirty="0">
                <a:solidFill>
                  <a:srgbClr val="0039A6"/>
                </a:solidFill>
                <a:latin typeface="Calibri"/>
                <a:ea typeface="+mj-ea"/>
                <a:cs typeface="Calibri"/>
              </a:rPr>
              <a:t>Jim Craver, Acting Deputy Director for Management and Operations</a:t>
            </a:r>
            <a:endParaRPr lang="en-US" sz="2800" dirty="0">
              <a:solidFill>
                <a:srgbClr val="0039A6"/>
              </a:solidFill>
              <a:ea typeface="+mj-ea"/>
              <a:cs typeface="Calibri"/>
            </a:endParaRPr>
          </a:p>
        </p:txBody>
      </p:sp>
      <p:sp>
        <p:nvSpPr>
          <p:cNvPr id="6" name="Text Placeholder 5">
            <a:extLst>
              <a:ext uri="{FF2B5EF4-FFF2-40B4-BE49-F238E27FC236}">
                <a16:creationId xmlns:a16="http://schemas.microsoft.com/office/drawing/2014/main" id="{07596C6D-5287-4960-9366-F755645F055E}"/>
              </a:ext>
            </a:extLst>
          </p:cNvPr>
          <p:cNvSpPr>
            <a:spLocks noGrp="1"/>
          </p:cNvSpPr>
          <p:nvPr>
            <p:ph type="body" sz="quarter" idx="10"/>
          </p:nvPr>
        </p:nvSpPr>
        <p:spPr>
          <a:xfrm>
            <a:off x="457200" y="5594021"/>
            <a:ext cx="8430714" cy="951556"/>
          </a:xfrm>
        </p:spPr>
        <p:txBody>
          <a:bodyPr>
            <a:normAutofit lnSpcReduction="10000"/>
          </a:bodyPr>
          <a:lstStyle/>
          <a:p>
            <a:pPr>
              <a:lnSpc>
                <a:spcPct val="90000"/>
              </a:lnSpc>
            </a:pPr>
            <a:endParaRPr lang="en-US" sz="2800">
              <a:solidFill>
                <a:srgbClr val="0039A6"/>
              </a:solidFill>
              <a:ea typeface="+mj-ea"/>
              <a:cs typeface="+mj-cs"/>
            </a:endParaRPr>
          </a:p>
          <a:p>
            <a:pPr>
              <a:lnSpc>
                <a:spcPct val="90000"/>
              </a:lnSpc>
            </a:pPr>
            <a:r>
              <a:rPr lang="en-US" sz="2800" b="1">
                <a:solidFill>
                  <a:srgbClr val="0039A6"/>
                </a:solidFill>
                <a:ea typeface="+mj-ea"/>
                <a:cs typeface="+mj-cs"/>
              </a:rPr>
              <a:t>February 10, 2022</a:t>
            </a:r>
          </a:p>
        </p:txBody>
      </p:sp>
    </p:spTree>
    <p:extLst>
      <p:ext uri="{BB962C8B-B14F-4D97-AF65-F5344CB8AC3E}">
        <p14:creationId xmlns:p14="http://schemas.microsoft.com/office/powerpoint/2010/main" val="175886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his chart illustrates NCHS Recent Data Release on COVID-19 from the National Ambulatory Medical Care Survey ">
            <a:extLst>
              <a:ext uri="{FF2B5EF4-FFF2-40B4-BE49-F238E27FC236}">
                <a16:creationId xmlns:a16="http://schemas.microsoft.com/office/drawing/2014/main" id="{D8A7F0A4-E9DA-401E-A6BE-71A3F885E4A8}"/>
              </a:ext>
            </a:extLst>
          </p:cNvPr>
          <p:cNvPicPr>
            <a:picLocks noChangeAspect="1"/>
          </p:cNvPicPr>
          <p:nvPr/>
        </p:nvPicPr>
        <p:blipFill rotWithShape="1">
          <a:blip r:embed="rId3"/>
          <a:srcRect t="26145"/>
          <a:stretch/>
        </p:blipFill>
        <p:spPr>
          <a:xfrm>
            <a:off x="194270" y="4489026"/>
            <a:ext cx="5716741" cy="1990721"/>
          </a:xfrm>
          <a:prstGeom prst="rect">
            <a:avLst/>
          </a:prstGeom>
        </p:spPr>
      </p:pic>
      <p:sp>
        <p:nvSpPr>
          <p:cNvPr id="19" name="Rectangle 18" descr="This reflects the slide title, which reads - Recent Data Releases on COVID-19">
            <a:extLst>
              <a:ext uri="{FF2B5EF4-FFF2-40B4-BE49-F238E27FC236}">
                <a16:creationId xmlns:a16="http://schemas.microsoft.com/office/drawing/2014/main" id="{EE6FD4AD-58BA-470A-993F-AD631D85513A}"/>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2">
            <a:extLst>
              <a:ext uri="{FF2B5EF4-FFF2-40B4-BE49-F238E27FC236}">
                <a16:creationId xmlns:a16="http://schemas.microsoft.com/office/drawing/2014/main" id="{F66D84C4-4E96-448C-BBA6-AC4BEF8C139E}"/>
              </a:ext>
            </a:extLst>
          </p:cNvPr>
          <p:cNvSpPr>
            <a:spLocks noGrp="1"/>
          </p:cNvSpPr>
          <p:nvPr>
            <p:ph type="title"/>
          </p:nvPr>
        </p:nvSpPr>
        <p:spPr>
          <a:xfrm>
            <a:off x="-222069" y="-517057"/>
            <a:ext cx="12636137" cy="1325563"/>
          </a:xfrm>
        </p:spPr>
        <p:txBody>
          <a:bodyPr/>
          <a:lstStyle/>
          <a:p>
            <a:pPr algn="ctr"/>
            <a:r>
              <a:rPr lang="en-US" dirty="0">
                <a:solidFill>
                  <a:schemeClr val="bg2"/>
                </a:solidFill>
              </a:rPr>
              <a:t>Recent Data Releases on COVID-19</a:t>
            </a:r>
          </a:p>
        </p:txBody>
      </p:sp>
      <p:grpSp>
        <p:nvGrpSpPr>
          <p:cNvPr id="5" name="Group 4" descr="This chart illustrates NCHS Recent Data Release on COVID-19 from the Household Pulse Survey ">
            <a:extLst>
              <a:ext uri="{FF2B5EF4-FFF2-40B4-BE49-F238E27FC236}">
                <a16:creationId xmlns:a16="http://schemas.microsoft.com/office/drawing/2014/main" id="{A55DC12E-6693-42EE-BC58-A91B3B9B621B}"/>
              </a:ext>
            </a:extLst>
          </p:cNvPr>
          <p:cNvGrpSpPr/>
          <p:nvPr/>
        </p:nvGrpSpPr>
        <p:grpSpPr>
          <a:xfrm>
            <a:off x="105987" y="1203198"/>
            <a:ext cx="6147777" cy="2510997"/>
            <a:chOff x="105987" y="1203198"/>
            <a:chExt cx="6147777" cy="2510997"/>
          </a:xfrm>
        </p:grpSpPr>
        <p:sp>
          <p:nvSpPr>
            <p:cNvPr id="11" name="TextBox 10">
              <a:extLst>
                <a:ext uri="{FF2B5EF4-FFF2-40B4-BE49-F238E27FC236}">
                  <a16:creationId xmlns:a16="http://schemas.microsoft.com/office/drawing/2014/main" id="{B3CF5301-7D31-4400-ABA1-E25C3F734EFB}"/>
                </a:ext>
              </a:extLst>
            </p:cNvPr>
            <p:cNvSpPr txBox="1"/>
            <p:nvPr/>
          </p:nvSpPr>
          <p:spPr>
            <a:xfrm>
              <a:off x="449159" y="1203198"/>
              <a:ext cx="5093600" cy="830997"/>
            </a:xfrm>
            <a:prstGeom prst="rect">
              <a:avLst/>
            </a:prstGeom>
            <a:noFill/>
          </p:spPr>
          <p:txBody>
            <a:bodyPr wrap="square" lIns="91440" tIns="45720" rIns="91440" bIns="45720" rtlCol="0" anchor="t">
              <a:spAutoFit/>
            </a:bodyPr>
            <a:lstStyle/>
            <a:p>
              <a:pPr algn="ctr"/>
              <a:r>
                <a:rPr lang="en-US" sz="1600" b="1" dirty="0">
                  <a:solidFill>
                    <a:srgbClr val="000000"/>
                  </a:solidFill>
                  <a:latin typeface="Calibri"/>
                  <a:cs typeface="Calibri"/>
                </a:rPr>
                <a:t>Household Pulse Survey </a:t>
              </a:r>
            </a:p>
            <a:p>
              <a:pPr algn="ctr"/>
              <a:r>
                <a:rPr lang="en-US" sz="1600" dirty="0">
                  <a:solidFill>
                    <a:srgbClr val="000000"/>
                  </a:solidFill>
                  <a:latin typeface="Calibri"/>
                  <a:cs typeface="Calibri"/>
                </a:rPr>
                <a:t>Symptoms of Anxiety and Depressive Disorder during the COVID-19 Pandemic, by Gender Identity </a:t>
              </a:r>
              <a:endParaRPr lang="en-US" sz="1600" dirty="0">
                <a:solidFill>
                  <a:srgbClr val="000000"/>
                </a:solidFill>
                <a:latin typeface="Calibri" panose="020F0502020204030204" pitchFamily="34" charset="0"/>
              </a:endParaRPr>
            </a:p>
          </p:txBody>
        </p:sp>
        <p:pic>
          <p:nvPicPr>
            <p:cNvPr id="3" name="Picture 2" descr="This chart illustrates NCHS Recent Data Release on COVID-19 from the Household Pulse Survey ">
              <a:extLst>
                <a:ext uri="{FF2B5EF4-FFF2-40B4-BE49-F238E27FC236}">
                  <a16:creationId xmlns:a16="http://schemas.microsoft.com/office/drawing/2014/main" id="{5EEDFED5-B260-471A-8639-30EABB731F48}"/>
                </a:ext>
              </a:extLst>
            </p:cNvPr>
            <p:cNvPicPr>
              <a:picLocks noChangeAspect="1"/>
            </p:cNvPicPr>
            <p:nvPr/>
          </p:nvPicPr>
          <p:blipFill rotWithShape="1">
            <a:blip r:embed="rId4"/>
            <a:srcRect l="289" t="12826"/>
            <a:stretch/>
          </p:blipFill>
          <p:spPr>
            <a:xfrm>
              <a:off x="105987" y="2018805"/>
              <a:ext cx="5893309" cy="1695390"/>
            </a:xfrm>
            <a:prstGeom prst="rect">
              <a:avLst/>
            </a:prstGeom>
          </p:spPr>
        </p:pic>
        <p:pic>
          <p:nvPicPr>
            <p:cNvPr id="7" name="Picture 6">
              <a:extLst>
                <a:ext uri="{FF2B5EF4-FFF2-40B4-BE49-F238E27FC236}">
                  <a16:creationId xmlns:a16="http://schemas.microsoft.com/office/drawing/2014/main" id="{B49CBDF3-D49C-4880-A85E-8180B86DB817}"/>
                </a:ext>
              </a:extLst>
            </p:cNvPr>
            <p:cNvPicPr>
              <a:picLocks noChangeAspect="1"/>
            </p:cNvPicPr>
            <p:nvPr/>
          </p:nvPicPr>
          <p:blipFill>
            <a:blip r:embed="rId5"/>
            <a:stretch>
              <a:fillRect/>
            </a:stretch>
          </p:blipFill>
          <p:spPr>
            <a:xfrm>
              <a:off x="2471811" y="2066109"/>
              <a:ext cx="3781953" cy="285790"/>
            </a:xfrm>
            <a:prstGeom prst="rect">
              <a:avLst/>
            </a:prstGeom>
          </p:spPr>
        </p:pic>
      </p:grpSp>
      <p:grpSp>
        <p:nvGrpSpPr>
          <p:cNvPr id="8" name="Group 7" descr="This chart illustrates NCHS Recent Data Release on COVID-19 from the National Post-Acute and Long-term Care Study ">
            <a:extLst>
              <a:ext uri="{FF2B5EF4-FFF2-40B4-BE49-F238E27FC236}">
                <a16:creationId xmlns:a16="http://schemas.microsoft.com/office/drawing/2014/main" id="{79D697DE-EBF9-48AB-9341-1B97FE381BED}"/>
              </a:ext>
            </a:extLst>
          </p:cNvPr>
          <p:cNvGrpSpPr/>
          <p:nvPr/>
        </p:nvGrpSpPr>
        <p:grpSpPr>
          <a:xfrm>
            <a:off x="6593684" y="1893820"/>
            <a:ext cx="5643563" cy="3055249"/>
            <a:chOff x="6593684" y="1893820"/>
            <a:chExt cx="5643563" cy="3055249"/>
          </a:xfrm>
        </p:grpSpPr>
        <p:sp>
          <p:nvSpPr>
            <p:cNvPr id="6" name="TextBox 5">
              <a:extLst>
                <a:ext uri="{FF2B5EF4-FFF2-40B4-BE49-F238E27FC236}">
                  <a16:creationId xmlns:a16="http://schemas.microsoft.com/office/drawing/2014/main" id="{D78CFA46-8E2E-4FDF-96AB-16C2E2A7C7CE}"/>
                </a:ext>
              </a:extLst>
            </p:cNvPr>
            <p:cNvSpPr txBox="1"/>
            <p:nvPr/>
          </p:nvSpPr>
          <p:spPr>
            <a:xfrm>
              <a:off x="6593684" y="1893820"/>
              <a:ext cx="5643563" cy="1077218"/>
            </a:xfrm>
            <a:prstGeom prst="rect">
              <a:avLst/>
            </a:prstGeom>
            <a:noFill/>
          </p:spPr>
          <p:txBody>
            <a:bodyPr wrap="square" lIns="91440" tIns="45720" rIns="91440" bIns="45720" rtlCol="0" anchor="t">
              <a:spAutoFit/>
            </a:bodyPr>
            <a:lstStyle/>
            <a:p>
              <a:pPr algn="ctr"/>
              <a:r>
                <a:rPr lang="en-US" sz="1600" b="1" dirty="0">
                  <a:solidFill>
                    <a:srgbClr val="000000"/>
                  </a:solidFill>
                  <a:latin typeface="Calibri"/>
                  <a:cs typeface="Calibri"/>
                </a:rPr>
                <a:t>National Post-Acute and Long-term Care Study </a:t>
              </a:r>
            </a:p>
            <a:p>
              <a:pPr algn="ctr"/>
              <a:r>
                <a:rPr lang="en-US" sz="1600" dirty="0">
                  <a:solidFill>
                    <a:srgbClr val="000000"/>
                  </a:solidFill>
                  <a:latin typeface="Calibri"/>
                  <a:cs typeface="Calibri"/>
                </a:rPr>
                <a:t>Number of COVID-19 cases, hospitalizations, and deaths among residential care community residents, by U.S. Census Region, Jan 2020 – March 2021</a:t>
              </a:r>
            </a:p>
          </p:txBody>
        </p:sp>
        <p:pic>
          <p:nvPicPr>
            <p:cNvPr id="10" name="Picture 9">
              <a:extLst>
                <a:ext uri="{FF2B5EF4-FFF2-40B4-BE49-F238E27FC236}">
                  <a16:creationId xmlns:a16="http://schemas.microsoft.com/office/drawing/2014/main" id="{45CCB44C-6D64-4551-BBB3-C857228823DD}"/>
                </a:ext>
              </a:extLst>
            </p:cNvPr>
            <p:cNvPicPr>
              <a:picLocks noChangeAspect="1"/>
            </p:cNvPicPr>
            <p:nvPr/>
          </p:nvPicPr>
          <p:blipFill rotWithShape="1">
            <a:blip r:embed="rId6"/>
            <a:srcRect t="8291"/>
            <a:stretch/>
          </p:blipFill>
          <p:spPr>
            <a:xfrm>
              <a:off x="6624054" y="3132633"/>
              <a:ext cx="5537576" cy="1816436"/>
            </a:xfrm>
            <a:prstGeom prst="rect">
              <a:avLst/>
            </a:prstGeom>
          </p:spPr>
        </p:pic>
      </p:grpSp>
      <p:grpSp>
        <p:nvGrpSpPr>
          <p:cNvPr id="9" name="Group 8" descr="This object illustrates three graphs of NCHS Recent Data Releases on COVID-19  ">
            <a:extLst>
              <a:ext uri="{FF2B5EF4-FFF2-40B4-BE49-F238E27FC236}">
                <a16:creationId xmlns:a16="http://schemas.microsoft.com/office/drawing/2014/main" id="{A691ADFC-EDB1-4260-840E-F2C46C8DC27C}"/>
              </a:ext>
            </a:extLst>
          </p:cNvPr>
          <p:cNvGrpSpPr/>
          <p:nvPr/>
        </p:nvGrpSpPr>
        <p:grpSpPr>
          <a:xfrm>
            <a:off x="0" y="1203198"/>
            <a:ext cx="12192000" cy="5495057"/>
            <a:chOff x="0" y="1203198"/>
            <a:chExt cx="12192000" cy="5495057"/>
          </a:xfrm>
        </p:grpSpPr>
        <p:pic>
          <p:nvPicPr>
            <p:cNvPr id="13" name="Picture 12">
              <a:extLst>
                <a:ext uri="{FF2B5EF4-FFF2-40B4-BE49-F238E27FC236}">
                  <a16:creationId xmlns:a16="http://schemas.microsoft.com/office/drawing/2014/main" id="{C1E91E4D-AF02-41E0-948D-F7C361E37E3C}"/>
                </a:ext>
              </a:extLst>
            </p:cNvPr>
            <p:cNvPicPr>
              <a:picLocks noChangeAspect="1"/>
            </p:cNvPicPr>
            <p:nvPr/>
          </p:nvPicPr>
          <p:blipFill>
            <a:blip r:embed="rId7"/>
            <a:stretch>
              <a:fillRect/>
            </a:stretch>
          </p:blipFill>
          <p:spPr>
            <a:xfrm>
              <a:off x="8997934" y="3309633"/>
              <a:ext cx="2939056" cy="293906"/>
            </a:xfrm>
            <a:prstGeom prst="rect">
              <a:avLst/>
            </a:prstGeom>
          </p:spPr>
        </p:pic>
        <p:grpSp>
          <p:nvGrpSpPr>
            <p:cNvPr id="4" name="Group 3" descr="This chart reflects a NCHS recent data release on COVID-19 entitled &quot;National Ambulatory Medical Care Survey&quot;&#10;">
              <a:extLst>
                <a:ext uri="{FF2B5EF4-FFF2-40B4-BE49-F238E27FC236}">
                  <a16:creationId xmlns:a16="http://schemas.microsoft.com/office/drawing/2014/main" id="{AB6649CD-0250-4306-96E5-9E7E9E33B814}"/>
                </a:ext>
              </a:extLst>
            </p:cNvPr>
            <p:cNvGrpSpPr/>
            <p:nvPr/>
          </p:nvGrpSpPr>
          <p:grpSpPr>
            <a:xfrm>
              <a:off x="0" y="1203198"/>
              <a:ext cx="12192000" cy="5495057"/>
              <a:chOff x="0" y="1203198"/>
              <a:chExt cx="12192000" cy="5495057"/>
            </a:xfrm>
          </p:grpSpPr>
          <p:sp>
            <p:nvSpPr>
              <p:cNvPr id="22" name="Rectangle 21" descr="This chart illustrates NCHS Recent Data Release on COVID-19 from the National Post-Acute and Long-term Care Study ">
                <a:extLst>
                  <a:ext uri="{FF2B5EF4-FFF2-40B4-BE49-F238E27FC236}">
                    <a16:creationId xmlns:a16="http://schemas.microsoft.com/office/drawing/2014/main" id="{BFBC9910-CE9C-4129-BC4E-8ED5449A7558}"/>
                  </a:ext>
                </a:extLst>
              </p:cNvPr>
              <p:cNvSpPr/>
              <p:nvPr/>
            </p:nvSpPr>
            <p:spPr>
              <a:xfrm>
                <a:off x="6593684" y="1878432"/>
                <a:ext cx="5598316" cy="315630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13FC4FC-F6ED-4886-892E-60EE79F3E2D5}"/>
                  </a:ext>
                </a:extLst>
              </p:cNvPr>
              <p:cNvGrpSpPr/>
              <p:nvPr/>
            </p:nvGrpSpPr>
            <p:grpSpPr>
              <a:xfrm>
                <a:off x="0" y="1203198"/>
                <a:ext cx="6293427" cy="5495057"/>
                <a:chOff x="0" y="1203198"/>
                <a:chExt cx="6293427" cy="5495057"/>
              </a:xfrm>
            </p:grpSpPr>
            <p:sp>
              <p:nvSpPr>
                <p:cNvPr id="21" name="TextBox 20">
                  <a:extLst>
                    <a:ext uri="{FF2B5EF4-FFF2-40B4-BE49-F238E27FC236}">
                      <a16:creationId xmlns:a16="http://schemas.microsoft.com/office/drawing/2014/main" id="{A42B380E-9DEE-4AD1-A4BA-EF991C3FFDD1}"/>
                    </a:ext>
                  </a:extLst>
                </p:cNvPr>
                <p:cNvSpPr txBox="1"/>
                <p:nvPr/>
              </p:nvSpPr>
              <p:spPr>
                <a:xfrm>
                  <a:off x="165717" y="4241494"/>
                  <a:ext cx="5833579" cy="830997"/>
                </a:xfrm>
                <a:prstGeom prst="rect">
                  <a:avLst/>
                </a:prstGeom>
                <a:noFill/>
              </p:spPr>
              <p:txBody>
                <a:bodyPr wrap="square" lIns="91440" tIns="45720" rIns="91440" bIns="45720" rtlCol="0" anchor="t">
                  <a:spAutoFit/>
                </a:bodyPr>
                <a:lstStyle/>
                <a:p>
                  <a:pPr algn="ctr"/>
                  <a:r>
                    <a:rPr lang="en-US" sz="1600" b="1" dirty="0">
                      <a:solidFill>
                        <a:srgbClr val="000000"/>
                      </a:solidFill>
                      <a:latin typeface="Calibri"/>
                      <a:cs typeface="Calibri"/>
                    </a:rPr>
                    <a:t>National Ambulatory Medical Care Survey</a:t>
                  </a:r>
                </a:p>
                <a:p>
                  <a:pPr algn="ctr"/>
                  <a:r>
                    <a:rPr lang="en-US" sz="1600" dirty="0">
                      <a:solidFill>
                        <a:srgbClr val="000000"/>
                      </a:solidFill>
                      <a:latin typeface="Calibri"/>
                      <a:cs typeface="Calibri"/>
                    </a:rPr>
                    <a:t>PPE Shortages Experienced by Office-Based Physicians due to COVID-19, by specialty type </a:t>
                  </a:r>
                </a:p>
              </p:txBody>
            </p:sp>
            <p:sp>
              <p:nvSpPr>
                <p:cNvPr id="17" name="Rectangle 16">
                  <a:extLst>
                    <a:ext uri="{FF2B5EF4-FFF2-40B4-BE49-F238E27FC236}">
                      <a16:creationId xmlns:a16="http://schemas.microsoft.com/office/drawing/2014/main" id="{2DBAF9C6-CBB4-46F8-AB61-9D682072C5AE}"/>
                    </a:ext>
                  </a:extLst>
                </p:cNvPr>
                <p:cNvSpPr/>
                <p:nvPr/>
              </p:nvSpPr>
              <p:spPr>
                <a:xfrm>
                  <a:off x="0" y="1203198"/>
                  <a:ext cx="6293427" cy="286521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AEDCC5B-726D-4090-934A-3D8EF947E4FB}"/>
                    </a:ext>
                  </a:extLst>
                </p:cNvPr>
                <p:cNvSpPr/>
                <p:nvPr/>
              </p:nvSpPr>
              <p:spPr>
                <a:xfrm>
                  <a:off x="0" y="4241494"/>
                  <a:ext cx="6293427" cy="245676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 name="Rectangle 14" descr="NCHS publications">
            <a:extLst>
              <a:ext uri="{FF2B5EF4-FFF2-40B4-BE49-F238E27FC236}">
                <a16:creationId xmlns:a16="http://schemas.microsoft.com/office/drawing/2014/main" id="{E0188989-D7E3-4BE5-B99E-B1139C442AB7}"/>
              </a:ext>
            </a:extLst>
          </p:cNvPr>
          <p:cNvSpPr/>
          <p:nvPr/>
        </p:nvSpPr>
        <p:spPr>
          <a:xfrm>
            <a:off x="7600840" y="6257014"/>
            <a:ext cx="4813228" cy="369332"/>
          </a:xfrm>
          <a:prstGeom prst="rect">
            <a:avLst/>
          </a:prstGeom>
        </p:spPr>
        <p:txBody>
          <a:bodyPr wrap="square">
            <a:spAutoFit/>
          </a:bodyPr>
          <a:lstStyle/>
          <a:p>
            <a:r>
              <a:rPr lang="en-US">
                <a:hlinkClick r:id="rId8"/>
              </a:rPr>
              <a:t>https://www.cdc.gov/nchs/covid19/index.htm</a:t>
            </a:r>
            <a:endParaRPr lang="en-US"/>
          </a:p>
        </p:txBody>
      </p:sp>
    </p:spTree>
    <p:extLst>
      <p:ext uri="{BB962C8B-B14F-4D97-AF65-F5344CB8AC3E}">
        <p14:creationId xmlns:p14="http://schemas.microsoft.com/office/powerpoint/2010/main" val="4684946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This graphic reflects two tables listing NCHS recently published reports and upcoming reports for February 2022 ">
            <a:extLst>
              <a:ext uri="{FF2B5EF4-FFF2-40B4-BE49-F238E27FC236}">
                <a16:creationId xmlns:a16="http://schemas.microsoft.com/office/drawing/2014/main" id="{0DAF6802-0123-4B20-81D0-872A13F5859C}"/>
              </a:ext>
            </a:extLst>
          </p:cNvPr>
          <p:cNvGraphicFramePr/>
          <p:nvPr>
            <p:extLst>
              <p:ext uri="{D42A27DB-BD31-4B8C-83A1-F6EECF244321}">
                <p14:modId xmlns:p14="http://schemas.microsoft.com/office/powerpoint/2010/main" val="55807081"/>
              </p:ext>
            </p:extLst>
          </p:nvPr>
        </p:nvGraphicFramePr>
        <p:xfrm>
          <a:off x="676343" y="251035"/>
          <a:ext cx="10839313" cy="6019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descr="NCHS publications">
            <a:extLst>
              <a:ext uri="{FF2B5EF4-FFF2-40B4-BE49-F238E27FC236}">
                <a16:creationId xmlns:a16="http://schemas.microsoft.com/office/drawing/2014/main" id="{32EDE8F2-584B-484F-BE7F-A0AD856B71E0}"/>
              </a:ext>
            </a:extLst>
          </p:cNvPr>
          <p:cNvSpPr/>
          <p:nvPr/>
        </p:nvSpPr>
        <p:spPr>
          <a:xfrm>
            <a:off x="334943" y="6340510"/>
            <a:ext cx="7141029" cy="369332"/>
          </a:xfrm>
          <a:prstGeom prst="rect">
            <a:avLst/>
          </a:prstGeom>
        </p:spPr>
        <p:txBody>
          <a:bodyPr wrap="square">
            <a:spAutoFit/>
          </a:bodyPr>
          <a:lstStyle/>
          <a:p>
            <a:r>
              <a:rPr lang="en-US"/>
              <a:t>https://www.cdc.gov/nchs/pressroom/calendar/2022_schedule.htm</a:t>
            </a:r>
          </a:p>
        </p:txBody>
      </p:sp>
    </p:spTree>
    <p:extLst>
      <p:ext uri="{BB962C8B-B14F-4D97-AF65-F5344CB8AC3E}">
        <p14:creationId xmlns:p14="http://schemas.microsoft.com/office/powerpoint/2010/main" val="41984855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bar chart shows the Health Statistics Budget from Fiscal Year 2016 through the Fiscal Year 2022 Request. Funds are broken down by Budget Authority, Public Health and Scientific Services, and Additional Resources.">
            <a:extLst>
              <a:ext uri="{FF2B5EF4-FFF2-40B4-BE49-F238E27FC236}">
                <a16:creationId xmlns:a16="http://schemas.microsoft.com/office/drawing/2014/main" id="{9E72489E-F235-492A-AD49-5039946169CA}"/>
              </a:ext>
            </a:extLst>
          </p:cNvPr>
          <p:cNvGraphicFramePr>
            <a:graphicFrameLocks noGrp="1"/>
          </p:cNvGraphicFramePr>
          <p:nvPr>
            <p:ph idx="4294967295"/>
            <p:extLst>
              <p:ext uri="{D42A27DB-BD31-4B8C-83A1-F6EECF244321}">
                <p14:modId xmlns:p14="http://schemas.microsoft.com/office/powerpoint/2010/main" val="2637026273"/>
              </p:ext>
            </p:extLst>
          </p:nvPr>
        </p:nvGraphicFramePr>
        <p:xfrm>
          <a:off x="277096" y="1569720"/>
          <a:ext cx="10253578" cy="444924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02AD526-B19B-42C9-BF6F-65C894DE2F58}"/>
              </a:ext>
            </a:extLst>
          </p:cNvPr>
          <p:cNvSpPr txBox="1"/>
          <p:nvPr/>
        </p:nvSpPr>
        <p:spPr>
          <a:xfrm>
            <a:off x="10550939" y="2393541"/>
            <a:ext cx="1576863" cy="2031325"/>
          </a:xfrm>
          <a:prstGeom prst="rect">
            <a:avLst/>
          </a:prstGeom>
          <a:noFill/>
          <a:ln w="28575">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Calibri" panose="020F0502020204030204" pitchFamily="34" charset="0"/>
              </a:rPr>
              <a:t>Additional Resources in FY22: includes Data Modernization Initiative funding and collaborative initiatives across CDC and other agencies</a:t>
            </a: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ight Brace 7">
            <a:extLst>
              <a:ext uri="{FF2B5EF4-FFF2-40B4-BE49-F238E27FC236}">
                <a16:creationId xmlns:a16="http://schemas.microsoft.com/office/drawing/2014/main" id="{A75DB001-E91B-4DCB-81CE-FCFC12BEB307}"/>
              </a:ext>
              <a:ext uri="{C183D7F6-B498-43B3-948B-1728B52AA6E4}">
                <adec:decorative xmlns:adec="http://schemas.microsoft.com/office/drawing/2017/decorative" val="1"/>
              </a:ext>
            </a:extLst>
          </p:cNvPr>
          <p:cNvSpPr/>
          <p:nvPr/>
        </p:nvSpPr>
        <p:spPr>
          <a:xfrm>
            <a:off x="10131624" y="2135898"/>
            <a:ext cx="403970" cy="765493"/>
          </a:xfrm>
          <a:prstGeom prst="rightBrace">
            <a:avLst>
              <a:gd name="adj1" fmla="val 167142"/>
              <a:gd name="adj2" fmla="val 51927"/>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0" name="Rectangle 9" descr="This reflects the title slide that reads - NCHS Budget Update">
            <a:extLst>
              <a:ext uri="{FF2B5EF4-FFF2-40B4-BE49-F238E27FC236}">
                <a16:creationId xmlns:a16="http://schemas.microsoft.com/office/drawing/2014/main" id="{150E3440-D7AD-4233-8BCC-932CD6431BEA}"/>
              </a:ext>
            </a:extLst>
          </p:cNvPr>
          <p:cNvSpPr/>
          <p:nvPr/>
        </p:nvSpPr>
        <p:spPr>
          <a:xfrm>
            <a:off x="0" y="62"/>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E6E129-D1E7-46E3-9749-79D87B3BF277}"/>
              </a:ext>
            </a:extLst>
          </p:cNvPr>
          <p:cNvSpPr>
            <a:spLocks noGrp="1"/>
          </p:cNvSpPr>
          <p:nvPr>
            <p:ph type="title"/>
          </p:nvPr>
        </p:nvSpPr>
        <p:spPr>
          <a:xfrm>
            <a:off x="614183" y="-280367"/>
            <a:ext cx="10972800" cy="1143000"/>
          </a:xfrm>
        </p:spPr>
        <p:txBody>
          <a:bodyPr/>
          <a:lstStyle/>
          <a:p>
            <a:pPr algn="ctr"/>
            <a:r>
              <a:rPr lang="en-US" sz="3600" b="1">
                <a:solidFill>
                  <a:schemeClr val="tx2"/>
                </a:solidFill>
                <a:latin typeface="Calibri" pitchFamily="34" charset="0"/>
                <a:cs typeface="Calibri" panose="020F0502020204030204" pitchFamily="34" charset="0"/>
              </a:rPr>
              <a:t>NCHS Budget Update</a:t>
            </a:r>
            <a:endParaRPr lang="en-US" sz="2800">
              <a:solidFill>
                <a:schemeClr val="tx2"/>
              </a:solidFill>
            </a:endParaRPr>
          </a:p>
        </p:txBody>
      </p:sp>
    </p:spTree>
    <p:extLst>
      <p:ext uri="{BB962C8B-B14F-4D97-AF65-F5344CB8AC3E}">
        <p14:creationId xmlns:p14="http://schemas.microsoft.com/office/powerpoint/2010/main" val="10785947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
        <p:nvSpPr>
          <p:cNvPr id="3" name="Content Placeholder 4">
            <a:extLst>
              <a:ext uri="{FF2B5EF4-FFF2-40B4-BE49-F238E27FC236}">
                <a16:creationId xmlns:a16="http://schemas.microsoft.com/office/drawing/2014/main" id="{91177583-1568-4D7D-BF8A-507BA2763552}"/>
              </a:ext>
            </a:extLst>
          </p:cNvPr>
          <p:cNvSpPr txBox="1">
            <a:spLocks/>
          </p:cNvSpPr>
          <p:nvPr/>
        </p:nvSpPr>
        <p:spPr>
          <a:xfrm>
            <a:off x="1877526" y="1893727"/>
            <a:ext cx="8436947" cy="43608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a:t>Discussion/Questions </a:t>
            </a:r>
          </a:p>
        </p:txBody>
      </p:sp>
    </p:spTree>
    <p:extLst>
      <p:ext uri="{BB962C8B-B14F-4D97-AF65-F5344CB8AC3E}">
        <p14:creationId xmlns:p14="http://schemas.microsoft.com/office/powerpoint/2010/main" val="359603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descr="This reflects the Slide Title that reads - Data Modernization Initiative ">
            <a:extLst>
              <a:ext uri="{FF2B5EF4-FFF2-40B4-BE49-F238E27FC236}">
                <a16:creationId xmlns:a16="http://schemas.microsoft.com/office/drawing/2014/main" id="{B74C8839-760F-4F2C-9424-2A33BCBC88A1}"/>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
            <a:extLst>
              <a:ext uri="{FF2B5EF4-FFF2-40B4-BE49-F238E27FC236}">
                <a16:creationId xmlns:a16="http://schemas.microsoft.com/office/drawing/2014/main" id="{453FBED9-CF2B-4436-93B1-924857A9E12D}"/>
              </a:ext>
            </a:extLst>
          </p:cNvPr>
          <p:cNvSpPr>
            <a:spLocks noGrp="1"/>
          </p:cNvSpPr>
          <p:nvPr>
            <p:ph type="title"/>
          </p:nvPr>
        </p:nvSpPr>
        <p:spPr>
          <a:xfrm>
            <a:off x="109113" y="-205582"/>
            <a:ext cx="12636137" cy="1325563"/>
          </a:xfrm>
        </p:spPr>
        <p:txBody>
          <a:bodyPr/>
          <a:lstStyle/>
          <a:p>
            <a:pPr algn="ctr"/>
            <a:r>
              <a:rPr lang="en-US">
                <a:solidFill>
                  <a:schemeClr val="bg1"/>
                </a:solidFill>
              </a:rPr>
              <a:t>Data Modernization Initiative</a:t>
            </a:r>
          </a:p>
        </p:txBody>
      </p:sp>
      <p:pic>
        <p:nvPicPr>
          <p:cNvPr id="16" name="Picture 15" descr="The top right graphic reads: &quot;DMI @ CDC&quot;&#10;&#10;The bottom right graphic depicts a compass showing &quot;N&quot; &quot;nw&quot; and &quot;W&quot;">
            <a:extLst>
              <a:ext uri="{FF2B5EF4-FFF2-40B4-BE49-F238E27FC236}">
                <a16:creationId xmlns:a16="http://schemas.microsoft.com/office/drawing/2014/main" id="{D912F0C1-9373-4200-AC8A-F5BEA8BFE8E3}"/>
              </a:ext>
            </a:extLst>
          </p:cNvPr>
          <p:cNvPicPr/>
          <p:nvPr/>
        </p:nvPicPr>
        <p:blipFill rotWithShape="1">
          <a:blip r:embed="rId3">
            <a:extLst>
              <a:ext uri="{28A0092B-C50C-407E-A947-70E740481C1C}">
                <a14:useLocalDpi xmlns:a14="http://schemas.microsoft.com/office/drawing/2010/main" val="0"/>
              </a:ext>
            </a:extLst>
          </a:blip>
          <a:srcRect l="598"/>
          <a:stretch/>
        </p:blipFill>
        <p:spPr>
          <a:xfrm>
            <a:off x="495759" y="914400"/>
            <a:ext cx="11379115" cy="5684704"/>
          </a:xfrm>
          <a:prstGeom prst="rect">
            <a:avLst/>
          </a:prstGeom>
        </p:spPr>
      </p:pic>
    </p:spTree>
    <p:extLst>
      <p:ext uri="{BB962C8B-B14F-4D97-AF65-F5344CB8AC3E}">
        <p14:creationId xmlns:p14="http://schemas.microsoft.com/office/powerpoint/2010/main" val="200339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descr="This reflects the Slide Title which reads: Data Modernization Initiative Priorities ">
            <a:extLst>
              <a:ext uri="{FF2B5EF4-FFF2-40B4-BE49-F238E27FC236}">
                <a16:creationId xmlns:a16="http://schemas.microsoft.com/office/drawing/2014/main" id="{B74C8839-760F-4F2C-9424-2A33BCBC88A1}"/>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
            <a:extLst>
              <a:ext uri="{FF2B5EF4-FFF2-40B4-BE49-F238E27FC236}">
                <a16:creationId xmlns:a16="http://schemas.microsoft.com/office/drawing/2014/main" id="{453FBED9-CF2B-4436-93B1-924857A9E12D}"/>
              </a:ext>
            </a:extLst>
          </p:cNvPr>
          <p:cNvSpPr>
            <a:spLocks noGrp="1"/>
          </p:cNvSpPr>
          <p:nvPr>
            <p:ph type="title"/>
          </p:nvPr>
        </p:nvSpPr>
        <p:spPr>
          <a:xfrm>
            <a:off x="109113" y="-205582"/>
            <a:ext cx="12636137" cy="1325563"/>
          </a:xfrm>
        </p:spPr>
        <p:txBody>
          <a:bodyPr/>
          <a:lstStyle/>
          <a:p>
            <a:pPr algn="ctr"/>
            <a:r>
              <a:rPr lang="en-US" dirty="0">
                <a:solidFill>
                  <a:schemeClr val="bg1"/>
                </a:solidFill>
              </a:rPr>
              <a:t>Data Modernization Initiative Priorities </a:t>
            </a:r>
          </a:p>
        </p:txBody>
      </p:sp>
      <p:sp>
        <p:nvSpPr>
          <p:cNvPr id="30" name="TextBox 29">
            <a:extLst>
              <a:ext uri="{FF2B5EF4-FFF2-40B4-BE49-F238E27FC236}">
                <a16:creationId xmlns:a16="http://schemas.microsoft.com/office/drawing/2014/main" id="{3E97C5F1-1304-43D3-9603-396E0E54D1B6}"/>
              </a:ext>
            </a:extLst>
          </p:cNvPr>
          <p:cNvSpPr txBox="1"/>
          <p:nvPr/>
        </p:nvSpPr>
        <p:spPr>
          <a:xfrm>
            <a:off x="109113" y="1079210"/>
            <a:ext cx="11824269" cy="829971"/>
          </a:xfrm>
          <a:prstGeom prst="rect">
            <a:avLst/>
          </a:prstGeom>
          <a:no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lang="en-US" sz="2200" b="1" dirty="0">
                <a:solidFill>
                  <a:srgbClr val="006859"/>
                </a:solidFill>
              </a:rPr>
              <a:t>NCHS’s DMI activities promote greater data accessibility and data interoperability. </a:t>
            </a:r>
          </a:p>
          <a:p>
            <a:pPr marR="0" lvl="0" algn="ctr" defTabSz="914400" rtl="0" eaLnBrk="1" fontAlgn="auto" latinLnBrk="0" hangingPunct="1">
              <a:lnSpc>
                <a:spcPct val="90000"/>
              </a:lnSpc>
              <a:spcBef>
                <a:spcPts val="1000"/>
              </a:spcBef>
              <a:spcAft>
                <a:spcPts val="0"/>
              </a:spcAft>
              <a:buClrTx/>
              <a:buSzTx/>
              <a:tabLst/>
              <a:defRPr/>
            </a:pPr>
            <a:r>
              <a:rPr lang="en-US" sz="2200" b="1" dirty="0">
                <a:solidFill>
                  <a:srgbClr val="006859"/>
                </a:solidFill>
              </a:rPr>
              <a:t>These activities also support the 2018 Foundations for Evidence-Based Policymaking Act. </a:t>
            </a:r>
            <a:endParaRPr kumimoji="0" lang="en-US" sz="2200" i="0" u="none" strike="noStrike" kern="1200" cap="none" spc="0" normalizeH="0" baseline="0" noProof="0" dirty="0">
              <a:ln>
                <a:noFill/>
              </a:ln>
              <a:solidFill>
                <a:srgbClr val="17468F"/>
              </a:solidFill>
              <a:effectLst/>
              <a:uLnTx/>
              <a:uFillTx/>
              <a:latin typeface="Calibri" panose="020F0502020204030204"/>
              <a:ea typeface="+mn-ea"/>
              <a:cs typeface="+mn-cs"/>
            </a:endParaRPr>
          </a:p>
        </p:txBody>
      </p:sp>
      <p:graphicFrame>
        <p:nvGraphicFramePr>
          <p:cNvPr id="15" name="Diagram 14" descr="The graphic lists NCHS Data Modernization Initiative Priorities: Electronic Health Records (EHRs), Healthcare Electronic Health Records Cloud Migration, Microdata Access, Model-Based Early Estimates, and NVSS Modernization ">
            <a:extLst>
              <a:ext uri="{FF2B5EF4-FFF2-40B4-BE49-F238E27FC236}">
                <a16:creationId xmlns:a16="http://schemas.microsoft.com/office/drawing/2014/main" id="{6830EE3D-35E6-47C8-B91B-8A69E2ADCBF0}"/>
              </a:ext>
            </a:extLst>
          </p:cNvPr>
          <p:cNvGraphicFramePr/>
          <p:nvPr>
            <p:extLst>
              <p:ext uri="{D42A27DB-BD31-4B8C-83A1-F6EECF244321}">
                <p14:modId xmlns:p14="http://schemas.microsoft.com/office/powerpoint/2010/main" val="1823236610"/>
              </p:ext>
            </p:extLst>
          </p:nvPr>
        </p:nvGraphicFramePr>
        <p:xfrm>
          <a:off x="1976581" y="1990214"/>
          <a:ext cx="8756073" cy="467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497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This reflects the slide title which reads - NCHS Organizational Chart">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5280" y="-178554"/>
            <a:ext cx="12636137" cy="1325563"/>
          </a:xfrm>
        </p:spPr>
        <p:txBody>
          <a:bodyPr/>
          <a:lstStyle/>
          <a:p>
            <a:pPr algn="ctr"/>
            <a:r>
              <a:rPr lang="en-US" dirty="0">
                <a:solidFill>
                  <a:schemeClr val="bg1"/>
                </a:solidFill>
              </a:rPr>
              <a:t>NCHS Organizational Chart</a:t>
            </a:r>
          </a:p>
        </p:txBody>
      </p:sp>
      <p:pic>
        <p:nvPicPr>
          <p:cNvPr id="8" name="Picture 7" descr="This graphic reflects the NCHS Organizational Chart which lists the names and pictures of NCHS Office of Director and Division Leadership ">
            <a:extLst>
              <a:ext uri="{FF2B5EF4-FFF2-40B4-BE49-F238E27FC236}">
                <a16:creationId xmlns:a16="http://schemas.microsoft.com/office/drawing/2014/main" id="{8584D315-92BA-452B-B1AF-EF1858567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499" y="1014807"/>
            <a:ext cx="8294899" cy="5577840"/>
          </a:xfrm>
          <a:prstGeom prst="rect">
            <a:avLst/>
          </a:prstGeom>
        </p:spPr>
      </p:pic>
    </p:spTree>
    <p:extLst>
      <p:ext uri="{BB962C8B-B14F-4D97-AF65-F5344CB8AC3E}">
        <p14:creationId xmlns:p14="http://schemas.microsoft.com/office/powerpoint/2010/main" val="68378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This reflects the slide title which reads - Data are Key to HHS &amp; CDC SDOH-related Initiatives">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5280" y="-178554"/>
            <a:ext cx="12636137" cy="1325563"/>
          </a:xfrm>
        </p:spPr>
        <p:txBody>
          <a:bodyPr/>
          <a:lstStyle/>
          <a:p>
            <a:pPr algn="ctr"/>
            <a:r>
              <a:rPr lang="en-US" dirty="0">
                <a:solidFill>
                  <a:schemeClr val="bg1"/>
                </a:solidFill>
              </a:rPr>
              <a:t>Data are Key to HHS &amp; CDC SDOH-related Initiatives</a:t>
            </a:r>
          </a:p>
        </p:txBody>
      </p:sp>
      <p:grpSp>
        <p:nvGrpSpPr>
          <p:cNvPr id="10" name="Group 9" descr="This graph lists the 5 Social Determinants of Health factors: Education Access, Health Care Access, Built Environment, Social and Community Context, and Economic Stability ">
            <a:extLst>
              <a:ext uri="{FF2B5EF4-FFF2-40B4-BE49-F238E27FC236}">
                <a16:creationId xmlns:a16="http://schemas.microsoft.com/office/drawing/2014/main" id="{061904E3-40A9-4026-891E-540A5B4C7F9D}"/>
              </a:ext>
            </a:extLst>
          </p:cNvPr>
          <p:cNvGrpSpPr/>
          <p:nvPr/>
        </p:nvGrpSpPr>
        <p:grpSpPr>
          <a:xfrm>
            <a:off x="0" y="1740664"/>
            <a:ext cx="6577070" cy="4748269"/>
            <a:chOff x="1139345" y="1941931"/>
            <a:chExt cx="5886106" cy="4566360"/>
          </a:xfrm>
        </p:grpSpPr>
        <p:pic>
          <p:nvPicPr>
            <p:cNvPr id="11" name="Picture 10">
              <a:extLst>
                <a:ext uri="{FF2B5EF4-FFF2-40B4-BE49-F238E27FC236}">
                  <a16:creationId xmlns:a16="http://schemas.microsoft.com/office/drawing/2014/main" id="{82154FC8-A5E3-48A1-B989-8ECAC8B738E9}"/>
                </a:ext>
              </a:extLst>
            </p:cNvPr>
            <p:cNvPicPr>
              <a:picLocks noChangeAspect="1"/>
            </p:cNvPicPr>
            <p:nvPr/>
          </p:nvPicPr>
          <p:blipFill>
            <a:blip r:embed="rId3"/>
            <a:stretch>
              <a:fillRect/>
            </a:stretch>
          </p:blipFill>
          <p:spPr>
            <a:xfrm>
              <a:off x="1139345" y="1941931"/>
              <a:ext cx="5087032" cy="4566360"/>
            </a:xfrm>
            <a:prstGeom prst="rect">
              <a:avLst/>
            </a:prstGeom>
          </p:spPr>
        </p:pic>
        <p:sp>
          <p:nvSpPr>
            <p:cNvPr id="12" name="TextBox 11">
              <a:extLst>
                <a:ext uri="{FF2B5EF4-FFF2-40B4-BE49-F238E27FC236}">
                  <a16:creationId xmlns:a16="http://schemas.microsoft.com/office/drawing/2014/main" id="{B200790E-4362-4FAE-AC2F-BB51230F36F7}"/>
                </a:ext>
              </a:extLst>
            </p:cNvPr>
            <p:cNvSpPr txBox="1"/>
            <p:nvPr/>
          </p:nvSpPr>
          <p:spPr>
            <a:xfrm>
              <a:off x="5093097" y="2687014"/>
              <a:ext cx="1932354" cy="571599"/>
            </a:xfrm>
            <a:prstGeom prst="rect">
              <a:avLst/>
            </a:prstGeom>
            <a:noFill/>
          </p:spPr>
          <p:txBody>
            <a:bodyPr wrap="square" rtlCol="0">
              <a:spAutoFit/>
            </a:bodyPr>
            <a:lstStyle/>
            <a:p>
              <a:r>
                <a:rPr lang="en-US" dirty="0"/>
                <a:t>Health Care Access and Quality</a:t>
              </a:r>
            </a:p>
          </p:txBody>
        </p:sp>
        <p:sp>
          <p:nvSpPr>
            <p:cNvPr id="13" name="TextBox 12">
              <a:extLst>
                <a:ext uri="{FF2B5EF4-FFF2-40B4-BE49-F238E27FC236}">
                  <a16:creationId xmlns:a16="http://schemas.microsoft.com/office/drawing/2014/main" id="{724604E5-4D35-462E-BB00-D228F54B5084}"/>
                </a:ext>
              </a:extLst>
            </p:cNvPr>
            <p:cNvSpPr txBox="1"/>
            <p:nvPr/>
          </p:nvSpPr>
          <p:spPr>
            <a:xfrm>
              <a:off x="1463016" y="2598435"/>
              <a:ext cx="1932354" cy="571599"/>
            </a:xfrm>
            <a:prstGeom prst="rect">
              <a:avLst/>
            </a:prstGeom>
            <a:noFill/>
          </p:spPr>
          <p:txBody>
            <a:bodyPr wrap="square" rtlCol="0">
              <a:spAutoFit/>
            </a:bodyPr>
            <a:lstStyle/>
            <a:p>
              <a:r>
                <a:rPr lang="en-US"/>
                <a:t>Education Access </a:t>
              </a:r>
            </a:p>
            <a:p>
              <a:r>
                <a:rPr lang="en-US"/>
                <a:t>and Quality</a:t>
              </a:r>
            </a:p>
          </p:txBody>
        </p:sp>
        <p:sp>
          <p:nvSpPr>
            <p:cNvPr id="14" name="TextBox 13">
              <a:extLst>
                <a:ext uri="{FF2B5EF4-FFF2-40B4-BE49-F238E27FC236}">
                  <a16:creationId xmlns:a16="http://schemas.microsoft.com/office/drawing/2014/main" id="{1F75CA45-96CD-4F59-9685-BCCEB96E6C9B}"/>
                </a:ext>
              </a:extLst>
            </p:cNvPr>
            <p:cNvSpPr txBox="1"/>
            <p:nvPr/>
          </p:nvSpPr>
          <p:spPr>
            <a:xfrm>
              <a:off x="5472643" y="4141957"/>
              <a:ext cx="1520080" cy="816570"/>
            </a:xfrm>
            <a:prstGeom prst="rect">
              <a:avLst/>
            </a:prstGeom>
            <a:noFill/>
          </p:spPr>
          <p:txBody>
            <a:bodyPr wrap="square" rtlCol="0">
              <a:spAutoFit/>
            </a:bodyPr>
            <a:lstStyle/>
            <a:p>
              <a:r>
                <a:rPr lang="en-US"/>
                <a:t>Neighborhood </a:t>
              </a:r>
            </a:p>
            <a:p>
              <a:r>
                <a:rPr lang="en-US"/>
                <a:t>and Built </a:t>
              </a:r>
            </a:p>
            <a:p>
              <a:r>
                <a:rPr lang="en-US"/>
                <a:t>Environment</a:t>
              </a:r>
            </a:p>
          </p:txBody>
        </p:sp>
      </p:grpSp>
      <p:sp>
        <p:nvSpPr>
          <p:cNvPr id="15" name="TextBox 14">
            <a:extLst>
              <a:ext uri="{FF2B5EF4-FFF2-40B4-BE49-F238E27FC236}">
                <a16:creationId xmlns:a16="http://schemas.microsoft.com/office/drawing/2014/main" id="{CAFCC05E-D537-4F3D-9212-4B2BF532BC62}"/>
              </a:ext>
            </a:extLst>
          </p:cNvPr>
          <p:cNvSpPr txBox="1"/>
          <p:nvPr/>
        </p:nvSpPr>
        <p:spPr>
          <a:xfrm>
            <a:off x="1650282" y="5630240"/>
            <a:ext cx="3182255" cy="369332"/>
          </a:xfrm>
          <a:prstGeom prst="rect">
            <a:avLst/>
          </a:prstGeom>
          <a:noFill/>
        </p:spPr>
        <p:txBody>
          <a:bodyPr wrap="square" rtlCol="0">
            <a:spAutoFit/>
          </a:bodyPr>
          <a:lstStyle/>
          <a:p>
            <a:r>
              <a:rPr lang="en-US"/>
              <a:t>Social and Community Context</a:t>
            </a:r>
          </a:p>
        </p:txBody>
      </p:sp>
      <p:sp>
        <p:nvSpPr>
          <p:cNvPr id="16" name="TextBox 15">
            <a:extLst>
              <a:ext uri="{FF2B5EF4-FFF2-40B4-BE49-F238E27FC236}">
                <a16:creationId xmlns:a16="http://schemas.microsoft.com/office/drawing/2014/main" id="{83DF3938-595F-41CE-9AA4-32C8FE4D4085}"/>
              </a:ext>
            </a:extLst>
          </p:cNvPr>
          <p:cNvSpPr txBox="1"/>
          <p:nvPr/>
        </p:nvSpPr>
        <p:spPr>
          <a:xfrm>
            <a:off x="361666" y="4076651"/>
            <a:ext cx="1410044" cy="646331"/>
          </a:xfrm>
          <a:prstGeom prst="rect">
            <a:avLst/>
          </a:prstGeom>
          <a:noFill/>
        </p:spPr>
        <p:txBody>
          <a:bodyPr wrap="square" rtlCol="0">
            <a:spAutoFit/>
          </a:bodyPr>
          <a:lstStyle/>
          <a:p>
            <a:r>
              <a:rPr lang="en-US"/>
              <a:t>Economic Stability</a:t>
            </a:r>
          </a:p>
        </p:txBody>
      </p:sp>
      <p:grpSp>
        <p:nvGrpSpPr>
          <p:cNvPr id="20" name="Group 19" descr="This graph lists the six CDC Task Force workgroups that are focused on SDOH work across the Agency.">
            <a:extLst>
              <a:ext uri="{FF2B5EF4-FFF2-40B4-BE49-F238E27FC236}">
                <a16:creationId xmlns:a16="http://schemas.microsoft.com/office/drawing/2014/main" id="{6152C4B7-75E0-4A04-9523-BB50891342C9}"/>
              </a:ext>
            </a:extLst>
          </p:cNvPr>
          <p:cNvGrpSpPr/>
          <p:nvPr/>
        </p:nvGrpSpPr>
        <p:grpSpPr>
          <a:xfrm>
            <a:off x="7408958" y="1227760"/>
            <a:ext cx="4514442" cy="4684765"/>
            <a:chOff x="7098799" y="1513112"/>
            <a:chExt cx="4514442" cy="4684765"/>
          </a:xfrm>
        </p:grpSpPr>
        <p:pic>
          <p:nvPicPr>
            <p:cNvPr id="21" name="Picture 20">
              <a:extLst>
                <a:ext uri="{FF2B5EF4-FFF2-40B4-BE49-F238E27FC236}">
                  <a16:creationId xmlns:a16="http://schemas.microsoft.com/office/drawing/2014/main" id="{4E90614A-E17C-46B3-A4DF-EFCD0A5B228D}"/>
                </a:ext>
              </a:extLst>
            </p:cNvPr>
            <p:cNvPicPr>
              <a:picLocks noChangeAspect="1"/>
            </p:cNvPicPr>
            <p:nvPr/>
          </p:nvPicPr>
          <p:blipFill>
            <a:blip r:embed="rId4"/>
            <a:stretch>
              <a:fillRect/>
            </a:stretch>
          </p:blipFill>
          <p:spPr>
            <a:xfrm>
              <a:off x="7098799" y="2252346"/>
              <a:ext cx="4435841" cy="3945531"/>
            </a:xfrm>
            <a:prstGeom prst="rect">
              <a:avLst/>
            </a:prstGeom>
          </p:spPr>
        </p:pic>
        <p:sp>
          <p:nvSpPr>
            <p:cNvPr id="22" name="TextBox 21">
              <a:extLst>
                <a:ext uri="{FF2B5EF4-FFF2-40B4-BE49-F238E27FC236}">
                  <a16:creationId xmlns:a16="http://schemas.microsoft.com/office/drawing/2014/main" id="{3DA02050-0662-4201-ABF6-CF95C3DC67DA}"/>
                </a:ext>
              </a:extLst>
            </p:cNvPr>
            <p:cNvSpPr txBox="1"/>
            <p:nvPr/>
          </p:nvSpPr>
          <p:spPr>
            <a:xfrm>
              <a:off x="7101114" y="1513112"/>
              <a:ext cx="451212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ea typeface="+mn-lt"/>
                  <a:cs typeface="+mn-lt"/>
                </a:rPr>
                <a:t>CDC Task Force on SDOH</a:t>
              </a:r>
              <a:endParaRPr lang="en-US" sz="2800">
                <a:cs typeface="Calibri"/>
              </a:endParaRPr>
            </a:p>
          </p:txBody>
        </p:sp>
      </p:grpSp>
      <p:sp>
        <p:nvSpPr>
          <p:cNvPr id="23" name="TextBox 22">
            <a:extLst>
              <a:ext uri="{FF2B5EF4-FFF2-40B4-BE49-F238E27FC236}">
                <a16:creationId xmlns:a16="http://schemas.microsoft.com/office/drawing/2014/main" id="{90784D28-1443-434E-B580-E45A1CE5C09D}"/>
              </a:ext>
            </a:extLst>
          </p:cNvPr>
          <p:cNvSpPr txBox="1"/>
          <p:nvPr/>
        </p:nvSpPr>
        <p:spPr>
          <a:xfrm>
            <a:off x="985347" y="1227760"/>
            <a:ext cx="451212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ea typeface="+mn-lt"/>
                <a:cs typeface="+mn-lt"/>
              </a:rPr>
              <a:t>HHS SDOH Action Plan</a:t>
            </a:r>
            <a:r>
              <a:rPr lang="en-US" sz="2800" dirty="0">
                <a:ea typeface="+mn-lt"/>
                <a:cs typeface="+mn-lt"/>
              </a:rPr>
              <a:t> </a:t>
            </a:r>
            <a:endParaRPr lang="en-US" sz="2800" dirty="0"/>
          </a:p>
        </p:txBody>
      </p:sp>
    </p:spTree>
    <p:extLst>
      <p:ext uri="{BB962C8B-B14F-4D97-AF65-F5344CB8AC3E}">
        <p14:creationId xmlns:p14="http://schemas.microsoft.com/office/powerpoint/2010/main" val="414589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This reflects the slide title that reads - NCHS Activities to Support SDOH">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5280" y="-178554"/>
            <a:ext cx="12636137" cy="1325563"/>
          </a:xfrm>
        </p:spPr>
        <p:txBody>
          <a:bodyPr/>
          <a:lstStyle/>
          <a:p>
            <a:pPr algn="ctr"/>
            <a:r>
              <a:rPr lang="en-US">
                <a:solidFill>
                  <a:schemeClr val="bg1"/>
                </a:solidFill>
              </a:rPr>
              <a:t>  NCHS Activities to Support SDOH</a:t>
            </a:r>
          </a:p>
        </p:txBody>
      </p:sp>
      <p:graphicFrame>
        <p:nvGraphicFramePr>
          <p:cNvPr id="8" name="Diagram 7" descr="This graph illustrates the NCHS Data Development and Modernization activities that support SDOH. ">
            <a:extLst>
              <a:ext uri="{FF2B5EF4-FFF2-40B4-BE49-F238E27FC236}">
                <a16:creationId xmlns:a16="http://schemas.microsoft.com/office/drawing/2014/main" id="{74625886-0D4C-4EF4-9912-9D71270EA5A5}"/>
              </a:ext>
            </a:extLst>
          </p:cNvPr>
          <p:cNvGraphicFramePr/>
          <p:nvPr>
            <p:extLst>
              <p:ext uri="{D42A27DB-BD31-4B8C-83A1-F6EECF244321}">
                <p14:modId xmlns:p14="http://schemas.microsoft.com/office/powerpoint/2010/main" val="2077621993"/>
              </p:ext>
            </p:extLst>
          </p:nvPr>
        </p:nvGraphicFramePr>
        <p:xfrm>
          <a:off x="1266940" y="1092955"/>
          <a:ext cx="9790299" cy="5420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85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descr="This reflects the slide title that reads - NCHS Program Updates and New Initiatives">
            <a:extLst>
              <a:ext uri="{FF2B5EF4-FFF2-40B4-BE49-F238E27FC236}">
                <a16:creationId xmlns:a16="http://schemas.microsoft.com/office/drawing/2014/main" id="{EC357F3F-072D-470F-AF31-1D27F3A0977D}"/>
              </a:ext>
            </a:extLst>
          </p:cNvPr>
          <p:cNvSpPr/>
          <p:nvPr/>
        </p:nvSpPr>
        <p:spPr>
          <a:xfrm>
            <a:off x="0" y="0"/>
            <a:ext cx="12192000" cy="980526"/>
          </a:xfrm>
          <a:prstGeom prst="rect">
            <a:avLst/>
          </a:prstGeo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920603" y="-119943"/>
            <a:ext cx="10515600" cy="1220411"/>
          </a:xfrm>
        </p:spPr>
        <p:txBody>
          <a:bodyPr/>
          <a:lstStyle/>
          <a:p>
            <a:pPr algn="ctr"/>
            <a:r>
              <a:rPr lang="en-US" sz="3600" dirty="0">
                <a:solidFill>
                  <a:schemeClr val="bg1"/>
                </a:solidFill>
              </a:rPr>
              <a:t>NCHS Program Updates and New Initiatives</a:t>
            </a:r>
            <a:endParaRPr lang="en-US" dirty="0">
              <a:solidFill>
                <a:schemeClr val="bg1"/>
              </a:solidFill>
            </a:endParaRPr>
          </a:p>
        </p:txBody>
      </p:sp>
      <p:grpSp>
        <p:nvGrpSpPr>
          <p:cNvPr id="4" name="Group 3" descr="This object depicts the NCHS Program Updates and New Initiatives - Coordinating Office for Medical Examiners and Coroners, NCHS Provisional Mortality Data on CDC WONDER, Advancing Gender Identity Work, and Onboarding CDC Researchers to NCHS Virtual Data Enclave ">
            <a:extLst>
              <a:ext uri="{FF2B5EF4-FFF2-40B4-BE49-F238E27FC236}">
                <a16:creationId xmlns:a16="http://schemas.microsoft.com/office/drawing/2014/main" id="{D3329554-5FFF-468E-8728-044B12F5647B}"/>
              </a:ext>
            </a:extLst>
          </p:cNvPr>
          <p:cNvGrpSpPr/>
          <p:nvPr/>
        </p:nvGrpSpPr>
        <p:grpSpPr>
          <a:xfrm>
            <a:off x="268707" y="2319930"/>
            <a:ext cx="11581170" cy="2934479"/>
            <a:chOff x="399336" y="1516224"/>
            <a:chExt cx="11581170" cy="2934479"/>
          </a:xfrm>
        </p:grpSpPr>
        <p:sp>
          <p:nvSpPr>
            <p:cNvPr id="2" name="Rectangle: Rounded Corners 1">
              <a:extLst>
                <a:ext uri="{FF2B5EF4-FFF2-40B4-BE49-F238E27FC236}">
                  <a16:creationId xmlns:a16="http://schemas.microsoft.com/office/drawing/2014/main" id="{61FD276C-CD04-4601-AA0B-18D63F45E759}"/>
                </a:ext>
              </a:extLst>
            </p:cNvPr>
            <p:cNvSpPr/>
            <p:nvPr/>
          </p:nvSpPr>
          <p:spPr>
            <a:xfrm>
              <a:off x="399336" y="1516225"/>
              <a:ext cx="2754411" cy="2934478"/>
            </a:xfrm>
            <a:prstGeom prst="roundRect">
              <a:avLst/>
            </a:prstGeom>
            <a:noFill/>
            <a:ln w="38100">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4E38D8A-F0B7-4D1F-912C-360221695C2F}"/>
                </a:ext>
              </a:extLst>
            </p:cNvPr>
            <p:cNvSpPr/>
            <p:nvPr/>
          </p:nvSpPr>
          <p:spPr>
            <a:xfrm>
              <a:off x="3341589" y="1516224"/>
              <a:ext cx="2754411" cy="2934479"/>
            </a:xfrm>
            <a:prstGeom prst="roundRect">
              <a:avLst/>
            </a:prstGeom>
            <a:noFill/>
            <a:ln w="38100">
              <a:solidFill>
                <a:srgbClr val="3B0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FC730C0-DB63-49E3-B04D-C54E21203D16}"/>
                </a:ext>
              </a:extLst>
            </p:cNvPr>
            <p:cNvSpPr/>
            <p:nvPr/>
          </p:nvSpPr>
          <p:spPr>
            <a:xfrm>
              <a:off x="6255849" y="1516224"/>
              <a:ext cx="2862959" cy="2934479"/>
            </a:xfrm>
            <a:prstGeom prst="roundRect">
              <a:avLst/>
            </a:prstGeom>
            <a:noFill/>
            <a:ln w="38100">
              <a:solidFill>
                <a:srgbClr val="006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A58254F-A4F7-4EDB-B720-437982AEEBB5}"/>
                </a:ext>
              </a:extLst>
            </p:cNvPr>
            <p:cNvSpPr/>
            <p:nvPr/>
          </p:nvSpPr>
          <p:spPr>
            <a:xfrm>
              <a:off x="9226095" y="1516224"/>
              <a:ext cx="2754411" cy="2934479"/>
            </a:xfrm>
            <a:prstGeom prst="roundRect">
              <a:avLst/>
            </a:prstGeom>
            <a:noFill/>
            <a:ln w="38100">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D677379F-4A7E-4662-9CBD-AAC71148F600}"/>
              </a:ext>
            </a:extLst>
          </p:cNvPr>
          <p:cNvSpPr txBox="1"/>
          <p:nvPr/>
        </p:nvSpPr>
        <p:spPr>
          <a:xfrm>
            <a:off x="3364298" y="3961394"/>
            <a:ext cx="2447732" cy="923330"/>
          </a:xfrm>
          <a:prstGeom prst="rect">
            <a:avLst/>
          </a:prstGeom>
          <a:noFill/>
        </p:spPr>
        <p:txBody>
          <a:bodyPr wrap="square" rtlCol="0">
            <a:spAutoFit/>
          </a:bodyPr>
          <a:lstStyle/>
          <a:p>
            <a:pPr algn="ctr"/>
            <a:r>
              <a:rPr lang="en-US" b="1">
                <a:solidFill>
                  <a:srgbClr val="3B015F"/>
                </a:solidFill>
              </a:rPr>
              <a:t>NCHS Provisional Mortality Data on CDC WONDER database</a:t>
            </a:r>
          </a:p>
        </p:txBody>
      </p:sp>
      <p:sp>
        <p:nvSpPr>
          <p:cNvPr id="15" name="TextBox 14">
            <a:extLst>
              <a:ext uri="{FF2B5EF4-FFF2-40B4-BE49-F238E27FC236}">
                <a16:creationId xmlns:a16="http://schemas.microsoft.com/office/drawing/2014/main" id="{38873BD7-060F-4681-A559-1C11C704CC16}"/>
              </a:ext>
            </a:extLst>
          </p:cNvPr>
          <p:cNvSpPr txBox="1"/>
          <p:nvPr/>
        </p:nvSpPr>
        <p:spPr>
          <a:xfrm>
            <a:off x="6066781" y="3961570"/>
            <a:ext cx="2971510" cy="646331"/>
          </a:xfrm>
          <a:prstGeom prst="rect">
            <a:avLst/>
          </a:prstGeom>
          <a:noFill/>
        </p:spPr>
        <p:txBody>
          <a:bodyPr wrap="square" rtlCol="0">
            <a:spAutoFit/>
          </a:bodyPr>
          <a:lstStyle/>
          <a:p>
            <a:pPr algn="ctr"/>
            <a:r>
              <a:rPr lang="en-US" b="1">
                <a:solidFill>
                  <a:srgbClr val="006859"/>
                </a:solidFill>
              </a:rPr>
              <a:t>Advancing Gender</a:t>
            </a:r>
          </a:p>
          <a:p>
            <a:pPr algn="ctr"/>
            <a:r>
              <a:rPr lang="en-US" b="1">
                <a:solidFill>
                  <a:srgbClr val="006859"/>
                </a:solidFill>
              </a:rPr>
              <a:t> Identity Work</a:t>
            </a:r>
          </a:p>
        </p:txBody>
      </p:sp>
      <p:sp>
        <p:nvSpPr>
          <p:cNvPr id="20" name="TextBox 19">
            <a:extLst>
              <a:ext uri="{FF2B5EF4-FFF2-40B4-BE49-F238E27FC236}">
                <a16:creationId xmlns:a16="http://schemas.microsoft.com/office/drawing/2014/main" id="{F73E510F-E926-4F68-A173-F965218A1925}"/>
              </a:ext>
            </a:extLst>
          </p:cNvPr>
          <p:cNvSpPr txBox="1"/>
          <p:nvPr/>
        </p:nvSpPr>
        <p:spPr>
          <a:xfrm>
            <a:off x="9204015" y="3961394"/>
            <a:ext cx="2537312" cy="923330"/>
          </a:xfrm>
          <a:prstGeom prst="rect">
            <a:avLst/>
          </a:prstGeom>
          <a:noFill/>
        </p:spPr>
        <p:txBody>
          <a:bodyPr wrap="square" rtlCol="0">
            <a:spAutoFit/>
          </a:bodyPr>
          <a:lstStyle/>
          <a:p>
            <a:pPr algn="ctr"/>
            <a:r>
              <a:rPr lang="en-US" b="1">
                <a:solidFill>
                  <a:srgbClr val="17468F"/>
                </a:solidFill>
              </a:rPr>
              <a:t>Onboarding CDC Researchers to NCHS Virtual Data Enclave </a:t>
            </a:r>
          </a:p>
        </p:txBody>
      </p:sp>
      <p:sp>
        <p:nvSpPr>
          <p:cNvPr id="29" name="TextBox 28">
            <a:extLst>
              <a:ext uri="{FF2B5EF4-FFF2-40B4-BE49-F238E27FC236}">
                <a16:creationId xmlns:a16="http://schemas.microsoft.com/office/drawing/2014/main" id="{06ADD376-83B4-4705-A538-3CA13FE6E268}"/>
              </a:ext>
            </a:extLst>
          </p:cNvPr>
          <p:cNvSpPr txBox="1"/>
          <p:nvPr/>
        </p:nvSpPr>
        <p:spPr>
          <a:xfrm>
            <a:off x="321589" y="3961394"/>
            <a:ext cx="2648645" cy="923330"/>
          </a:xfrm>
          <a:prstGeom prst="rect">
            <a:avLst/>
          </a:prstGeom>
          <a:noFill/>
        </p:spPr>
        <p:txBody>
          <a:bodyPr wrap="square" rtlCol="0">
            <a:spAutoFit/>
          </a:bodyPr>
          <a:lstStyle/>
          <a:p>
            <a:pPr algn="ctr"/>
            <a:r>
              <a:rPr lang="en-US" b="1">
                <a:solidFill>
                  <a:srgbClr val="17468F"/>
                </a:solidFill>
              </a:rPr>
              <a:t>Coordinating Office for</a:t>
            </a:r>
          </a:p>
          <a:p>
            <a:pPr algn="ctr"/>
            <a:r>
              <a:rPr lang="en-US" b="1">
                <a:solidFill>
                  <a:srgbClr val="17468F"/>
                </a:solidFill>
              </a:rPr>
              <a:t>Medical Examiners and Coroners (ME/C)</a:t>
            </a:r>
          </a:p>
        </p:txBody>
      </p:sp>
      <p:pic>
        <p:nvPicPr>
          <p:cNvPr id="9" name="Graphic 8" descr="Customer review with solid fill">
            <a:extLst>
              <a:ext uri="{FF2B5EF4-FFF2-40B4-BE49-F238E27FC236}">
                <a16:creationId xmlns:a16="http://schemas.microsoft.com/office/drawing/2014/main" id="{5CF4EED3-9CE7-44CC-9F50-77D9438AAC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643" y="2594631"/>
            <a:ext cx="1192538" cy="1192538"/>
          </a:xfrm>
          <a:prstGeom prst="rect">
            <a:avLst/>
          </a:prstGeom>
        </p:spPr>
      </p:pic>
      <p:pic>
        <p:nvPicPr>
          <p:cNvPr id="16" name="Graphic 15" descr="Statistics with solid fill">
            <a:extLst>
              <a:ext uri="{FF2B5EF4-FFF2-40B4-BE49-F238E27FC236}">
                <a16:creationId xmlns:a16="http://schemas.microsoft.com/office/drawing/2014/main" id="{30899803-FFD9-4ACE-8A79-02D58D4101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24747" y="2643449"/>
            <a:ext cx="1126835" cy="1126835"/>
          </a:xfrm>
          <a:prstGeom prst="rect">
            <a:avLst/>
          </a:prstGeom>
        </p:spPr>
      </p:pic>
      <p:pic>
        <p:nvPicPr>
          <p:cNvPr id="19" name="Graphic 18" descr="Group success with solid fill">
            <a:extLst>
              <a:ext uri="{FF2B5EF4-FFF2-40B4-BE49-F238E27FC236}">
                <a16:creationId xmlns:a16="http://schemas.microsoft.com/office/drawing/2014/main" id="{E92A16A7-BF1A-44A8-89AB-8FD23685D7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51848" y="2594818"/>
            <a:ext cx="1366576" cy="1366576"/>
          </a:xfrm>
          <a:prstGeom prst="rect">
            <a:avLst/>
          </a:prstGeom>
        </p:spPr>
      </p:pic>
      <p:pic>
        <p:nvPicPr>
          <p:cNvPr id="22" name="Graphic 21" descr="Online meeting with solid fill">
            <a:extLst>
              <a:ext uri="{FF2B5EF4-FFF2-40B4-BE49-F238E27FC236}">
                <a16:creationId xmlns:a16="http://schemas.microsoft.com/office/drawing/2014/main" id="{178A1790-BA87-4E48-83DA-608C6FA5E5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25049" y="2538471"/>
            <a:ext cx="1304858" cy="1304858"/>
          </a:xfrm>
          <a:prstGeom prst="rect">
            <a:avLst/>
          </a:prstGeom>
        </p:spPr>
      </p:pic>
    </p:spTree>
    <p:extLst>
      <p:ext uri="{BB962C8B-B14F-4D97-AF65-F5344CB8AC3E}">
        <p14:creationId xmlns:p14="http://schemas.microsoft.com/office/powerpoint/2010/main" val="33513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This reflects the slide title which reads - Medical Examiners and Coroners ">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0" y="-67066"/>
            <a:ext cx="12636137" cy="1058409"/>
          </a:xfrm>
        </p:spPr>
        <p:txBody>
          <a:bodyPr/>
          <a:lstStyle/>
          <a:p>
            <a:pPr algn="ctr"/>
            <a:r>
              <a:rPr lang="en-US" dirty="0">
                <a:solidFill>
                  <a:schemeClr val="bg1"/>
                </a:solidFill>
              </a:rPr>
              <a:t>Medical Examiners and Coroners </a:t>
            </a:r>
          </a:p>
        </p:txBody>
      </p:sp>
      <p:sp>
        <p:nvSpPr>
          <p:cNvPr id="5" name="Content Placeholder 4">
            <a:extLst>
              <a:ext uri="{FF2B5EF4-FFF2-40B4-BE49-F238E27FC236}">
                <a16:creationId xmlns:a16="http://schemas.microsoft.com/office/drawing/2014/main" id="{010F8508-94D2-4EFE-B767-3074F948BD8D}"/>
              </a:ext>
            </a:extLst>
          </p:cNvPr>
          <p:cNvSpPr>
            <a:spLocks noGrp="1"/>
          </p:cNvSpPr>
          <p:nvPr>
            <p:ph sz="half" idx="2"/>
          </p:nvPr>
        </p:nvSpPr>
        <p:spPr>
          <a:xfrm>
            <a:off x="161070" y="1185905"/>
            <a:ext cx="11413613" cy="5189537"/>
          </a:xfrm>
        </p:spPr>
        <p:txBody>
          <a:bodyPr>
            <a:normAutofit/>
          </a:bodyPr>
          <a:lstStyle/>
          <a:p>
            <a:pPr marL="0" indent="0">
              <a:buNone/>
            </a:pPr>
            <a:r>
              <a:rPr lang="en-US"/>
              <a:t>Goal of Proposed Office:</a:t>
            </a:r>
            <a:endParaRPr lang="en-US" b="0">
              <a:solidFill>
                <a:srgbClr val="7F7F7F">
                  <a:lumMod val="75000"/>
                </a:srgbClr>
              </a:solidFill>
              <a:ea typeface="Tahoma" panose="020B0604030504040204" pitchFamily="34" charset="0"/>
            </a:endParaRPr>
          </a:p>
          <a:p>
            <a:pPr marL="0" indent="0">
              <a:buNone/>
            </a:pPr>
            <a:r>
              <a:rPr lang="en-US" sz="2000" b="0">
                <a:solidFill>
                  <a:schemeClr val="tx1"/>
                </a:solidFill>
                <a:ea typeface="Tahoma" panose="020B0604030504040204" pitchFamily="34" charset="0"/>
              </a:rPr>
              <a:t>To coordinate work and promote collaboration on issues related to Medical Examiners and Coroners (ME/C); to serve as an information hub for ME/C, CDC CIOs, and other stakeholders, including Federal and jurisdictional partners.</a:t>
            </a:r>
          </a:p>
          <a:p>
            <a:pPr marL="0" indent="0">
              <a:buNone/>
            </a:pPr>
            <a:r>
              <a:rPr lang="en-US"/>
              <a:t>Objectives: </a:t>
            </a:r>
          </a:p>
          <a:p>
            <a:pPr marL="0" indent="0">
              <a:buNone/>
            </a:pPr>
            <a:endParaRPr lang="en-US"/>
          </a:p>
        </p:txBody>
      </p:sp>
      <p:graphicFrame>
        <p:nvGraphicFramePr>
          <p:cNvPr id="8" name="Diagram 7" descr="This object depicts the four objectives of the Coordinating Office for Medical Examiners and Coroners ">
            <a:extLst>
              <a:ext uri="{FF2B5EF4-FFF2-40B4-BE49-F238E27FC236}">
                <a16:creationId xmlns:a16="http://schemas.microsoft.com/office/drawing/2014/main" id="{83EBE41D-2F90-4570-962A-FCE2FAFEB086}"/>
              </a:ext>
            </a:extLst>
          </p:cNvPr>
          <p:cNvGraphicFramePr/>
          <p:nvPr>
            <p:extLst>
              <p:ext uri="{D42A27DB-BD31-4B8C-83A1-F6EECF244321}">
                <p14:modId xmlns:p14="http://schemas.microsoft.com/office/powerpoint/2010/main" val="329373934"/>
              </p:ext>
            </p:extLst>
          </p:nvPr>
        </p:nvGraphicFramePr>
        <p:xfrm>
          <a:off x="464024" y="3148313"/>
          <a:ext cx="11271729" cy="3421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Share with solid fill">
            <a:extLst>
              <a:ext uri="{FF2B5EF4-FFF2-40B4-BE49-F238E27FC236}">
                <a16:creationId xmlns:a16="http://schemas.microsoft.com/office/drawing/2014/main" id="{B2989345-ED0D-4361-86B1-BEF465EF2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3925" y="5010150"/>
            <a:ext cx="457200" cy="457200"/>
          </a:xfrm>
          <a:prstGeom prst="rect">
            <a:avLst/>
          </a:prstGeom>
        </p:spPr>
      </p:pic>
      <p:pic>
        <p:nvPicPr>
          <p:cNvPr id="9" name="Graphic 8" descr="Boardroom with solid fill">
            <a:extLst>
              <a:ext uri="{FF2B5EF4-FFF2-40B4-BE49-F238E27FC236}">
                <a16:creationId xmlns:a16="http://schemas.microsoft.com/office/drawing/2014/main" id="{65D80968-B45C-44AD-A4EB-F251CD3140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1591" y="5739297"/>
            <a:ext cx="588519" cy="588519"/>
          </a:xfrm>
          <a:prstGeom prst="rect">
            <a:avLst/>
          </a:prstGeom>
        </p:spPr>
      </p:pic>
      <p:pic>
        <p:nvPicPr>
          <p:cNvPr id="11" name="Graphic 10" descr="Cloud Computing with solid fill">
            <a:extLst>
              <a:ext uri="{FF2B5EF4-FFF2-40B4-BE49-F238E27FC236}">
                <a16:creationId xmlns:a16="http://schemas.microsoft.com/office/drawing/2014/main" id="{ED1B01FD-D023-43AA-BE47-CFF9855F31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8619" y="4215207"/>
            <a:ext cx="521766" cy="521766"/>
          </a:xfrm>
          <a:prstGeom prst="rect">
            <a:avLst/>
          </a:prstGeom>
        </p:spPr>
      </p:pic>
      <p:pic>
        <p:nvPicPr>
          <p:cNvPr id="13" name="Graphic 12" descr="Clipboard Badge with solid fill">
            <a:extLst>
              <a:ext uri="{FF2B5EF4-FFF2-40B4-BE49-F238E27FC236}">
                <a16:creationId xmlns:a16="http://schemas.microsoft.com/office/drawing/2014/main" id="{33AC87B7-4A4B-4996-848E-5C0D1C3F13C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0167" y="3379215"/>
            <a:ext cx="552450" cy="552450"/>
          </a:xfrm>
          <a:prstGeom prst="rect">
            <a:avLst/>
          </a:prstGeom>
        </p:spPr>
      </p:pic>
    </p:spTree>
    <p:extLst>
      <p:ext uri="{BB962C8B-B14F-4D97-AF65-F5344CB8AC3E}">
        <p14:creationId xmlns:p14="http://schemas.microsoft.com/office/powerpoint/2010/main" val="109476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This reflects the slide title which reads - NCHS Strategic Plan - Fiscal Years 2022–2025 ">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5280" y="-178554"/>
            <a:ext cx="12636137" cy="1325563"/>
          </a:xfrm>
        </p:spPr>
        <p:txBody>
          <a:bodyPr/>
          <a:lstStyle/>
          <a:p>
            <a:pPr algn="ctr"/>
            <a:r>
              <a:rPr lang="en-US" dirty="0">
                <a:solidFill>
                  <a:schemeClr val="bg1"/>
                </a:solidFill>
              </a:rPr>
              <a:t>NCHS Strategic Plan - Fiscal Years 2022–2025 </a:t>
            </a:r>
          </a:p>
        </p:txBody>
      </p:sp>
      <p:sp>
        <p:nvSpPr>
          <p:cNvPr id="5" name="Content Placeholder 4">
            <a:extLst>
              <a:ext uri="{FF2B5EF4-FFF2-40B4-BE49-F238E27FC236}">
                <a16:creationId xmlns:a16="http://schemas.microsoft.com/office/drawing/2014/main" id="{010F8508-94D2-4EFE-B767-3074F948BD8D}"/>
              </a:ext>
            </a:extLst>
          </p:cNvPr>
          <p:cNvSpPr>
            <a:spLocks noGrp="1"/>
          </p:cNvSpPr>
          <p:nvPr>
            <p:ph sz="half" idx="2"/>
          </p:nvPr>
        </p:nvSpPr>
        <p:spPr>
          <a:xfrm>
            <a:off x="253109" y="3785499"/>
            <a:ext cx="5944944" cy="2221869"/>
          </a:xfrm>
        </p:spPr>
        <p:txBody>
          <a:bodyPr vert="horz" lIns="91440" tIns="45720" rIns="91440" bIns="45720" rtlCol="0" anchor="t">
            <a:normAutofit/>
          </a:bodyPr>
          <a:lstStyle/>
          <a:p>
            <a:pPr marL="0" indent="0">
              <a:buNone/>
            </a:pPr>
            <a:r>
              <a:rPr lang="en-US"/>
              <a:t>Operationalizing the Plan</a:t>
            </a:r>
            <a:endParaRPr lang="en-US">
              <a:cs typeface="Calibri"/>
            </a:endParaRPr>
          </a:p>
          <a:p>
            <a:r>
              <a:rPr lang="en-US" sz="1800" b="0">
                <a:solidFill>
                  <a:schemeClr val="tx1"/>
                </a:solidFill>
                <a:ea typeface="+mn-lt"/>
                <a:cs typeface="+mn-lt"/>
              </a:rPr>
              <a:t>Tiger Teams are in place to develop an Operational Plan</a:t>
            </a:r>
          </a:p>
          <a:p>
            <a:pPr>
              <a:defRPr/>
            </a:pPr>
            <a:r>
              <a:rPr lang="en-US" sz="1800" b="0">
                <a:solidFill>
                  <a:schemeClr val="tx1"/>
                </a:solidFill>
                <a:ea typeface="+mn-lt"/>
                <a:cs typeface="+mn-lt"/>
              </a:rPr>
              <a:t>Three Components: </a:t>
            </a:r>
          </a:p>
          <a:p>
            <a:pPr lvl="1">
              <a:defRPr/>
            </a:pPr>
            <a:r>
              <a:rPr lang="en-US" sz="1800" b="0">
                <a:solidFill>
                  <a:schemeClr val="tx1"/>
                </a:solidFill>
                <a:ea typeface="+mn-lt"/>
                <a:cs typeface="+mn-lt"/>
              </a:rPr>
              <a:t>Logic Models</a:t>
            </a:r>
          </a:p>
          <a:p>
            <a:pPr lvl="1">
              <a:defRPr/>
            </a:pPr>
            <a:r>
              <a:rPr lang="en-US" sz="1800" b="0">
                <a:solidFill>
                  <a:schemeClr val="tx1"/>
                </a:solidFill>
                <a:ea typeface="+mn-lt"/>
                <a:cs typeface="+mn-lt"/>
              </a:rPr>
              <a:t>Action Planning Tool</a:t>
            </a:r>
          </a:p>
          <a:p>
            <a:pPr lvl="1">
              <a:defRPr/>
            </a:pPr>
            <a:r>
              <a:rPr lang="en-US" sz="1800" b="0">
                <a:solidFill>
                  <a:schemeClr val="tx1"/>
                </a:solidFill>
                <a:ea typeface="+mn-lt"/>
                <a:cs typeface="+mn-lt"/>
              </a:rPr>
              <a:t>KPI Performance Scorecard </a:t>
            </a:r>
          </a:p>
        </p:txBody>
      </p:sp>
      <p:pic>
        <p:nvPicPr>
          <p:cNvPr id="8" name="Picture 7" descr="This graph reflects a person typing on a keyboard with a bar chart superimposed on top. ">
            <a:extLst>
              <a:ext uri="{FF2B5EF4-FFF2-40B4-BE49-F238E27FC236}">
                <a16:creationId xmlns:a16="http://schemas.microsoft.com/office/drawing/2014/main" id="{6A9C5CAB-E967-4349-A68B-406A4F1494D4}"/>
              </a:ext>
            </a:extLst>
          </p:cNvPr>
          <p:cNvPicPr>
            <a:picLocks noChangeAspect="1"/>
          </p:cNvPicPr>
          <p:nvPr/>
        </p:nvPicPr>
        <p:blipFill>
          <a:blip r:embed="rId3"/>
          <a:stretch>
            <a:fillRect/>
          </a:stretch>
        </p:blipFill>
        <p:spPr>
          <a:xfrm>
            <a:off x="6645984" y="1731932"/>
            <a:ext cx="5394960" cy="4374408"/>
          </a:xfrm>
          <a:prstGeom prst="rect">
            <a:avLst/>
          </a:prstGeom>
        </p:spPr>
      </p:pic>
      <p:sp>
        <p:nvSpPr>
          <p:cNvPr id="9" name="Content Placeholder 4">
            <a:extLst>
              <a:ext uri="{FF2B5EF4-FFF2-40B4-BE49-F238E27FC236}">
                <a16:creationId xmlns:a16="http://schemas.microsoft.com/office/drawing/2014/main" id="{36A66CEB-91F4-4565-8D26-BE548B4E345C}"/>
              </a:ext>
            </a:extLst>
          </p:cNvPr>
          <p:cNvSpPr txBox="1">
            <a:spLocks/>
          </p:cNvSpPr>
          <p:nvPr/>
        </p:nvSpPr>
        <p:spPr>
          <a:xfrm>
            <a:off x="253109" y="1147009"/>
            <a:ext cx="7034796" cy="25395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rgbClr val="0068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Thank You for Your Input</a:t>
            </a:r>
            <a:endParaRPr lang="en-US">
              <a:cs typeface="Calibri"/>
            </a:endParaRPr>
          </a:p>
          <a:p>
            <a:pPr marL="341313" lvl="1" indent="-290513">
              <a:defRPr/>
            </a:pPr>
            <a:r>
              <a:rPr lang="en-US" sz="1800"/>
              <a:t>NCHS’s strategic plan was a collaborative effort between</a:t>
            </a:r>
          </a:p>
          <a:p>
            <a:pPr marL="627063" lvl="1" indent="-338138">
              <a:buNone/>
              <a:defRPr/>
            </a:pPr>
            <a:r>
              <a:rPr lang="en-US" sz="1800"/>
              <a:t> NCHS and partners from the start. </a:t>
            </a:r>
          </a:p>
          <a:p>
            <a:pPr marL="463550" lvl="1" indent="-285750">
              <a:defRPr/>
            </a:pPr>
            <a:r>
              <a:rPr lang="en-US" sz="1800" b="1"/>
              <a:t>The BSC’s input focused on:  </a:t>
            </a:r>
          </a:p>
          <a:p>
            <a:pPr marL="798513" lvl="1" indent="-342900">
              <a:buFont typeface="+mj-lt"/>
              <a:buAutoNum type="arabicPeriod"/>
              <a:defRPr/>
            </a:pPr>
            <a:r>
              <a:rPr lang="en-US" sz="1800">
                <a:effectLst/>
                <a:ea typeface="Calibri" panose="020F0502020204030204" pitchFamily="34" charset="0"/>
              </a:rPr>
              <a:t>Integrating health </a:t>
            </a:r>
            <a:r>
              <a:rPr lang="en-US" sz="1800">
                <a:ea typeface="Calibri" panose="020F0502020204030204" pitchFamily="34" charset="0"/>
              </a:rPr>
              <a:t>e</a:t>
            </a:r>
            <a:r>
              <a:rPr lang="en-US" sz="1800">
                <a:effectLst/>
                <a:ea typeface="Calibri" panose="020F0502020204030204" pitchFamily="34" charset="0"/>
              </a:rPr>
              <a:t>quity into the plan</a:t>
            </a:r>
          </a:p>
          <a:p>
            <a:pPr marL="798513" lvl="1" indent="-342900">
              <a:buFont typeface="+mj-lt"/>
              <a:buAutoNum type="arabicPeriod"/>
              <a:defRPr/>
            </a:pPr>
            <a:r>
              <a:rPr lang="en-US" sz="1800">
                <a:ea typeface="+mn-lt"/>
                <a:cs typeface="+mn-lt"/>
              </a:rPr>
              <a:t>Building on NCHS’s existing programs</a:t>
            </a:r>
          </a:p>
          <a:p>
            <a:pPr marL="798513" lvl="1" indent="-342900">
              <a:buFont typeface="+mj-lt"/>
              <a:buAutoNum type="arabicPeriod"/>
              <a:defRPr/>
            </a:pPr>
            <a:r>
              <a:rPr lang="en-US" sz="1800">
                <a:ea typeface="+mn-lt"/>
                <a:cs typeface="+mn-lt"/>
              </a:rPr>
              <a:t>Workforce development and support</a:t>
            </a:r>
          </a:p>
        </p:txBody>
      </p:sp>
    </p:spTree>
    <p:extLst>
      <p:ext uri="{BB962C8B-B14F-4D97-AF65-F5344CB8AC3E}">
        <p14:creationId xmlns:p14="http://schemas.microsoft.com/office/powerpoint/2010/main" val="2699790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TotalTime>
  <Words>745</Words>
  <Application>Microsoft Office PowerPoint</Application>
  <PresentationFormat>Widescreen</PresentationFormat>
  <Paragraphs>105</Paragraphs>
  <Slides>13</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Courier New</vt:lpstr>
      <vt:lpstr>Myriad Web Pro</vt:lpstr>
      <vt:lpstr>Wingdings</vt:lpstr>
      <vt:lpstr>Office Theme</vt:lpstr>
      <vt:lpstr>1_NCEH_ATSDR_combined</vt:lpstr>
      <vt:lpstr>Leadership Update</vt:lpstr>
      <vt:lpstr>Data Modernization Initiative</vt:lpstr>
      <vt:lpstr>Data Modernization Initiative Priorities </vt:lpstr>
      <vt:lpstr>NCHS Organizational Chart</vt:lpstr>
      <vt:lpstr>Data are Key to HHS &amp; CDC SDOH-related Initiatives</vt:lpstr>
      <vt:lpstr>  NCHS Activities to Support SDOH</vt:lpstr>
      <vt:lpstr>NCHS Program Updates and New Initiatives</vt:lpstr>
      <vt:lpstr>Medical Examiners and Coroners </vt:lpstr>
      <vt:lpstr>NCHS Strategic Plan - Fiscal Years 2022–2025 </vt:lpstr>
      <vt:lpstr>Recent Data Releases on COVID-19</vt:lpstr>
      <vt:lpstr>PowerPoint Presentation</vt:lpstr>
      <vt:lpstr>NCHS Budget Update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barringer</dc:creator>
  <cp:lastModifiedBy>Moore, Jennifer A. (CDC/DDPHSS/NCHS/OD)</cp:lastModifiedBy>
  <cp:revision>7</cp:revision>
  <dcterms:created xsi:type="dcterms:W3CDTF">2021-04-27T17:41:47Z</dcterms:created>
  <dcterms:modified xsi:type="dcterms:W3CDTF">2022-02-16T16:53:00Z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2021-08-24T14:53:10Z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bc9c8f9d-bc11-4a46-b119-3a6a3092061c</vt:lpwstr>
  </property>
  <property fmtid="{D5CDD505-2E9C-101B-9397-08002B2CF9AE}" pid="8" name="MSIP_Label_7b94a7b8-f06c-4dfe-bdcc-9b548fd58c31_ContentBits">
    <vt:lpwstr>0</vt:lpwstr>
  </property>
</Properties>
</file>