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6"/>
  </p:notesMasterIdLst>
  <p:sldIdLst>
    <p:sldId id="257" r:id="rId3"/>
    <p:sldId id="2090650104" r:id="rId4"/>
    <p:sldId id="2090650107" r:id="rId5"/>
    <p:sldId id="2090650109" r:id="rId6"/>
    <p:sldId id="2090650112" r:id="rId7"/>
    <p:sldId id="2090650114" r:id="rId8"/>
    <p:sldId id="267" r:id="rId9"/>
    <p:sldId id="286" r:id="rId10"/>
    <p:sldId id="2145706668" r:id="rId11"/>
    <p:sldId id="2090650115" r:id="rId12"/>
    <p:sldId id="319" r:id="rId13"/>
    <p:sldId id="2090650117"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0A0BAE-6CA4-4A66-9EC7-34CD8811D43D}">
          <p14:sldIdLst>
            <p14:sldId id="257"/>
            <p14:sldId id="2090650104"/>
            <p14:sldId id="2090650107"/>
            <p14:sldId id="2090650109"/>
            <p14:sldId id="2090650112"/>
            <p14:sldId id="2090650114"/>
            <p14:sldId id="267"/>
            <p14:sldId id="286"/>
            <p14:sldId id="2145706668"/>
            <p14:sldId id="2090650115"/>
            <p14:sldId id="319"/>
            <p14:sldId id="2090650117"/>
            <p14:sldId id="2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anum, Amy M. (CDC/DDPHSS/NCHS/OD)" initials="B(" lastIdx="2" clrIdx="6">
    <p:extLst>
      <p:ext uri="{19B8F6BF-5375-455C-9EA6-DF929625EA0E}">
        <p15:presenceInfo xmlns:p15="http://schemas.microsoft.com/office/powerpoint/2012/main" userId="S::zvl5@cdc.gov::78b4c916-b1b9-446d-995b-c4b674d8a268" providerId="AD"/>
      </p:ext>
    </p:extLst>
  </p:cmAuthor>
  <p:cmAuthor id="1" name="Andrews, Hallie (CDC/DDPHSS/NCHS/OD)" initials="AH(" lastIdx="13" clrIdx="0">
    <p:extLst>
      <p:ext uri="{19B8F6BF-5375-455C-9EA6-DF929625EA0E}">
        <p15:presenceInfo xmlns:p15="http://schemas.microsoft.com/office/powerpoint/2012/main" userId="S::qit6@cdc.gov::63d4d8c2-0897-4801-ab90-fc734efe32ed" providerId="AD"/>
      </p:ext>
    </p:extLst>
  </p:cmAuthor>
  <p:cmAuthor id="8" name="Hanks, Mahogany (CDC/DDPHSS/NCHS/OD) (CTR)" initials="HM((" lastIdx="2" clrIdx="7">
    <p:extLst>
      <p:ext uri="{19B8F6BF-5375-455C-9EA6-DF929625EA0E}">
        <p15:presenceInfo xmlns:p15="http://schemas.microsoft.com/office/powerpoint/2012/main" userId="S::pii6@cdc.gov::5ae2d813-5271-4c02-b127-b1aa5d27d970" providerId="AD"/>
      </p:ext>
    </p:extLst>
  </p:cmAuthor>
  <p:cmAuthor id="2" name="Walters, Meagan (CDC/DDPHSS/NCHS/OD)" initials="WM(" lastIdx="10" clrIdx="1">
    <p:extLst>
      <p:ext uri="{19B8F6BF-5375-455C-9EA6-DF929625EA0E}">
        <p15:presenceInfo xmlns:p15="http://schemas.microsoft.com/office/powerpoint/2012/main" userId="S::qhg7@cdc.gov::0f173902-5f0a-4f96-a7ba-a51e2720142f" providerId="AD"/>
      </p:ext>
    </p:extLst>
  </p:cmAuthor>
  <p:cmAuthor id="9" name="Wagner, Lisa (CDC/DDPHSS/NCHS/OD)" initials="WL(" lastIdx="4" clrIdx="8">
    <p:extLst>
      <p:ext uri="{19B8F6BF-5375-455C-9EA6-DF929625EA0E}">
        <p15:presenceInfo xmlns:p15="http://schemas.microsoft.com/office/powerpoint/2012/main" userId="S::plu6@cdc.gov::754df43b-6e15-433b-816a-22f4515c6240" providerId="AD"/>
      </p:ext>
    </p:extLst>
  </p:cmAuthor>
  <p:cmAuthor id="3" name="Morris, Kiana (CDC/DDPHSS/NCHS/OD)" initials="MK(" lastIdx="33" clrIdx="2">
    <p:extLst>
      <p:ext uri="{19B8F6BF-5375-455C-9EA6-DF929625EA0E}">
        <p15:presenceInfo xmlns:p15="http://schemas.microsoft.com/office/powerpoint/2012/main" userId="S::inf5@cdc.gov::65a667d4-cabb-4cee-9845-da9f4cdf0a58" providerId="AD"/>
      </p:ext>
    </p:extLst>
  </p:cmAuthor>
  <p:cmAuthor id="4" name="Moyer, Brian (CDC/DDPHSS/NCHS/OD)" initials="M(" lastIdx="3" clrIdx="3">
    <p:extLst>
      <p:ext uri="{19B8F6BF-5375-455C-9EA6-DF929625EA0E}">
        <p15:presenceInfo xmlns:p15="http://schemas.microsoft.com/office/powerpoint/2012/main" userId="S::qbk2@cdc.gov::b4881b6f-dd2a-4426-9c45-5ae2a88972c1" providerId="AD"/>
      </p:ext>
    </p:extLst>
  </p:cmAuthor>
  <p:cmAuthor id="5" name="Bailey, Coretta (CDC/OCOO/OFR/OA)" initials="BC(" lastIdx="21" clrIdx="4">
    <p:extLst>
      <p:ext uri="{19B8F6BF-5375-455C-9EA6-DF929625EA0E}">
        <p15:presenceInfo xmlns:p15="http://schemas.microsoft.com/office/powerpoint/2012/main" userId="S::fhq2@cdc.gov::9d463df5-d395-4dd9-b543-f82463c01fa0" providerId="AD"/>
      </p:ext>
    </p:extLst>
  </p:cmAuthor>
  <p:cmAuthor id="6" name="Wise, Kyle (CDC/DDPHSS/NCHS/OD)" initials="W(" lastIdx="1" clrIdx="5">
    <p:extLst>
      <p:ext uri="{19B8F6BF-5375-455C-9EA6-DF929625EA0E}">
        <p15:presenceInfo xmlns:p15="http://schemas.microsoft.com/office/powerpoint/2012/main" userId="S::iog7@cdc.gov::dff4faf1-846b-429d-a167-f802b7975c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859"/>
    <a:srgbClr val="17468F"/>
    <a:srgbClr val="3B015F"/>
    <a:srgbClr val="FFFFFF"/>
    <a:srgbClr val="006858"/>
    <a:srgbClr val="920000"/>
    <a:srgbClr val="7C7C7C"/>
    <a:srgbClr val="005E70"/>
    <a:srgbClr val="01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F3BC5-3787-41D4-AD22-7F26FE026047}" v="4" dt="2022-05-19T15:24:49.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39" autoAdjust="0"/>
  </p:normalViewPr>
  <p:slideViewPr>
    <p:cSldViewPr snapToGrid="0">
      <p:cViewPr varScale="1">
        <p:scale>
          <a:sx n="45" d="100"/>
          <a:sy n="45" d="100"/>
        </p:scale>
        <p:origin x="14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rgbClr val="006859"/>
            </a:solidFill>
            <a:ln>
              <a:noFill/>
            </a:ln>
            <a:effectLst/>
          </c:spPr>
          <c:invertIfNegative val="0"/>
          <c:dPt>
            <c:idx val="2"/>
            <c:invertIfNegative val="0"/>
            <c:bubble3D val="0"/>
            <c:spPr>
              <a:solidFill>
                <a:srgbClr val="006859"/>
              </a:solidFill>
              <a:ln>
                <a:noFill/>
              </a:ln>
              <a:effectLst/>
            </c:spPr>
            <c:extLst>
              <c:ext xmlns:c16="http://schemas.microsoft.com/office/drawing/2014/chart" uri="{C3380CC4-5D6E-409C-BE32-E72D297353CC}">
                <c16:uniqueId val="{00000001-902C-4185-9C1B-B1A31E09A06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Sheet1!$A$2:$A$4</c:f>
              <c:strCache>
                <c:ptCount val="3"/>
                <c:pt idx="0">
                  <c:v>FY20 Enacted</c:v>
                </c:pt>
                <c:pt idx="1">
                  <c:v>FY21 Enacted</c:v>
                </c:pt>
                <c:pt idx="2">
                  <c:v>FY22 Enacted</c:v>
                </c:pt>
              </c:strCache>
            </c:strRef>
          </c:cat>
          <c:val>
            <c:numRef>
              <c:f>Sheet1!$B$2:$B$4</c:f>
              <c:numCache>
                <c:formatCode>#,##0</c:formatCode>
                <c:ptCount val="3"/>
                <c:pt idx="0">
                  <c:v>174.39699999999999</c:v>
                </c:pt>
                <c:pt idx="1">
                  <c:v>175</c:v>
                </c:pt>
                <c:pt idx="2">
                  <c:v>180.399</c:v>
                </c:pt>
              </c:numCache>
            </c:numRef>
          </c:val>
          <c:extLst>
            <c:ext xmlns:c16="http://schemas.microsoft.com/office/drawing/2014/chart" uri="{C3380CC4-5D6E-409C-BE32-E72D297353CC}">
              <c16:uniqueId val="{00000002-8043-4FFD-8C9D-16B0A15B9005}"/>
            </c:ext>
          </c:extLst>
        </c:ser>
        <c:ser>
          <c:idx val="1"/>
          <c:order val="1"/>
          <c:tx>
            <c:strRef>
              <c:f>Sheet1!$C$1</c:f>
              <c:strCache>
                <c:ptCount val="1"/>
                <c:pt idx="0">
                  <c:v>Public Health and Scientific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Sheet1!$A$2:$A$4</c:f>
              <c:strCache>
                <c:ptCount val="3"/>
                <c:pt idx="0">
                  <c:v>FY20 Enacted</c:v>
                </c:pt>
                <c:pt idx="1">
                  <c:v>FY21 Enacted</c:v>
                </c:pt>
                <c:pt idx="2">
                  <c:v>FY22 Enacted</c:v>
                </c:pt>
              </c:strCache>
            </c:strRef>
          </c:cat>
          <c:val>
            <c:numRef>
              <c:f>Sheet1!$C$2:$C$4</c:f>
              <c:numCache>
                <c:formatCode>General</c:formatCode>
                <c:ptCount val="3"/>
              </c:numCache>
            </c:numRef>
          </c:val>
          <c:extLst>
            <c:ext xmlns:c16="http://schemas.microsoft.com/office/drawing/2014/chart" uri="{C3380CC4-5D6E-409C-BE32-E72D297353CC}">
              <c16:uniqueId val="{00000003-8043-4FFD-8C9D-16B0A15B9005}"/>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00"/>
          <c:min val="0"/>
        </c:scaling>
        <c:delete val="0"/>
        <c:axPos val="l"/>
        <c:majorGridlines>
          <c:spPr>
            <a:ln w="6350"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majorUnit val="50"/>
      </c:valAx>
      <c:spPr>
        <a:noFill/>
        <a:ln>
          <a:noFill/>
        </a:ln>
        <a:effectLst/>
      </c:spPr>
    </c:plotArea>
    <c:legend>
      <c:legendPos val="b"/>
      <c:legendEntry>
        <c:idx val="1"/>
        <c:delete val="1"/>
      </c:legendEntry>
      <c:layout>
        <c:manualLayout>
          <c:xMode val="edge"/>
          <c:yMode val="edge"/>
          <c:x val="6.702403651369504E-2"/>
          <c:y val="0.88958978234714481"/>
          <c:w val="0.88505442469732631"/>
          <c:h val="7.27009311125565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EB605-7F02-44F9-B928-5C008CCAD93E}"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n-US"/>
        </a:p>
      </dgm:t>
    </dgm:pt>
    <dgm:pt modelId="{AB716D09-2830-46C3-960D-9E58895CE261}">
      <dgm:prSet phldrT="[Text]"/>
      <dgm:spPr/>
      <dgm:t>
        <a:bodyPr/>
        <a:lstStyle/>
        <a:p>
          <a:r>
            <a:rPr lang="en-US" b="1" dirty="0">
              <a:solidFill>
                <a:schemeClr val="tx1"/>
              </a:solidFill>
            </a:rPr>
            <a:t>High-Visibility Reports</a:t>
          </a:r>
        </a:p>
      </dgm:t>
    </dgm:pt>
    <dgm:pt modelId="{110CC81E-8BCC-4702-84A8-9D1DFB7D8C9A}" type="parTrans" cxnId="{B801B0B3-6FBB-4816-95DD-2A5C34215549}">
      <dgm:prSet/>
      <dgm:spPr/>
      <dgm:t>
        <a:bodyPr/>
        <a:lstStyle/>
        <a:p>
          <a:endParaRPr lang="en-US"/>
        </a:p>
      </dgm:t>
    </dgm:pt>
    <dgm:pt modelId="{8933AA1A-549F-4C4B-8FE3-AD80EC2F462A}" type="sibTrans" cxnId="{B801B0B3-6FBB-4816-95DD-2A5C34215549}">
      <dgm:prSet/>
      <dgm:spPr/>
      <dgm:t>
        <a:bodyPr/>
        <a:lstStyle/>
        <a:p>
          <a:endParaRPr lang="en-US"/>
        </a:p>
      </dgm:t>
    </dgm:pt>
    <dgm:pt modelId="{D834FB4E-EDCC-4F8A-8039-F093FCC1B0F6}">
      <dgm:prSet phldrT="[Text]"/>
      <dgm:spPr/>
      <dgm:t>
        <a:bodyPr/>
        <a:lstStyle/>
        <a:p>
          <a:r>
            <a:rPr lang="en-US" dirty="0"/>
            <a:t>Maternal Mortality Rates in the United States, 2020</a:t>
          </a:r>
        </a:p>
      </dgm:t>
    </dgm:pt>
    <dgm:pt modelId="{56B698C5-A483-4618-A731-8541512816D4}" type="parTrans" cxnId="{E31D8D0C-704A-4326-8DDD-DDC2776982DC}">
      <dgm:prSet/>
      <dgm:spPr/>
      <dgm:t>
        <a:bodyPr/>
        <a:lstStyle/>
        <a:p>
          <a:endParaRPr lang="en-US"/>
        </a:p>
      </dgm:t>
    </dgm:pt>
    <dgm:pt modelId="{3E3B9AD0-F067-4B1D-A2BD-6B8D44F05FBA}" type="sibTrans" cxnId="{E31D8D0C-704A-4326-8DDD-DDC2776982DC}">
      <dgm:prSet/>
      <dgm:spPr/>
      <dgm:t>
        <a:bodyPr/>
        <a:lstStyle/>
        <a:p>
          <a:endParaRPr lang="en-US"/>
        </a:p>
      </dgm:t>
    </dgm:pt>
    <dgm:pt modelId="{41959B37-BC62-4710-B23F-6F0140F45E9F}">
      <dgm:prSet phldrT="[Text]"/>
      <dgm:spPr/>
      <dgm:t>
        <a:bodyPr/>
        <a:lstStyle/>
        <a:p>
          <a:r>
            <a:rPr lang="en-US" dirty="0"/>
            <a:t>Health Insurance Coverage: Early Release of Estimates from the National Health Interview Survey, 2021</a:t>
          </a:r>
        </a:p>
      </dgm:t>
    </dgm:pt>
    <dgm:pt modelId="{91088B8D-DABF-4069-AC08-4122C80BA482}" type="parTrans" cxnId="{FCEBA19A-D7F8-4137-8528-75CC6452AC29}">
      <dgm:prSet/>
      <dgm:spPr/>
      <dgm:t>
        <a:bodyPr/>
        <a:lstStyle/>
        <a:p>
          <a:endParaRPr lang="en-US"/>
        </a:p>
      </dgm:t>
    </dgm:pt>
    <dgm:pt modelId="{04C4FB38-1364-4668-A212-4E537B8EF0AB}" type="sibTrans" cxnId="{FCEBA19A-D7F8-4137-8528-75CC6452AC29}">
      <dgm:prSet/>
      <dgm:spPr/>
      <dgm:t>
        <a:bodyPr/>
        <a:lstStyle/>
        <a:p>
          <a:endParaRPr lang="en-US"/>
        </a:p>
      </dgm:t>
    </dgm:pt>
    <dgm:pt modelId="{3D977B6B-EF0A-43C7-B16B-6A09806BCC27}">
      <dgm:prSet phldrT="[Text]"/>
      <dgm:spPr/>
      <dgm:t>
        <a:bodyPr/>
        <a:lstStyle/>
        <a:p>
          <a:r>
            <a:rPr lang="en-US" b="1" dirty="0">
              <a:solidFill>
                <a:schemeClr val="tx1"/>
              </a:solidFill>
            </a:rPr>
            <a:t>New Data Releases</a:t>
          </a:r>
        </a:p>
      </dgm:t>
    </dgm:pt>
    <dgm:pt modelId="{FBDCAEBC-8390-4C57-BB60-4448C241F9E2}" type="parTrans" cxnId="{D6162F41-C090-4787-8B1E-4B8AB2CCE628}">
      <dgm:prSet/>
      <dgm:spPr/>
      <dgm:t>
        <a:bodyPr/>
        <a:lstStyle/>
        <a:p>
          <a:endParaRPr lang="en-US"/>
        </a:p>
      </dgm:t>
    </dgm:pt>
    <dgm:pt modelId="{48E6B572-30DA-4B27-939E-9A8F532D98F5}" type="sibTrans" cxnId="{D6162F41-C090-4787-8B1E-4B8AB2CCE628}">
      <dgm:prSet/>
      <dgm:spPr/>
      <dgm:t>
        <a:bodyPr/>
        <a:lstStyle/>
        <a:p>
          <a:endParaRPr lang="en-US"/>
        </a:p>
      </dgm:t>
    </dgm:pt>
    <dgm:pt modelId="{EEFE912D-AA55-4EE3-BEB6-D079A1755E6E}">
      <dgm:prSet phldrT="[Text]"/>
      <dgm:spPr/>
      <dgm:t>
        <a:bodyPr/>
        <a:lstStyle/>
        <a:p>
          <a:r>
            <a:rPr lang="en-US" dirty="0"/>
            <a:t>Monthly Provisional Drug Overdose Death Counts (thru December 2021)</a:t>
          </a:r>
        </a:p>
      </dgm:t>
    </dgm:pt>
    <dgm:pt modelId="{52F12229-CED1-4B0F-BE1C-B4F8F45A4249}" type="parTrans" cxnId="{53C75ABF-26C0-4AF9-8197-2948B213F4BD}">
      <dgm:prSet/>
      <dgm:spPr/>
      <dgm:t>
        <a:bodyPr/>
        <a:lstStyle/>
        <a:p>
          <a:endParaRPr lang="en-US"/>
        </a:p>
      </dgm:t>
    </dgm:pt>
    <dgm:pt modelId="{DA92A947-BE0C-4D90-A2B3-910D6E573BDD}" type="sibTrans" cxnId="{53C75ABF-26C0-4AF9-8197-2948B213F4BD}">
      <dgm:prSet/>
      <dgm:spPr/>
      <dgm:t>
        <a:bodyPr/>
        <a:lstStyle/>
        <a:p>
          <a:endParaRPr lang="en-US"/>
        </a:p>
      </dgm:t>
    </dgm:pt>
    <dgm:pt modelId="{E47D7C0A-A87B-4B6F-8FD6-5D5D426FDC39}">
      <dgm:prSet phldrT="[Text]"/>
      <dgm:spPr/>
      <dgm:t>
        <a:bodyPr/>
        <a:lstStyle/>
        <a:p>
          <a:r>
            <a:rPr lang="en-US" b="1" dirty="0">
              <a:solidFill>
                <a:schemeClr val="tx1"/>
              </a:solidFill>
            </a:rPr>
            <a:t>Just this week…</a:t>
          </a:r>
        </a:p>
      </dgm:t>
    </dgm:pt>
    <dgm:pt modelId="{6E6E2235-F6EF-4855-B48C-E85FE994E200}" type="parTrans" cxnId="{D989AA5B-7B1C-4B0B-8612-7B2661C84508}">
      <dgm:prSet/>
      <dgm:spPr/>
      <dgm:t>
        <a:bodyPr/>
        <a:lstStyle/>
        <a:p>
          <a:endParaRPr lang="en-US"/>
        </a:p>
      </dgm:t>
    </dgm:pt>
    <dgm:pt modelId="{1EF1DAAE-ED9B-4E23-B50B-6D6DDE406D3A}" type="sibTrans" cxnId="{D989AA5B-7B1C-4B0B-8612-7B2661C84508}">
      <dgm:prSet/>
      <dgm:spPr/>
      <dgm:t>
        <a:bodyPr/>
        <a:lstStyle/>
        <a:p>
          <a:endParaRPr lang="en-US"/>
        </a:p>
      </dgm:t>
    </dgm:pt>
    <dgm:pt modelId="{C50F168E-4E99-4479-A40C-8D619E5DB7EC}">
      <dgm:prSet phldrT="[Text]"/>
      <dgm:spPr/>
      <dgm:t>
        <a:bodyPr/>
        <a:lstStyle/>
        <a:p>
          <a:r>
            <a:rPr lang="en-US" dirty="0"/>
            <a:t>Births: Provisional Data for 2021 — May 24th</a:t>
          </a:r>
        </a:p>
      </dgm:t>
    </dgm:pt>
    <dgm:pt modelId="{68E44E86-F1CC-487C-918C-12AB340F5255}" type="parTrans" cxnId="{56A51E30-99A1-47CA-9C41-271F8C112547}">
      <dgm:prSet/>
      <dgm:spPr/>
      <dgm:t>
        <a:bodyPr/>
        <a:lstStyle/>
        <a:p>
          <a:endParaRPr lang="en-US"/>
        </a:p>
      </dgm:t>
    </dgm:pt>
    <dgm:pt modelId="{27DE11C0-4F5F-4B80-9323-085518FA699A}" type="sibTrans" cxnId="{56A51E30-99A1-47CA-9C41-271F8C112547}">
      <dgm:prSet/>
      <dgm:spPr/>
      <dgm:t>
        <a:bodyPr/>
        <a:lstStyle/>
        <a:p>
          <a:endParaRPr lang="en-US"/>
        </a:p>
      </dgm:t>
    </dgm:pt>
    <dgm:pt modelId="{97875C69-1A1D-4790-AE53-0A70327E6F44}">
      <dgm:prSet phldrT="[Text]"/>
      <dgm:spPr/>
      <dgm:t>
        <a:bodyPr/>
        <a:lstStyle/>
        <a:p>
          <a:r>
            <a:rPr lang="en-US" dirty="0"/>
            <a:t>Sexual Orientation Differences in Access to Care and Health Status, Behaviors, and Beliefs — May 25</a:t>
          </a:r>
          <a:r>
            <a:rPr lang="en-US" baseline="30000" dirty="0"/>
            <a:t>th</a:t>
          </a:r>
          <a:r>
            <a:rPr lang="en-US" dirty="0"/>
            <a:t> </a:t>
          </a:r>
        </a:p>
      </dgm:t>
    </dgm:pt>
    <dgm:pt modelId="{213D3E8A-F960-44B1-961A-098C7CEA2A30}" type="parTrans" cxnId="{A485786E-5711-492B-A9B8-8F56E03200F7}">
      <dgm:prSet/>
      <dgm:spPr/>
      <dgm:t>
        <a:bodyPr/>
        <a:lstStyle/>
        <a:p>
          <a:endParaRPr lang="en-US"/>
        </a:p>
      </dgm:t>
    </dgm:pt>
    <dgm:pt modelId="{2C607EE8-79D9-46E7-9D0C-32C02D00D978}" type="sibTrans" cxnId="{A485786E-5711-492B-A9B8-8F56E03200F7}">
      <dgm:prSet/>
      <dgm:spPr/>
      <dgm:t>
        <a:bodyPr/>
        <a:lstStyle/>
        <a:p>
          <a:endParaRPr lang="en-US"/>
        </a:p>
      </dgm:t>
    </dgm:pt>
    <dgm:pt modelId="{89FF6344-4027-4B1E-B2FA-C4C55C8CA352}">
      <dgm:prSet phldrT="[Text]"/>
      <dgm:spPr/>
      <dgm:t>
        <a:bodyPr/>
        <a:lstStyle/>
        <a:p>
          <a:r>
            <a:rPr lang="en-US" dirty="0"/>
            <a:t>2021 National EHR Survey public use data file</a:t>
          </a:r>
        </a:p>
      </dgm:t>
    </dgm:pt>
    <dgm:pt modelId="{9D0743DC-1BDD-4DB5-B39F-6D5A075BC389}" type="parTrans" cxnId="{1AF71B08-FC13-488F-AD2C-725FF84263C0}">
      <dgm:prSet/>
      <dgm:spPr/>
      <dgm:t>
        <a:bodyPr/>
        <a:lstStyle/>
        <a:p>
          <a:endParaRPr lang="en-US"/>
        </a:p>
      </dgm:t>
    </dgm:pt>
    <dgm:pt modelId="{9F5A4181-C42C-4989-8C59-4F1AA5A0E88E}" type="sibTrans" cxnId="{1AF71B08-FC13-488F-AD2C-725FF84263C0}">
      <dgm:prSet/>
      <dgm:spPr/>
      <dgm:t>
        <a:bodyPr/>
        <a:lstStyle/>
        <a:p>
          <a:endParaRPr lang="en-US"/>
        </a:p>
      </dgm:t>
    </dgm:pt>
    <dgm:pt modelId="{97336DDC-0A45-4BAB-9203-33AF1FA09D7C}" type="pres">
      <dgm:prSet presAssocID="{389EB605-7F02-44F9-B928-5C008CCAD93E}" presName="Name0" presStyleCnt="0">
        <dgm:presLayoutVars>
          <dgm:dir/>
          <dgm:animLvl val="lvl"/>
          <dgm:resizeHandles val="exact"/>
        </dgm:presLayoutVars>
      </dgm:prSet>
      <dgm:spPr/>
    </dgm:pt>
    <dgm:pt modelId="{5F1D3253-7B6F-44CC-813C-9A62E174DEF5}" type="pres">
      <dgm:prSet presAssocID="{AB716D09-2830-46C3-960D-9E58895CE261}" presName="composite" presStyleCnt="0"/>
      <dgm:spPr/>
    </dgm:pt>
    <dgm:pt modelId="{777E7AED-F0FB-4C75-9A1B-0E5BE7433011}" type="pres">
      <dgm:prSet presAssocID="{AB716D09-2830-46C3-960D-9E58895CE261}" presName="parTx" presStyleLbl="alignNode1" presStyleIdx="0" presStyleCnt="3">
        <dgm:presLayoutVars>
          <dgm:chMax val="0"/>
          <dgm:chPref val="0"/>
          <dgm:bulletEnabled val="1"/>
        </dgm:presLayoutVars>
      </dgm:prSet>
      <dgm:spPr/>
    </dgm:pt>
    <dgm:pt modelId="{859CE6ED-C49E-4C3D-B6D8-D51AFC9538EB}" type="pres">
      <dgm:prSet presAssocID="{AB716D09-2830-46C3-960D-9E58895CE261}" presName="desTx" presStyleLbl="alignAccFollowNode1" presStyleIdx="0" presStyleCnt="3">
        <dgm:presLayoutVars>
          <dgm:bulletEnabled val="1"/>
        </dgm:presLayoutVars>
      </dgm:prSet>
      <dgm:spPr/>
    </dgm:pt>
    <dgm:pt modelId="{45FDBAAE-3092-4D11-8569-0480FF761ACA}" type="pres">
      <dgm:prSet presAssocID="{8933AA1A-549F-4C4B-8FE3-AD80EC2F462A}" presName="space" presStyleCnt="0"/>
      <dgm:spPr/>
    </dgm:pt>
    <dgm:pt modelId="{F0E272DE-44E9-4E00-89C7-2B8EA731E329}" type="pres">
      <dgm:prSet presAssocID="{3D977B6B-EF0A-43C7-B16B-6A09806BCC27}" presName="composite" presStyleCnt="0"/>
      <dgm:spPr/>
    </dgm:pt>
    <dgm:pt modelId="{D0B02619-59CB-42A4-9AF2-F62B7545D9FF}" type="pres">
      <dgm:prSet presAssocID="{3D977B6B-EF0A-43C7-B16B-6A09806BCC27}" presName="parTx" presStyleLbl="alignNode1" presStyleIdx="1" presStyleCnt="3">
        <dgm:presLayoutVars>
          <dgm:chMax val="0"/>
          <dgm:chPref val="0"/>
          <dgm:bulletEnabled val="1"/>
        </dgm:presLayoutVars>
      </dgm:prSet>
      <dgm:spPr/>
    </dgm:pt>
    <dgm:pt modelId="{9617828A-6822-4A8A-817D-78D999CC24B3}" type="pres">
      <dgm:prSet presAssocID="{3D977B6B-EF0A-43C7-B16B-6A09806BCC27}" presName="desTx" presStyleLbl="alignAccFollowNode1" presStyleIdx="1" presStyleCnt="3">
        <dgm:presLayoutVars>
          <dgm:bulletEnabled val="1"/>
        </dgm:presLayoutVars>
      </dgm:prSet>
      <dgm:spPr/>
    </dgm:pt>
    <dgm:pt modelId="{B445325B-5F5D-457A-AD6E-73A0DDAF230A}" type="pres">
      <dgm:prSet presAssocID="{48E6B572-30DA-4B27-939E-9A8F532D98F5}" presName="space" presStyleCnt="0"/>
      <dgm:spPr/>
    </dgm:pt>
    <dgm:pt modelId="{C796FD32-411C-4E05-A55B-4D686ABC4AA5}" type="pres">
      <dgm:prSet presAssocID="{E47D7C0A-A87B-4B6F-8FD6-5D5D426FDC39}" presName="composite" presStyleCnt="0"/>
      <dgm:spPr/>
    </dgm:pt>
    <dgm:pt modelId="{1335055C-483B-46F1-9A18-444E5A547A37}" type="pres">
      <dgm:prSet presAssocID="{E47D7C0A-A87B-4B6F-8FD6-5D5D426FDC39}" presName="parTx" presStyleLbl="alignNode1" presStyleIdx="2" presStyleCnt="3">
        <dgm:presLayoutVars>
          <dgm:chMax val="0"/>
          <dgm:chPref val="0"/>
          <dgm:bulletEnabled val="1"/>
        </dgm:presLayoutVars>
      </dgm:prSet>
      <dgm:spPr/>
    </dgm:pt>
    <dgm:pt modelId="{2F653FCA-F658-425B-A030-6A4ABF6E295F}" type="pres">
      <dgm:prSet presAssocID="{E47D7C0A-A87B-4B6F-8FD6-5D5D426FDC39}" presName="desTx" presStyleLbl="alignAccFollowNode1" presStyleIdx="2" presStyleCnt="3">
        <dgm:presLayoutVars>
          <dgm:bulletEnabled val="1"/>
        </dgm:presLayoutVars>
      </dgm:prSet>
      <dgm:spPr/>
    </dgm:pt>
  </dgm:ptLst>
  <dgm:cxnLst>
    <dgm:cxn modelId="{A568B501-00B4-4CCF-BBEE-D66152895CA7}" type="presOf" srcId="{3D977B6B-EF0A-43C7-B16B-6A09806BCC27}" destId="{D0B02619-59CB-42A4-9AF2-F62B7545D9FF}" srcOrd="0" destOrd="0" presId="urn:microsoft.com/office/officeart/2005/8/layout/hList1"/>
    <dgm:cxn modelId="{1AF71B08-FC13-488F-AD2C-725FF84263C0}" srcId="{3D977B6B-EF0A-43C7-B16B-6A09806BCC27}" destId="{89FF6344-4027-4B1E-B2FA-C4C55C8CA352}" srcOrd="1" destOrd="0" parTransId="{9D0743DC-1BDD-4DB5-B39F-6D5A075BC389}" sibTransId="{9F5A4181-C42C-4989-8C59-4F1AA5A0E88E}"/>
    <dgm:cxn modelId="{E31D8D0C-704A-4326-8DDD-DDC2776982DC}" srcId="{AB716D09-2830-46C3-960D-9E58895CE261}" destId="{D834FB4E-EDCC-4F8A-8039-F093FCC1B0F6}" srcOrd="0" destOrd="0" parTransId="{56B698C5-A483-4618-A731-8541512816D4}" sibTransId="{3E3B9AD0-F067-4B1D-A2BD-6B8D44F05FBA}"/>
    <dgm:cxn modelId="{3DAF0D1F-C297-4C72-A814-851DD89353ED}" type="presOf" srcId="{E47D7C0A-A87B-4B6F-8FD6-5D5D426FDC39}" destId="{1335055C-483B-46F1-9A18-444E5A547A37}" srcOrd="0" destOrd="0" presId="urn:microsoft.com/office/officeart/2005/8/layout/hList1"/>
    <dgm:cxn modelId="{56A51E30-99A1-47CA-9C41-271F8C112547}" srcId="{E47D7C0A-A87B-4B6F-8FD6-5D5D426FDC39}" destId="{C50F168E-4E99-4479-A40C-8D619E5DB7EC}" srcOrd="0" destOrd="0" parTransId="{68E44E86-F1CC-487C-918C-12AB340F5255}" sibTransId="{27DE11C0-4F5F-4B80-9323-085518FA699A}"/>
    <dgm:cxn modelId="{D989AA5B-7B1C-4B0B-8612-7B2661C84508}" srcId="{389EB605-7F02-44F9-B928-5C008CCAD93E}" destId="{E47D7C0A-A87B-4B6F-8FD6-5D5D426FDC39}" srcOrd="2" destOrd="0" parTransId="{6E6E2235-F6EF-4855-B48C-E85FE994E200}" sibTransId="{1EF1DAAE-ED9B-4E23-B50B-6D6DDE406D3A}"/>
    <dgm:cxn modelId="{8416B75E-C355-4832-869E-E8A1BE8551DE}" type="presOf" srcId="{D834FB4E-EDCC-4F8A-8039-F093FCC1B0F6}" destId="{859CE6ED-C49E-4C3D-B6D8-D51AFC9538EB}" srcOrd="0" destOrd="0" presId="urn:microsoft.com/office/officeart/2005/8/layout/hList1"/>
    <dgm:cxn modelId="{D6162F41-C090-4787-8B1E-4B8AB2CCE628}" srcId="{389EB605-7F02-44F9-B928-5C008CCAD93E}" destId="{3D977B6B-EF0A-43C7-B16B-6A09806BCC27}" srcOrd="1" destOrd="0" parTransId="{FBDCAEBC-8390-4C57-BB60-4448C241F9E2}" sibTransId="{48E6B572-30DA-4B27-939E-9A8F532D98F5}"/>
    <dgm:cxn modelId="{A485786E-5711-492B-A9B8-8F56E03200F7}" srcId="{E47D7C0A-A87B-4B6F-8FD6-5D5D426FDC39}" destId="{97875C69-1A1D-4790-AE53-0A70327E6F44}" srcOrd="1" destOrd="0" parTransId="{213D3E8A-F960-44B1-961A-098C7CEA2A30}" sibTransId="{2C607EE8-79D9-46E7-9D0C-32C02D00D978}"/>
    <dgm:cxn modelId="{91EA2F4F-3B12-45E8-8C4B-8645744DC228}" type="presOf" srcId="{41959B37-BC62-4710-B23F-6F0140F45E9F}" destId="{859CE6ED-C49E-4C3D-B6D8-D51AFC9538EB}" srcOrd="0" destOrd="1" presId="urn:microsoft.com/office/officeart/2005/8/layout/hList1"/>
    <dgm:cxn modelId="{D5C0A872-A219-4A24-A9E0-947F8CB23C78}" type="presOf" srcId="{AB716D09-2830-46C3-960D-9E58895CE261}" destId="{777E7AED-F0FB-4C75-9A1B-0E5BE7433011}" srcOrd="0" destOrd="0" presId="urn:microsoft.com/office/officeart/2005/8/layout/hList1"/>
    <dgm:cxn modelId="{373A167A-99EC-4872-BD15-688FDAA07370}" type="presOf" srcId="{C50F168E-4E99-4479-A40C-8D619E5DB7EC}" destId="{2F653FCA-F658-425B-A030-6A4ABF6E295F}" srcOrd="0" destOrd="0" presId="urn:microsoft.com/office/officeart/2005/8/layout/hList1"/>
    <dgm:cxn modelId="{FCEBA19A-D7F8-4137-8528-75CC6452AC29}" srcId="{AB716D09-2830-46C3-960D-9E58895CE261}" destId="{41959B37-BC62-4710-B23F-6F0140F45E9F}" srcOrd="1" destOrd="0" parTransId="{91088B8D-DABF-4069-AC08-4122C80BA482}" sibTransId="{04C4FB38-1364-4668-A212-4E537B8EF0AB}"/>
    <dgm:cxn modelId="{9E1C8F9F-B68A-4DF0-93B3-041D96BD6958}" type="presOf" srcId="{97875C69-1A1D-4790-AE53-0A70327E6F44}" destId="{2F653FCA-F658-425B-A030-6A4ABF6E295F}" srcOrd="0" destOrd="1" presId="urn:microsoft.com/office/officeart/2005/8/layout/hList1"/>
    <dgm:cxn modelId="{EF29E8A7-0558-4335-88F4-9E083EBDB792}" type="presOf" srcId="{389EB605-7F02-44F9-B928-5C008CCAD93E}" destId="{97336DDC-0A45-4BAB-9203-33AF1FA09D7C}" srcOrd="0" destOrd="0" presId="urn:microsoft.com/office/officeart/2005/8/layout/hList1"/>
    <dgm:cxn modelId="{B801B0B3-6FBB-4816-95DD-2A5C34215549}" srcId="{389EB605-7F02-44F9-B928-5C008CCAD93E}" destId="{AB716D09-2830-46C3-960D-9E58895CE261}" srcOrd="0" destOrd="0" parTransId="{110CC81E-8BCC-4702-84A8-9D1DFB7D8C9A}" sibTransId="{8933AA1A-549F-4C4B-8FE3-AD80EC2F462A}"/>
    <dgm:cxn modelId="{53C75ABF-26C0-4AF9-8197-2948B213F4BD}" srcId="{3D977B6B-EF0A-43C7-B16B-6A09806BCC27}" destId="{EEFE912D-AA55-4EE3-BEB6-D079A1755E6E}" srcOrd="0" destOrd="0" parTransId="{52F12229-CED1-4B0F-BE1C-B4F8F45A4249}" sibTransId="{DA92A947-BE0C-4D90-A2B3-910D6E573BDD}"/>
    <dgm:cxn modelId="{29B3FCC3-584F-491D-AE8D-BF24484C4B8E}" type="presOf" srcId="{89FF6344-4027-4B1E-B2FA-C4C55C8CA352}" destId="{9617828A-6822-4A8A-817D-78D999CC24B3}" srcOrd="0" destOrd="1" presId="urn:microsoft.com/office/officeart/2005/8/layout/hList1"/>
    <dgm:cxn modelId="{90E45EF1-505D-4FCA-B63C-F75B92E59E67}" type="presOf" srcId="{EEFE912D-AA55-4EE3-BEB6-D079A1755E6E}" destId="{9617828A-6822-4A8A-817D-78D999CC24B3}" srcOrd="0" destOrd="0" presId="urn:microsoft.com/office/officeart/2005/8/layout/hList1"/>
    <dgm:cxn modelId="{9ECE23EA-EA38-46C5-91BE-DD8368DB694E}" type="presParOf" srcId="{97336DDC-0A45-4BAB-9203-33AF1FA09D7C}" destId="{5F1D3253-7B6F-44CC-813C-9A62E174DEF5}" srcOrd="0" destOrd="0" presId="urn:microsoft.com/office/officeart/2005/8/layout/hList1"/>
    <dgm:cxn modelId="{7ABBE359-849B-43D8-895C-5EA5B0F5006E}" type="presParOf" srcId="{5F1D3253-7B6F-44CC-813C-9A62E174DEF5}" destId="{777E7AED-F0FB-4C75-9A1B-0E5BE7433011}" srcOrd="0" destOrd="0" presId="urn:microsoft.com/office/officeart/2005/8/layout/hList1"/>
    <dgm:cxn modelId="{74B11359-793F-4353-8DE1-6957380C4B98}" type="presParOf" srcId="{5F1D3253-7B6F-44CC-813C-9A62E174DEF5}" destId="{859CE6ED-C49E-4C3D-B6D8-D51AFC9538EB}" srcOrd="1" destOrd="0" presId="urn:microsoft.com/office/officeart/2005/8/layout/hList1"/>
    <dgm:cxn modelId="{EECCBE73-EA12-4CF2-9159-58E0BD409270}" type="presParOf" srcId="{97336DDC-0A45-4BAB-9203-33AF1FA09D7C}" destId="{45FDBAAE-3092-4D11-8569-0480FF761ACA}" srcOrd="1" destOrd="0" presId="urn:microsoft.com/office/officeart/2005/8/layout/hList1"/>
    <dgm:cxn modelId="{39D74917-0136-44E3-8BB2-C88B2B2397EA}" type="presParOf" srcId="{97336DDC-0A45-4BAB-9203-33AF1FA09D7C}" destId="{F0E272DE-44E9-4E00-89C7-2B8EA731E329}" srcOrd="2" destOrd="0" presId="urn:microsoft.com/office/officeart/2005/8/layout/hList1"/>
    <dgm:cxn modelId="{1FD28682-80D3-4254-94B3-3E50451F0E4B}" type="presParOf" srcId="{F0E272DE-44E9-4E00-89C7-2B8EA731E329}" destId="{D0B02619-59CB-42A4-9AF2-F62B7545D9FF}" srcOrd="0" destOrd="0" presId="urn:microsoft.com/office/officeart/2005/8/layout/hList1"/>
    <dgm:cxn modelId="{8E5ED575-7681-4BB5-9936-435EE2465086}" type="presParOf" srcId="{F0E272DE-44E9-4E00-89C7-2B8EA731E329}" destId="{9617828A-6822-4A8A-817D-78D999CC24B3}" srcOrd="1" destOrd="0" presId="urn:microsoft.com/office/officeart/2005/8/layout/hList1"/>
    <dgm:cxn modelId="{E56B03F2-05F8-4CF7-B49D-A97521BAF318}" type="presParOf" srcId="{97336DDC-0A45-4BAB-9203-33AF1FA09D7C}" destId="{B445325B-5F5D-457A-AD6E-73A0DDAF230A}" srcOrd="3" destOrd="0" presId="urn:microsoft.com/office/officeart/2005/8/layout/hList1"/>
    <dgm:cxn modelId="{078E60F4-011D-4ED0-B6CF-84DE13083E3B}" type="presParOf" srcId="{97336DDC-0A45-4BAB-9203-33AF1FA09D7C}" destId="{C796FD32-411C-4E05-A55B-4D686ABC4AA5}" srcOrd="4" destOrd="0" presId="urn:microsoft.com/office/officeart/2005/8/layout/hList1"/>
    <dgm:cxn modelId="{119DDD1D-AFE0-4C0F-B25B-EF74F2F507AB}" type="presParOf" srcId="{C796FD32-411C-4E05-A55B-4D686ABC4AA5}" destId="{1335055C-483B-46F1-9A18-444E5A547A37}" srcOrd="0" destOrd="0" presId="urn:microsoft.com/office/officeart/2005/8/layout/hList1"/>
    <dgm:cxn modelId="{F80C3F2A-C3AD-4560-B575-48ABD8C9095B}" type="presParOf" srcId="{C796FD32-411C-4E05-A55B-4D686ABC4AA5}" destId="{2F653FCA-F658-425B-A030-6A4ABF6E29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E7AED-F0FB-4C75-9A1B-0E5BE7433011}">
      <dsp:nvSpPr>
        <dsp:cNvPr id="0" name=""/>
        <dsp:cNvSpPr/>
      </dsp:nvSpPr>
      <dsp:spPr>
        <a:xfrm>
          <a:off x="3619" y="93188"/>
          <a:ext cx="3529012" cy="748800"/>
        </a:xfrm>
        <a:prstGeom prst="rect">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High-Visibility Reports</a:t>
          </a:r>
        </a:p>
      </dsp:txBody>
      <dsp:txXfrm>
        <a:off x="3619" y="93188"/>
        <a:ext cx="3529012" cy="748800"/>
      </dsp:txXfrm>
    </dsp:sp>
    <dsp:sp modelId="{859CE6ED-C49E-4C3D-B6D8-D51AFC9538EB}">
      <dsp:nvSpPr>
        <dsp:cNvPr id="0" name=""/>
        <dsp:cNvSpPr/>
      </dsp:nvSpPr>
      <dsp:spPr>
        <a:xfrm>
          <a:off x="3619" y="841988"/>
          <a:ext cx="3529012"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Maternal Mortality Rates in the United States, 2020</a:t>
          </a:r>
        </a:p>
        <a:p>
          <a:pPr marL="228600" lvl="1" indent="-228600" algn="l" defTabSz="1155700">
            <a:lnSpc>
              <a:spcPct val="90000"/>
            </a:lnSpc>
            <a:spcBef>
              <a:spcPct val="0"/>
            </a:spcBef>
            <a:spcAft>
              <a:spcPct val="15000"/>
            </a:spcAft>
            <a:buChar char="•"/>
          </a:pPr>
          <a:r>
            <a:rPr lang="en-US" sz="2600" kern="1200" dirty="0"/>
            <a:t>Health Insurance Coverage: Early Release of Estimates from the National Health Interview Survey, 2021</a:t>
          </a:r>
        </a:p>
      </dsp:txBody>
      <dsp:txXfrm>
        <a:off x="3619" y="841988"/>
        <a:ext cx="3529012" cy="3711240"/>
      </dsp:txXfrm>
    </dsp:sp>
    <dsp:sp modelId="{D0B02619-59CB-42A4-9AF2-F62B7545D9FF}">
      <dsp:nvSpPr>
        <dsp:cNvPr id="0" name=""/>
        <dsp:cNvSpPr/>
      </dsp:nvSpPr>
      <dsp:spPr>
        <a:xfrm>
          <a:off x="4026693" y="93188"/>
          <a:ext cx="3529012" cy="748800"/>
        </a:xfrm>
        <a:prstGeom prst="rect">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New Data Releases</a:t>
          </a:r>
        </a:p>
      </dsp:txBody>
      <dsp:txXfrm>
        <a:off x="4026693" y="93188"/>
        <a:ext cx="3529012" cy="748800"/>
      </dsp:txXfrm>
    </dsp:sp>
    <dsp:sp modelId="{9617828A-6822-4A8A-817D-78D999CC24B3}">
      <dsp:nvSpPr>
        <dsp:cNvPr id="0" name=""/>
        <dsp:cNvSpPr/>
      </dsp:nvSpPr>
      <dsp:spPr>
        <a:xfrm>
          <a:off x="4026693" y="841988"/>
          <a:ext cx="3529012"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Monthly Provisional Drug Overdose Death Counts (thru December 2021)</a:t>
          </a:r>
        </a:p>
        <a:p>
          <a:pPr marL="228600" lvl="1" indent="-228600" algn="l" defTabSz="1155700">
            <a:lnSpc>
              <a:spcPct val="90000"/>
            </a:lnSpc>
            <a:spcBef>
              <a:spcPct val="0"/>
            </a:spcBef>
            <a:spcAft>
              <a:spcPct val="15000"/>
            </a:spcAft>
            <a:buChar char="•"/>
          </a:pPr>
          <a:r>
            <a:rPr lang="en-US" sz="2600" kern="1200" dirty="0"/>
            <a:t>2021 National EHR Survey public use data file</a:t>
          </a:r>
        </a:p>
      </dsp:txBody>
      <dsp:txXfrm>
        <a:off x="4026693" y="841988"/>
        <a:ext cx="3529012" cy="3711240"/>
      </dsp:txXfrm>
    </dsp:sp>
    <dsp:sp modelId="{1335055C-483B-46F1-9A18-444E5A547A37}">
      <dsp:nvSpPr>
        <dsp:cNvPr id="0" name=""/>
        <dsp:cNvSpPr/>
      </dsp:nvSpPr>
      <dsp:spPr>
        <a:xfrm>
          <a:off x="8049768" y="93188"/>
          <a:ext cx="3529012" cy="748800"/>
        </a:xfrm>
        <a:prstGeom prst="rect">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Just this week…</a:t>
          </a:r>
        </a:p>
      </dsp:txBody>
      <dsp:txXfrm>
        <a:off x="8049768" y="93188"/>
        <a:ext cx="3529012" cy="748800"/>
      </dsp:txXfrm>
    </dsp:sp>
    <dsp:sp modelId="{2F653FCA-F658-425B-A030-6A4ABF6E295F}">
      <dsp:nvSpPr>
        <dsp:cNvPr id="0" name=""/>
        <dsp:cNvSpPr/>
      </dsp:nvSpPr>
      <dsp:spPr>
        <a:xfrm>
          <a:off x="8049768" y="841988"/>
          <a:ext cx="3529012" cy="3711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Births: Provisional Data for 2021 — May 24th</a:t>
          </a:r>
        </a:p>
        <a:p>
          <a:pPr marL="228600" lvl="1" indent="-228600" algn="l" defTabSz="1155700">
            <a:lnSpc>
              <a:spcPct val="90000"/>
            </a:lnSpc>
            <a:spcBef>
              <a:spcPct val="0"/>
            </a:spcBef>
            <a:spcAft>
              <a:spcPct val="15000"/>
            </a:spcAft>
            <a:buChar char="•"/>
          </a:pPr>
          <a:r>
            <a:rPr lang="en-US" sz="2600" kern="1200" dirty="0"/>
            <a:t>Sexual Orientation Differences in Access to Care and Health Status, Behaviors, and Beliefs — May 25</a:t>
          </a:r>
          <a:r>
            <a:rPr lang="en-US" sz="2600" kern="1200" baseline="30000" dirty="0"/>
            <a:t>th</a:t>
          </a:r>
          <a:r>
            <a:rPr lang="en-US" sz="2600" kern="1200" dirty="0"/>
            <a:t> </a:t>
          </a:r>
        </a:p>
      </dsp:txBody>
      <dsp:txXfrm>
        <a:off x="8049768" y="841988"/>
        <a:ext cx="3529012" cy="3711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97BA5-0469-44DB-9147-70B2644E35A6}"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B58DC-D9BF-4938-AB27-94BAA4BB1404}" type="slidenum">
              <a:rPr lang="en-US" smtClean="0"/>
              <a:t>‹#›</a:t>
            </a:fld>
            <a:endParaRPr lang="en-US"/>
          </a:p>
        </p:txBody>
      </p:sp>
    </p:spTree>
    <p:extLst>
      <p:ext uri="{BB962C8B-B14F-4D97-AF65-F5344CB8AC3E}">
        <p14:creationId xmlns:p14="http://schemas.microsoft.com/office/powerpoint/2010/main" val="21087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B58DC-D9BF-4938-AB27-94BAA4BB1404}" type="slidenum">
              <a:rPr lang="en-US" smtClean="0"/>
              <a:t>1</a:t>
            </a:fld>
            <a:endParaRPr lang="en-US"/>
          </a:p>
        </p:txBody>
      </p:sp>
    </p:spTree>
    <p:extLst>
      <p:ext uri="{BB962C8B-B14F-4D97-AF65-F5344CB8AC3E}">
        <p14:creationId xmlns:p14="http://schemas.microsoft.com/office/powerpoint/2010/main" val="190974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DB109-C369-4967-94F9-02C5A680456D}" type="slidenum">
              <a:rPr lang="en-US" smtClean="0"/>
              <a:t>10</a:t>
            </a:fld>
            <a:endParaRPr lang="en-US"/>
          </a:p>
        </p:txBody>
      </p:sp>
    </p:spTree>
    <p:extLst>
      <p:ext uri="{BB962C8B-B14F-4D97-AF65-F5344CB8AC3E}">
        <p14:creationId xmlns:p14="http://schemas.microsoft.com/office/powerpoint/2010/main" val="211615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F7DAC3F-454C-4A8E-AF45-B04EBCFF0D5F}" type="slidenum">
              <a:rPr lang="en-US" smtClean="0"/>
              <a:t>11</a:t>
            </a:fld>
            <a:endParaRPr lang="en-US"/>
          </a:p>
        </p:txBody>
      </p:sp>
    </p:spTree>
    <p:extLst>
      <p:ext uri="{BB962C8B-B14F-4D97-AF65-F5344CB8AC3E}">
        <p14:creationId xmlns:p14="http://schemas.microsoft.com/office/powerpoint/2010/main" val="70989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2B58DC-D9BF-4938-AB27-94BAA4BB1404}" type="slidenum">
              <a:rPr lang="en-US" smtClean="0"/>
              <a:t>12</a:t>
            </a:fld>
            <a:endParaRPr lang="en-US"/>
          </a:p>
        </p:txBody>
      </p:sp>
    </p:spTree>
    <p:extLst>
      <p:ext uri="{BB962C8B-B14F-4D97-AF65-F5344CB8AC3E}">
        <p14:creationId xmlns:p14="http://schemas.microsoft.com/office/powerpoint/2010/main" val="297746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2</a:t>
            </a:fld>
            <a:endParaRPr lang="en-US"/>
          </a:p>
        </p:txBody>
      </p:sp>
    </p:spTree>
    <p:extLst>
      <p:ext uri="{BB962C8B-B14F-4D97-AF65-F5344CB8AC3E}">
        <p14:creationId xmlns:p14="http://schemas.microsoft.com/office/powerpoint/2010/main" val="13925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3</a:t>
            </a:fld>
            <a:endParaRPr lang="en-US"/>
          </a:p>
        </p:txBody>
      </p:sp>
    </p:spTree>
    <p:extLst>
      <p:ext uri="{BB962C8B-B14F-4D97-AF65-F5344CB8AC3E}">
        <p14:creationId xmlns:p14="http://schemas.microsoft.com/office/powerpoint/2010/main" val="174488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4</a:t>
            </a:fld>
            <a:endParaRPr lang="en-US"/>
          </a:p>
        </p:txBody>
      </p:sp>
    </p:spTree>
    <p:extLst>
      <p:ext uri="{BB962C8B-B14F-4D97-AF65-F5344CB8AC3E}">
        <p14:creationId xmlns:p14="http://schemas.microsoft.com/office/powerpoint/2010/main" val="383670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02B58DC-D9BF-4938-AB27-94BAA4BB1404}" type="slidenum">
              <a:rPr lang="en-US" smtClean="0"/>
              <a:t>5</a:t>
            </a:fld>
            <a:endParaRPr lang="en-US"/>
          </a:p>
        </p:txBody>
      </p:sp>
    </p:spTree>
    <p:extLst>
      <p:ext uri="{BB962C8B-B14F-4D97-AF65-F5344CB8AC3E}">
        <p14:creationId xmlns:p14="http://schemas.microsoft.com/office/powerpoint/2010/main" val="127993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02B58DC-D9BF-4938-AB27-94BAA4BB1404}" type="slidenum">
              <a:rPr lang="en-US" smtClean="0"/>
              <a:t>6</a:t>
            </a:fld>
            <a:endParaRPr lang="en-US"/>
          </a:p>
        </p:txBody>
      </p:sp>
    </p:spTree>
    <p:extLst>
      <p:ext uri="{BB962C8B-B14F-4D97-AF65-F5344CB8AC3E}">
        <p14:creationId xmlns:p14="http://schemas.microsoft.com/office/powerpoint/2010/main" val="59309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8845-028E-40CA-B907-D5495ECFD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4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FDB109-C369-4967-94F9-02C5A680456D}" type="slidenum">
              <a:rPr lang="en-US" smtClean="0"/>
              <a:t>8</a:t>
            </a:fld>
            <a:endParaRPr lang="en-US"/>
          </a:p>
        </p:txBody>
      </p:sp>
    </p:spTree>
    <p:extLst>
      <p:ext uri="{BB962C8B-B14F-4D97-AF65-F5344CB8AC3E}">
        <p14:creationId xmlns:p14="http://schemas.microsoft.com/office/powerpoint/2010/main" val="312569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341857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0977077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6523056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828796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33522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42199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5CD0F-5176-48E3-8E31-0D4C58A69AEA}"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a:p>
        </p:txBody>
      </p:sp>
    </p:spTree>
    <p:extLst>
      <p:ext uri="{BB962C8B-B14F-4D97-AF65-F5344CB8AC3E}">
        <p14:creationId xmlns:p14="http://schemas.microsoft.com/office/powerpoint/2010/main" val="44468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a:p>
          <a:p>
            <a:pPr lvl="1"/>
            <a:endParaRPr lang="en-US"/>
          </a:p>
          <a:p>
            <a:pPr lvl="2"/>
            <a:endParaRPr lang="en-US"/>
          </a:p>
          <a:p>
            <a:pPr lvl="3"/>
            <a:endParaRPr lang="en-US"/>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a:t>
            </a:r>
          </a:p>
        </p:txBody>
      </p:sp>
    </p:spTree>
    <p:extLst>
      <p:ext uri="{BB962C8B-B14F-4D97-AF65-F5344CB8AC3E}">
        <p14:creationId xmlns:p14="http://schemas.microsoft.com/office/powerpoint/2010/main" val="954608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13790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5387" y="2054894"/>
            <a:ext cx="9515271" cy="1362075"/>
          </a:xfrm>
          <a:prstGeom prst="rect">
            <a:avLst/>
          </a:prstGeom>
        </p:spPr>
        <p:txBody>
          <a:bodyPr anchor="b">
            <a:normAutofit/>
          </a:bodyPr>
          <a:lstStyle>
            <a:lvl1pPr algn="l">
              <a:lnSpc>
                <a:spcPts val="3800"/>
              </a:lnSpc>
              <a:defRPr sz="3200" b="1" cap="none" baseline="0">
                <a:solidFill>
                  <a:srgbClr val="00439C"/>
                </a:solidFill>
                <a:effectLst/>
                <a:latin typeface="+mj-lt"/>
              </a:defRPr>
            </a:lvl1pPr>
          </a:lstStyle>
          <a:p>
            <a:r>
              <a:rPr lang="en-US"/>
              <a:t>Section Title – Calibri (Headings), Bold, 32pt</a:t>
            </a:r>
          </a:p>
        </p:txBody>
      </p:sp>
      <p:sp>
        <p:nvSpPr>
          <p:cNvPr id="5" name="Content Placeholder 4"/>
          <p:cNvSpPr>
            <a:spLocks noGrp="1"/>
          </p:cNvSpPr>
          <p:nvPr>
            <p:ph sz="quarter" idx="10" hasCustomPrompt="1"/>
          </p:nvPr>
        </p:nvSpPr>
        <p:spPr>
          <a:xfrm>
            <a:off x="1327151" y="3414806"/>
            <a:ext cx="9537700" cy="1009650"/>
          </a:xfrm>
          <a:prstGeom prst="rect">
            <a:avLst/>
          </a:prstGeom>
        </p:spPr>
        <p:txBody>
          <a:bodyPr>
            <a:normAutofit/>
          </a:bodyPr>
          <a:lstStyle>
            <a:lvl1pPr marL="0" indent="0">
              <a:buNone/>
              <a:defRPr sz="2000" b="1" baseline="0">
                <a:solidFill>
                  <a:schemeClr val="tx1"/>
                </a:solidFill>
              </a:defRPr>
            </a:lvl1pPr>
          </a:lstStyle>
          <a:p>
            <a:pPr lvl="0"/>
            <a:r>
              <a:rPr lang="en-US"/>
              <a:t>Subtitle – Calibri (Body), Bold, 20pt</a:t>
            </a:r>
          </a:p>
        </p:txBody>
      </p:sp>
    </p:spTree>
    <p:extLst>
      <p:ext uri="{BB962C8B-B14F-4D97-AF65-F5344CB8AC3E}">
        <p14:creationId xmlns:p14="http://schemas.microsoft.com/office/powerpoint/2010/main" val="11838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6384975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gu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532E63"/>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10515600" cy="4360863"/>
          </a:xfrm>
        </p:spPr>
        <p:txBody>
          <a:bodyPr>
            <a:normAutofit/>
          </a:bodyPr>
          <a:lstStyle>
            <a:lvl1pPr marL="228600" indent="-228600">
              <a:buClr>
                <a:srgbClr val="018BB0"/>
              </a:buClr>
              <a:buFont typeface="Wingdings" panose="05000000000000000000" pitchFamily="2" charset="2"/>
              <a:buChar char="§"/>
              <a:defRPr sz="2800" b="0">
                <a:solidFill>
                  <a:schemeClr val="bg2">
                    <a:lumMod val="25000"/>
                  </a:schemeClr>
                </a:solidFill>
              </a:defRPr>
            </a:lvl1pPr>
            <a:lvl2pPr>
              <a:buClr>
                <a:srgbClr val="006859"/>
              </a:buClr>
              <a:defRPr sz="2800">
                <a:solidFill>
                  <a:schemeClr val="bg2">
                    <a:lumMod val="25000"/>
                  </a:schemeClr>
                </a:solidFill>
              </a:defRPr>
            </a:lvl2pPr>
            <a:lvl3pPr marL="1143000" indent="-228600">
              <a:buFont typeface="Courier New" panose="02070309020205020404" pitchFamily="49" charset="0"/>
              <a:buChar char="o"/>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27330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6782983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6/10/2022</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8472135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public.tableau.com/app/profile/lauren.russell/viz/shared/FDRKC7NHC" TargetMode="External"/><Relationship Id="rId7" Type="http://schemas.openxmlformats.org/officeDocument/2006/relationships/image" Target="cid:image002.png@01D8395B.A6BD9880"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hyperlink" Target="https://jaredzun.shinyapps.io/CDC_Challenge_Suicide_Overdose_Trends/" TargetMode="Externa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nchs/data-detectives-cam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peoplematters.in/article/talent-acquisition/the-power-of-thank-you-notes-1688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111692634@N04/15855489588"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358048" y="1382618"/>
            <a:ext cx="10839490" cy="2682606"/>
          </a:xfrm>
        </p:spPr>
        <p:txBody>
          <a:bodyPr>
            <a:normAutofit/>
          </a:bodyPr>
          <a:lstStyle/>
          <a:p>
            <a:pPr>
              <a:lnSpc>
                <a:spcPct val="100000"/>
              </a:lnSpc>
            </a:pPr>
            <a:r>
              <a:rPr lang="en-US" sz="4000" dirty="0">
                <a:solidFill>
                  <a:srgbClr val="0039A6"/>
                </a:solidFill>
                <a:latin typeface="Calibri"/>
                <a:cs typeface="Calibri"/>
              </a:rPr>
              <a:t>NCHS Board of Scientific Counselors Meeting:</a:t>
            </a:r>
            <a:br>
              <a:rPr lang="en-US" sz="4000" dirty="0">
                <a:solidFill>
                  <a:srgbClr val="0039A6"/>
                </a:solidFill>
                <a:latin typeface="Calibri"/>
                <a:cs typeface="Calibri"/>
              </a:rPr>
            </a:br>
            <a:r>
              <a:rPr lang="en-US" sz="4000" dirty="0">
                <a:solidFill>
                  <a:srgbClr val="0039A6"/>
                </a:solidFill>
                <a:latin typeface="Calibri"/>
                <a:cs typeface="Calibri"/>
              </a:rPr>
              <a:t>Director’s Update</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200" y="5053263"/>
            <a:ext cx="10478655" cy="422119"/>
          </a:xfrm>
        </p:spPr>
        <p:txBody>
          <a:bodyPr vert="horz" lIns="91440" tIns="45720" rIns="91440" bIns="45720" rtlCol="0" anchor="t">
            <a:noAutofit/>
          </a:bodyPr>
          <a:lstStyle/>
          <a:p>
            <a:pPr>
              <a:spcAft>
                <a:spcPts val="600"/>
              </a:spcAft>
            </a:pPr>
            <a:r>
              <a:rPr lang="en-US" sz="2800" dirty="0">
                <a:solidFill>
                  <a:srgbClr val="0039A6"/>
                </a:solidFill>
                <a:latin typeface="Calibri"/>
                <a:ea typeface="+mj-ea"/>
                <a:cs typeface="Calibri"/>
              </a:rPr>
              <a:t>Brian C. Moyer, Ph.D., NCHS Director</a:t>
            </a:r>
          </a:p>
        </p:txBody>
      </p:sp>
      <p:sp>
        <p:nvSpPr>
          <p:cNvPr id="6" name="Text Placeholder 5">
            <a:extLst>
              <a:ext uri="{FF2B5EF4-FFF2-40B4-BE49-F238E27FC236}">
                <a16:creationId xmlns:a16="http://schemas.microsoft.com/office/drawing/2014/main" id="{07596C6D-5287-4960-9366-F755645F055E}"/>
              </a:ext>
            </a:extLst>
          </p:cNvPr>
          <p:cNvSpPr>
            <a:spLocks noGrp="1"/>
          </p:cNvSpPr>
          <p:nvPr>
            <p:ph type="body" sz="quarter" idx="10"/>
          </p:nvPr>
        </p:nvSpPr>
        <p:spPr>
          <a:xfrm>
            <a:off x="457200" y="5594021"/>
            <a:ext cx="8430714" cy="696610"/>
          </a:xfrm>
        </p:spPr>
        <p:txBody>
          <a:bodyPr>
            <a:noAutofit/>
          </a:bodyPr>
          <a:lstStyle/>
          <a:p>
            <a:pPr>
              <a:lnSpc>
                <a:spcPct val="90000"/>
              </a:lnSpc>
            </a:pPr>
            <a:endParaRPr lang="en-US" sz="2400" dirty="0">
              <a:solidFill>
                <a:srgbClr val="0039A6"/>
              </a:solidFill>
              <a:ea typeface="+mj-ea"/>
              <a:cs typeface="+mj-cs"/>
            </a:endParaRPr>
          </a:p>
          <a:p>
            <a:pPr>
              <a:lnSpc>
                <a:spcPct val="90000"/>
              </a:lnSpc>
            </a:pPr>
            <a:r>
              <a:rPr lang="en-US" sz="2400" b="1" dirty="0">
                <a:solidFill>
                  <a:srgbClr val="0039A6"/>
                </a:solidFill>
                <a:ea typeface="+mj-ea"/>
                <a:cs typeface="+mj-cs"/>
              </a:rPr>
              <a:t>May 26, 2022</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920603" y="-119943"/>
            <a:ext cx="10515600" cy="1220411"/>
          </a:xfrm>
        </p:spPr>
        <p:txBody>
          <a:bodyPr/>
          <a:lstStyle/>
          <a:p>
            <a:pPr algn="ctr"/>
            <a:r>
              <a:rPr lang="en-US" sz="3600" dirty="0">
                <a:solidFill>
                  <a:srgbClr val="006859"/>
                </a:solidFill>
              </a:rPr>
              <a:t>New Reports &amp; Data from NCHS</a:t>
            </a:r>
            <a:endParaRPr lang="en-US" dirty="0">
              <a:solidFill>
                <a:srgbClr val="006859"/>
              </a:solidFill>
            </a:endParaRPr>
          </a:p>
        </p:txBody>
      </p:sp>
      <p:graphicFrame>
        <p:nvGraphicFramePr>
          <p:cNvPr id="5" name="Diagram 4">
            <a:extLst>
              <a:ext uri="{FF2B5EF4-FFF2-40B4-BE49-F238E27FC236}">
                <a16:creationId xmlns:a16="http://schemas.microsoft.com/office/drawing/2014/main" id="{54C86A29-C0DA-4A27-9451-054E25696D35}"/>
              </a:ext>
            </a:extLst>
          </p:cNvPr>
          <p:cNvGraphicFramePr/>
          <p:nvPr>
            <p:extLst>
              <p:ext uri="{D42A27DB-BD31-4B8C-83A1-F6EECF244321}">
                <p14:modId xmlns:p14="http://schemas.microsoft.com/office/powerpoint/2010/main" val="1730072400"/>
              </p:ext>
            </p:extLst>
          </p:nvPr>
        </p:nvGraphicFramePr>
        <p:xfrm>
          <a:off x="256674" y="1491916"/>
          <a:ext cx="11582400" cy="464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522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18DD9-AB26-4290-BC58-526B0912AE02}"/>
              </a:ext>
            </a:extLst>
          </p:cNvPr>
          <p:cNvSpPr>
            <a:spLocks noGrp="1"/>
          </p:cNvSpPr>
          <p:nvPr>
            <p:ph type="title"/>
          </p:nvPr>
        </p:nvSpPr>
        <p:spPr>
          <a:xfrm>
            <a:off x="323850" y="197131"/>
            <a:ext cx="11563349" cy="12107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1200"/>
              </a:spcAft>
              <a:buClr>
                <a:srgbClr val="008BB0"/>
              </a:buClr>
              <a:buSzTx/>
              <a:buFont typeface="Wingdings" panose="05000000000000000000" pitchFamily="2" charset="2"/>
              <a:buNone/>
              <a:tabLst/>
              <a:defRPr/>
            </a:pPr>
            <a:r>
              <a:rPr lang="en-US" sz="3600" dirty="0">
                <a:solidFill>
                  <a:srgbClr val="006859"/>
                </a:solidFill>
              </a:rPr>
              <a:t>NCHS </a:t>
            </a:r>
            <a:r>
              <a:rPr lang="en-US" dirty="0">
                <a:solidFill>
                  <a:srgbClr val="006859"/>
                </a:solidFill>
              </a:rPr>
              <a:t>&amp; </a:t>
            </a:r>
            <a:r>
              <a:rPr lang="en-US" sz="3600" dirty="0" err="1">
                <a:solidFill>
                  <a:srgbClr val="006859"/>
                </a:solidFill>
              </a:rPr>
              <a:t>AcademyHealth</a:t>
            </a:r>
            <a:r>
              <a:rPr lang="en-US" sz="3600" dirty="0">
                <a:solidFill>
                  <a:srgbClr val="006859"/>
                </a:solidFill>
              </a:rPr>
              <a:t> 2021 Data Visualization Challenge: Winners Announced!</a:t>
            </a:r>
            <a:endParaRPr kumimoji="0" lang="en-US" sz="3600" b="1" i="0" u="none" strike="noStrike" kern="1200" cap="none" spc="0" normalizeH="0" baseline="0" noProof="0" dirty="0">
              <a:ln>
                <a:noFill/>
              </a:ln>
              <a:solidFill>
                <a:srgbClr val="006859"/>
              </a:solidFill>
              <a:effectLst/>
              <a:uLnTx/>
              <a:uFillTx/>
              <a:latin typeface="+mn-lt"/>
              <a:ea typeface="+mn-ea"/>
              <a:cs typeface="+mn-cs"/>
            </a:endParaRPr>
          </a:p>
        </p:txBody>
      </p:sp>
      <p:sp>
        <p:nvSpPr>
          <p:cNvPr id="22" name="Content Placeholder 2">
            <a:extLst>
              <a:ext uri="{FF2B5EF4-FFF2-40B4-BE49-F238E27FC236}">
                <a16:creationId xmlns:a16="http://schemas.microsoft.com/office/drawing/2014/main" id="{E7C380D3-44E6-4978-8C5A-2530C4388FF7}"/>
              </a:ext>
            </a:extLst>
          </p:cNvPr>
          <p:cNvSpPr txBox="1">
            <a:spLocks/>
          </p:cNvSpPr>
          <p:nvPr/>
        </p:nvSpPr>
        <p:spPr>
          <a:xfrm>
            <a:off x="762000" y="5013447"/>
            <a:ext cx="5334000" cy="1290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8BB0"/>
              </a:buClr>
              <a:buFont typeface="Wingdings" panose="05000000000000000000" pitchFamily="2" charset="2"/>
              <a:buChar char="§"/>
              <a:defRPr sz="2800" b="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859"/>
              </a:buClr>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6858"/>
              </a:buClr>
              <a:buFont typeface="Wingdings" panose="05000000000000000000" pitchFamily="2" charset="2"/>
              <a:buNone/>
            </a:pPr>
            <a:endParaRPr lang="en-US" sz="2400" dirty="0">
              <a:solidFill>
                <a:schemeClr val="tx1"/>
              </a:solidFill>
            </a:endParaRPr>
          </a:p>
        </p:txBody>
      </p:sp>
      <p:sp>
        <p:nvSpPr>
          <p:cNvPr id="23" name="Content Placeholder 2">
            <a:extLst>
              <a:ext uri="{FF2B5EF4-FFF2-40B4-BE49-F238E27FC236}">
                <a16:creationId xmlns:a16="http://schemas.microsoft.com/office/drawing/2014/main" id="{E3415EBF-4F6D-48FE-897C-76C8212E6152}"/>
              </a:ext>
            </a:extLst>
          </p:cNvPr>
          <p:cNvSpPr txBox="1">
            <a:spLocks/>
          </p:cNvSpPr>
          <p:nvPr/>
        </p:nvSpPr>
        <p:spPr>
          <a:xfrm>
            <a:off x="640081" y="3344974"/>
            <a:ext cx="5226148"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8BB0"/>
              </a:buClr>
              <a:buFont typeface="Wingdings" panose="05000000000000000000" pitchFamily="2" charset="2"/>
              <a:buChar char="§"/>
              <a:defRPr sz="2800" b="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859"/>
              </a:buClr>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6858"/>
              </a:buClr>
              <a:buFont typeface="Wingdings" panose="05000000000000000000" pitchFamily="2" charset="2"/>
              <a:buNone/>
            </a:pPr>
            <a:endParaRPr lang="en-US" sz="2400" dirty="0">
              <a:solidFill>
                <a:schemeClr val="tx1"/>
              </a:solidFill>
            </a:endParaRPr>
          </a:p>
        </p:txBody>
      </p:sp>
      <p:pic>
        <p:nvPicPr>
          <p:cNvPr id="7" name="Picture 6">
            <a:hlinkClick r:id="rId3"/>
            <a:extLst>
              <a:ext uri="{FF2B5EF4-FFF2-40B4-BE49-F238E27FC236}">
                <a16:creationId xmlns:a16="http://schemas.microsoft.com/office/drawing/2014/main" id="{F53C13B1-1594-4DA1-A617-AAABFC8322C6}"/>
              </a:ext>
            </a:extLst>
          </p:cNvPr>
          <p:cNvPicPr/>
          <p:nvPr/>
        </p:nvPicPr>
        <p:blipFill>
          <a:blip r:embed="rId4">
            <a:extLst>
              <a:ext uri="{28A0092B-C50C-407E-A947-70E740481C1C}">
                <a14:useLocalDpi xmlns:a14="http://schemas.microsoft.com/office/drawing/2010/main" val="0"/>
              </a:ext>
            </a:extLst>
          </a:blip>
          <a:stretch>
            <a:fillRect/>
          </a:stretch>
        </p:blipFill>
        <p:spPr>
          <a:xfrm>
            <a:off x="31791" y="3126401"/>
            <a:ext cx="7113722" cy="2192818"/>
          </a:xfrm>
          <a:prstGeom prst="rect">
            <a:avLst/>
          </a:prstGeom>
        </p:spPr>
      </p:pic>
      <p:pic>
        <p:nvPicPr>
          <p:cNvPr id="9" name="Picture 8">
            <a:hlinkClick r:id="rId5"/>
            <a:extLst>
              <a:ext uri="{FF2B5EF4-FFF2-40B4-BE49-F238E27FC236}">
                <a16:creationId xmlns:a16="http://schemas.microsoft.com/office/drawing/2014/main" id="{75DA35F6-B24C-44C1-9742-A261C5F740BF}"/>
              </a:ext>
            </a:extLst>
          </p:cNvPr>
          <p:cNvPicPr/>
          <p:nvPr/>
        </p:nvPicPr>
        <p:blipFill rotWithShape="1">
          <a:blip r:embed="rId6" r:link="rId7">
            <a:extLst>
              <a:ext uri="{28A0092B-C50C-407E-A947-70E740481C1C}">
                <a14:useLocalDpi xmlns:a14="http://schemas.microsoft.com/office/drawing/2010/main" val="0"/>
              </a:ext>
            </a:extLst>
          </a:blip>
          <a:srcRect r="1311" b="51210"/>
          <a:stretch/>
        </p:blipFill>
        <p:spPr bwMode="auto">
          <a:xfrm>
            <a:off x="6941266" y="3579936"/>
            <a:ext cx="5140270" cy="2669806"/>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D357CF1-1F35-4122-BDE1-6E4F04BD1264}"/>
              </a:ext>
            </a:extLst>
          </p:cNvPr>
          <p:cNvSpPr txBox="1"/>
          <p:nvPr/>
        </p:nvSpPr>
        <p:spPr>
          <a:xfrm>
            <a:off x="187383" y="1733008"/>
            <a:ext cx="6386482" cy="1200329"/>
          </a:xfrm>
          <a:prstGeom prst="rect">
            <a:avLst/>
          </a:prstGeom>
          <a:noFill/>
        </p:spPr>
        <p:txBody>
          <a:bodyPr wrap="square" rtlCol="0">
            <a:spAutoFit/>
          </a:bodyPr>
          <a:lstStyle/>
          <a:p>
            <a:r>
              <a:rPr lang="en-US" sz="2400" b="1" dirty="0">
                <a:latin typeface="Times New Roman" panose="02020603050405020304" pitchFamily="18" charset="0"/>
                <a:ea typeface="Calibri" panose="020F0502020204030204" pitchFamily="34" charset="0"/>
              </a:rPr>
              <a:t>First Place Winners: </a:t>
            </a:r>
            <a:r>
              <a:rPr lang="en-US" sz="2400" dirty="0">
                <a:latin typeface="Times New Roman" panose="02020603050405020304" pitchFamily="18" charset="0"/>
                <a:ea typeface="Calibri" panose="020F0502020204030204" pitchFamily="34" charset="0"/>
              </a:rPr>
              <a:t>Johns Hopkins University’s </a:t>
            </a:r>
            <a:r>
              <a:rPr lang="en-US" sz="2400" i="1" dirty="0">
                <a:effectLst/>
                <a:latin typeface="Times New Roman" panose="02020603050405020304" pitchFamily="18" charset="0"/>
                <a:ea typeface="Calibri" panose="020F0502020204030204" pitchFamily="34" charset="0"/>
              </a:rPr>
              <a:t>“</a:t>
            </a:r>
            <a:r>
              <a:rPr lang="en-US" sz="2400" i="1"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Sound the Alarm: Data Show Large Inequities in Rates of Gun Deaths Among Young People</a:t>
            </a:r>
            <a:r>
              <a:rPr lang="en-US" sz="2400" i="1" dirty="0">
                <a:effectLst/>
                <a:latin typeface="Times New Roman" panose="02020603050405020304" pitchFamily="18" charset="0"/>
                <a:ea typeface="Calibri" panose="020F0502020204030204" pitchFamily="34" charset="0"/>
              </a:rPr>
              <a:t>” </a:t>
            </a:r>
            <a:endParaRPr lang="en-US" sz="2400" dirty="0"/>
          </a:p>
        </p:txBody>
      </p:sp>
      <p:sp>
        <p:nvSpPr>
          <p:cNvPr id="11" name="TextBox 10">
            <a:extLst>
              <a:ext uri="{FF2B5EF4-FFF2-40B4-BE49-F238E27FC236}">
                <a16:creationId xmlns:a16="http://schemas.microsoft.com/office/drawing/2014/main" id="{5ACBB2C3-142F-46AD-BAC7-9D1CAE3915DF}"/>
              </a:ext>
            </a:extLst>
          </p:cNvPr>
          <p:cNvSpPr txBox="1"/>
          <p:nvPr/>
        </p:nvSpPr>
        <p:spPr>
          <a:xfrm>
            <a:off x="6941266" y="2655133"/>
            <a:ext cx="5218943" cy="1015663"/>
          </a:xfrm>
          <a:prstGeom prst="rect">
            <a:avLst/>
          </a:prstGeom>
          <a:noFill/>
        </p:spPr>
        <p:txBody>
          <a:bodyPr wrap="square" rtlCol="0">
            <a:spAutoFit/>
          </a:bodyPr>
          <a:lstStyle/>
          <a:p>
            <a:r>
              <a:rPr lang="en-US" sz="2000" dirty="0">
                <a:latin typeface="Times New Roman" panose="02020603050405020304" pitchFamily="18" charset="0"/>
                <a:ea typeface="Calibri" panose="020F0502020204030204" pitchFamily="34" charset="0"/>
              </a:rPr>
              <a:t>Second Place Winners: University of Wisconsin-Madison </a:t>
            </a:r>
            <a:r>
              <a:rPr lang="en-US" sz="2000" i="1" dirty="0">
                <a:effectLst/>
                <a:latin typeface="Times New Roman" panose="02020603050405020304" pitchFamily="18" charset="0"/>
                <a:ea typeface="Calibri" panose="020F0502020204030204" pitchFamily="34" charset="0"/>
              </a:rPr>
              <a:t>“</a:t>
            </a:r>
            <a:r>
              <a:rPr lang="en-US" sz="2000" i="1"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5"/>
              </a:rPr>
              <a:t>Investigating Temporal Trends in Preventable Death: Suicide and Drug Overdose</a:t>
            </a:r>
            <a:r>
              <a:rPr lang="en-US" sz="2000" i="1" dirty="0">
                <a:effectLst/>
                <a:latin typeface="Times New Roman" panose="02020603050405020304" pitchFamily="18" charset="0"/>
                <a:ea typeface="Calibri" panose="020F0502020204030204" pitchFamily="34" charset="0"/>
              </a:rPr>
              <a:t>” </a:t>
            </a:r>
            <a:endParaRPr lang="en-US" sz="2000" dirty="0"/>
          </a:p>
        </p:txBody>
      </p:sp>
    </p:spTree>
    <p:extLst>
      <p:ext uri="{BB962C8B-B14F-4D97-AF65-F5344CB8AC3E}">
        <p14:creationId xmlns:p14="http://schemas.microsoft.com/office/powerpoint/2010/main" val="28587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5A91E9-730B-4C4D-938C-0C1F8527D14A}"/>
              </a:ext>
            </a:extLst>
          </p:cNvPr>
          <p:cNvSpPr>
            <a:spLocks noGrp="1"/>
          </p:cNvSpPr>
          <p:nvPr>
            <p:ph type="body" sz="quarter" idx="10"/>
          </p:nvPr>
        </p:nvSpPr>
        <p:spPr>
          <a:xfrm>
            <a:off x="523875" y="2638424"/>
            <a:ext cx="5298783" cy="3067051"/>
          </a:xfrm>
        </p:spPr>
        <p:txBody>
          <a:bodyPr anchor="ctr">
            <a:normAutofit/>
          </a:bodyPr>
          <a:lstStyle/>
          <a:p>
            <a:pPr marL="0" marR="0" indent="0">
              <a:spcBef>
                <a:spcPts val="0"/>
              </a:spcBef>
              <a:spcAft>
                <a:spcPts val="0"/>
              </a:spcAft>
              <a:buNone/>
            </a:pPr>
            <a:r>
              <a:rPr lang="en-US" sz="2000" dirty="0">
                <a:solidFill>
                  <a:schemeClr val="tx1"/>
                </a:solidFill>
                <a:latin typeface="Calibri" panose="020F0502020204030204" pitchFamily="34" charset="0"/>
                <a:ea typeface="Calibri" panose="020F0502020204030204" pitchFamily="34" charset="0"/>
              </a:rPr>
              <a:t>A</a:t>
            </a:r>
            <a:r>
              <a:rPr lang="en-US" sz="2000" dirty="0">
                <a:solidFill>
                  <a:schemeClr val="tx1"/>
                </a:solidFill>
                <a:effectLst/>
                <a:latin typeface="Calibri" panose="020F0502020204030204" pitchFamily="34" charset="0"/>
                <a:ea typeface="Calibri" panose="020F0502020204030204" pitchFamily="34" charset="0"/>
              </a:rPr>
              <a:t> free 1-week STEM camp for rising 6</a:t>
            </a:r>
            <a:r>
              <a:rPr lang="en-US" sz="2000" baseline="30000" dirty="0">
                <a:solidFill>
                  <a:schemeClr val="tx1"/>
                </a:solidFill>
                <a:effectLst/>
                <a:latin typeface="Calibri" panose="020F0502020204030204" pitchFamily="34" charset="0"/>
                <a:ea typeface="Calibri" panose="020F0502020204030204" pitchFamily="34" charset="0"/>
              </a:rPr>
              <a:t>th</a:t>
            </a:r>
            <a:r>
              <a:rPr lang="en-US" sz="2000" dirty="0">
                <a:solidFill>
                  <a:schemeClr val="tx1"/>
                </a:solidFill>
                <a:effectLst/>
                <a:latin typeface="Calibri" panose="020F0502020204030204" pitchFamily="34" charset="0"/>
                <a:ea typeface="Calibri" panose="020F0502020204030204" pitchFamily="34" charset="0"/>
              </a:rPr>
              <a:t> and 7</a:t>
            </a:r>
            <a:r>
              <a:rPr lang="en-US" sz="2000" baseline="30000" dirty="0">
                <a:solidFill>
                  <a:schemeClr val="tx1"/>
                </a:solidFill>
                <a:effectLst/>
                <a:latin typeface="Calibri" panose="020F0502020204030204" pitchFamily="34" charset="0"/>
                <a:ea typeface="Calibri" panose="020F0502020204030204" pitchFamily="34" charset="0"/>
              </a:rPr>
              <a:t>th</a:t>
            </a:r>
            <a:r>
              <a:rPr lang="en-US" sz="2000" dirty="0">
                <a:solidFill>
                  <a:schemeClr val="tx1"/>
                </a:solidFill>
                <a:effectLst/>
                <a:latin typeface="Calibri" panose="020F0502020204030204" pitchFamily="34" charset="0"/>
                <a:ea typeface="Calibri" panose="020F0502020204030204" pitchFamily="34" charset="0"/>
              </a:rPr>
              <a:t> graders. </a:t>
            </a:r>
          </a:p>
          <a:p>
            <a:pPr marL="0" marR="0" indent="0">
              <a:spcBef>
                <a:spcPts val="0"/>
              </a:spcBef>
              <a:spcAft>
                <a:spcPts val="0"/>
              </a:spcAft>
              <a:buNone/>
            </a:pPr>
            <a:endParaRPr lang="en-US" sz="2000" dirty="0">
              <a:solidFill>
                <a:schemeClr val="tx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solidFill>
                  <a:schemeClr val="tx1"/>
                </a:solidFill>
                <a:effectLst/>
                <a:latin typeface="Calibri" panose="020F0502020204030204" pitchFamily="34" charset="0"/>
                <a:ea typeface="Calibri" panose="020F0502020204030204" pitchFamily="34" charset="0"/>
              </a:rPr>
              <a:t>Campers will be introduced to statistical concepts such as comparisons, predictions and distributions in a child-friendly format.</a:t>
            </a:r>
          </a:p>
          <a:p>
            <a:pPr marL="0" marR="0" indent="0">
              <a:spcBef>
                <a:spcPts val="0"/>
              </a:spcBef>
              <a:spcAft>
                <a:spcPts val="0"/>
              </a:spcAft>
              <a:buNone/>
            </a:pPr>
            <a:endParaRPr lang="en-US" sz="2000" dirty="0">
              <a:solidFill>
                <a:schemeClr val="tx1"/>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solidFill>
                  <a:schemeClr val="tx1"/>
                </a:solidFill>
                <a:effectLst/>
                <a:latin typeface="Calibri" panose="020F0502020204030204" pitchFamily="34" charset="0"/>
                <a:ea typeface="Calibri" panose="020F0502020204030204" pitchFamily="34" charset="0"/>
              </a:rPr>
              <a:t>Find the application online on </a:t>
            </a:r>
            <a:r>
              <a:rPr lang="en-US" sz="2000" dirty="0">
                <a:solidFill>
                  <a:schemeClr val="tx1"/>
                </a:solidFill>
                <a:effectLst/>
                <a:latin typeface="Calibri" panose="020F0502020204030204" pitchFamily="34" charset="0"/>
                <a:ea typeface="Calibri" panose="020F0502020204030204" pitchFamily="34" charset="0"/>
                <a:hlinkClick r:id="rId3"/>
              </a:rPr>
              <a:t>NCHS’s webpage</a:t>
            </a:r>
            <a:r>
              <a:rPr lang="en-US" sz="2000" dirty="0">
                <a:solidFill>
                  <a:schemeClr val="tx1"/>
                </a:solidFill>
                <a:effectLst/>
                <a:latin typeface="Calibri" panose="020F0502020204030204" pitchFamily="34" charset="0"/>
                <a:ea typeface="Calibri" panose="020F0502020204030204" pitchFamily="34" charset="0"/>
              </a:rPr>
              <a:t>.</a:t>
            </a:r>
          </a:p>
        </p:txBody>
      </p:sp>
      <p:pic>
        <p:nvPicPr>
          <p:cNvPr id="7" name="Picture 6">
            <a:extLst>
              <a:ext uri="{FF2B5EF4-FFF2-40B4-BE49-F238E27FC236}">
                <a16:creationId xmlns:a16="http://schemas.microsoft.com/office/drawing/2014/main" id="{BC2AF985-BF4C-442A-A240-22DF1B3B60B9}"/>
              </a:ext>
            </a:extLst>
          </p:cNvPr>
          <p:cNvPicPr>
            <a:picLocks noChangeAspect="1"/>
          </p:cNvPicPr>
          <p:nvPr/>
        </p:nvPicPr>
        <p:blipFill>
          <a:blip r:embed="rId4"/>
          <a:stretch>
            <a:fillRect/>
          </a:stretch>
        </p:blipFill>
        <p:spPr>
          <a:xfrm>
            <a:off x="6096000" y="3425116"/>
            <a:ext cx="5867400" cy="1493665"/>
          </a:xfrm>
          <a:prstGeom prst="rect">
            <a:avLst/>
          </a:prstGeom>
          <a:ln>
            <a:solidFill>
              <a:schemeClr val="tx1"/>
            </a:solidFill>
          </a:ln>
        </p:spPr>
      </p:pic>
      <p:pic>
        <p:nvPicPr>
          <p:cNvPr id="1026" name="Picture 2" descr="Data Detectives Banner">
            <a:extLst>
              <a:ext uri="{FF2B5EF4-FFF2-40B4-BE49-F238E27FC236}">
                <a16:creationId xmlns:a16="http://schemas.microsoft.com/office/drawing/2014/main" id="{A327C74A-D6D8-4B2D-BE2D-E5F69ACEB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377721"/>
            <a:ext cx="11296650" cy="190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8363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Content Placeholder 4">
            <a:extLst>
              <a:ext uri="{FF2B5EF4-FFF2-40B4-BE49-F238E27FC236}">
                <a16:creationId xmlns:a16="http://schemas.microsoft.com/office/drawing/2014/main" id="{91177583-1568-4D7D-BF8A-507BA2763552}"/>
              </a:ext>
            </a:extLst>
          </p:cNvPr>
          <p:cNvSpPr txBox="1">
            <a:spLocks/>
          </p:cNvSpPr>
          <p:nvPr/>
        </p:nvSpPr>
        <p:spPr>
          <a:xfrm>
            <a:off x="1877526" y="1893727"/>
            <a:ext cx="8436947" cy="4360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006859"/>
                </a:solidFill>
              </a:rPr>
              <a:t>Discussion/Questions </a:t>
            </a:r>
          </a:p>
        </p:txBody>
      </p:sp>
    </p:spTree>
    <p:extLst>
      <p:ext uri="{BB962C8B-B14F-4D97-AF65-F5344CB8AC3E}">
        <p14:creationId xmlns:p14="http://schemas.microsoft.com/office/powerpoint/2010/main" val="359603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453FBED9-CF2B-4436-93B1-924857A9E12D}"/>
              </a:ext>
            </a:extLst>
          </p:cNvPr>
          <p:cNvSpPr>
            <a:spLocks noGrp="1"/>
          </p:cNvSpPr>
          <p:nvPr>
            <p:ph type="title"/>
          </p:nvPr>
        </p:nvSpPr>
        <p:spPr>
          <a:xfrm>
            <a:off x="109112" y="366266"/>
            <a:ext cx="12636137" cy="1325563"/>
          </a:xfrm>
        </p:spPr>
        <p:txBody>
          <a:bodyPr/>
          <a:lstStyle/>
          <a:p>
            <a:pPr algn="ctr"/>
            <a:r>
              <a:rPr lang="en-US" dirty="0">
                <a:solidFill>
                  <a:srgbClr val="006859"/>
                </a:solidFill>
              </a:rPr>
              <a:t>Thank You to Our Committed Board Members!</a:t>
            </a:r>
          </a:p>
        </p:txBody>
      </p:sp>
      <p:sp>
        <p:nvSpPr>
          <p:cNvPr id="5" name="Text Placeholder 2">
            <a:extLst>
              <a:ext uri="{FF2B5EF4-FFF2-40B4-BE49-F238E27FC236}">
                <a16:creationId xmlns:a16="http://schemas.microsoft.com/office/drawing/2014/main" id="{8166BCC8-55E4-4749-B33D-DE1C129449D0}"/>
              </a:ext>
            </a:extLst>
          </p:cNvPr>
          <p:cNvSpPr txBox="1">
            <a:spLocks/>
          </p:cNvSpPr>
          <p:nvPr/>
        </p:nvSpPr>
        <p:spPr>
          <a:xfrm>
            <a:off x="331181" y="2093325"/>
            <a:ext cx="6096000" cy="2227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000000"/>
                </a:solidFill>
              </a:rPr>
              <a:t>BSC members extending their time on the Board:</a:t>
            </a:r>
          </a:p>
          <a:p>
            <a:pPr lvl="1"/>
            <a:r>
              <a:rPr lang="en-US" sz="3200" dirty="0">
                <a:solidFill>
                  <a:srgbClr val="000000"/>
                </a:solidFill>
              </a:rPr>
              <a:t>Kristen Olson, Ph.D.</a:t>
            </a:r>
          </a:p>
          <a:p>
            <a:pPr lvl="1"/>
            <a:r>
              <a:rPr lang="en-US" sz="3200" dirty="0">
                <a:solidFill>
                  <a:srgbClr val="000000"/>
                </a:solidFill>
              </a:rPr>
              <a:t>Helen Levy, Ph.D.</a:t>
            </a:r>
          </a:p>
          <a:p>
            <a:endParaRPr lang="en-US" dirty="0"/>
          </a:p>
        </p:txBody>
      </p:sp>
      <p:pic>
        <p:nvPicPr>
          <p:cNvPr id="6" name="Picture 5" descr="Text&#10;&#10;Description automatically generated">
            <a:extLst>
              <a:ext uri="{FF2B5EF4-FFF2-40B4-BE49-F238E27FC236}">
                <a16:creationId xmlns:a16="http://schemas.microsoft.com/office/drawing/2014/main" id="{1E6347BF-353D-42B7-8D47-8DCDFE97D4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93683" y="1160690"/>
            <a:ext cx="4678495" cy="3119718"/>
          </a:xfrm>
          <a:prstGeom prst="rect">
            <a:avLst/>
          </a:prstGeom>
        </p:spPr>
      </p:pic>
      <p:pic>
        <p:nvPicPr>
          <p:cNvPr id="1026" name="Picture 3" descr="A picture containing chart&#10;&#10;Description automatically generated">
            <a:extLst>
              <a:ext uri="{FF2B5EF4-FFF2-40B4-BE49-F238E27FC236}">
                <a16:creationId xmlns:a16="http://schemas.microsoft.com/office/drawing/2014/main" id="{2EF4C4BB-7BDE-4575-83E0-7786E62A2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043" y="4321117"/>
            <a:ext cx="6055776" cy="218344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9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dirty="0">
                <a:solidFill>
                  <a:srgbClr val="006859"/>
                </a:solidFill>
              </a:rPr>
              <a:t>Staffing Updates</a:t>
            </a:r>
          </a:p>
        </p:txBody>
      </p:sp>
      <p:pic>
        <p:nvPicPr>
          <p:cNvPr id="1026" name="Picture 2">
            <a:extLst>
              <a:ext uri="{FF2B5EF4-FFF2-40B4-BE49-F238E27FC236}">
                <a16:creationId xmlns:a16="http://schemas.microsoft.com/office/drawing/2014/main" id="{C5A3EB39-5095-44A6-84B6-58618909A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132" y="1688181"/>
            <a:ext cx="2785310" cy="3481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EE9328-196C-47AD-A3A5-05FA3E26D71B}"/>
              </a:ext>
            </a:extLst>
          </p:cNvPr>
          <p:cNvSpPr txBox="1"/>
          <p:nvPr/>
        </p:nvSpPr>
        <p:spPr>
          <a:xfrm>
            <a:off x="3564439" y="5228981"/>
            <a:ext cx="4836695" cy="830997"/>
          </a:xfrm>
          <a:prstGeom prst="rect">
            <a:avLst/>
          </a:prstGeom>
          <a:noFill/>
        </p:spPr>
        <p:txBody>
          <a:bodyPr wrap="square" rtlCol="0">
            <a:spAutoFit/>
          </a:bodyPr>
          <a:lstStyle/>
          <a:p>
            <a:pPr algn="ctr"/>
            <a:r>
              <a:rPr lang="en-US" sz="2400" b="1" dirty="0"/>
              <a:t>Karin Orvis, Ph.D.</a:t>
            </a:r>
            <a:r>
              <a:rPr lang="en-US" sz="2400" dirty="0"/>
              <a:t>, named OMB’s Chief Statistician of the United States</a:t>
            </a:r>
          </a:p>
        </p:txBody>
      </p:sp>
      <p:sp>
        <p:nvSpPr>
          <p:cNvPr id="4" name="Rectangle 3">
            <a:extLst>
              <a:ext uri="{FF2B5EF4-FFF2-40B4-BE49-F238E27FC236}">
                <a16:creationId xmlns:a16="http://schemas.microsoft.com/office/drawing/2014/main" id="{7BB71C21-3399-4CC0-813F-D1E9120AB694}"/>
              </a:ext>
            </a:extLst>
          </p:cNvPr>
          <p:cNvSpPr/>
          <p:nvPr/>
        </p:nvSpPr>
        <p:spPr>
          <a:xfrm>
            <a:off x="3472198" y="1258382"/>
            <a:ext cx="5021179" cy="48607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9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dirty="0">
                <a:solidFill>
                  <a:srgbClr val="006859"/>
                </a:solidFill>
              </a:rPr>
              <a:t>Return to the Workplace</a:t>
            </a:r>
          </a:p>
        </p:txBody>
      </p:sp>
      <p:pic>
        <p:nvPicPr>
          <p:cNvPr id="2" name="Picture 1">
            <a:extLst>
              <a:ext uri="{FF2B5EF4-FFF2-40B4-BE49-F238E27FC236}">
                <a16:creationId xmlns:a16="http://schemas.microsoft.com/office/drawing/2014/main" id="{D24B047E-84BD-4FAD-9FAD-BB4EB00742EE}"/>
              </a:ext>
            </a:extLst>
          </p:cNvPr>
          <p:cNvPicPr>
            <a:picLocks noChangeAspect="1"/>
          </p:cNvPicPr>
          <p:nvPr/>
        </p:nvPicPr>
        <p:blipFill>
          <a:blip r:embed="rId3"/>
          <a:stretch>
            <a:fillRect/>
          </a:stretch>
        </p:blipFill>
        <p:spPr>
          <a:xfrm>
            <a:off x="6438186" y="2322922"/>
            <a:ext cx="5291264" cy="3347535"/>
          </a:xfrm>
          <a:prstGeom prst="rect">
            <a:avLst/>
          </a:prstGeom>
        </p:spPr>
      </p:pic>
      <p:sp>
        <p:nvSpPr>
          <p:cNvPr id="5" name="Text Placeholder 2">
            <a:extLst>
              <a:ext uri="{FF2B5EF4-FFF2-40B4-BE49-F238E27FC236}">
                <a16:creationId xmlns:a16="http://schemas.microsoft.com/office/drawing/2014/main" id="{DE391F60-63AB-4420-B734-A0426AB7367D}"/>
              </a:ext>
            </a:extLst>
          </p:cNvPr>
          <p:cNvSpPr txBox="1">
            <a:spLocks/>
          </p:cNvSpPr>
          <p:nvPr/>
        </p:nvSpPr>
        <p:spPr>
          <a:xfrm>
            <a:off x="233004" y="1894933"/>
            <a:ext cx="6096000" cy="42035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solidFill>
                  <a:srgbClr val="000000"/>
                </a:solidFill>
              </a:rPr>
              <a:t>Staff return to the office!</a:t>
            </a:r>
          </a:p>
          <a:p>
            <a:pPr marL="0" indent="0" algn="ctr">
              <a:buNone/>
            </a:pPr>
            <a:endParaRPr lang="en-US" sz="3600" dirty="0">
              <a:solidFill>
                <a:srgbClr val="000000"/>
              </a:solidFill>
            </a:endParaRPr>
          </a:p>
          <a:p>
            <a:r>
              <a:rPr lang="en-US" sz="3200" dirty="0">
                <a:solidFill>
                  <a:srgbClr val="000000"/>
                </a:solidFill>
              </a:rPr>
              <a:t>NCHS maintains flexible work schedules</a:t>
            </a:r>
          </a:p>
          <a:p>
            <a:r>
              <a:rPr lang="en-US" sz="3200" dirty="0">
                <a:solidFill>
                  <a:srgbClr val="000000"/>
                </a:solidFill>
              </a:rPr>
              <a:t>Office renovations complete to improve ventilation and other amenities</a:t>
            </a:r>
            <a:endParaRPr lang="en-US" dirty="0">
              <a:solidFill>
                <a:srgbClr val="000000"/>
              </a:solidFill>
            </a:endParaRPr>
          </a:p>
          <a:p>
            <a:endParaRPr lang="en-US" dirty="0"/>
          </a:p>
        </p:txBody>
      </p:sp>
    </p:spTree>
    <p:extLst>
      <p:ext uri="{BB962C8B-B14F-4D97-AF65-F5344CB8AC3E}">
        <p14:creationId xmlns:p14="http://schemas.microsoft.com/office/powerpoint/2010/main" val="68378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dirty="0">
                <a:solidFill>
                  <a:srgbClr val="006859"/>
                </a:solidFill>
              </a:rPr>
              <a:t>Evidence Act Implementation</a:t>
            </a:r>
          </a:p>
        </p:txBody>
      </p:sp>
      <p:pic>
        <p:nvPicPr>
          <p:cNvPr id="5" name="Picture 4" descr="Screenshot of the first page of the Foundations for Evidence-Based Policymaking Act of 2018">
            <a:extLst>
              <a:ext uri="{FF2B5EF4-FFF2-40B4-BE49-F238E27FC236}">
                <a16:creationId xmlns:a16="http://schemas.microsoft.com/office/drawing/2014/main" id="{DB02A518-A05C-4837-9F48-71140A82FFB3}"/>
              </a:ext>
            </a:extLst>
          </p:cNvPr>
          <p:cNvPicPr>
            <a:picLocks noChangeAspect="1"/>
          </p:cNvPicPr>
          <p:nvPr/>
        </p:nvPicPr>
        <p:blipFill>
          <a:blip r:embed="rId3"/>
          <a:stretch>
            <a:fillRect/>
          </a:stretch>
        </p:blipFill>
        <p:spPr>
          <a:xfrm>
            <a:off x="445802" y="1885122"/>
            <a:ext cx="4211162" cy="4375092"/>
          </a:xfrm>
          <a:prstGeom prst="rect">
            <a:avLst/>
          </a:prstGeom>
          <a:ln w="12700">
            <a:solidFill>
              <a:srgbClr val="000000"/>
            </a:solidFill>
          </a:ln>
        </p:spPr>
      </p:pic>
      <p:grpSp>
        <p:nvGrpSpPr>
          <p:cNvPr id="10" name="Group 9">
            <a:extLst>
              <a:ext uri="{FF2B5EF4-FFF2-40B4-BE49-F238E27FC236}">
                <a16:creationId xmlns:a16="http://schemas.microsoft.com/office/drawing/2014/main" id="{C667DB59-2AD9-4DF6-A2AC-8760689DAA3B}"/>
              </a:ext>
            </a:extLst>
          </p:cNvPr>
          <p:cNvGrpSpPr/>
          <p:nvPr/>
        </p:nvGrpSpPr>
        <p:grpSpPr>
          <a:xfrm>
            <a:off x="5347682" y="1543927"/>
            <a:ext cx="6398516" cy="5057481"/>
            <a:chOff x="5347682" y="1202733"/>
            <a:chExt cx="6398516" cy="5057481"/>
          </a:xfrm>
        </p:grpSpPr>
        <p:pic>
          <p:nvPicPr>
            <p:cNvPr id="4" name="Picture 3">
              <a:extLst>
                <a:ext uri="{FF2B5EF4-FFF2-40B4-BE49-F238E27FC236}">
                  <a16:creationId xmlns:a16="http://schemas.microsoft.com/office/drawing/2014/main" id="{39195B73-AEF7-43C8-83E3-F2845C3BF09F}"/>
                </a:ext>
              </a:extLst>
            </p:cNvPr>
            <p:cNvPicPr>
              <a:picLocks noChangeAspect="1"/>
            </p:cNvPicPr>
            <p:nvPr/>
          </p:nvPicPr>
          <p:blipFill>
            <a:blip r:embed="rId4"/>
            <a:stretch>
              <a:fillRect/>
            </a:stretch>
          </p:blipFill>
          <p:spPr>
            <a:xfrm>
              <a:off x="5347682" y="1885122"/>
              <a:ext cx="6398516" cy="4375092"/>
            </a:xfrm>
            <a:prstGeom prst="rect">
              <a:avLst/>
            </a:prstGeom>
          </p:spPr>
        </p:pic>
        <p:sp>
          <p:nvSpPr>
            <p:cNvPr id="9" name="TextBox 8">
              <a:extLst>
                <a:ext uri="{FF2B5EF4-FFF2-40B4-BE49-F238E27FC236}">
                  <a16:creationId xmlns:a16="http://schemas.microsoft.com/office/drawing/2014/main" id="{6ED33E8D-B4C8-426E-89C8-D72C9955611E}"/>
                </a:ext>
              </a:extLst>
            </p:cNvPr>
            <p:cNvSpPr txBox="1"/>
            <p:nvPr/>
          </p:nvSpPr>
          <p:spPr>
            <a:xfrm>
              <a:off x="5637292" y="1202733"/>
              <a:ext cx="5819296"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006858"/>
                  </a:solidFill>
                  <a:effectLst/>
                  <a:uLnTx/>
                  <a:uFillTx/>
                  <a:latin typeface="Calibri" pitchFamily="34" charset="0"/>
                  <a:ea typeface="+mj-ea"/>
                  <a:cs typeface="+mj-cs"/>
                </a:rPr>
                <a:t>Statistical Agencies and Title III</a:t>
              </a:r>
              <a:endParaRPr lang="en-US" sz="1100" dirty="0"/>
            </a:p>
          </p:txBody>
        </p:sp>
      </p:grpSp>
    </p:spTree>
    <p:extLst>
      <p:ext uri="{BB962C8B-B14F-4D97-AF65-F5344CB8AC3E}">
        <p14:creationId xmlns:p14="http://schemas.microsoft.com/office/powerpoint/2010/main" val="119085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p:txBody>
          <a:bodyPr/>
          <a:lstStyle/>
          <a:p>
            <a:pPr algn="ctr"/>
            <a:r>
              <a:rPr lang="en-US" dirty="0">
                <a:solidFill>
                  <a:srgbClr val="006859"/>
                </a:solidFill>
              </a:rPr>
              <a:t>Advisory Committee on Data for Evidence Building: </a:t>
            </a:r>
            <a:br>
              <a:rPr lang="en-US" dirty="0">
                <a:solidFill>
                  <a:srgbClr val="006859"/>
                </a:solidFill>
              </a:rPr>
            </a:br>
            <a:r>
              <a:rPr lang="en-US" dirty="0">
                <a:solidFill>
                  <a:srgbClr val="006859"/>
                </a:solidFill>
              </a:rPr>
              <a:t>Use Case on Health</a:t>
            </a:r>
          </a:p>
        </p:txBody>
      </p:sp>
      <p:sp>
        <p:nvSpPr>
          <p:cNvPr id="2" name="Text Placeholder 1">
            <a:extLst>
              <a:ext uri="{FF2B5EF4-FFF2-40B4-BE49-F238E27FC236}">
                <a16:creationId xmlns:a16="http://schemas.microsoft.com/office/drawing/2014/main" id="{47DB5EC4-9BAB-430D-BF2A-56C159B8BA05}"/>
              </a:ext>
            </a:extLst>
          </p:cNvPr>
          <p:cNvSpPr>
            <a:spLocks noGrp="1"/>
          </p:cNvSpPr>
          <p:nvPr>
            <p:ph type="body" sz="quarter" idx="10"/>
          </p:nvPr>
        </p:nvSpPr>
        <p:spPr>
          <a:xfrm>
            <a:off x="609600" y="1642860"/>
            <a:ext cx="7101840" cy="4455584"/>
          </a:xfrm>
        </p:spPr>
        <p:txBody>
          <a:bodyPr/>
          <a:lstStyle/>
          <a:p>
            <a:r>
              <a:rPr lang="en-US" dirty="0">
                <a:solidFill>
                  <a:srgbClr val="000000"/>
                </a:solidFill>
              </a:rPr>
              <a:t>Possibilities of a National Secure Data Service</a:t>
            </a:r>
          </a:p>
          <a:p>
            <a:r>
              <a:rPr lang="en-US" dirty="0">
                <a:solidFill>
                  <a:srgbClr val="000000"/>
                </a:solidFill>
              </a:rPr>
              <a:t>Value of health data access, linking, and analysis for evidence building</a:t>
            </a:r>
          </a:p>
          <a:p>
            <a:r>
              <a:rPr lang="en-US" dirty="0">
                <a:solidFill>
                  <a:srgbClr val="000000"/>
                </a:solidFill>
              </a:rPr>
              <a:t>Better communication and collaboration among the federal, state, and local levels</a:t>
            </a:r>
          </a:p>
          <a:p>
            <a:r>
              <a:rPr lang="en-US" dirty="0">
                <a:solidFill>
                  <a:srgbClr val="000000"/>
                </a:solidFill>
              </a:rPr>
              <a:t>Role of communities of practice, training, and resource sharing</a:t>
            </a:r>
          </a:p>
          <a:p>
            <a:r>
              <a:rPr lang="en-US" dirty="0">
                <a:solidFill>
                  <a:srgbClr val="000000"/>
                </a:solidFill>
              </a:rPr>
              <a:t>Data governance frameworks to facilitate access to and linking of health data</a:t>
            </a:r>
          </a:p>
          <a:p>
            <a:endParaRPr lang="en-US" dirty="0"/>
          </a:p>
        </p:txBody>
      </p:sp>
      <p:sp>
        <p:nvSpPr>
          <p:cNvPr id="24" name="Text Placeholder 2">
            <a:extLst>
              <a:ext uri="{FF2B5EF4-FFF2-40B4-BE49-F238E27FC236}">
                <a16:creationId xmlns:a16="http://schemas.microsoft.com/office/drawing/2014/main" id="{9582B746-3E3F-455D-BA3A-F2DC0250BD88}"/>
              </a:ext>
            </a:extLst>
          </p:cNvPr>
          <p:cNvSpPr txBox="1">
            <a:spLocks/>
          </p:cNvSpPr>
          <p:nvPr/>
        </p:nvSpPr>
        <p:spPr>
          <a:xfrm>
            <a:off x="233004" y="1894933"/>
            <a:ext cx="6096000" cy="42035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descr="A blue and white logo&#10;&#10;Description automatically generated with low confidence">
            <a:extLst>
              <a:ext uri="{FF2B5EF4-FFF2-40B4-BE49-F238E27FC236}">
                <a16:creationId xmlns:a16="http://schemas.microsoft.com/office/drawing/2014/main" id="{09F8E499-7D0F-46DE-A34C-81D5B61A70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9478" y="1894933"/>
            <a:ext cx="3732922" cy="3025708"/>
          </a:xfrm>
          <a:prstGeom prst="rect">
            <a:avLst/>
          </a:prstGeom>
        </p:spPr>
      </p:pic>
      <p:sp>
        <p:nvSpPr>
          <p:cNvPr id="8" name="TextBox 7">
            <a:extLst>
              <a:ext uri="{FF2B5EF4-FFF2-40B4-BE49-F238E27FC236}">
                <a16:creationId xmlns:a16="http://schemas.microsoft.com/office/drawing/2014/main" id="{3DA2E7FC-7BDA-4AEA-8CED-457AF8E3F6A8}"/>
              </a:ext>
            </a:extLst>
          </p:cNvPr>
          <p:cNvSpPr txBox="1"/>
          <p:nvPr/>
        </p:nvSpPr>
        <p:spPr>
          <a:xfrm>
            <a:off x="1865523" y="6977930"/>
            <a:ext cx="2279072" cy="369332"/>
          </a:xfrm>
          <a:prstGeom prst="rect">
            <a:avLst/>
          </a:prstGeom>
          <a:noFill/>
        </p:spPr>
        <p:txBody>
          <a:bodyPr wrap="square" rtlCol="0">
            <a:spAutoFit/>
          </a:bodyPr>
          <a:lstStyle/>
          <a:p>
            <a:r>
              <a:rPr lang="en-US" sz="900">
                <a:hlinkClick r:id="rId4" tooltip="https://www.flickr.com/photos/111692634@N04/15855489588"/>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739620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a:extLst>
              <a:ext uri="{FF2B5EF4-FFF2-40B4-BE49-F238E27FC236}">
                <a16:creationId xmlns:a16="http://schemas.microsoft.com/office/drawing/2014/main" id="{9E72489E-F235-492A-AD49-5039946169CA}"/>
              </a:ext>
            </a:extLst>
          </p:cNvPr>
          <p:cNvGraphicFramePr>
            <a:graphicFrameLocks noGrp="1"/>
          </p:cNvGraphicFramePr>
          <p:nvPr>
            <p:ph idx="4294967295"/>
            <p:extLst>
              <p:ext uri="{D42A27DB-BD31-4B8C-83A1-F6EECF244321}">
                <p14:modId xmlns:p14="http://schemas.microsoft.com/office/powerpoint/2010/main" val="1882226250"/>
              </p:ext>
            </p:extLst>
          </p:nvPr>
        </p:nvGraphicFramePr>
        <p:xfrm>
          <a:off x="441056" y="1564395"/>
          <a:ext cx="9068704" cy="490250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7E6E129-D1E7-46E3-9749-79D87B3BF277}"/>
              </a:ext>
            </a:extLst>
          </p:cNvPr>
          <p:cNvSpPr>
            <a:spLocks noGrp="1"/>
          </p:cNvSpPr>
          <p:nvPr>
            <p:ph type="title"/>
          </p:nvPr>
        </p:nvSpPr>
        <p:spPr>
          <a:xfrm>
            <a:off x="614183" y="-280367"/>
            <a:ext cx="10972800" cy="1143000"/>
          </a:xfrm>
        </p:spPr>
        <p:txBody>
          <a:bodyPr/>
          <a:lstStyle/>
          <a:p>
            <a:pPr algn="ctr"/>
            <a:r>
              <a:rPr lang="en-US" sz="3600" b="1" dirty="0">
                <a:solidFill>
                  <a:srgbClr val="006859"/>
                </a:solidFill>
                <a:latin typeface="Calibri" pitchFamily="34" charset="0"/>
                <a:cs typeface="Calibri" panose="020F0502020204030204" pitchFamily="34" charset="0"/>
              </a:rPr>
              <a:t>NCHS Budget Update</a:t>
            </a:r>
            <a:endParaRPr lang="en-US" sz="2800" dirty="0">
              <a:solidFill>
                <a:srgbClr val="006859"/>
              </a:solidFill>
            </a:endParaRPr>
          </a:p>
        </p:txBody>
      </p:sp>
      <p:sp>
        <p:nvSpPr>
          <p:cNvPr id="3" name="TextBox 2">
            <a:extLst>
              <a:ext uri="{FF2B5EF4-FFF2-40B4-BE49-F238E27FC236}">
                <a16:creationId xmlns:a16="http://schemas.microsoft.com/office/drawing/2014/main" id="{3962EB3B-51D7-4E69-8890-C2B288E21583}"/>
              </a:ext>
            </a:extLst>
          </p:cNvPr>
          <p:cNvSpPr txBox="1"/>
          <p:nvPr/>
        </p:nvSpPr>
        <p:spPr>
          <a:xfrm>
            <a:off x="9692640" y="3188970"/>
            <a:ext cx="2194560" cy="1200329"/>
          </a:xfrm>
          <a:prstGeom prst="rect">
            <a:avLst/>
          </a:prstGeom>
          <a:noFill/>
          <a:ln w="19050">
            <a:solidFill>
              <a:schemeClr val="tx1"/>
            </a:solidFill>
          </a:ln>
        </p:spPr>
        <p:txBody>
          <a:bodyPr wrap="square" rtlCol="0">
            <a:spAutoFit/>
          </a:bodyPr>
          <a:lstStyle/>
          <a:p>
            <a:r>
              <a:rPr lang="en-US" b="1" dirty="0"/>
              <a:t>FY 2023 President’s Budget request includes a $6.54 million increase</a:t>
            </a:r>
          </a:p>
        </p:txBody>
      </p:sp>
    </p:spTree>
    <p:extLst>
      <p:ext uri="{BB962C8B-B14F-4D97-AF65-F5344CB8AC3E}">
        <p14:creationId xmlns:p14="http://schemas.microsoft.com/office/powerpoint/2010/main" val="10785947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914008" y="165807"/>
            <a:ext cx="10515600" cy="1220411"/>
          </a:xfrm>
        </p:spPr>
        <p:txBody>
          <a:bodyPr>
            <a:normAutofit/>
          </a:bodyPr>
          <a:lstStyle/>
          <a:p>
            <a:pPr algn="ctr"/>
            <a:r>
              <a:rPr lang="en-US" dirty="0">
                <a:solidFill>
                  <a:srgbClr val="006859"/>
                </a:solidFill>
              </a:rPr>
              <a:t>Select NCHS Program Updates</a:t>
            </a:r>
          </a:p>
        </p:txBody>
      </p:sp>
      <p:grpSp>
        <p:nvGrpSpPr>
          <p:cNvPr id="4" name="Group 3">
            <a:extLst>
              <a:ext uri="{FF2B5EF4-FFF2-40B4-BE49-F238E27FC236}">
                <a16:creationId xmlns:a16="http://schemas.microsoft.com/office/drawing/2014/main" id="{D3329554-5FFF-468E-8728-044B12F5647B}"/>
              </a:ext>
            </a:extLst>
          </p:cNvPr>
          <p:cNvGrpSpPr/>
          <p:nvPr/>
        </p:nvGrpSpPr>
        <p:grpSpPr>
          <a:xfrm>
            <a:off x="331247" y="2319930"/>
            <a:ext cx="11549626" cy="2934479"/>
            <a:chOff x="399336" y="1516224"/>
            <a:chExt cx="11581170" cy="2934479"/>
          </a:xfrm>
        </p:grpSpPr>
        <p:sp>
          <p:nvSpPr>
            <p:cNvPr id="2" name="Rectangle: Rounded Corners 1">
              <a:extLst>
                <a:ext uri="{FF2B5EF4-FFF2-40B4-BE49-F238E27FC236}">
                  <a16:creationId xmlns:a16="http://schemas.microsoft.com/office/drawing/2014/main" id="{61FD276C-CD04-4601-AA0B-18D63F45E759}"/>
                </a:ext>
              </a:extLst>
            </p:cNvPr>
            <p:cNvSpPr/>
            <p:nvPr/>
          </p:nvSpPr>
          <p:spPr>
            <a:xfrm>
              <a:off x="399336" y="1516225"/>
              <a:ext cx="2776454" cy="2934478"/>
            </a:xfrm>
            <a:prstGeom prst="roundRect">
              <a:avLst/>
            </a:prstGeom>
            <a:noFill/>
            <a:ln w="38100">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4E38D8A-F0B7-4D1F-912C-360221695C2F}"/>
                </a:ext>
              </a:extLst>
            </p:cNvPr>
            <p:cNvSpPr/>
            <p:nvPr/>
          </p:nvSpPr>
          <p:spPr>
            <a:xfrm>
              <a:off x="3284340" y="1516224"/>
              <a:ext cx="2862959" cy="2934479"/>
            </a:xfrm>
            <a:prstGeom prst="roundRect">
              <a:avLst/>
            </a:prstGeom>
            <a:noFill/>
            <a:ln w="38100">
              <a:solidFill>
                <a:srgbClr val="3B0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DFC730C0-DB63-49E3-B04D-C54E21203D16}"/>
                </a:ext>
              </a:extLst>
            </p:cNvPr>
            <p:cNvSpPr/>
            <p:nvPr/>
          </p:nvSpPr>
          <p:spPr>
            <a:xfrm>
              <a:off x="6255849" y="1516224"/>
              <a:ext cx="2862959" cy="2934479"/>
            </a:xfrm>
            <a:prstGeom prst="roundRect">
              <a:avLst/>
            </a:prstGeom>
            <a:noFill/>
            <a:ln w="38100">
              <a:solidFill>
                <a:srgbClr val="00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A58254F-A4F7-4EDB-B720-437982AEEBB5}"/>
                </a:ext>
              </a:extLst>
            </p:cNvPr>
            <p:cNvSpPr/>
            <p:nvPr/>
          </p:nvSpPr>
          <p:spPr>
            <a:xfrm>
              <a:off x="9226095" y="1516224"/>
              <a:ext cx="2754411" cy="2934479"/>
            </a:xfrm>
            <a:prstGeom prst="roundRect">
              <a:avLst/>
            </a:prstGeom>
            <a:noFill/>
            <a:ln w="38100">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677379F-4A7E-4662-9CBD-AAC71148F600}"/>
              </a:ext>
            </a:extLst>
          </p:cNvPr>
          <p:cNvSpPr txBox="1"/>
          <p:nvPr/>
        </p:nvSpPr>
        <p:spPr>
          <a:xfrm>
            <a:off x="3364298" y="3961394"/>
            <a:ext cx="2447732" cy="1200329"/>
          </a:xfrm>
          <a:prstGeom prst="rect">
            <a:avLst/>
          </a:prstGeom>
          <a:noFill/>
        </p:spPr>
        <p:txBody>
          <a:bodyPr wrap="square" rtlCol="0">
            <a:spAutoFit/>
          </a:bodyPr>
          <a:lstStyle/>
          <a:p>
            <a:pPr algn="ctr"/>
            <a:r>
              <a:rPr lang="en-US" b="1" dirty="0">
                <a:solidFill>
                  <a:srgbClr val="3B015F"/>
                </a:solidFill>
              </a:rPr>
              <a:t>Data4Health Initiative Launched the 2022 WHO Verbal Autopsy Instrument</a:t>
            </a:r>
          </a:p>
        </p:txBody>
      </p:sp>
      <p:sp>
        <p:nvSpPr>
          <p:cNvPr id="15" name="TextBox 14">
            <a:extLst>
              <a:ext uri="{FF2B5EF4-FFF2-40B4-BE49-F238E27FC236}">
                <a16:creationId xmlns:a16="http://schemas.microsoft.com/office/drawing/2014/main" id="{38873BD7-060F-4681-A559-1C11C704CC16}"/>
              </a:ext>
            </a:extLst>
          </p:cNvPr>
          <p:cNvSpPr txBox="1"/>
          <p:nvPr/>
        </p:nvSpPr>
        <p:spPr>
          <a:xfrm>
            <a:off x="6066781" y="3961570"/>
            <a:ext cx="2971510" cy="923330"/>
          </a:xfrm>
          <a:prstGeom prst="rect">
            <a:avLst/>
          </a:prstGeom>
          <a:noFill/>
        </p:spPr>
        <p:txBody>
          <a:bodyPr wrap="square" rtlCol="0">
            <a:spAutoFit/>
          </a:bodyPr>
          <a:lstStyle/>
          <a:p>
            <a:pPr algn="ctr"/>
            <a:r>
              <a:rPr lang="en-US" b="1" dirty="0">
                <a:solidFill>
                  <a:srgbClr val="006859"/>
                </a:solidFill>
              </a:rPr>
              <a:t>Collaboration with U.S. Census Bureau on a Retail Health Clinic Project</a:t>
            </a:r>
          </a:p>
        </p:txBody>
      </p:sp>
      <p:sp>
        <p:nvSpPr>
          <p:cNvPr id="20" name="TextBox 19">
            <a:extLst>
              <a:ext uri="{FF2B5EF4-FFF2-40B4-BE49-F238E27FC236}">
                <a16:creationId xmlns:a16="http://schemas.microsoft.com/office/drawing/2014/main" id="{F73E510F-E926-4F68-A173-F965218A1925}"/>
              </a:ext>
            </a:extLst>
          </p:cNvPr>
          <p:cNvSpPr txBox="1"/>
          <p:nvPr/>
        </p:nvSpPr>
        <p:spPr>
          <a:xfrm>
            <a:off x="9204015" y="3961394"/>
            <a:ext cx="2537312" cy="923330"/>
          </a:xfrm>
          <a:prstGeom prst="rect">
            <a:avLst/>
          </a:prstGeom>
          <a:noFill/>
        </p:spPr>
        <p:txBody>
          <a:bodyPr wrap="square" rtlCol="0">
            <a:spAutoFit/>
          </a:bodyPr>
          <a:lstStyle/>
          <a:p>
            <a:pPr algn="ctr"/>
            <a:r>
              <a:rPr lang="en-US" b="1" dirty="0">
                <a:solidFill>
                  <a:srgbClr val="17468F"/>
                </a:solidFill>
              </a:rPr>
              <a:t>Onboarding CDC Researchers to NCHS Virtual Data Enclave </a:t>
            </a:r>
          </a:p>
        </p:txBody>
      </p:sp>
      <p:sp>
        <p:nvSpPr>
          <p:cNvPr id="29" name="TextBox 28">
            <a:extLst>
              <a:ext uri="{FF2B5EF4-FFF2-40B4-BE49-F238E27FC236}">
                <a16:creationId xmlns:a16="http://schemas.microsoft.com/office/drawing/2014/main" id="{06ADD376-83B4-4705-A538-3CA13FE6E268}"/>
              </a:ext>
            </a:extLst>
          </p:cNvPr>
          <p:cNvSpPr txBox="1"/>
          <p:nvPr/>
        </p:nvSpPr>
        <p:spPr>
          <a:xfrm>
            <a:off x="321589" y="3961394"/>
            <a:ext cx="2648645" cy="1200329"/>
          </a:xfrm>
          <a:prstGeom prst="rect">
            <a:avLst/>
          </a:prstGeom>
          <a:noFill/>
        </p:spPr>
        <p:txBody>
          <a:bodyPr wrap="square" rtlCol="0">
            <a:spAutoFit/>
          </a:bodyPr>
          <a:lstStyle/>
          <a:p>
            <a:pPr algn="ctr"/>
            <a:r>
              <a:rPr lang="en-US" b="1" dirty="0">
                <a:solidFill>
                  <a:srgbClr val="17468F"/>
                </a:solidFill>
              </a:rPr>
              <a:t>Collaboration with Dept. of State to add Gender “X” Marker to U.S. Passport applications</a:t>
            </a:r>
          </a:p>
        </p:txBody>
      </p:sp>
      <p:pic>
        <p:nvPicPr>
          <p:cNvPr id="9" name="Graphic 8" descr="Travel with solid fill">
            <a:extLst>
              <a:ext uri="{FF2B5EF4-FFF2-40B4-BE49-F238E27FC236}">
                <a16:creationId xmlns:a16="http://schemas.microsoft.com/office/drawing/2014/main" id="{5CF4EED3-9CE7-44CC-9F50-77D9438AA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9643" y="2594631"/>
            <a:ext cx="1192538" cy="1192538"/>
          </a:xfrm>
          <a:prstGeom prst="rect">
            <a:avLst/>
          </a:prstGeom>
        </p:spPr>
      </p:pic>
      <p:pic>
        <p:nvPicPr>
          <p:cNvPr id="16" name="Graphic 15" descr="Business Growth with solid fill">
            <a:extLst>
              <a:ext uri="{FF2B5EF4-FFF2-40B4-BE49-F238E27FC236}">
                <a16:creationId xmlns:a16="http://schemas.microsoft.com/office/drawing/2014/main" id="{30899803-FFD9-4ACE-8A79-02D58D4101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024747" y="2643449"/>
            <a:ext cx="1126835" cy="1126835"/>
          </a:xfrm>
          <a:prstGeom prst="rect">
            <a:avLst/>
          </a:prstGeom>
        </p:spPr>
      </p:pic>
      <p:pic>
        <p:nvPicPr>
          <p:cNvPr id="19" name="Graphic 18" descr="First aid kit with solid fill">
            <a:extLst>
              <a:ext uri="{FF2B5EF4-FFF2-40B4-BE49-F238E27FC236}">
                <a16:creationId xmlns:a16="http://schemas.microsoft.com/office/drawing/2014/main" id="{E92A16A7-BF1A-44A8-89AB-8FD23685D7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851848" y="2594818"/>
            <a:ext cx="1366576" cy="1366576"/>
          </a:xfrm>
          <a:prstGeom prst="rect">
            <a:avLst/>
          </a:prstGeom>
        </p:spPr>
      </p:pic>
      <p:pic>
        <p:nvPicPr>
          <p:cNvPr id="22" name="Graphic 21" descr="Online meeting with solid fill">
            <a:extLst>
              <a:ext uri="{FF2B5EF4-FFF2-40B4-BE49-F238E27FC236}">
                <a16:creationId xmlns:a16="http://schemas.microsoft.com/office/drawing/2014/main" id="{178A1790-BA87-4E48-83DA-608C6FA5E5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25049" y="2538471"/>
            <a:ext cx="1304858" cy="1304858"/>
          </a:xfrm>
          <a:prstGeom prst="rect">
            <a:avLst/>
          </a:prstGeom>
        </p:spPr>
      </p:pic>
    </p:spTree>
    <p:extLst>
      <p:ext uri="{BB962C8B-B14F-4D97-AF65-F5344CB8AC3E}">
        <p14:creationId xmlns:p14="http://schemas.microsoft.com/office/powerpoint/2010/main" val="33513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FA11-10B9-564C-D32F-5B39A8E7FB1F}"/>
              </a:ext>
            </a:extLst>
          </p:cNvPr>
          <p:cNvSpPr>
            <a:spLocks noGrp="1"/>
          </p:cNvSpPr>
          <p:nvPr>
            <p:ph type="title"/>
          </p:nvPr>
        </p:nvSpPr>
        <p:spPr>
          <a:xfrm>
            <a:off x="1263073" y="581366"/>
            <a:ext cx="9668164" cy="671486"/>
          </a:xfrm>
        </p:spPr>
        <p:txBody>
          <a:bodyPr>
            <a:noAutofit/>
          </a:bodyPr>
          <a:lstStyle/>
          <a:p>
            <a:pPr algn="ctr"/>
            <a:r>
              <a:rPr lang="en-US" sz="4000" dirty="0">
                <a:latin typeface="Calibri"/>
                <a:cs typeface="Calibri"/>
              </a:rPr>
              <a:t>Coordinating Office for Medical Examiners and Coroners (COMEC)</a:t>
            </a:r>
            <a:endParaRPr lang="en-US" sz="4000" dirty="0">
              <a:latin typeface="Calibri"/>
            </a:endParaRPr>
          </a:p>
        </p:txBody>
      </p:sp>
      <p:sp>
        <p:nvSpPr>
          <p:cNvPr id="48" name="TextBox 47">
            <a:extLst>
              <a:ext uri="{FF2B5EF4-FFF2-40B4-BE49-F238E27FC236}">
                <a16:creationId xmlns:a16="http://schemas.microsoft.com/office/drawing/2014/main" id="{7081DB86-FBAC-4605-92D3-D5AC96E2BEEA}"/>
              </a:ext>
            </a:extLst>
          </p:cNvPr>
          <p:cNvSpPr txBox="1"/>
          <p:nvPr/>
        </p:nvSpPr>
        <p:spPr>
          <a:xfrm>
            <a:off x="502013" y="1626817"/>
            <a:ext cx="536427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GOALS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DC4DB250-D415-4D4C-94C5-95213040BD09}"/>
              </a:ext>
            </a:extLst>
          </p:cNvPr>
          <p:cNvSpPr txBox="1"/>
          <p:nvPr/>
        </p:nvSpPr>
        <p:spPr>
          <a:xfrm>
            <a:off x="7372749" y="1620245"/>
            <a:ext cx="32515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OBJECTIVES</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6" name="Group 215">
            <a:extLst>
              <a:ext uri="{FF2B5EF4-FFF2-40B4-BE49-F238E27FC236}">
                <a16:creationId xmlns:a16="http://schemas.microsoft.com/office/drawing/2014/main" id="{54462763-F149-4B24-BD49-A01628E2318F}"/>
              </a:ext>
            </a:extLst>
          </p:cNvPr>
          <p:cNvGrpSpPr/>
          <p:nvPr/>
        </p:nvGrpSpPr>
        <p:grpSpPr>
          <a:xfrm>
            <a:off x="5992257" y="2440398"/>
            <a:ext cx="5822231" cy="3095573"/>
            <a:chOff x="5869041" y="2169896"/>
            <a:chExt cx="5822231" cy="3095573"/>
          </a:xfrm>
        </p:grpSpPr>
        <p:grpSp>
          <p:nvGrpSpPr>
            <p:cNvPr id="192" name="Group 191">
              <a:extLst>
                <a:ext uri="{FF2B5EF4-FFF2-40B4-BE49-F238E27FC236}">
                  <a16:creationId xmlns:a16="http://schemas.microsoft.com/office/drawing/2014/main" id="{FAC9D085-909F-48CC-8D67-F22A3304C862}"/>
                </a:ext>
              </a:extLst>
            </p:cNvPr>
            <p:cNvGrpSpPr/>
            <p:nvPr/>
          </p:nvGrpSpPr>
          <p:grpSpPr>
            <a:xfrm>
              <a:off x="5869041" y="2169896"/>
              <a:ext cx="5822231" cy="3095573"/>
              <a:chOff x="5949689" y="2319629"/>
              <a:chExt cx="5961526" cy="3128419"/>
            </a:xfrm>
          </p:grpSpPr>
          <p:grpSp>
            <p:nvGrpSpPr>
              <p:cNvPr id="186" name="Group 185">
                <a:extLst>
                  <a:ext uri="{FF2B5EF4-FFF2-40B4-BE49-F238E27FC236}">
                    <a16:creationId xmlns:a16="http://schemas.microsoft.com/office/drawing/2014/main" id="{E3F408E8-4FB9-4DA2-A56C-2B3E8C149E9E}"/>
                  </a:ext>
                </a:extLst>
              </p:cNvPr>
              <p:cNvGrpSpPr/>
              <p:nvPr/>
            </p:nvGrpSpPr>
            <p:grpSpPr>
              <a:xfrm>
                <a:off x="5949689" y="2319629"/>
                <a:ext cx="5961526" cy="3128419"/>
                <a:chOff x="6067891" y="2319629"/>
                <a:chExt cx="5961526" cy="3128419"/>
              </a:xfrm>
            </p:grpSpPr>
            <p:grpSp>
              <p:nvGrpSpPr>
                <p:cNvPr id="51" name="Group 50">
                  <a:extLst>
                    <a:ext uri="{FF2B5EF4-FFF2-40B4-BE49-F238E27FC236}">
                      <a16:creationId xmlns:a16="http://schemas.microsoft.com/office/drawing/2014/main" id="{EDB8F811-B525-403E-9540-2FFAA198CDD3}"/>
                    </a:ext>
                  </a:extLst>
                </p:cNvPr>
                <p:cNvGrpSpPr/>
                <p:nvPr/>
              </p:nvGrpSpPr>
              <p:grpSpPr>
                <a:xfrm>
                  <a:off x="6067891" y="2319629"/>
                  <a:ext cx="5961526" cy="3128419"/>
                  <a:chOff x="1645480" y="1645469"/>
                  <a:chExt cx="8843484" cy="3681308"/>
                </a:xfrm>
              </p:grpSpPr>
              <p:sp>
                <p:nvSpPr>
                  <p:cNvPr id="52" name="Rectangle: Rounded Corners 51">
                    <a:extLst>
                      <a:ext uri="{FF2B5EF4-FFF2-40B4-BE49-F238E27FC236}">
                        <a16:creationId xmlns:a16="http://schemas.microsoft.com/office/drawing/2014/main" id="{BADB1E4E-1D87-49F2-B0D6-8719D01FF49A}"/>
                      </a:ext>
                    </a:extLst>
                  </p:cNvPr>
                  <p:cNvSpPr/>
                  <p:nvPr/>
                </p:nvSpPr>
                <p:spPr>
                  <a:xfrm>
                    <a:off x="8736364" y="1645471"/>
                    <a:ext cx="1752600" cy="3677485"/>
                  </a:xfrm>
                  <a:prstGeom prst="roundRect">
                    <a:avLst>
                      <a:gd name="adj" fmla="val 7076"/>
                    </a:avLst>
                  </a:prstGeom>
                  <a:gradFill flip="none" rotWithShape="1">
                    <a:gsLst>
                      <a:gs pos="0">
                        <a:schemeClr val="bg1">
                          <a:lumMod val="95000"/>
                        </a:schemeClr>
                      </a:gs>
                      <a:gs pos="66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DE350995-6C9C-448B-9BE1-7A4DB16D0A73}"/>
                      </a:ext>
                    </a:extLst>
                  </p:cNvPr>
                  <p:cNvSpPr/>
                  <p:nvPr/>
                </p:nvSpPr>
                <p:spPr>
                  <a:xfrm>
                    <a:off x="8728425" y="3163556"/>
                    <a:ext cx="1755648" cy="265690"/>
                  </a:xfrm>
                  <a:prstGeom prst="rect">
                    <a:avLst/>
                  </a:prstGeom>
                  <a:solidFill>
                    <a:srgbClr val="EB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7C86E844-A465-4647-920E-44A24262A26E}"/>
                      </a:ext>
                    </a:extLst>
                  </p:cNvPr>
                  <p:cNvSpPr/>
                  <p:nvPr/>
                </p:nvSpPr>
                <p:spPr>
                  <a:xfrm>
                    <a:off x="1738909" y="1645471"/>
                    <a:ext cx="1752600" cy="3681306"/>
                  </a:xfrm>
                  <a:prstGeom prst="roundRect">
                    <a:avLst>
                      <a:gd name="adj" fmla="val 7076"/>
                    </a:avLst>
                  </a:prstGeom>
                  <a:gradFill flip="none" rotWithShape="1">
                    <a:gsLst>
                      <a:gs pos="0">
                        <a:schemeClr val="bg1">
                          <a:lumMod val="95000"/>
                        </a:schemeClr>
                      </a:gs>
                      <a:gs pos="66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9E44E49-7910-4E6B-AA19-5AA3C0E59986}"/>
                      </a:ext>
                    </a:extLst>
                  </p:cNvPr>
                  <p:cNvSpPr/>
                  <p:nvPr/>
                </p:nvSpPr>
                <p:spPr>
                  <a:xfrm>
                    <a:off x="1738508" y="3163556"/>
                    <a:ext cx="1753795" cy="265690"/>
                  </a:xfrm>
                  <a:prstGeom prst="rect">
                    <a:avLst/>
                  </a:prstGeom>
                  <a:solidFill>
                    <a:srgbClr val="EB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TextBox 174">
                    <a:extLst>
                      <a:ext uri="{FF2B5EF4-FFF2-40B4-BE49-F238E27FC236}">
                        <a16:creationId xmlns:a16="http://schemas.microsoft.com/office/drawing/2014/main" id="{25BDEB3E-6D4A-494A-BD1E-036100410676}"/>
                      </a:ext>
                    </a:extLst>
                  </p:cNvPr>
                  <p:cNvSpPr txBox="1"/>
                  <p:nvPr/>
                </p:nvSpPr>
                <p:spPr>
                  <a:xfrm>
                    <a:off x="2169413" y="4029196"/>
                    <a:ext cx="280591" cy="329412"/>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60" name="Group 59">
                    <a:extLst>
                      <a:ext uri="{FF2B5EF4-FFF2-40B4-BE49-F238E27FC236}">
                        <a16:creationId xmlns:a16="http://schemas.microsoft.com/office/drawing/2014/main" id="{326C6C22-6829-440E-8911-9EF57547E4E8}"/>
                      </a:ext>
                    </a:extLst>
                  </p:cNvPr>
                  <p:cNvGrpSpPr/>
                  <p:nvPr/>
                </p:nvGrpSpPr>
                <p:grpSpPr>
                  <a:xfrm>
                    <a:off x="1837334" y="1741742"/>
                    <a:ext cx="1555751" cy="1353016"/>
                    <a:chOff x="1837334" y="1735392"/>
                    <a:chExt cx="1555751" cy="1353016"/>
                  </a:xfrm>
                </p:grpSpPr>
                <p:sp>
                  <p:nvSpPr>
                    <p:cNvPr id="163" name="Oval 162">
                      <a:extLst>
                        <a:ext uri="{FF2B5EF4-FFF2-40B4-BE49-F238E27FC236}">
                          <a16:creationId xmlns:a16="http://schemas.microsoft.com/office/drawing/2014/main" id="{2BBD8EEA-79BE-4F44-BD74-F8133EADE9A2}"/>
                        </a:ext>
                      </a:extLst>
                    </p:cNvPr>
                    <p:cNvSpPr/>
                    <p:nvPr/>
                  </p:nvSpPr>
                  <p:spPr>
                    <a:xfrm>
                      <a:off x="1927693" y="2898577"/>
                      <a:ext cx="1375033" cy="189831"/>
                    </a:xfrm>
                    <a:prstGeom prst="ellipse">
                      <a:avLst/>
                    </a:prstGeom>
                    <a:gradFill flip="none" rotWithShape="1">
                      <a:gsLst>
                        <a:gs pos="0">
                          <a:schemeClr val="tx1">
                            <a:alpha val="2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Rectangle: Rounded Corners 163">
                      <a:extLst>
                        <a:ext uri="{FF2B5EF4-FFF2-40B4-BE49-F238E27FC236}">
                          <a16:creationId xmlns:a16="http://schemas.microsoft.com/office/drawing/2014/main" id="{0236B4DE-4028-4992-9662-BB9C5EF40DAB}"/>
                        </a:ext>
                      </a:extLst>
                    </p:cNvPr>
                    <p:cNvSpPr/>
                    <p:nvPr/>
                  </p:nvSpPr>
                  <p:spPr>
                    <a:xfrm>
                      <a:off x="1837334" y="1735392"/>
                      <a:ext cx="1555751" cy="1287935"/>
                    </a:xfrm>
                    <a:prstGeom prst="roundRect">
                      <a:avLst>
                        <a:gd name="adj" fmla="val 9975"/>
                      </a:avLst>
                    </a:prstGeom>
                    <a:solidFill>
                      <a:srgbClr val="0068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5" name="Group 164">
                      <a:extLst>
                        <a:ext uri="{FF2B5EF4-FFF2-40B4-BE49-F238E27FC236}">
                          <a16:creationId xmlns:a16="http://schemas.microsoft.com/office/drawing/2014/main" id="{FCE58005-2015-4706-8099-EB0755B98E05}"/>
                        </a:ext>
                      </a:extLst>
                    </p:cNvPr>
                    <p:cNvGrpSpPr/>
                    <p:nvPr/>
                  </p:nvGrpSpPr>
                  <p:grpSpPr>
                    <a:xfrm>
                      <a:off x="2294243" y="2128168"/>
                      <a:ext cx="641932" cy="502382"/>
                      <a:chOff x="2294243" y="2084691"/>
                      <a:chExt cx="641932" cy="502382"/>
                    </a:xfrm>
                  </p:grpSpPr>
                  <p:sp>
                    <p:nvSpPr>
                      <p:cNvPr id="167" name="Freeform: Shape 166">
                        <a:extLst>
                          <a:ext uri="{FF2B5EF4-FFF2-40B4-BE49-F238E27FC236}">
                            <a16:creationId xmlns:a16="http://schemas.microsoft.com/office/drawing/2014/main" id="{D2859411-87DA-47C4-BEE3-BB1D4153CE44}"/>
                          </a:ext>
                        </a:extLst>
                      </p:cNvPr>
                      <p:cNvSpPr/>
                      <p:nvPr/>
                    </p:nvSpPr>
                    <p:spPr>
                      <a:xfrm>
                        <a:off x="2496591" y="2259129"/>
                        <a:ext cx="237236" cy="237236"/>
                      </a:xfrm>
                      <a:custGeom>
                        <a:avLst/>
                        <a:gdLst>
                          <a:gd name="connsiteX0" fmla="*/ 318790 w 637580"/>
                          <a:gd name="connsiteY0" fmla="*/ 0 h 637580"/>
                          <a:gd name="connsiteX1" fmla="*/ 637580 w 637580"/>
                          <a:gd name="connsiteY1" fmla="*/ 318790 h 637580"/>
                          <a:gd name="connsiteX2" fmla="*/ 318790 w 637580"/>
                          <a:gd name="connsiteY2" fmla="*/ 637580 h 637580"/>
                          <a:gd name="connsiteX3" fmla="*/ 0 w 637580"/>
                          <a:gd name="connsiteY3" fmla="*/ 318790 h 637580"/>
                          <a:gd name="connsiteX4" fmla="*/ 318790 w 637580"/>
                          <a:gd name="connsiteY4" fmla="*/ 0 h 637580"/>
                          <a:gd name="connsiteX5" fmla="*/ 318790 w 637580"/>
                          <a:gd name="connsiteY5" fmla="*/ 75009 h 637580"/>
                          <a:gd name="connsiteX6" fmla="*/ 75009 w 637580"/>
                          <a:gd name="connsiteY6" fmla="*/ 318790 h 637580"/>
                          <a:gd name="connsiteX7" fmla="*/ 318790 w 637580"/>
                          <a:gd name="connsiteY7" fmla="*/ 562570 h 637580"/>
                          <a:gd name="connsiteX8" fmla="*/ 562570 w 637580"/>
                          <a:gd name="connsiteY8" fmla="*/ 318790 h 637580"/>
                          <a:gd name="connsiteX9" fmla="*/ 318790 w 637580"/>
                          <a:gd name="connsiteY9" fmla="*/ 75009 h 63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580" h="637580">
                            <a:moveTo>
                              <a:pt x="318790" y="0"/>
                            </a:moveTo>
                            <a:cubicBezTo>
                              <a:pt x="494852" y="0"/>
                              <a:pt x="637580" y="142728"/>
                              <a:pt x="637580" y="318790"/>
                            </a:cubicBezTo>
                            <a:cubicBezTo>
                              <a:pt x="637580" y="494852"/>
                              <a:pt x="494852" y="637580"/>
                              <a:pt x="318790" y="637580"/>
                            </a:cubicBezTo>
                            <a:cubicBezTo>
                              <a:pt x="142814" y="637373"/>
                              <a:pt x="206" y="494766"/>
                              <a:pt x="0" y="318790"/>
                            </a:cubicBezTo>
                            <a:cubicBezTo>
                              <a:pt x="0" y="142728"/>
                              <a:pt x="142728" y="0"/>
                              <a:pt x="318790" y="0"/>
                            </a:cubicBezTo>
                            <a:close/>
                            <a:moveTo>
                              <a:pt x="318790" y="75009"/>
                            </a:moveTo>
                            <a:cubicBezTo>
                              <a:pt x="184238" y="75216"/>
                              <a:pt x="75216" y="184238"/>
                              <a:pt x="75009" y="318790"/>
                            </a:cubicBezTo>
                            <a:cubicBezTo>
                              <a:pt x="75009" y="453428"/>
                              <a:pt x="184152" y="562570"/>
                              <a:pt x="318790" y="562570"/>
                            </a:cubicBezTo>
                            <a:cubicBezTo>
                              <a:pt x="453428" y="562570"/>
                              <a:pt x="562570" y="453428"/>
                              <a:pt x="562570" y="318790"/>
                            </a:cubicBezTo>
                            <a:cubicBezTo>
                              <a:pt x="562570" y="184152"/>
                              <a:pt x="453428" y="75009"/>
                              <a:pt x="318790" y="75009"/>
                            </a:cubicBezTo>
                            <a:close/>
                          </a:path>
                        </a:pathLst>
                      </a:custGeom>
                      <a:solidFill>
                        <a:srgbClr val="027C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8B5674F-53ED-4A6D-922C-468B87514F9F}"/>
                          </a:ext>
                        </a:extLst>
                      </p:cNvPr>
                      <p:cNvSpPr/>
                      <p:nvPr/>
                    </p:nvSpPr>
                    <p:spPr>
                      <a:xfrm>
                        <a:off x="2529665" y="2084691"/>
                        <a:ext cx="174438" cy="55820"/>
                      </a:xfrm>
                      <a:custGeom>
                        <a:avLst/>
                        <a:gdLst>
                          <a:gd name="connsiteX0" fmla="*/ 120014 w 468808"/>
                          <a:gd name="connsiteY0" fmla="*/ 0 h 150019"/>
                          <a:gd name="connsiteX1" fmla="*/ 342417 w 468808"/>
                          <a:gd name="connsiteY1" fmla="*/ 0 h 150019"/>
                          <a:gd name="connsiteX2" fmla="*/ 372796 w 468808"/>
                          <a:gd name="connsiteY2" fmla="*/ 15752 h 150019"/>
                          <a:gd name="connsiteX3" fmla="*/ 468808 w 468808"/>
                          <a:gd name="connsiteY3" fmla="*/ 150019 h 150019"/>
                          <a:gd name="connsiteX4" fmla="*/ 0 w 468808"/>
                          <a:gd name="connsiteY4" fmla="*/ 150019 h 150019"/>
                          <a:gd name="connsiteX5" fmla="*/ 88886 w 468808"/>
                          <a:gd name="connsiteY5" fmla="*/ 16877 h 150019"/>
                          <a:gd name="connsiteX6" fmla="*/ 120014 w 468808"/>
                          <a:gd name="connsiteY6"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808" h="150019">
                            <a:moveTo>
                              <a:pt x="120014" y="0"/>
                            </a:moveTo>
                            <a:lnTo>
                              <a:pt x="342417" y="0"/>
                            </a:lnTo>
                            <a:cubicBezTo>
                              <a:pt x="354490" y="56"/>
                              <a:pt x="365794" y="5919"/>
                              <a:pt x="372796" y="15752"/>
                            </a:cubicBezTo>
                            <a:lnTo>
                              <a:pt x="468808" y="150019"/>
                            </a:lnTo>
                            <a:lnTo>
                              <a:pt x="0" y="150019"/>
                            </a:lnTo>
                            <a:lnTo>
                              <a:pt x="88886" y="16877"/>
                            </a:lnTo>
                            <a:cubicBezTo>
                              <a:pt x="95786" y="6399"/>
                              <a:pt x="107469" y="65"/>
                              <a:pt x="120014" y="0"/>
                            </a:cubicBezTo>
                            <a:close/>
                          </a:path>
                        </a:pathLst>
                      </a:custGeom>
                      <a:solidFill>
                        <a:srgbClr val="C6FE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9E908E76-C4B1-427C-9E42-3295E14CA253}"/>
                          </a:ext>
                        </a:extLst>
                      </p:cNvPr>
                      <p:cNvSpPr/>
                      <p:nvPr/>
                    </p:nvSpPr>
                    <p:spPr>
                      <a:xfrm>
                        <a:off x="2350063" y="2112602"/>
                        <a:ext cx="83730" cy="27910"/>
                      </a:xfrm>
                      <a:custGeom>
                        <a:avLst/>
                        <a:gdLst>
                          <a:gd name="connsiteX0" fmla="*/ 37505 w 225028"/>
                          <a:gd name="connsiteY0" fmla="*/ 0 h 75009"/>
                          <a:gd name="connsiteX1" fmla="*/ 187524 w 225028"/>
                          <a:gd name="connsiteY1" fmla="*/ 0 h 75009"/>
                          <a:gd name="connsiteX2" fmla="*/ 225028 w 225028"/>
                          <a:gd name="connsiteY2" fmla="*/ 37504 h 75009"/>
                          <a:gd name="connsiteX3" fmla="*/ 225028 w 225028"/>
                          <a:gd name="connsiteY3" fmla="*/ 75009 h 75009"/>
                          <a:gd name="connsiteX4" fmla="*/ 0 w 225028"/>
                          <a:gd name="connsiteY4" fmla="*/ 75009 h 75009"/>
                          <a:gd name="connsiteX5" fmla="*/ 0 w 225028"/>
                          <a:gd name="connsiteY5" fmla="*/ 37504 h 75009"/>
                          <a:gd name="connsiteX6" fmla="*/ 37505 w 225028"/>
                          <a:gd name="connsiteY6" fmla="*/ 0 h 7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28" h="75009">
                            <a:moveTo>
                              <a:pt x="37505" y="0"/>
                            </a:moveTo>
                            <a:lnTo>
                              <a:pt x="187524" y="0"/>
                            </a:lnTo>
                            <a:cubicBezTo>
                              <a:pt x="208237" y="0"/>
                              <a:pt x="225028" y="16791"/>
                              <a:pt x="225028" y="37504"/>
                            </a:cubicBezTo>
                            <a:lnTo>
                              <a:pt x="225028" y="75009"/>
                            </a:lnTo>
                            <a:lnTo>
                              <a:pt x="0" y="75009"/>
                            </a:lnTo>
                            <a:lnTo>
                              <a:pt x="0" y="37504"/>
                            </a:lnTo>
                            <a:cubicBezTo>
                              <a:pt x="0" y="16791"/>
                              <a:pt x="16792" y="0"/>
                              <a:pt x="37505" y="0"/>
                            </a:cubicBezTo>
                            <a:close/>
                          </a:path>
                        </a:pathLst>
                      </a:custGeom>
                      <a:solidFill>
                        <a:srgbClr val="C6FE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E558BFF3-FF7F-44C7-A8EF-C606619D7876}"/>
                          </a:ext>
                        </a:extLst>
                      </p:cNvPr>
                      <p:cNvSpPr/>
                      <p:nvPr/>
                    </p:nvSpPr>
                    <p:spPr>
                      <a:xfrm>
                        <a:off x="2294243" y="2168422"/>
                        <a:ext cx="641932" cy="83730"/>
                      </a:xfrm>
                      <a:custGeom>
                        <a:avLst/>
                        <a:gdLst>
                          <a:gd name="connsiteX0" fmla="*/ 37505 w 1725216"/>
                          <a:gd name="connsiteY0" fmla="*/ 0 h 225028"/>
                          <a:gd name="connsiteX1" fmla="*/ 1687711 w 1725216"/>
                          <a:gd name="connsiteY1" fmla="*/ 0 h 225028"/>
                          <a:gd name="connsiteX2" fmla="*/ 1725216 w 1725216"/>
                          <a:gd name="connsiteY2" fmla="*/ 37504 h 225028"/>
                          <a:gd name="connsiteX3" fmla="*/ 1725216 w 1725216"/>
                          <a:gd name="connsiteY3" fmla="*/ 225028 h 225028"/>
                          <a:gd name="connsiteX4" fmla="*/ 1213652 w 1725216"/>
                          <a:gd name="connsiteY4" fmla="*/ 225028 h 225028"/>
                          <a:gd name="connsiteX5" fmla="*/ 524252 w 1725216"/>
                          <a:gd name="connsiteY5" fmla="*/ 212340 h 225028"/>
                          <a:gd name="connsiteX6" fmla="*/ 511564 w 1725216"/>
                          <a:gd name="connsiteY6" fmla="*/ 225028 h 225028"/>
                          <a:gd name="connsiteX7" fmla="*/ 0 w 1725216"/>
                          <a:gd name="connsiteY7" fmla="*/ 225028 h 225028"/>
                          <a:gd name="connsiteX8" fmla="*/ 0 w 1725216"/>
                          <a:gd name="connsiteY8" fmla="*/ 37504 h 225028"/>
                          <a:gd name="connsiteX9" fmla="*/ 37505 w 1725216"/>
                          <a:gd name="connsiteY9" fmla="*/ 0 h 22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216" h="225028">
                            <a:moveTo>
                              <a:pt x="37505" y="0"/>
                            </a:moveTo>
                            <a:lnTo>
                              <a:pt x="1687711" y="0"/>
                            </a:lnTo>
                            <a:cubicBezTo>
                              <a:pt x="1708425" y="0"/>
                              <a:pt x="1725216" y="16791"/>
                              <a:pt x="1725216" y="37504"/>
                            </a:cubicBezTo>
                            <a:lnTo>
                              <a:pt x="1725216" y="225028"/>
                            </a:lnTo>
                            <a:lnTo>
                              <a:pt x="1213652" y="225028"/>
                            </a:lnTo>
                            <a:cubicBezTo>
                              <a:pt x="1026785" y="31152"/>
                              <a:pt x="718129" y="25470"/>
                              <a:pt x="524252" y="212340"/>
                            </a:cubicBezTo>
                            <a:cubicBezTo>
                              <a:pt x="519947" y="216492"/>
                              <a:pt x="515716" y="220722"/>
                              <a:pt x="511564" y="225028"/>
                            </a:cubicBezTo>
                            <a:lnTo>
                              <a:pt x="0" y="225028"/>
                            </a:lnTo>
                            <a:lnTo>
                              <a:pt x="0" y="37504"/>
                            </a:lnTo>
                            <a:cubicBezTo>
                              <a:pt x="0" y="16791"/>
                              <a:pt x="16792" y="0"/>
                              <a:pt x="37505" y="0"/>
                            </a:cubicBezTo>
                            <a:close/>
                          </a:path>
                        </a:pathLst>
                      </a:custGeom>
                      <a:solidFill>
                        <a:srgbClr val="C6FE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F2BC19B0-0596-4E3D-83E5-D5AF36A4A0D9}"/>
                          </a:ext>
                        </a:extLst>
                      </p:cNvPr>
                      <p:cNvSpPr/>
                      <p:nvPr/>
                    </p:nvSpPr>
                    <p:spPr>
                      <a:xfrm>
                        <a:off x="2294243" y="2280062"/>
                        <a:ext cx="641932" cy="307011"/>
                      </a:xfrm>
                      <a:custGeom>
                        <a:avLst/>
                        <a:gdLst>
                          <a:gd name="connsiteX0" fmla="*/ 0 w 1725216"/>
                          <a:gd name="connsiteY0" fmla="*/ 0 h 825103"/>
                          <a:gd name="connsiteX1" fmla="*/ 452307 w 1725216"/>
                          <a:gd name="connsiteY1" fmla="*/ 0 h 825103"/>
                          <a:gd name="connsiteX2" fmla="*/ 599228 w 1725216"/>
                          <a:gd name="connsiteY2" fmla="*/ 673682 h 825103"/>
                          <a:gd name="connsiteX3" fmla="*/ 1272909 w 1725216"/>
                          <a:gd name="connsiteY3" fmla="*/ 526757 h 825103"/>
                          <a:gd name="connsiteX4" fmla="*/ 1272909 w 1725216"/>
                          <a:gd name="connsiteY4" fmla="*/ 0 h 825103"/>
                          <a:gd name="connsiteX5" fmla="*/ 1725216 w 1725216"/>
                          <a:gd name="connsiteY5" fmla="*/ 0 h 825103"/>
                          <a:gd name="connsiteX6" fmla="*/ 1725216 w 1725216"/>
                          <a:gd name="connsiteY6" fmla="*/ 787599 h 825103"/>
                          <a:gd name="connsiteX7" fmla="*/ 1687711 w 1725216"/>
                          <a:gd name="connsiteY7" fmla="*/ 825103 h 825103"/>
                          <a:gd name="connsiteX8" fmla="*/ 37505 w 1725216"/>
                          <a:gd name="connsiteY8" fmla="*/ 825103 h 825103"/>
                          <a:gd name="connsiteX9" fmla="*/ 0 w 1725216"/>
                          <a:gd name="connsiteY9" fmla="*/ 787599 h 825103"/>
                          <a:gd name="connsiteX10" fmla="*/ 0 w 1725216"/>
                          <a:gd name="connsiteY10" fmla="*/ 0 h 82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216" h="825103">
                            <a:moveTo>
                              <a:pt x="0" y="0"/>
                            </a:moveTo>
                            <a:lnTo>
                              <a:pt x="452307" y="0"/>
                            </a:lnTo>
                            <a:cubicBezTo>
                              <a:pt x="306845" y="226603"/>
                              <a:pt x="372624" y="528220"/>
                              <a:pt x="599228" y="673682"/>
                            </a:cubicBezTo>
                            <a:cubicBezTo>
                              <a:pt x="825831" y="819140"/>
                              <a:pt x="1127448" y="753361"/>
                              <a:pt x="1272909" y="526757"/>
                            </a:cubicBezTo>
                            <a:cubicBezTo>
                              <a:pt x="1375924" y="366282"/>
                              <a:pt x="1375924" y="160479"/>
                              <a:pt x="1272909" y="0"/>
                            </a:cubicBezTo>
                            <a:lnTo>
                              <a:pt x="1725216" y="0"/>
                            </a:lnTo>
                            <a:lnTo>
                              <a:pt x="1725216" y="787599"/>
                            </a:lnTo>
                            <a:cubicBezTo>
                              <a:pt x="1725216" y="808312"/>
                              <a:pt x="1708425" y="825103"/>
                              <a:pt x="1687711" y="825103"/>
                            </a:cubicBezTo>
                            <a:lnTo>
                              <a:pt x="37505" y="825103"/>
                            </a:lnTo>
                            <a:cubicBezTo>
                              <a:pt x="16792" y="825103"/>
                              <a:pt x="0" y="808312"/>
                              <a:pt x="0" y="787599"/>
                            </a:cubicBezTo>
                            <a:lnTo>
                              <a:pt x="0" y="0"/>
                            </a:lnTo>
                            <a:close/>
                          </a:path>
                        </a:pathLst>
                      </a:custGeom>
                      <a:solidFill>
                        <a:srgbClr val="C6FE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BF84E1D6-EB3E-4B94-8386-8F13520642C8}"/>
                          </a:ext>
                        </a:extLst>
                      </p:cNvPr>
                      <p:cNvSpPr/>
                      <p:nvPr/>
                    </p:nvSpPr>
                    <p:spPr>
                      <a:xfrm>
                        <a:off x="2524501" y="2287039"/>
                        <a:ext cx="181416" cy="181415"/>
                      </a:xfrm>
                      <a:custGeom>
                        <a:avLst/>
                        <a:gdLst>
                          <a:gd name="connsiteX0" fmla="*/ 243781 w 487561"/>
                          <a:gd name="connsiteY0" fmla="*/ 0 h 487561"/>
                          <a:gd name="connsiteX1" fmla="*/ 487561 w 487561"/>
                          <a:gd name="connsiteY1" fmla="*/ 243781 h 487561"/>
                          <a:gd name="connsiteX2" fmla="*/ 243781 w 487561"/>
                          <a:gd name="connsiteY2" fmla="*/ 487561 h 487561"/>
                          <a:gd name="connsiteX3" fmla="*/ 0 w 487561"/>
                          <a:gd name="connsiteY3" fmla="*/ 243781 h 487561"/>
                          <a:gd name="connsiteX4" fmla="*/ 243781 w 487561"/>
                          <a:gd name="connsiteY4" fmla="*/ 0 h 487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561" h="487561">
                            <a:moveTo>
                              <a:pt x="243781" y="0"/>
                            </a:moveTo>
                            <a:cubicBezTo>
                              <a:pt x="378419" y="0"/>
                              <a:pt x="487561" y="109143"/>
                              <a:pt x="487561" y="243781"/>
                            </a:cubicBezTo>
                            <a:cubicBezTo>
                              <a:pt x="487561" y="378419"/>
                              <a:pt x="378419" y="487561"/>
                              <a:pt x="243781" y="487561"/>
                            </a:cubicBezTo>
                            <a:cubicBezTo>
                              <a:pt x="109143" y="487561"/>
                              <a:pt x="0" y="378419"/>
                              <a:pt x="0" y="243781"/>
                            </a:cubicBezTo>
                            <a:cubicBezTo>
                              <a:pt x="207" y="109229"/>
                              <a:pt x="109229" y="207"/>
                              <a:pt x="243781" y="0"/>
                            </a:cubicBezTo>
                            <a:close/>
                          </a:path>
                        </a:pathLst>
                      </a:custGeom>
                      <a:solidFill>
                        <a:srgbClr val="C6FE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1" name="Rectangle: Rounded Corners 60">
                    <a:extLst>
                      <a:ext uri="{FF2B5EF4-FFF2-40B4-BE49-F238E27FC236}">
                        <a16:creationId xmlns:a16="http://schemas.microsoft.com/office/drawing/2014/main" id="{0E3A61B3-F85D-44A5-BC88-C2C3FB86D7C0}"/>
                      </a:ext>
                    </a:extLst>
                  </p:cNvPr>
                  <p:cNvSpPr/>
                  <p:nvPr/>
                </p:nvSpPr>
                <p:spPr>
                  <a:xfrm>
                    <a:off x="3532031" y="1649291"/>
                    <a:ext cx="1752600" cy="3677486"/>
                  </a:xfrm>
                  <a:prstGeom prst="roundRect">
                    <a:avLst>
                      <a:gd name="adj" fmla="val 7076"/>
                    </a:avLst>
                  </a:prstGeom>
                  <a:gradFill flip="none" rotWithShape="1">
                    <a:gsLst>
                      <a:gs pos="0">
                        <a:schemeClr val="bg1">
                          <a:lumMod val="95000"/>
                        </a:schemeClr>
                      </a:gs>
                      <a:gs pos="66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889AA172-F7A3-43DF-9010-5F62092F18A2}"/>
                      </a:ext>
                    </a:extLst>
                  </p:cNvPr>
                  <p:cNvSpPr/>
                  <p:nvPr/>
                </p:nvSpPr>
                <p:spPr>
                  <a:xfrm>
                    <a:off x="3493096" y="3163556"/>
                    <a:ext cx="1755648" cy="265690"/>
                  </a:xfrm>
                  <a:prstGeom prst="rect">
                    <a:avLst/>
                  </a:prstGeom>
                  <a:solidFill>
                    <a:srgbClr val="EB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FFFE07A5-A94E-438A-B657-E8A56FDE16BE}"/>
                      </a:ext>
                    </a:extLst>
                  </p:cNvPr>
                  <p:cNvGrpSpPr/>
                  <p:nvPr/>
                </p:nvGrpSpPr>
                <p:grpSpPr>
                  <a:xfrm>
                    <a:off x="1645480" y="3460945"/>
                    <a:ext cx="3525614" cy="1775163"/>
                    <a:chOff x="1645480" y="3460945"/>
                    <a:chExt cx="3525614" cy="1775163"/>
                  </a:xfrm>
                </p:grpSpPr>
                <p:sp>
                  <p:nvSpPr>
                    <p:cNvPr id="159" name="TextBox 158">
                      <a:extLst>
                        <a:ext uri="{FF2B5EF4-FFF2-40B4-BE49-F238E27FC236}">
                          <a16:creationId xmlns:a16="http://schemas.microsoft.com/office/drawing/2014/main" id="{4657ADD8-1EE4-4928-92C2-9A09CA29D6B0}"/>
                        </a:ext>
                      </a:extLst>
                    </p:cNvPr>
                    <p:cNvSpPr txBox="1"/>
                    <p:nvPr/>
                  </p:nvSpPr>
                  <p:spPr>
                    <a:xfrm>
                      <a:off x="1645480" y="3460945"/>
                      <a:ext cx="1870375" cy="17751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Promote quality and consistency in Medicolegal Death Investigation (MDI)</a:t>
                      </a:r>
                    </a:p>
                  </p:txBody>
                </p:sp>
                <p:sp>
                  <p:nvSpPr>
                    <p:cNvPr id="160" name="TextBox 159">
                      <a:extLst>
                        <a:ext uri="{FF2B5EF4-FFF2-40B4-BE49-F238E27FC236}">
                          <a16:creationId xmlns:a16="http://schemas.microsoft.com/office/drawing/2014/main" id="{E6964BEE-4BBA-4071-9D51-B749A44A504B}"/>
                        </a:ext>
                      </a:extLst>
                    </p:cNvPr>
                    <p:cNvSpPr txBox="1"/>
                    <p:nvPr/>
                  </p:nvSpPr>
                  <p:spPr>
                    <a:xfrm>
                      <a:off x="3548478" y="3471419"/>
                      <a:ext cx="1622616" cy="15372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Promote collection, automation, and distribution of MDI data</a:t>
                      </a:r>
                    </a:p>
                  </p:txBody>
                </p:sp>
              </p:grpSp>
              <p:grpSp>
                <p:nvGrpSpPr>
                  <p:cNvPr id="65" name="Group 64">
                    <a:extLst>
                      <a:ext uri="{FF2B5EF4-FFF2-40B4-BE49-F238E27FC236}">
                        <a16:creationId xmlns:a16="http://schemas.microsoft.com/office/drawing/2014/main" id="{2D8FDD05-F09F-4D17-86CE-D3E7D42B42D3}"/>
                      </a:ext>
                    </a:extLst>
                  </p:cNvPr>
                  <p:cNvGrpSpPr/>
                  <p:nvPr/>
                </p:nvGrpSpPr>
                <p:grpSpPr>
                  <a:xfrm>
                    <a:off x="3589934" y="1741742"/>
                    <a:ext cx="1555751" cy="1353016"/>
                    <a:chOff x="3589934" y="1735392"/>
                    <a:chExt cx="1555751" cy="1353016"/>
                  </a:xfrm>
                </p:grpSpPr>
                <p:sp>
                  <p:nvSpPr>
                    <p:cNvPr id="132" name="Oval 131">
                      <a:extLst>
                        <a:ext uri="{FF2B5EF4-FFF2-40B4-BE49-F238E27FC236}">
                          <a16:creationId xmlns:a16="http://schemas.microsoft.com/office/drawing/2014/main" id="{F200DBB2-5F1C-461F-AE88-194AFFC93408}"/>
                        </a:ext>
                      </a:extLst>
                    </p:cNvPr>
                    <p:cNvSpPr/>
                    <p:nvPr/>
                  </p:nvSpPr>
                  <p:spPr>
                    <a:xfrm>
                      <a:off x="3680293" y="2898577"/>
                      <a:ext cx="1375033" cy="189831"/>
                    </a:xfrm>
                    <a:prstGeom prst="ellipse">
                      <a:avLst/>
                    </a:prstGeom>
                    <a:gradFill flip="none" rotWithShape="1">
                      <a:gsLst>
                        <a:gs pos="0">
                          <a:schemeClr val="tx1">
                            <a:alpha val="2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Rounded Corners 132">
                      <a:extLst>
                        <a:ext uri="{FF2B5EF4-FFF2-40B4-BE49-F238E27FC236}">
                          <a16:creationId xmlns:a16="http://schemas.microsoft.com/office/drawing/2014/main" id="{7382304D-3A31-41C7-BA1F-9A4B435E8741}"/>
                        </a:ext>
                      </a:extLst>
                    </p:cNvPr>
                    <p:cNvSpPr/>
                    <p:nvPr/>
                  </p:nvSpPr>
                  <p:spPr>
                    <a:xfrm>
                      <a:off x="3589934" y="1735392"/>
                      <a:ext cx="1555751" cy="1287935"/>
                    </a:xfrm>
                    <a:prstGeom prst="roundRect">
                      <a:avLst>
                        <a:gd name="adj" fmla="val 9975"/>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4" name="Group 133">
                      <a:extLst>
                        <a:ext uri="{FF2B5EF4-FFF2-40B4-BE49-F238E27FC236}">
                          <a16:creationId xmlns:a16="http://schemas.microsoft.com/office/drawing/2014/main" id="{FD95ED48-AEBD-479B-BBFC-6079FB363764}"/>
                        </a:ext>
                      </a:extLst>
                    </p:cNvPr>
                    <p:cNvGrpSpPr/>
                    <p:nvPr/>
                  </p:nvGrpSpPr>
                  <p:grpSpPr>
                    <a:xfrm>
                      <a:off x="4052171" y="2063742"/>
                      <a:ext cx="631276" cy="631234"/>
                      <a:chOff x="4045803" y="2011985"/>
                      <a:chExt cx="631276" cy="631234"/>
                    </a:xfrm>
                  </p:grpSpPr>
                  <p:sp>
                    <p:nvSpPr>
                      <p:cNvPr id="135" name="Freeform: Shape 134">
                        <a:extLst>
                          <a:ext uri="{FF2B5EF4-FFF2-40B4-BE49-F238E27FC236}">
                            <a16:creationId xmlns:a16="http://schemas.microsoft.com/office/drawing/2014/main" id="{5AEFA727-13EE-46EA-9B30-915AFF1D4742}"/>
                          </a:ext>
                        </a:extLst>
                      </p:cNvPr>
                      <p:cNvSpPr/>
                      <p:nvPr/>
                    </p:nvSpPr>
                    <p:spPr>
                      <a:xfrm>
                        <a:off x="4553246" y="2193068"/>
                        <a:ext cx="74731" cy="42347"/>
                      </a:xfrm>
                      <a:custGeom>
                        <a:avLst/>
                        <a:gdLst>
                          <a:gd name="connsiteX0" fmla="*/ 0 w 234536"/>
                          <a:gd name="connsiteY0" fmla="*/ 132903 h 132902"/>
                          <a:gd name="connsiteX1" fmla="*/ 0 w 234536"/>
                          <a:gd name="connsiteY1" fmla="*/ 39090 h 132902"/>
                          <a:gd name="connsiteX2" fmla="*/ 39090 w 234536"/>
                          <a:gd name="connsiteY2" fmla="*/ 0 h 132902"/>
                          <a:gd name="connsiteX3" fmla="*/ 195446 w 234536"/>
                          <a:gd name="connsiteY3" fmla="*/ 0 h 132902"/>
                          <a:gd name="connsiteX4" fmla="*/ 234536 w 234536"/>
                          <a:gd name="connsiteY4" fmla="*/ 39090 h 132902"/>
                          <a:gd name="connsiteX5" fmla="*/ 234536 w 234536"/>
                          <a:gd name="connsiteY5" fmla="*/ 13290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536" h="132902">
                            <a:moveTo>
                              <a:pt x="0" y="132903"/>
                            </a:moveTo>
                            <a:lnTo>
                              <a:pt x="0" y="39090"/>
                            </a:lnTo>
                            <a:cubicBezTo>
                              <a:pt x="0" y="17502"/>
                              <a:pt x="17502" y="0"/>
                              <a:pt x="39090" y="0"/>
                            </a:cubicBezTo>
                            <a:lnTo>
                              <a:pt x="195446" y="0"/>
                            </a:lnTo>
                            <a:cubicBezTo>
                              <a:pt x="217034" y="0"/>
                              <a:pt x="234536" y="17502"/>
                              <a:pt x="234536" y="39090"/>
                            </a:cubicBezTo>
                            <a:lnTo>
                              <a:pt x="234536" y="132903"/>
                            </a:ln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974135B7-D0A8-4D64-A5CE-328861C13E93}"/>
                          </a:ext>
                        </a:extLst>
                      </p:cNvPr>
                      <p:cNvSpPr/>
                      <p:nvPr/>
                    </p:nvSpPr>
                    <p:spPr>
                      <a:xfrm>
                        <a:off x="4055050" y="2235415"/>
                        <a:ext cx="612782" cy="398557"/>
                      </a:xfrm>
                      <a:custGeom>
                        <a:avLst/>
                        <a:gdLst>
                          <a:gd name="connsiteX0" fmla="*/ 0 w 1923157"/>
                          <a:gd name="connsiteY0" fmla="*/ 0 h 1250833"/>
                          <a:gd name="connsiteX1" fmla="*/ 1923157 w 1923157"/>
                          <a:gd name="connsiteY1" fmla="*/ 0 h 1250833"/>
                          <a:gd name="connsiteX2" fmla="*/ 1923157 w 1923157"/>
                          <a:gd name="connsiteY2" fmla="*/ 1250834 h 1250833"/>
                          <a:gd name="connsiteX3" fmla="*/ 0 w 1923157"/>
                          <a:gd name="connsiteY3" fmla="*/ 1250834 h 1250833"/>
                        </a:gdLst>
                        <a:ahLst/>
                        <a:cxnLst>
                          <a:cxn ang="0">
                            <a:pos x="connsiteX0" y="connsiteY0"/>
                          </a:cxn>
                          <a:cxn ang="0">
                            <a:pos x="connsiteX1" y="connsiteY1"/>
                          </a:cxn>
                          <a:cxn ang="0">
                            <a:pos x="connsiteX2" y="connsiteY2"/>
                          </a:cxn>
                          <a:cxn ang="0">
                            <a:pos x="connsiteX3" y="connsiteY3"/>
                          </a:cxn>
                        </a:cxnLst>
                        <a:rect l="l" t="t" r="r" b="b"/>
                        <a:pathLst>
                          <a:path w="1923157" h="1250833">
                            <a:moveTo>
                              <a:pt x="0" y="0"/>
                            </a:moveTo>
                            <a:lnTo>
                              <a:pt x="1923157" y="0"/>
                            </a:lnTo>
                            <a:lnTo>
                              <a:pt x="1923157" y="1250834"/>
                            </a:lnTo>
                            <a:lnTo>
                              <a:pt x="0" y="1250834"/>
                            </a:ln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2C1DA582-968F-4B95-A2E4-628EB645ECAA}"/>
                          </a:ext>
                        </a:extLst>
                      </p:cNvPr>
                      <p:cNvSpPr/>
                      <p:nvPr/>
                    </p:nvSpPr>
                    <p:spPr>
                      <a:xfrm rot="5400000">
                        <a:off x="4330304" y="2039872"/>
                        <a:ext cx="62274" cy="533070"/>
                      </a:xfrm>
                      <a:custGeom>
                        <a:avLst/>
                        <a:gdLst>
                          <a:gd name="connsiteX0" fmla="*/ 0 w 195442"/>
                          <a:gd name="connsiteY0" fmla="*/ 0 h 1672991"/>
                          <a:gd name="connsiteX1" fmla="*/ 195442 w 195442"/>
                          <a:gd name="connsiteY1" fmla="*/ 0 h 1672991"/>
                          <a:gd name="connsiteX2" fmla="*/ 195442 w 195442"/>
                          <a:gd name="connsiteY2" fmla="*/ 1672992 h 1672991"/>
                          <a:gd name="connsiteX3" fmla="*/ 0 w 195442"/>
                          <a:gd name="connsiteY3" fmla="*/ 1672992 h 1672991"/>
                        </a:gdLst>
                        <a:ahLst/>
                        <a:cxnLst>
                          <a:cxn ang="0">
                            <a:pos x="connsiteX0" y="connsiteY0"/>
                          </a:cxn>
                          <a:cxn ang="0">
                            <a:pos x="connsiteX1" y="connsiteY1"/>
                          </a:cxn>
                          <a:cxn ang="0">
                            <a:pos x="connsiteX2" y="connsiteY2"/>
                          </a:cxn>
                          <a:cxn ang="0">
                            <a:pos x="connsiteX3" y="connsiteY3"/>
                          </a:cxn>
                        </a:cxnLst>
                        <a:rect l="l" t="t" r="r" b="b"/>
                        <a:pathLst>
                          <a:path w="195442" h="1672991">
                            <a:moveTo>
                              <a:pt x="0" y="0"/>
                            </a:moveTo>
                            <a:lnTo>
                              <a:pt x="195442" y="0"/>
                            </a:lnTo>
                            <a:lnTo>
                              <a:pt x="195442" y="1672992"/>
                            </a:lnTo>
                            <a:lnTo>
                              <a:pt x="0" y="1672992"/>
                            </a:ln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80268B09-108D-4EF3-93D0-2F94A5351663}"/>
                          </a:ext>
                        </a:extLst>
                      </p:cNvPr>
                      <p:cNvSpPr/>
                      <p:nvPr/>
                    </p:nvSpPr>
                    <p:spPr>
                      <a:xfrm>
                        <a:off x="4553246" y="2377400"/>
                        <a:ext cx="74730" cy="74730"/>
                      </a:xfrm>
                      <a:custGeom>
                        <a:avLst/>
                        <a:gdLst>
                          <a:gd name="connsiteX0" fmla="*/ 234532 w 234532"/>
                          <a:gd name="connsiteY0" fmla="*/ 117266 h 234532"/>
                          <a:gd name="connsiteX1" fmla="*/ 117266 w 234532"/>
                          <a:gd name="connsiteY1" fmla="*/ 234532 h 234532"/>
                          <a:gd name="connsiteX2" fmla="*/ 0 w 234532"/>
                          <a:gd name="connsiteY2" fmla="*/ 117266 h 234532"/>
                          <a:gd name="connsiteX3" fmla="*/ 117266 w 234532"/>
                          <a:gd name="connsiteY3" fmla="*/ 0 h 234532"/>
                          <a:gd name="connsiteX4" fmla="*/ 234532 w 234532"/>
                          <a:gd name="connsiteY4" fmla="*/ 117266 h 23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32" h="234532">
                            <a:moveTo>
                              <a:pt x="234532" y="117266"/>
                            </a:moveTo>
                            <a:cubicBezTo>
                              <a:pt x="234532" y="182030"/>
                              <a:pt x="182030" y="234532"/>
                              <a:pt x="117266" y="234532"/>
                            </a:cubicBezTo>
                            <a:cubicBezTo>
                              <a:pt x="52502" y="234532"/>
                              <a:pt x="0" y="182030"/>
                              <a:pt x="0" y="117266"/>
                            </a:cubicBezTo>
                            <a:cubicBezTo>
                              <a:pt x="0" y="52502"/>
                              <a:pt x="52502" y="0"/>
                              <a:pt x="117266" y="0"/>
                            </a:cubicBezTo>
                            <a:cubicBezTo>
                              <a:pt x="182030" y="0"/>
                              <a:pt x="234532" y="52502"/>
                              <a:pt x="234532" y="117266"/>
                            </a:cubicBez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56DE543D-BA38-4919-B924-C6C91E424134}"/>
                          </a:ext>
                        </a:extLst>
                      </p:cNvPr>
                      <p:cNvSpPr/>
                      <p:nvPr/>
                    </p:nvSpPr>
                    <p:spPr>
                      <a:xfrm>
                        <a:off x="4553246" y="2519387"/>
                        <a:ext cx="74730" cy="74730"/>
                      </a:xfrm>
                      <a:custGeom>
                        <a:avLst/>
                        <a:gdLst>
                          <a:gd name="connsiteX0" fmla="*/ 234532 w 234532"/>
                          <a:gd name="connsiteY0" fmla="*/ 117266 h 234532"/>
                          <a:gd name="connsiteX1" fmla="*/ 117266 w 234532"/>
                          <a:gd name="connsiteY1" fmla="*/ 234532 h 234532"/>
                          <a:gd name="connsiteX2" fmla="*/ 0 w 234532"/>
                          <a:gd name="connsiteY2" fmla="*/ 117266 h 234532"/>
                          <a:gd name="connsiteX3" fmla="*/ 117266 w 234532"/>
                          <a:gd name="connsiteY3" fmla="*/ 0 h 234532"/>
                          <a:gd name="connsiteX4" fmla="*/ 234532 w 234532"/>
                          <a:gd name="connsiteY4" fmla="*/ 117266 h 23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32" h="234532">
                            <a:moveTo>
                              <a:pt x="234532" y="117266"/>
                            </a:moveTo>
                            <a:cubicBezTo>
                              <a:pt x="234532" y="182030"/>
                              <a:pt x="182030" y="234532"/>
                              <a:pt x="117266" y="234532"/>
                            </a:cubicBezTo>
                            <a:cubicBezTo>
                              <a:pt x="52502" y="234532"/>
                              <a:pt x="0" y="182030"/>
                              <a:pt x="0" y="117266"/>
                            </a:cubicBezTo>
                            <a:cubicBezTo>
                              <a:pt x="0" y="52502"/>
                              <a:pt x="52502" y="0"/>
                              <a:pt x="117266" y="0"/>
                            </a:cubicBezTo>
                            <a:cubicBezTo>
                              <a:pt x="182030" y="0"/>
                              <a:pt x="234532" y="52502"/>
                              <a:pt x="234532" y="117266"/>
                            </a:cubicBez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ACEC6A91-4F02-4CA1-AD63-0F2F616F97BD}"/>
                          </a:ext>
                        </a:extLst>
                      </p:cNvPr>
                      <p:cNvSpPr/>
                      <p:nvPr/>
                    </p:nvSpPr>
                    <p:spPr>
                      <a:xfrm>
                        <a:off x="4462325" y="2377400"/>
                        <a:ext cx="39857" cy="216715"/>
                      </a:xfrm>
                      <a:custGeom>
                        <a:avLst/>
                        <a:gdLst>
                          <a:gd name="connsiteX0" fmla="*/ 62543 w 125086"/>
                          <a:gd name="connsiteY0" fmla="*/ 680140 h 680139"/>
                          <a:gd name="connsiteX1" fmla="*/ 0 w 125086"/>
                          <a:gd name="connsiteY1" fmla="*/ 617596 h 680139"/>
                          <a:gd name="connsiteX2" fmla="*/ 0 w 125086"/>
                          <a:gd name="connsiteY2" fmla="*/ 62543 h 680139"/>
                          <a:gd name="connsiteX3" fmla="*/ 62543 w 125086"/>
                          <a:gd name="connsiteY3" fmla="*/ 0 h 680139"/>
                          <a:gd name="connsiteX4" fmla="*/ 125086 w 125086"/>
                          <a:gd name="connsiteY4" fmla="*/ 62543 h 680139"/>
                          <a:gd name="connsiteX5" fmla="*/ 125086 w 125086"/>
                          <a:gd name="connsiteY5" fmla="*/ 617600 h 680139"/>
                          <a:gd name="connsiteX6" fmla="*/ 62543 w 125086"/>
                          <a:gd name="connsiteY6" fmla="*/ 680140 h 68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86" h="680139">
                            <a:moveTo>
                              <a:pt x="62543" y="680140"/>
                            </a:moveTo>
                            <a:cubicBezTo>
                              <a:pt x="28004" y="680140"/>
                              <a:pt x="0" y="652140"/>
                              <a:pt x="0" y="617596"/>
                            </a:cubicBezTo>
                            <a:lnTo>
                              <a:pt x="0" y="62543"/>
                            </a:lnTo>
                            <a:cubicBezTo>
                              <a:pt x="0" y="28004"/>
                              <a:pt x="28000" y="0"/>
                              <a:pt x="62543" y="0"/>
                            </a:cubicBezTo>
                            <a:cubicBezTo>
                              <a:pt x="97083" y="0"/>
                              <a:pt x="125086" y="28000"/>
                              <a:pt x="125086" y="62543"/>
                            </a:cubicBezTo>
                            <a:lnTo>
                              <a:pt x="125086" y="617600"/>
                            </a:lnTo>
                            <a:cubicBezTo>
                              <a:pt x="125083" y="652140"/>
                              <a:pt x="97083" y="680140"/>
                              <a:pt x="62543" y="680140"/>
                            </a:cubicBez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547CDF94-A433-4B71-833E-A9A94ADB9DA0}"/>
                          </a:ext>
                        </a:extLst>
                      </p:cNvPr>
                      <p:cNvSpPr/>
                      <p:nvPr/>
                    </p:nvSpPr>
                    <p:spPr>
                      <a:xfrm>
                        <a:off x="4452362" y="2504440"/>
                        <a:ext cx="59785" cy="39857"/>
                      </a:xfrm>
                      <a:custGeom>
                        <a:avLst/>
                        <a:gdLst>
                          <a:gd name="connsiteX0" fmla="*/ 0 w 187629"/>
                          <a:gd name="connsiteY0" fmla="*/ 62543 h 125086"/>
                          <a:gd name="connsiteX1" fmla="*/ 62543 w 187629"/>
                          <a:gd name="connsiteY1" fmla="*/ 0 h 125086"/>
                          <a:gd name="connsiteX2" fmla="*/ 125086 w 187629"/>
                          <a:gd name="connsiteY2" fmla="*/ 0 h 125086"/>
                          <a:gd name="connsiteX3" fmla="*/ 187630 w 187629"/>
                          <a:gd name="connsiteY3" fmla="*/ 62543 h 125086"/>
                          <a:gd name="connsiteX4" fmla="*/ 125086 w 187629"/>
                          <a:gd name="connsiteY4" fmla="*/ 125087 h 125086"/>
                          <a:gd name="connsiteX5" fmla="*/ 62543 w 187629"/>
                          <a:gd name="connsiteY5" fmla="*/ 125087 h 125086"/>
                          <a:gd name="connsiteX6" fmla="*/ 0 w 187629"/>
                          <a:gd name="connsiteY6" fmla="*/ 62543 h 12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29" h="125086">
                            <a:moveTo>
                              <a:pt x="0" y="62543"/>
                            </a:moveTo>
                            <a:cubicBezTo>
                              <a:pt x="0" y="28004"/>
                              <a:pt x="28000" y="0"/>
                              <a:pt x="62543" y="0"/>
                            </a:cubicBezTo>
                            <a:lnTo>
                              <a:pt x="125086" y="0"/>
                            </a:lnTo>
                            <a:cubicBezTo>
                              <a:pt x="159626" y="0"/>
                              <a:pt x="187630" y="28000"/>
                              <a:pt x="187630" y="62543"/>
                            </a:cubicBezTo>
                            <a:cubicBezTo>
                              <a:pt x="187630" y="97083"/>
                              <a:pt x="159630" y="125087"/>
                              <a:pt x="125086" y="125087"/>
                            </a:cubicBezTo>
                            <a:lnTo>
                              <a:pt x="62543" y="125087"/>
                            </a:lnTo>
                            <a:cubicBezTo>
                              <a:pt x="28000" y="125087"/>
                              <a:pt x="0" y="97087"/>
                              <a:pt x="0" y="62543"/>
                            </a:cubicBez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96C4E08E-1ECC-4AD6-9B8D-90113DE0DFB1}"/>
                          </a:ext>
                        </a:extLst>
                      </p:cNvPr>
                      <p:cNvSpPr/>
                      <p:nvPr/>
                    </p:nvSpPr>
                    <p:spPr>
                      <a:xfrm>
                        <a:off x="4362686" y="2377400"/>
                        <a:ext cx="39857" cy="216715"/>
                      </a:xfrm>
                      <a:custGeom>
                        <a:avLst/>
                        <a:gdLst>
                          <a:gd name="connsiteX0" fmla="*/ 62543 w 125086"/>
                          <a:gd name="connsiteY0" fmla="*/ 680140 h 680139"/>
                          <a:gd name="connsiteX1" fmla="*/ 0 w 125086"/>
                          <a:gd name="connsiteY1" fmla="*/ 617596 h 680139"/>
                          <a:gd name="connsiteX2" fmla="*/ 0 w 125086"/>
                          <a:gd name="connsiteY2" fmla="*/ 62543 h 680139"/>
                          <a:gd name="connsiteX3" fmla="*/ 62543 w 125086"/>
                          <a:gd name="connsiteY3" fmla="*/ 0 h 680139"/>
                          <a:gd name="connsiteX4" fmla="*/ 125086 w 125086"/>
                          <a:gd name="connsiteY4" fmla="*/ 62543 h 680139"/>
                          <a:gd name="connsiteX5" fmla="*/ 125086 w 125086"/>
                          <a:gd name="connsiteY5" fmla="*/ 617600 h 680139"/>
                          <a:gd name="connsiteX6" fmla="*/ 62543 w 125086"/>
                          <a:gd name="connsiteY6" fmla="*/ 680140 h 68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86" h="680139">
                            <a:moveTo>
                              <a:pt x="62543" y="680140"/>
                            </a:moveTo>
                            <a:cubicBezTo>
                              <a:pt x="28004" y="680140"/>
                              <a:pt x="0" y="652140"/>
                              <a:pt x="0" y="617596"/>
                            </a:cubicBezTo>
                            <a:lnTo>
                              <a:pt x="0" y="62543"/>
                            </a:lnTo>
                            <a:cubicBezTo>
                              <a:pt x="0" y="28004"/>
                              <a:pt x="28000" y="0"/>
                              <a:pt x="62543" y="0"/>
                            </a:cubicBezTo>
                            <a:cubicBezTo>
                              <a:pt x="97083" y="0"/>
                              <a:pt x="125086" y="28000"/>
                              <a:pt x="125086" y="62543"/>
                            </a:cubicBezTo>
                            <a:lnTo>
                              <a:pt x="125086" y="617600"/>
                            </a:lnTo>
                            <a:cubicBezTo>
                              <a:pt x="125083" y="652140"/>
                              <a:pt x="97083" y="680140"/>
                              <a:pt x="62543" y="680140"/>
                            </a:cubicBez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1829D70-5E90-4FB9-A85E-818F8B633B98}"/>
                          </a:ext>
                        </a:extLst>
                      </p:cNvPr>
                      <p:cNvSpPr/>
                      <p:nvPr/>
                    </p:nvSpPr>
                    <p:spPr>
                      <a:xfrm>
                        <a:off x="4352723" y="2465829"/>
                        <a:ext cx="59785" cy="39857"/>
                      </a:xfrm>
                      <a:custGeom>
                        <a:avLst/>
                        <a:gdLst>
                          <a:gd name="connsiteX0" fmla="*/ 0 w 187629"/>
                          <a:gd name="connsiteY0" fmla="*/ 62543 h 125086"/>
                          <a:gd name="connsiteX1" fmla="*/ 62543 w 187629"/>
                          <a:gd name="connsiteY1" fmla="*/ 0 h 125086"/>
                          <a:gd name="connsiteX2" fmla="*/ 125086 w 187629"/>
                          <a:gd name="connsiteY2" fmla="*/ 0 h 125086"/>
                          <a:gd name="connsiteX3" fmla="*/ 187630 w 187629"/>
                          <a:gd name="connsiteY3" fmla="*/ 62543 h 125086"/>
                          <a:gd name="connsiteX4" fmla="*/ 125086 w 187629"/>
                          <a:gd name="connsiteY4" fmla="*/ 125087 h 125086"/>
                          <a:gd name="connsiteX5" fmla="*/ 62543 w 187629"/>
                          <a:gd name="connsiteY5" fmla="*/ 125087 h 125086"/>
                          <a:gd name="connsiteX6" fmla="*/ 0 w 187629"/>
                          <a:gd name="connsiteY6" fmla="*/ 62543 h 12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29" h="125086">
                            <a:moveTo>
                              <a:pt x="0" y="62543"/>
                            </a:moveTo>
                            <a:cubicBezTo>
                              <a:pt x="0" y="28004"/>
                              <a:pt x="28000" y="0"/>
                              <a:pt x="62543" y="0"/>
                            </a:cubicBezTo>
                            <a:lnTo>
                              <a:pt x="125086" y="0"/>
                            </a:lnTo>
                            <a:cubicBezTo>
                              <a:pt x="159626" y="0"/>
                              <a:pt x="187630" y="28000"/>
                              <a:pt x="187630" y="62543"/>
                            </a:cubicBezTo>
                            <a:cubicBezTo>
                              <a:pt x="187630" y="97083"/>
                              <a:pt x="159630" y="125087"/>
                              <a:pt x="125086" y="125087"/>
                            </a:cubicBezTo>
                            <a:lnTo>
                              <a:pt x="62543" y="125087"/>
                            </a:lnTo>
                            <a:cubicBezTo>
                              <a:pt x="28000" y="125087"/>
                              <a:pt x="0" y="97087"/>
                              <a:pt x="0" y="62543"/>
                            </a:cubicBez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E917708B-9681-4715-9D09-37A413F16096}"/>
                          </a:ext>
                        </a:extLst>
                      </p:cNvPr>
                      <p:cNvSpPr/>
                      <p:nvPr/>
                    </p:nvSpPr>
                    <p:spPr>
                      <a:xfrm>
                        <a:off x="4094871" y="2021240"/>
                        <a:ext cx="62729" cy="50139"/>
                      </a:xfrm>
                      <a:custGeom>
                        <a:avLst/>
                        <a:gdLst>
                          <a:gd name="connsiteX0" fmla="*/ 130530 w 196868"/>
                          <a:gd name="connsiteY0" fmla="*/ 155334 h 157357"/>
                          <a:gd name="connsiteX1" fmla="*/ 26718 w 196868"/>
                          <a:gd name="connsiteY1" fmla="*/ 120667 h 157357"/>
                          <a:gd name="connsiteX2" fmla="*/ 2023 w 196868"/>
                          <a:gd name="connsiteY2" fmla="*/ 71210 h 157357"/>
                          <a:gd name="connsiteX3" fmla="*/ 16882 w 196868"/>
                          <a:gd name="connsiteY3" fmla="*/ 26718 h 157357"/>
                          <a:gd name="connsiteX4" fmla="*/ 66339 w 196868"/>
                          <a:gd name="connsiteY4" fmla="*/ 2023 h 157357"/>
                          <a:gd name="connsiteX5" fmla="*/ 170150 w 196868"/>
                          <a:gd name="connsiteY5" fmla="*/ 36690 h 157357"/>
                          <a:gd name="connsiteX6" fmla="*/ 194846 w 196868"/>
                          <a:gd name="connsiteY6" fmla="*/ 86147 h 157357"/>
                          <a:gd name="connsiteX7" fmla="*/ 179987 w 196868"/>
                          <a:gd name="connsiteY7" fmla="*/ 130639 h 157357"/>
                          <a:gd name="connsiteX8" fmla="*/ 130530 w 196868"/>
                          <a:gd name="connsiteY8" fmla="*/ 155334 h 15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868" h="157357">
                            <a:moveTo>
                              <a:pt x="130530" y="155334"/>
                            </a:moveTo>
                            <a:lnTo>
                              <a:pt x="26718" y="120667"/>
                            </a:lnTo>
                            <a:cubicBezTo>
                              <a:pt x="6241" y="113829"/>
                              <a:pt x="-4814" y="91688"/>
                              <a:pt x="2023" y="71210"/>
                            </a:cubicBezTo>
                            <a:lnTo>
                              <a:pt x="16882" y="26718"/>
                            </a:lnTo>
                            <a:cubicBezTo>
                              <a:pt x="23720" y="6241"/>
                              <a:pt x="45861" y="-4814"/>
                              <a:pt x="66339" y="2023"/>
                            </a:cubicBezTo>
                            <a:lnTo>
                              <a:pt x="170150" y="36690"/>
                            </a:lnTo>
                            <a:cubicBezTo>
                              <a:pt x="190628" y="43528"/>
                              <a:pt x="201683" y="65669"/>
                              <a:pt x="194846" y="86147"/>
                            </a:cubicBezTo>
                            <a:lnTo>
                              <a:pt x="179987" y="130639"/>
                            </a:lnTo>
                            <a:cubicBezTo>
                              <a:pt x="173149" y="151116"/>
                              <a:pt x="151008" y="162171"/>
                              <a:pt x="130530" y="155334"/>
                            </a:cubicBezTo>
                            <a:close/>
                          </a:path>
                        </a:pathLst>
                      </a:custGeom>
                      <a:solidFill>
                        <a:srgbClr val="FFF3DD"/>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5" name="Graphic 5">
                        <a:extLst>
                          <a:ext uri="{FF2B5EF4-FFF2-40B4-BE49-F238E27FC236}">
                            <a16:creationId xmlns:a16="http://schemas.microsoft.com/office/drawing/2014/main" id="{70C6FA83-68D0-426E-A2A1-DBBE3DCDF345}"/>
                          </a:ext>
                        </a:extLst>
                      </p:cNvPr>
                      <p:cNvGrpSpPr/>
                      <p:nvPr/>
                    </p:nvGrpSpPr>
                    <p:grpSpPr>
                      <a:xfrm>
                        <a:off x="4045803" y="2011985"/>
                        <a:ext cx="631276" cy="631234"/>
                        <a:chOff x="3390900" y="800166"/>
                        <a:chExt cx="1981200" cy="1981067"/>
                      </a:xfrm>
                      <a:solidFill>
                        <a:srgbClr val="000000"/>
                      </a:solidFill>
                    </p:grpSpPr>
                    <p:sp>
                      <p:nvSpPr>
                        <p:cNvPr id="146" name="Freeform: Shape 145">
                          <a:extLst>
                            <a:ext uri="{FF2B5EF4-FFF2-40B4-BE49-F238E27FC236}">
                              <a16:creationId xmlns:a16="http://schemas.microsoft.com/office/drawing/2014/main" id="{0C9601C7-7C59-4FD8-9D41-840D3C1EF81A}"/>
                            </a:ext>
                          </a:extLst>
                        </p:cNvPr>
                        <p:cNvSpPr/>
                        <p:nvPr/>
                      </p:nvSpPr>
                      <p:spPr>
                        <a:xfrm>
                          <a:off x="3390900" y="800166"/>
                          <a:ext cx="1981199" cy="1392086"/>
                        </a:xfrm>
                        <a:custGeom>
                          <a:avLst/>
                          <a:gdLst>
                            <a:gd name="connsiteX0" fmla="*/ 1952179 w 1981199"/>
                            <a:gd name="connsiteY0" fmla="*/ 672199 h 1392086"/>
                            <a:gd name="connsiteX1" fmla="*/ 1856117 w 1981199"/>
                            <a:gd name="connsiteY1" fmla="*/ 672199 h 1392086"/>
                            <a:gd name="connsiteX2" fmla="*/ 1856117 w 1981199"/>
                            <a:gd name="connsiteY2" fmla="*/ 607399 h 1392086"/>
                            <a:gd name="connsiteX3" fmla="*/ 1788006 w 1981199"/>
                            <a:gd name="connsiteY3" fmla="*/ 539288 h 1392086"/>
                            <a:gd name="connsiteX4" fmla="*/ 1636371 w 1981199"/>
                            <a:gd name="connsiteY4" fmla="*/ 539288 h 1392086"/>
                            <a:gd name="connsiteX5" fmla="*/ 377864 w 1981199"/>
                            <a:gd name="connsiteY5" fmla="*/ 119014 h 1392086"/>
                            <a:gd name="connsiteX6" fmla="*/ 333337 w 1981199"/>
                            <a:gd name="connsiteY6" fmla="*/ 38207 h 1392086"/>
                            <a:gd name="connsiteX7" fmla="*/ 229525 w 1981199"/>
                            <a:gd name="connsiteY7" fmla="*/ 3544 h 1392086"/>
                            <a:gd name="connsiteX8" fmla="*/ 177526 w 1981199"/>
                            <a:gd name="connsiteY8" fmla="*/ 7208 h 1392086"/>
                            <a:gd name="connsiteX9" fmla="*/ 143347 w 1981199"/>
                            <a:gd name="connsiteY9" fmla="*/ 46569 h 1392086"/>
                            <a:gd name="connsiteX10" fmla="*/ 128496 w 1981199"/>
                            <a:gd name="connsiteY10" fmla="*/ 91061 h 1392086"/>
                            <a:gd name="connsiteX11" fmla="*/ 132160 w 1981199"/>
                            <a:gd name="connsiteY11" fmla="*/ 143060 h 1392086"/>
                            <a:gd name="connsiteX12" fmla="*/ 171525 w 1981199"/>
                            <a:gd name="connsiteY12" fmla="*/ 177235 h 1392086"/>
                            <a:gd name="connsiteX13" fmla="*/ 275337 w 1981199"/>
                            <a:gd name="connsiteY13" fmla="*/ 211902 h 1392086"/>
                            <a:gd name="connsiteX14" fmla="*/ 296855 w 1981199"/>
                            <a:gd name="connsiteY14" fmla="*/ 215416 h 1392086"/>
                            <a:gd name="connsiteX15" fmla="*/ 359534 w 1981199"/>
                            <a:gd name="connsiteY15" fmla="*/ 174085 h 1392086"/>
                            <a:gd name="connsiteX16" fmla="*/ 1570136 w 1981199"/>
                            <a:gd name="connsiteY16" fmla="*/ 578362 h 1392086"/>
                            <a:gd name="connsiteX17" fmla="*/ 1563546 w 1981199"/>
                            <a:gd name="connsiteY17" fmla="*/ 607399 h 1392086"/>
                            <a:gd name="connsiteX18" fmla="*/ 1563546 w 1981199"/>
                            <a:gd name="connsiteY18" fmla="*/ 672199 h 1392086"/>
                            <a:gd name="connsiteX19" fmla="*/ 29021 w 1981199"/>
                            <a:gd name="connsiteY19" fmla="*/ 672199 h 1392086"/>
                            <a:gd name="connsiteX20" fmla="*/ 0 w 1981199"/>
                            <a:gd name="connsiteY20" fmla="*/ 701220 h 1392086"/>
                            <a:gd name="connsiteX21" fmla="*/ 0 w 1981199"/>
                            <a:gd name="connsiteY21" fmla="*/ 1363065 h 1392086"/>
                            <a:gd name="connsiteX22" fmla="*/ 29021 w 1981199"/>
                            <a:gd name="connsiteY22" fmla="*/ 1392086 h 1392086"/>
                            <a:gd name="connsiteX23" fmla="*/ 58043 w 1981199"/>
                            <a:gd name="connsiteY23" fmla="*/ 1363065 h 1392086"/>
                            <a:gd name="connsiteX24" fmla="*/ 58043 w 1981199"/>
                            <a:gd name="connsiteY24" fmla="*/ 730242 h 1392086"/>
                            <a:gd name="connsiteX25" fmla="*/ 1923157 w 1981199"/>
                            <a:gd name="connsiteY25" fmla="*/ 730242 h 1392086"/>
                            <a:gd name="connsiteX26" fmla="*/ 1923157 w 1981199"/>
                            <a:gd name="connsiteY26" fmla="*/ 1363065 h 1392086"/>
                            <a:gd name="connsiteX27" fmla="*/ 1952179 w 1981199"/>
                            <a:gd name="connsiteY27" fmla="*/ 1392086 h 1392086"/>
                            <a:gd name="connsiteX28" fmla="*/ 1981200 w 1981199"/>
                            <a:gd name="connsiteY28" fmla="*/ 1363065 h 1392086"/>
                            <a:gd name="connsiteX29" fmla="*/ 1981200 w 1981199"/>
                            <a:gd name="connsiteY29" fmla="*/ 701220 h 1392086"/>
                            <a:gd name="connsiteX30" fmla="*/ 1952179 w 1981199"/>
                            <a:gd name="connsiteY30" fmla="*/ 672199 h 1392086"/>
                            <a:gd name="connsiteX31" fmla="*/ 293721 w 1981199"/>
                            <a:gd name="connsiteY31" fmla="*/ 156854 h 1392086"/>
                            <a:gd name="connsiteX32" fmla="*/ 189909 w 1981199"/>
                            <a:gd name="connsiteY32" fmla="*/ 122187 h 1392086"/>
                            <a:gd name="connsiteX33" fmla="*/ 183547 w 1981199"/>
                            <a:gd name="connsiteY33" fmla="*/ 109449 h 1392086"/>
                            <a:gd name="connsiteX34" fmla="*/ 198402 w 1981199"/>
                            <a:gd name="connsiteY34" fmla="*/ 64957 h 1392086"/>
                            <a:gd name="connsiteX35" fmla="*/ 211141 w 1981199"/>
                            <a:gd name="connsiteY35" fmla="*/ 58595 h 1392086"/>
                            <a:gd name="connsiteX36" fmla="*/ 314953 w 1981199"/>
                            <a:gd name="connsiteY36" fmla="*/ 93263 h 1392086"/>
                            <a:gd name="connsiteX37" fmla="*/ 321314 w 1981199"/>
                            <a:gd name="connsiteY37" fmla="*/ 106001 h 1392086"/>
                            <a:gd name="connsiteX38" fmla="*/ 306459 w 1981199"/>
                            <a:gd name="connsiteY38" fmla="*/ 150489 h 1392086"/>
                            <a:gd name="connsiteX39" fmla="*/ 293721 w 1981199"/>
                            <a:gd name="connsiteY39" fmla="*/ 156854 h 1392086"/>
                            <a:gd name="connsiteX40" fmla="*/ 1621585 w 1981199"/>
                            <a:gd name="connsiteY40" fmla="*/ 607399 h 1392086"/>
                            <a:gd name="connsiteX41" fmla="*/ 1631611 w 1981199"/>
                            <a:gd name="connsiteY41" fmla="*/ 597335 h 1392086"/>
                            <a:gd name="connsiteX42" fmla="*/ 1631654 w 1981199"/>
                            <a:gd name="connsiteY42" fmla="*/ 597339 h 1392086"/>
                            <a:gd name="connsiteX43" fmla="*/ 1631750 w 1981199"/>
                            <a:gd name="connsiteY43" fmla="*/ 597331 h 1392086"/>
                            <a:gd name="connsiteX44" fmla="*/ 1788002 w 1981199"/>
                            <a:gd name="connsiteY44" fmla="*/ 597331 h 1392086"/>
                            <a:gd name="connsiteX45" fmla="*/ 1798071 w 1981199"/>
                            <a:gd name="connsiteY45" fmla="*/ 607399 h 1392086"/>
                            <a:gd name="connsiteX46" fmla="*/ 1798071 w 1981199"/>
                            <a:gd name="connsiteY46" fmla="*/ 672199 h 1392086"/>
                            <a:gd name="connsiteX47" fmla="*/ 1621585 w 1981199"/>
                            <a:gd name="connsiteY47" fmla="*/ 672199 h 13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81199" h="1392086">
                              <a:moveTo>
                                <a:pt x="1952179" y="672199"/>
                              </a:moveTo>
                              <a:lnTo>
                                <a:pt x="1856117" y="672199"/>
                              </a:lnTo>
                              <a:lnTo>
                                <a:pt x="1856117" y="607399"/>
                              </a:lnTo>
                              <a:cubicBezTo>
                                <a:pt x="1856117" y="569842"/>
                                <a:pt x="1825564" y="539288"/>
                                <a:pt x="1788006" y="539288"/>
                              </a:cubicBezTo>
                              <a:lnTo>
                                <a:pt x="1636371" y="539288"/>
                              </a:lnTo>
                              <a:lnTo>
                                <a:pt x="377864" y="119014"/>
                              </a:lnTo>
                              <a:cubicBezTo>
                                <a:pt x="386233" y="84958"/>
                                <a:pt x="367180" y="49510"/>
                                <a:pt x="333337" y="38207"/>
                              </a:cubicBezTo>
                              <a:lnTo>
                                <a:pt x="229525" y="3544"/>
                              </a:lnTo>
                              <a:cubicBezTo>
                                <a:pt x="212271" y="-2222"/>
                                <a:pt x="193805" y="-918"/>
                                <a:pt x="177526" y="7208"/>
                              </a:cubicBezTo>
                              <a:cubicBezTo>
                                <a:pt x="161247" y="15334"/>
                                <a:pt x="149112" y="29315"/>
                                <a:pt x="143347" y="46569"/>
                              </a:cubicBezTo>
                              <a:lnTo>
                                <a:pt x="128496" y="91061"/>
                              </a:lnTo>
                              <a:cubicBezTo>
                                <a:pt x="122734" y="108315"/>
                                <a:pt x="124034" y="126784"/>
                                <a:pt x="132160" y="143060"/>
                              </a:cubicBezTo>
                              <a:cubicBezTo>
                                <a:pt x="140290" y="159335"/>
                                <a:pt x="154267" y="171473"/>
                                <a:pt x="171525" y="177235"/>
                              </a:cubicBezTo>
                              <a:lnTo>
                                <a:pt x="275337" y="211902"/>
                              </a:lnTo>
                              <a:cubicBezTo>
                                <a:pt x="282468" y="214286"/>
                                <a:pt x="289716" y="215416"/>
                                <a:pt x="296855" y="215416"/>
                              </a:cubicBezTo>
                              <a:cubicBezTo>
                                <a:pt x="323578" y="215416"/>
                                <a:pt x="348664" y="199547"/>
                                <a:pt x="359534" y="174085"/>
                              </a:cubicBezTo>
                              <a:lnTo>
                                <a:pt x="1570136" y="578362"/>
                              </a:lnTo>
                              <a:cubicBezTo>
                                <a:pt x="1565953" y="587185"/>
                                <a:pt x="1563546" y="597002"/>
                                <a:pt x="1563546" y="607399"/>
                              </a:cubicBezTo>
                              <a:lnTo>
                                <a:pt x="1563546" y="672199"/>
                              </a:lnTo>
                              <a:lnTo>
                                <a:pt x="29021" y="672199"/>
                              </a:lnTo>
                              <a:cubicBezTo>
                                <a:pt x="12994" y="672199"/>
                                <a:pt x="0" y="685192"/>
                                <a:pt x="0" y="701220"/>
                              </a:cubicBezTo>
                              <a:lnTo>
                                <a:pt x="0" y="1363065"/>
                              </a:lnTo>
                              <a:cubicBezTo>
                                <a:pt x="0" y="1379092"/>
                                <a:pt x="12994" y="1392086"/>
                                <a:pt x="29021" y="1392086"/>
                              </a:cubicBezTo>
                              <a:cubicBezTo>
                                <a:pt x="45049" y="1392086"/>
                                <a:pt x="58043" y="1379092"/>
                                <a:pt x="58043" y="1363065"/>
                              </a:cubicBezTo>
                              <a:lnTo>
                                <a:pt x="58043" y="730242"/>
                              </a:lnTo>
                              <a:lnTo>
                                <a:pt x="1923157" y="730242"/>
                              </a:lnTo>
                              <a:lnTo>
                                <a:pt x="1923157" y="1363065"/>
                              </a:lnTo>
                              <a:cubicBezTo>
                                <a:pt x="1923157" y="1379092"/>
                                <a:pt x="1936147" y="1392086"/>
                                <a:pt x="1952179" y="1392086"/>
                              </a:cubicBezTo>
                              <a:cubicBezTo>
                                <a:pt x="1968210" y="1392086"/>
                                <a:pt x="1981200" y="1379092"/>
                                <a:pt x="1981200" y="1363065"/>
                              </a:cubicBezTo>
                              <a:lnTo>
                                <a:pt x="1981200" y="701220"/>
                              </a:lnTo>
                              <a:cubicBezTo>
                                <a:pt x="1981200" y="685192"/>
                                <a:pt x="1968210" y="672199"/>
                                <a:pt x="1952179" y="672199"/>
                              </a:cubicBezTo>
                              <a:close/>
                              <a:moveTo>
                                <a:pt x="293721" y="156854"/>
                              </a:moveTo>
                              <a:lnTo>
                                <a:pt x="189909" y="122187"/>
                              </a:lnTo>
                              <a:cubicBezTo>
                                <a:pt x="184642" y="120427"/>
                                <a:pt x="181791" y="114715"/>
                                <a:pt x="183547" y="109449"/>
                              </a:cubicBezTo>
                              <a:lnTo>
                                <a:pt x="198402" y="64957"/>
                              </a:lnTo>
                              <a:cubicBezTo>
                                <a:pt x="200159" y="59690"/>
                                <a:pt x="205867" y="56839"/>
                                <a:pt x="211141" y="58595"/>
                              </a:cubicBezTo>
                              <a:lnTo>
                                <a:pt x="314953" y="93263"/>
                              </a:lnTo>
                              <a:cubicBezTo>
                                <a:pt x="320219" y="95023"/>
                                <a:pt x="323071" y="100735"/>
                                <a:pt x="321314" y="106001"/>
                              </a:cubicBezTo>
                              <a:lnTo>
                                <a:pt x="306459" y="150489"/>
                              </a:lnTo>
                              <a:cubicBezTo>
                                <a:pt x="304702" y="155755"/>
                                <a:pt x="298987" y="158603"/>
                                <a:pt x="293721" y="156854"/>
                              </a:cubicBezTo>
                              <a:close/>
                              <a:moveTo>
                                <a:pt x="1621585" y="607399"/>
                              </a:moveTo>
                              <a:cubicBezTo>
                                <a:pt x="1621585" y="601862"/>
                                <a:pt x="1626082" y="597358"/>
                                <a:pt x="1631611" y="597335"/>
                              </a:cubicBezTo>
                              <a:cubicBezTo>
                                <a:pt x="1631627" y="597335"/>
                                <a:pt x="1631642" y="597339"/>
                                <a:pt x="1631654" y="597339"/>
                              </a:cubicBezTo>
                              <a:cubicBezTo>
                                <a:pt x="1631685" y="597339"/>
                                <a:pt x="1631716" y="597331"/>
                                <a:pt x="1631750" y="597331"/>
                              </a:cubicBezTo>
                              <a:lnTo>
                                <a:pt x="1788002" y="597331"/>
                              </a:lnTo>
                              <a:cubicBezTo>
                                <a:pt x="1793555" y="597331"/>
                                <a:pt x="1798071" y="601847"/>
                                <a:pt x="1798071" y="607399"/>
                              </a:cubicBezTo>
                              <a:lnTo>
                                <a:pt x="1798071" y="672199"/>
                              </a:lnTo>
                              <a:lnTo>
                                <a:pt x="1621585" y="672199"/>
                              </a:ln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574D779-6CCF-4CE9-9820-4D32D37480B7}"/>
                            </a:ext>
                          </a:extLst>
                        </p:cNvPr>
                        <p:cNvSpPr/>
                        <p:nvPr/>
                      </p:nvSpPr>
                      <p:spPr>
                        <a:xfrm>
                          <a:off x="3390900" y="2269643"/>
                          <a:ext cx="1981200" cy="511590"/>
                        </a:xfrm>
                        <a:custGeom>
                          <a:avLst/>
                          <a:gdLst>
                            <a:gd name="connsiteX0" fmla="*/ 1952179 w 1981200"/>
                            <a:gd name="connsiteY0" fmla="*/ 0 h 511590"/>
                            <a:gd name="connsiteX1" fmla="*/ 1923157 w 1981200"/>
                            <a:gd name="connsiteY1" fmla="*/ 29021 h 511590"/>
                            <a:gd name="connsiteX2" fmla="*/ 1923157 w 1981200"/>
                            <a:gd name="connsiteY2" fmla="*/ 453548 h 511590"/>
                            <a:gd name="connsiteX3" fmla="*/ 58043 w 1981200"/>
                            <a:gd name="connsiteY3" fmla="*/ 453548 h 511590"/>
                            <a:gd name="connsiteX4" fmla="*/ 58043 w 1981200"/>
                            <a:gd name="connsiteY4" fmla="*/ 29021 h 511590"/>
                            <a:gd name="connsiteX5" fmla="*/ 29021 w 1981200"/>
                            <a:gd name="connsiteY5" fmla="*/ 0 h 511590"/>
                            <a:gd name="connsiteX6" fmla="*/ 0 w 1981200"/>
                            <a:gd name="connsiteY6" fmla="*/ 29021 h 511590"/>
                            <a:gd name="connsiteX7" fmla="*/ 0 w 1981200"/>
                            <a:gd name="connsiteY7" fmla="*/ 482569 h 511590"/>
                            <a:gd name="connsiteX8" fmla="*/ 29021 w 1981200"/>
                            <a:gd name="connsiteY8" fmla="*/ 511591 h 511590"/>
                            <a:gd name="connsiteX9" fmla="*/ 1952179 w 1981200"/>
                            <a:gd name="connsiteY9" fmla="*/ 511591 h 511590"/>
                            <a:gd name="connsiteX10" fmla="*/ 1981200 w 1981200"/>
                            <a:gd name="connsiteY10" fmla="*/ 482569 h 511590"/>
                            <a:gd name="connsiteX11" fmla="*/ 1981200 w 1981200"/>
                            <a:gd name="connsiteY11" fmla="*/ 29021 h 511590"/>
                            <a:gd name="connsiteX12" fmla="*/ 1952179 w 1981200"/>
                            <a:gd name="connsiteY12" fmla="*/ 0 h 51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511590">
                              <a:moveTo>
                                <a:pt x="1952179" y="0"/>
                              </a:moveTo>
                              <a:cubicBezTo>
                                <a:pt x="1936147" y="0"/>
                                <a:pt x="1923157" y="12994"/>
                                <a:pt x="1923157" y="29021"/>
                              </a:cubicBezTo>
                              <a:lnTo>
                                <a:pt x="1923157" y="453548"/>
                              </a:lnTo>
                              <a:lnTo>
                                <a:pt x="58043" y="453548"/>
                              </a:lnTo>
                              <a:lnTo>
                                <a:pt x="58043" y="29021"/>
                              </a:lnTo>
                              <a:cubicBezTo>
                                <a:pt x="58043" y="12994"/>
                                <a:pt x="45049" y="0"/>
                                <a:pt x="29021" y="0"/>
                              </a:cubicBezTo>
                              <a:cubicBezTo>
                                <a:pt x="12994" y="0"/>
                                <a:pt x="0" y="12994"/>
                                <a:pt x="0" y="29021"/>
                              </a:cubicBezTo>
                              <a:lnTo>
                                <a:pt x="0" y="482569"/>
                              </a:lnTo>
                              <a:cubicBezTo>
                                <a:pt x="0" y="498597"/>
                                <a:pt x="12994" y="511591"/>
                                <a:pt x="29021" y="511591"/>
                              </a:cubicBezTo>
                              <a:lnTo>
                                <a:pt x="1952179" y="511591"/>
                              </a:lnTo>
                              <a:cubicBezTo>
                                <a:pt x="1968210" y="511591"/>
                                <a:pt x="1981200" y="498597"/>
                                <a:pt x="1981200" y="482569"/>
                              </a:cubicBezTo>
                              <a:lnTo>
                                <a:pt x="1981200" y="29021"/>
                              </a:lnTo>
                              <a:cubicBezTo>
                                <a:pt x="1981200" y="12994"/>
                                <a:pt x="1968210" y="0"/>
                                <a:pt x="1952179" y="0"/>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E4F6C39D-49B9-4878-80E8-22FDF27FCE32}"/>
                            </a:ext>
                          </a:extLst>
                        </p:cNvPr>
                        <p:cNvSpPr/>
                        <p:nvPr/>
                      </p:nvSpPr>
                      <p:spPr>
                        <a:xfrm>
                          <a:off x="3697142" y="2598108"/>
                          <a:ext cx="375866" cy="58042"/>
                        </a:xfrm>
                        <a:custGeom>
                          <a:avLst/>
                          <a:gdLst>
                            <a:gd name="connsiteX0" fmla="*/ 29021 w 375866"/>
                            <a:gd name="connsiteY0" fmla="*/ 0 h 58042"/>
                            <a:gd name="connsiteX1" fmla="*/ 0 w 375866"/>
                            <a:gd name="connsiteY1" fmla="*/ 29021 h 58042"/>
                            <a:gd name="connsiteX2" fmla="*/ 29021 w 375866"/>
                            <a:gd name="connsiteY2" fmla="*/ 58043 h 58042"/>
                            <a:gd name="connsiteX3" fmla="*/ 346845 w 375866"/>
                            <a:gd name="connsiteY3" fmla="*/ 58043 h 58042"/>
                            <a:gd name="connsiteX4" fmla="*/ 375867 w 375866"/>
                            <a:gd name="connsiteY4" fmla="*/ 29021 h 58042"/>
                            <a:gd name="connsiteX5" fmla="*/ 346845 w 375866"/>
                            <a:gd name="connsiteY5" fmla="*/ 0 h 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866" h="58042">
                              <a:moveTo>
                                <a:pt x="29021" y="0"/>
                              </a:moveTo>
                              <a:cubicBezTo>
                                <a:pt x="12994" y="0"/>
                                <a:pt x="0" y="12994"/>
                                <a:pt x="0" y="29021"/>
                              </a:cubicBezTo>
                              <a:cubicBezTo>
                                <a:pt x="0" y="45049"/>
                                <a:pt x="12994" y="58043"/>
                                <a:pt x="29021" y="58043"/>
                              </a:cubicBezTo>
                              <a:lnTo>
                                <a:pt x="346845" y="58043"/>
                              </a:lnTo>
                              <a:cubicBezTo>
                                <a:pt x="362873" y="58043"/>
                                <a:pt x="375867" y="45049"/>
                                <a:pt x="375867" y="29021"/>
                              </a:cubicBezTo>
                              <a:cubicBezTo>
                                <a:pt x="375867" y="12994"/>
                                <a:pt x="362873" y="0"/>
                                <a:pt x="346845" y="0"/>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D84724DF-A529-45D0-9FCA-22E5C959F4C8}"/>
                            </a:ext>
                          </a:extLst>
                        </p:cNvPr>
                        <p:cNvSpPr/>
                        <p:nvPr/>
                      </p:nvSpPr>
                      <p:spPr>
                        <a:xfrm>
                          <a:off x="3601793" y="2462079"/>
                          <a:ext cx="566561" cy="58042"/>
                        </a:xfrm>
                        <a:custGeom>
                          <a:avLst/>
                          <a:gdLst>
                            <a:gd name="connsiteX0" fmla="*/ 566561 w 566561"/>
                            <a:gd name="connsiteY0" fmla="*/ 29021 h 58042"/>
                            <a:gd name="connsiteX1" fmla="*/ 537540 w 566561"/>
                            <a:gd name="connsiteY1" fmla="*/ 0 h 58042"/>
                            <a:gd name="connsiteX2" fmla="*/ 29021 w 566561"/>
                            <a:gd name="connsiteY2" fmla="*/ 0 h 58042"/>
                            <a:gd name="connsiteX3" fmla="*/ 0 w 566561"/>
                            <a:gd name="connsiteY3" fmla="*/ 29021 h 58042"/>
                            <a:gd name="connsiteX4" fmla="*/ 29021 w 566561"/>
                            <a:gd name="connsiteY4" fmla="*/ 58043 h 58042"/>
                            <a:gd name="connsiteX5" fmla="*/ 537540 w 566561"/>
                            <a:gd name="connsiteY5" fmla="*/ 58043 h 58042"/>
                            <a:gd name="connsiteX6" fmla="*/ 566561 w 566561"/>
                            <a:gd name="connsiteY6" fmla="*/ 29021 h 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561" h="58042">
                              <a:moveTo>
                                <a:pt x="566561" y="29021"/>
                              </a:moveTo>
                              <a:cubicBezTo>
                                <a:pt x="566561" y="12994"/>
                                <a:pt x="553567" y="0"/>
                                <a:pt x="537540" y="0"/>
                              </a:cubicBezTo>
                              <a:lnTo>
                                <a:pt x="29021" y="0"/>
                              </a:lnTo>
                              <a:cubicBezTo>
                                <a:pt x="12994" y="0"/>
                                <a:pt x="0" y="12994"/>
                                <a:pt x="0" y="29021"/>
                              </a:cubicBezTo>
                              <a:cubicBezTo>
                                <a:pt x="0" y="45049"/>
                                <a:pt x="12994" y="58043"/>
                                <a:pt x="29021" y="58043"/>
                              </a:cubicBezTo>
                              <a:lnTo>
                                <a:pt x="537540" y="58043"/>
                              </a:lnTo>
                              <a:cubicBezTo>
                                <a:pt x="553567" y="58043"/>
                                <a:pt x="566561" y="45049"/>
                                <a:pt x="566561" y="29021"/>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1AEF2F06-EE3F-4055-86ED-09D1A37F98E8}"/>
                            </a:ext>
                          </a:extLst>
                        </p:cNvPr>
                        <p:cNvSpPr/>
                        <p:nvPr/>
                      </p:nvSpPr>
                      <p:spPr>
                        <a:xfrm>
                          <a:off x="3515982" y="2326049"/>
                          <a:ext cx="738182" cy="58042"/>
                        </a:xfrm>
                        <a:custGeom>
                          <a:avLst/>
                          <a:gdLst>
                            <a:gd name="connsiteX0" fmla="*/ 29021 w 738182"/>
                            <a:gd name="connsiteY0" fmla="*/ 58043 h 58042"/>
                            <a:gd name="connsiteX1" fmla="*/ 709161 w 738182"/>
                            <a:gd name="connsiteY1" fmla="*/ 58043 h 58042"/>
                            <a:gd name="connsiteX2" fmla="*/ 738183 w 738182"/>
                            <a:gd name="connsiteY2" fmla="*/ 29021 h 58042"/>
                            <a:gd name="connsiteX3" fmla="*/ 709161 w 738182"/>
                            <a:gd name="connsiteY3" fmla="*/ 0 h 58042"/>
                            <a:gd name="connsiteX4" fmla="*/ 29021 w 738182"/>
                            <a:gd name="connsiteY4" fmla="*/ 0 h 58042"/>
                            <a:gd name="connsiteX5" fmla="*/ 0 w 738182"/>
                            <a:gd name="connsiteY5" fmla="*/ 29021 h 58042"/>
                            <a:gd name="connsiteX6" fmla="*/ 29021 w 738182"/>
                            <a:gd name="connsiteY6" fmla="*/ 58043 h 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2" h="58042">
                              <a:moveTo>
                                <a:pt x="29021" y="58043"/>
                              </a:moveTo>
                              <a:lnTo>
                                <a:pt x="709161" y="58043"/>
                              </a:lnTo>
                              <a:cubicBezTo>
                                <a:pt x="725189" y="58043"/>
                                <a:pt x="738183" y="45049"/>
                                <a:pt x="738183" y="29021"/>
                              </a:cubicBezTo>
                              <a:cubicBezTo>
                                <a:pt x="738183" y="12994"/>
                                <a:pt x="725189" y="0"/>
                                <a:pt x="709161" y="0"/>
                              </a:cubicBezTo>
                              <a:lnTo>
                                <a:pt x="29021" y="0"/>
                              </a:lnTo>
                              <a:cubicBezTo>
                                <a:pt x="12994" y="0"/>
                                <a:pt x="0" y="12994"/>
                                <a:pt x="0" y="29021"/>
                              </a:cubicBezTo>
                              <a:cubicBezTo>
                                <a:pt x="0" y="45049"/>
                                <a:pt x="12994" y="58043"/>
                                <a:pt x="29021" y="58043"/>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BE20E3FB-85D3-4950-8B5C-E1D9987E74E3}"/>
                            </a:ext>
                          </a:extLst>
                        </p:cNvPr>
                        <p:cNvSpPr/>
                        <p:nvPr/>
                      </p:nvSpPr>
                      <p:spPr>
                        <a:xfrm>
                          <a:off x="3515982" y="2190020"/>
                          <a:ext cx="738182" cy="58042"/>
                        </a:xfrm>
                        <a:custGeom>
                          <a:avLst/>
                          <a:gdLst>
                            <a:gd name="connsiteX0" fmla="*/ 29021 w 738182"/>
                            <a:gd name="connsiteY0" fmla="*/ 58043 h 58042"/>
                            <a:gd name="connsiteX1" fmla="*/ 709161 w 738182"/>
                            <a:gd name="connsiteY1" fmla="*/ 58043 h 58042"/>
                            <a:gd name="connsiteX2" fmla="*/ 738183 w 738182"/>
                            <a:gd name="connsiteY2" fmla="*/ 29021 h 58042"/>
                            <a:gd name="connsiteX3" fmla="*/ 709161 w 738182"/>
                            <a:gd name="connsiteY3" fmla="*/ 0 h 58042"/>
                            <a:gd name="connsiteX4" fmla="*/ 29021 w 738182"/>
                            <a:gd name="connsiteY4" fmla="*/ 0 h 58042"/>
                            <a:gd name="connsiteX5" fmla="*/ 0 w 738182"/>
                            <a:gd name="connsiteY5" fmla="*/ 29021 h 58042"/>
                            <a:gd name="connsiteX6" fmla="*/ 29021 w 738182"/>
                            <a:gd name="connsiteY6" fmla="*/ 58043 h 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182" h="58042">
                              <a:moveTo>
                                <a:pt x="29021" y="58043"/>
                              </a:moveTo>
                              <a:lnTo>
                                <a:pt x="709161" y="58043"/>
                              </a:lnTo>
                              <a:cubicBezTo>
                                <a:pt x="725189" y="58043"/>
                                <a:pt x="738183" y="45049"/>
                                <a:pt x="738183" y="29021"/>
                              </a:cubicBezTo>
                              <a:cubicBezTo>
                                <a:pt x="738183" y="12994"/>
                                <a:pt x="725189" y="0"/>
                                <a:pt x="709161" y="0"/>
                              </a:cubicBezTo>
                              <a:lnTo>
                                <a:pt x="29021" y="0"/>
                              </a:lnTo>
                              <a:cubicBezTo>
                                <a:pt x="12994" y="0"/>
                                <a:pt x="0" y="12994"/>
                                <a:pt x="0" y="29021"/>
                              </a:cubicBezTo>
                              <a:cubicBezTo>
                                <a:pt x="0" y="45049"/>
                                <a:pt x="12994" y="58043"/>
                                <a:pt x="29021" y="58043"/>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4B993AB2-38AD-4104-9393-9BE2960A7EA8}"/>
                            </a:ext>
                          </a:extLst>
                        </p:cNvPr>
                        <p:cNvSpPr/>
                        <p:nvPr/>
                      </p:nvSpPr>
                      <p:spPr>
                        <a:xfrm>
                          <a:off x="3697142" y="1917965"/>
                          <a:ext cx="375866" cy="58042"/>
                        </a:xfrm>
                        <a:custGeom>
                          <a:avLst/>
                          <a:gdLst>
                            <a:gd name="connsiteX0" fmla="*/ 346845 w 375866"/>
                            <a:gd name="connsiteY0" fmla="*/ 58043 h 58042"/>
                            <a:gd name="connsiteX1" fmla="*/ 375867 w 375866"/>
                            <a:gd name="connsiteY1" fmla="*/ 29021 h 58042"/>
                            <a:gd name="connsiteX2" fmla="*/ 346845 w 375866"/>
                            <a:gd name="connsiteY2" fmla="*/ 0 h 58042"/>
                            <a:gd name="connsiteX3" fmla="*/ 29021 w 375866"/>
                            <a:gd name="connsiteY3" fmla="*/ 0 h 58042"/>
                            <a:gd name="connsiteX4" fmla="*/ 0 w 375866"/>
                            <a:gd name="connsiteY4" fmla="*/ 29021 h 58042"/>
                            <a:gd name="connsiteX5" fmla="*/ 29021 w 375866"/>
                            <a:gd name="connsiteY5" fmla="*/ 58043 h 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866" h="58042">
                              <a:moveTo>
                                <a:pt x="346845" y="58043"/>
                              </a:moveTo>
                              <a:cubicBezTo>
                                <a:pt x="362873" y="58043"/>
                                <a:pt x="375867" y="45049"/>
                                <a:pt x="375867" y="29021"/>
                              </a:cubicBezTo>
                              <a:cubicBezTo>
                                <a:pt x="375867" y="12994"/>
                                <a:pt x="362873" y="0"/>
                                <a:pt x="346845" y="0"/>
                              </a:cubicBezTo>
                              <a:lnTo>
                                <a:pt x="29021" y="0"/>
                              </a:lnTo>
                              <a:cubicBezTo>
                                <a:pt x="12994" y="0"/>
                                <a:pt x="0" y="12994"/>
                                <a:pt x="0" y="29021"/>
                              </a:cubicBezTo>
                              <a:cubicBezTo>
                                <a:pt x="0" y="45049"/>
                                <a:pt x="12994" y="58043"/>
                                <a:pt x="29021" y="58043"/>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42119A04-2A19-43C6-B8A0-CE36A2D0A7A6}"/>
                            </a:ext>
                          </a:extLst>
                        </p:cNvPr>
                        <p:cNvSpPr/>
                        <p:nvPr/>
                      </p:nvSpPr>
                      <p:spPr>
                        <a:xfrm>
                          <a:off x="3601793" y="2053994"/>
                          <a:ext cx="566561" cy="58042"/>
                        </a:xfrm>
                        <a:custGeom>
                          <a:avLst/>
                          <a:gdLst>
                            <a:gd name="connsiteX0" fmla="*/ 0 w 566561"/>
                            <a:gd name="connsiteY0" fmla="*/ 29021 h 58042"/>
                            <a:gd name="connsiteX1" fmla="*/ 29021 w 566561"/>
                            <a:gd name="connsiteY1" fmla="*/ 58043 h 58042"/>
                            <a:gd name="connsiteX2" fmla="*/ 537540 w 566561"/>
                            <a:gd name="connsiteY2" fmla="*/ 58043 h 58042"/>
                            <a:gd name="connsiteX3" fmla="*/ 566561 w 566561"/>
                            <a:gd name="connsiteY3" fmla="*/ 29021 h 58042"/>
                            <a:gd name="connsiteX4" fmla="*/ 537540 w 566561"/>
                            <a:gd name="connsiteY4" fmla="*/ 0 h 58042"/>
                            <a:gd name="connsiteX5" fmla="*/ 29021 w 566561"/>
                            <a:gd name="connsiteY5" fmla="*/ 0 h 58042"/>
                            <a:gd name="connsiteX6" fmla="*/ 0 w 566561"/>
                            <a:gd name="connsiteY6" fmla="*/ 29021 h 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561" h="58042">
                              <a:moveTo>
                                <a:pt x="0" y="29021"/>
                              </a:moveTo>
                              <a:cubicBezTo>
                                <a:pt x="0" y="45049"/>
                                <a:pt x="12994" y="58043"/>
                                <a:pt x="29021" y="58043"/>
                              </a:cubicBezTo>
                              <a:lnTo>
                                <a:pt x="537540" y="58043"/>
                              </a:lnTo>
                              <a:cubicBezTo>
                                <a:pt x="553567" y="58043"/>
                                <a:pt x="566561" y="45049"/>
                                <a:pt x="566561" y="29021"/>
                              </a:cubicBezTo>
                              <a:cubicBezTo>
                                <a:pt x="566561" y="12994"/>
                                <a:pt x="553567" y="0"/>
                                <a:pt x="537540" y="0"/>
                              </a:cubicBezTo>
                              <a:lnTo>
                                <a:pt x="29021" y="0"/>
                              </a:lnTo>
                              <a:cubicBezTo>
                                <a:pt x="12994" y="0"/>
                                <a:pt x="0" y="12994"/>
                                <a:pt x="0" y="29021"/>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59EA4D5D-D11D-478E-84D9-EBF3FF617578}"/>
                            </a:ext>
                          </a:extLst>
                        </p:cNvPr>
                        <p:cNvSpPr/>
                        <p:nvPr/>
                      </p:nvSpPr>
                      <p:spPr>
                        <a:xfrm>
                          <a:off x="3516001" y="1597428"/>
                          <a:ext cx="1730996" cy="253492"/>
                        </a:xfrm>
                        <a:custGeom>
                          <a:avLst/>
                          <a:gdLst>
                            <a:gd name="connsiteX0" fmla="*/ 257827 w 1730996"/>
                            <a:gd name="connsiteY0" fmla="*/ 58043 h 253492"/>
                            <a:gd name="connsiteX1" fmla="*/ 286848 w 1730996"/>
                            <a:gd name="connsiteY1" fmla="*/ 29021 h 253492"/>
                            <a:gd name="connsiteX2" fmla="*/ 257827 w 1730996"/>
                            <a:gd name="connsiteY2" fmla="*/ 0 h 253492"/>
                            <a:gd name="connsiteX3" fmla="*/ 29021 w 1730996"/>
                            <a:gd name="connsiteY3" fmla="*/ 0 h 253492"/>
                            <a:gd name="connsiteX4" fmla="*/ 0 w 1730996"/>
                            <a:gd name="connsiteY4" fmla="*/ 29021 h 253492"/>
                            <a:gd name="connsiteX5" fmla="*/ 0 w 1730996"/>
                            <a:gd name="connsiteY5" fmla="*/ 224471 h 253492"/>
                            <a:gd name="connsiteX6" fmla="*/ 29021 w 1730996"/>
                            <a:gd name="connsiteY6" fmla="*/ 253493 h 253492"/>
                            <a:gd name="connsiteX7" fmla="*/ 1701975 w 1730996"/>
                            <a:gd name="connsiteY7" fmla="*/ 253493 h 253492"/>
                            <a:gd name="connsiteX8" fmla="*/ 1730996 w 1730996"/>
                            <a:gd name="connsiteY8" fmla="*/ 224471 h 253492"/>
                            <a:gd name="connsiteX9" fmla="*/ 1730996 w 1730996"/>
                            <a:gd name="connsiteY9" fmla="*/ 29021 h 253492"/>
                            <a:gd name="connsiteX10" fmla="*/ 1701975 w 1730996"/>
                            <a:gd name="connsiteY10" fmla="*/ 0 h 253492"/>
                            <a:gd name="connsiteX11" fmla="*/ 393260 w 1730996"/>
                            <a:gd name="connsiteY11" fmla="*/ 0 h 253492"/>
                            <a:gd name="connsiteX12" fmla="*/ 364239 w 1730996"/>
                            <a:gd name="connsiteY12" fmla="*/ 29021 h 253492"/>
                            <a:gd name="connsiteX13" fmla="*/ 393260 w 1730996"/>
                            <a:gd name="connsiteY13" fmla="*/ 58043 h 253492"/>
                            <a:gd name="connsiteX14" fmla="*/ 1672953 w 1730996"/>
                            <a:gd name="connsiteY14" fmla="*/ 58043 h 253492"/>
                            <a:gd name="connsiteX15" fmla="*/ 1672953 w 1730996"/>
                            <a:gd name="connsiteY15" fmla="*/ 195450 h 253492"/>
                            <a:gd name="connsiteX16" fmla="*/ 1195500 w 1730996"/>
                            <a:gd name="connsiteY16" fmla="*/ 195450 h 253492"/>
                            <a:gd name="connsiteX17" fmla="*/ 1195500 w 1730996"/>
                            <a:gd name="connsiteY17" fmla="*/ 146299 h 253492"/>
                            <a:gd name="connsiteX18" fmla="*/ 1166478 w 1730996"/>
                            <a:gd name="connsiteY18" fmla="*/ 117278 h 253492"/>
                            <a:gd name="connsiteX19" fmla="*/ 1137457 w 1730996"/>
                            <a:gd name="connsiteY19" fmla="*/ 146299 h 253492"/>
                            <a:gd name="connsiteX20" fmla="*/ 1137457 w 1730996"/>
                            <a:gd name="connsiteY20" fmla="*/ 195450 h 253492"/>
                            <a:gd name="connsiteX21" fmla="*/ 58043 w 1730996"/>
                            <a:gd name="connsiteY21" fmla="*/ 195450 h 253492"/>
                            <a:gd name="connsiteX22" fmla="*/ 58043 w 1730996"/>
                            <a:gd name="connsiteY22" fmla="*/ 58043 h 25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0996" h="253492">
                              <a:moveTo>
                                <a:pt x="257827" y="58043"/>
                              </a:moveTo>
                              <a:cubicBezTo>
                                <a:pt x="273854" y="58043"/>
                                <a:pt x="286848" y="45049"/>
                                <a:pt x="286848" y="29021"/>
                              </a:cubicBezTo>
                              <a:cubicBezTo>
                                <a:pt x="286848" y="12994"/>
                                <a:pt x="273854" y="0"/>
                                <a:pt x="257827" y="0"/>
                              </a:cubicBezTo>
                              <a:lnTo>
                                <a:pt x="29021" y="0"/>
                              </a:lnTo>
                              <a:cubicBezTo>
                                <a:pt x="12994" y="0"/>
                                <a:pt x="0" y="12994"/>
                                <a:pt x="0" y="29021"/>
                              </a:cubicBezTo>
                              <a:lnTo>
                                <a:pt x="0" y="224471"/>
                              </a:lnTo>
                              <a:cubicBezTo>
                                <a:pt x="0" y="240499"/>
                                <a:pt x="12994" y="253493"/>
                                <a:pt x="29021" y="253493"/>
                              </a:cubicBezTo>
                              <a:lnTo>
                                <a:pt x="1701975" y="253493"/>
                              </a:lnTo>
                              <a:cubicBezTo>
                                <a:pt x="1718006" y="253493"/>
                                <a:pt x="1730996" y="240499"/>
                                <a:pt x="1730996" y="224471"/>
                              </a:cubicBezTo>
                              <a:lnTo>
                                <a:pt x="1730996" y="29021"/>
                              </a:lnTo>
                              <a:cubicBezTo>
                                <a:pt x="1730996" y="12994"/>
                                <a:pt x="1718006" y="0"/>
                                <a:pt x="1701975" y="0"/>
                              </a:cubicBezTo>
                              <a:lnTo>
                                <a:pt x="393260" y="0"/>
                              </a:lnTo>
                              <a:cubicBezTo>
                                <a:pt x="377233" y="0"/>
                                <a:pt x="364239" y="12994"/>
                                <a:pt x="364239" y="29021"/>
                              </a:cubicBezTo>
                              <a:cubicBezTo>
                                <a:pt x="364239" y="45049"/>
                                <a:pt x="377233" y="58043"/>
                                <a:pt x="393260" y="58043"/>
                              </a:cubicBezTo>
                              <a:lnTo>
                                <a:pt x="1672953" y="58043"/>
                              </a:lnTo>
                              <a:lnTo>
                                <a:pt x="1672953" y="195450"/>
                              </a:lnTo>
                              <a:lnTo>
                                <a:pt x="1195500" y="195450"/>
                              </a:lnTo>
                              <a:lnTo>
                                <a:pt x="1195500" y="146299"/>
                              </a:lnTo>
                              <a:cubicBezTo>
                                <a:pt x="1195500" y="130272"/>
                                <a:pt x="1182509" y="117278"/>
                                <a:pt x="1166478" y="117278"/>
                              </a:cubicBezTo>
                              <a:cubicBezTo>
                                <a:pt x="1150447" y="117278"/>
                                <a:pt x="1137457" y="130272"/>
                                <a:pt x="1137457" y="146299"/>
                              </a:cubicBezTo>
                              <a:lnTo>
                                <a:pt x="1137457" y="195450"/>
                              </a:lnTo>
                              <a:lnTo>
                                <a:pt x="58043" y="195450"/>
                              </a:lnTo>
                              <a:lnTo>
                                <a:pt x="58043" y="58043"/>
                              </a:ln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CC2816C-B456-4896-81F5-F7DB501003AF}"/>
                            </a:ext>
                          </a:extLst>
                        </p:cNvPr>
                        <p:cNvSpPr/>
                        <p:nvPr/>
                      </p:nvSpPr>
                      <p:spPr>
                        <a:xfrm>
                          <a:off x="4954442" y="1917965"/>
                          <a:ext cx="292575" cy="292575"/>
                        </a:xfrm>
                        <a:custGeom>
                          <a:avLst/>
                          <a:gdLst>
                            <a:gd name="connsiteX0" fmla="*/ 146288 w 292575"/>
                            <a:gd name="connsiteY0" fmla="*/ 0 h 292575"/>
                            <a:gd name="connsiteX1" fmla="*/ 0 w 292575"/>
                            <a:gd name="connsiteY1" fmla="*/ 146288 h 292575"/>
                            <a:gd name="connsiteX2" fmla="*/ 146288 w 292575"/>
                            <a:gd name="connsiteY2" fmla="*/ 292575 h 292575"/>
                            <a:gd name="connsiteX3" fmla="*/ 292575 w 292575"/>
                            <a:gd name="connsiteY3" fmla="*/ 146288 h 292575"/>
                            <a:gd name="connsiteX4" fmla="*/ 146288 w 292575"/>
                            <a:gd name="connsiteY4" fmla="*/ 0 h 292575"/>
                            <a:gd name="connsiteX5" fmla="*/ 146288 w 292575"/>
                            <a:gd name="connsiteY5" fmla="*/ 234532 h 292575"/>
                            <a:gd name="connsiteX6" fmla="*/ 58043 w 292575"/>
                            <a:gd name="connsiteY6" fmla="*/ 146288 h 292575"/>
                            <a:gd name="connsiteX7" fmla="*/ 117266 w 292575"/>
                            <a:gd name="connsiteY7" fmla="*/ 62973 h 292575"/>
                            <a:gd name="connsiteX8" fmla="*/ 117266 w 292575"/>
                            <a:gd name="connsiteY8" fmla="*/ 107201 h 292575"/>
                            <a:gd name="connsiteX9" fmla="*/ 146288 w 292575"/>
                            <a:gd name="connsiteY9" fmla="*/ 136223 h 292575"/>
                            <a:gd name="connsiteX10" fmla="*/ 175309 w 292575"/>
                            <a:gd name="connsiteY10" fmla="*/ 107201 h 292575"/>
                            <a:gd name="connsiteX11" fmla="*/ 175309 w 292575"/>
                            <a:gd name="connsiteY11" fmla="*/ 62973 h 292575"/>
                            <a:gd name="connsiteX12" fmla="*/ 234532 w 292575"/>
                            <a:gd name="connsiteY12" fmla="*/ 146288 h 292575"/>
                            <a:gd name="connsiteX13" fmla="*/ 146288 w 292575"/>
                            <a:gd name="connsiteY13" fmla="*/ 234532 h 29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575" h="292575">
                              <a:moveTo>
                                <a:pt x="146288" y="0"/>
                              </a:moveTo>
                              <a:cubicBezTo>
                                <a:pt x="65623" y="0"/>
                                <a:pt x="0" y="65623"/>
                                <a:pt x="0" y="146288"/>
                              </a:cubicBezTo>
                              <a:cubicBezTo>
                                <a:pt x="0" y="226952"/>
                                <a:pt x="65623" y="292575"/>
                                <a:pt x="146288" y="292575"/>
                              </a:cubicBezTo>
                              <a:cubicBezTo>
                                <a:pt x="226952" y="292575"/>
                                <a:pt x="292575" y="226952"/>
                                <a:pt x="292575" y="146288"/>
                              </a:cubicBezTo>
                              <a:cubicBezTo>
                                <a:pt x="292575" y="65623"/>
                                <a:pt x="226952" y="0"/>
                                <a:pt x="146288" y="0"/>
                              </a:cubicBezTo>
                              <a:close/>
                              <a:moveTo>
                                <a:pt x="146288" y="234532"/>
                              </a:moveTo>
                              <a:cubicBezTo>
                                <a:pt x="97632" y="234532"/>
                                <a:pt x="58043" y="194947"/>
                                <a:pt x="58043" y="146288"/>
                              </a:cubicBezTo>
                              <a:cubicBezTo>
                                <a:pt x="58043" y="107794"/>
                                <a:pt x="82827" y="75003"/>
                                <a:pt x="117266" y="62973"/>
                              </a:cubicBezTo>
                              <a:lnTo>
                                <a:pt x="117266" y="107201"/>
                              </a:lnTo>
                              <a:cubicBezTo>
                                <a:pt x="117266" y="123229"/>
                                <a:pt x="130256" y="136223"/>
                                <a:pt x="146288" y="136223"/>
                              </a:cubicBezTo>
                              <a:cubicBezTo>
                                <a:pt x="162319" y="136223"/>
                                <a:pt x="175309" y="123229"/>
                                <a:pt x="175309" y="107201"/>
                              </a:cubicBezTo>
                              <a:lnTo>
                                <a:pt x="175309" y="62973"/>
                              </a:lnTo>
                              <a:cubicBezTo>
                                <a:pt x="209748" y="75003"/>
                                <a:pt x="234532" y="107797"/>
                                <a:pt x="234532" y="146288"/>
                              </a:cubicBezTo>
                              <a:cubicBezTo>
                                <a:pt x="234532" y="194943"/>
                                <a:pt x="194943" y="234532"/>
                                <a:pt x="146288" y="234532"/>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4F98BA71-37A1-4EC2-8B6B-222A38233F40}"/>
                            </a:ext>
                          </a:extLst>
                        </p:cNvPr>
                        <p:cNvSpPr/>
                        <p:nvPr/>
                      </p:nvSpPr>
                      <p:spPr>
                        <a:xfrm>
                          <a:off x="4954442" y="2363576"/>
                          <a:ext cx="292575" cy="292575"/>
                        </a:xfrm>
                        <a:custGeom>
                          <a:avLst/>
                          <a:gdLst>
                            <a:gd name="connsiteX0" fmla="*/ 247797 w 292575"/>
                            <a:gd name="connsiteY0" fmla="*/ 41098 h 292575"/>
                            <a:gd name="connsiteX1" fmla="*/ 146288 w 292575"/>
                            <a:gd name="connsiteY1" fmla="*/ 0 h 292575"/>
                            <a:gd name="connsiteX2" fmla="*/ 0 w 292575"/>
                            <a:gd name="connsiteY2" fmla="*/ 146288 h 292575"/>
                            <a:gd name="connsiteX3" fmla="*/ 146288 w 292575"/>
                            <a:gd name="connsiteY3" fmla="*/ 292575 h 292575"/>
                            <a:gd name="connsiteX4" fmla="*/ 292575 w 292575"/>
                            <a:gd name="connsiteY4" fmla="*/ 146288 h 292575"/>
                            <a:gd name="connsiteX5" fmla="*/ 251477 w 292575"/>
                            <a:gd name="connsiteY5" fmla="*/ 44778 h 292575"/>
                            <a:gd name="connsiteX6" fmla="*/ 249732 w 292575"/>
                            <a:gd name="connsiteY6" fmla="*/ 42847 h 292575"/>
                            <a:gd name="connsiteX7" fmla="*/ 247797 w 292575"/>
                            <a:gd name="connsiteY7" fmla="*/ 41098 h 292575"/>
                            <a:gd name="connsiteX8" fmla="*/ 146288 w 292575"/>
                            <a:gd name="connsiteY8" fmla="*/ 234532 h 292575"/>
                            <a:gd name="connsiteX9" fmla="*/ 58043 w 292575"/>
                            <a:gd name="connsiteY9" fmla="*/ 146288 h 292575"/>
                            <a:gd name="connsiteX10" fmla="*/ 146288 w 292575"/>
                            <a:gd name="connsiteY10" fmla="*/ 58043 h 292575"/>
                            <a:gd name="connsiteX11" fmla="*/ 184685 w 292575"/>
                            <a:gd name="connsiteY11" fmla="*/ 66846 h 292575"/>
                            <a:gd name="connsiteX12" fmla="*/ 153408 w 292575"/>
                            <a:gd name="connsiteY12" fmla="*/ 98124 h 292575"/>
                            <a:gd name="connsiteX13" fmla="*/ 153404 w 292575"/>
                            <a:gd name="connsiteY13" fmla="*/ 139164 h 292575"/>
                            <a:gd name="connsiteX14" fmla="*/ 173928 w 292575"/>
                            <a:gd name="connsiteY14" fmla="*/ 147665 h 292575"/>
                            <a:gd name="connsiteX15" fmla="*/ 194448 w 292575"/>
                            <a:gd name="connsiteY15" fmla="*/ 139164 h 292575"/>
                            <a:gd name="connsiteX16" fmla="*/ 225729 w 292575"/>
                            <a:gd name="connsiteY16" fmla="*/ 107883 h 292575"/>
                            <a:gd name="connsiteX17" fmla="*/ 234536 w 292575"/>
                            <a:gd name="connsiteY17" fmla="*/ 146280 h 292575"/>
                            <a:gd name="connsiteX18" fmla="*/ 146288 w 292575"/>
                            <a:gd name="connsiteY18" fmla="*/ 234532 h 29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2575" h="292575">
                              <a:moveTo>
                                <a:pt x="247797" y="41098"/>
                              </a:moveTo>
                              <a:cubicBezTo>
                                <a:pt x="221469" y="15683"/>
                                <a:pt x="185687" y="0"/>
                                <a:pt x="146288" y="0"/>
                              </a:cubicBezTo>
                              <a:cubicBezTo>
                                <a:pt x="65623" y="0"/>
                                <a:pt x="0" y="65623"/>
                                <a:pt x="0" y="146288"/>
                              </a:cubicBezTo>
                              <a:cubicBezTo>
                                <a:pt x="0" y="226952"/>
                                <a:pt x="65623" y="292575"/>
                                <a:pt x="146288" y="292575"/>
                              </a:cubicBezTo>
                              <a:cubicBezTo>
                                <a:pt x="226952" y="292575"/>
                                <a:pt x="292575" y="226952"/>
                                <a:pt x="292575" y="146288"/>
                              </a:cubicBezTo>
                              <a:cubicBezTo>
                                <a:pt x="292575" y="106888"/>
                                <a:pt x="276892" y="71107"/>
                                <a:pt x="251477" y="44778"/>
                              </a:cubicBezTo>
                              <a:cubicBezTo>
                                <a:pt x="250924" y="44117"/>
                                <a:pt x="250351" y="43466"/>
                                <a:pt x="249732" y="42847"/>
                              </a:cubicBezTo>
                              <a:cubicBezTo>
                                <a:pt x="249109" y="42224"/>
                                <a:pt x="248459" y="41652"/>
                                <a:pt x="247797" y="41098"/>
                              </a:cubicBezTo>
                              <a:close/>
                              <a:moveTo>
                                <a:pt x="146288" y="234532"/>
                              </a:moveTo>
                              <a:cubicBezTo>
                                <a:pt x="97632" y="234532"/>
                                <a:pt x="58043" y="194947"/>
                                <a:pt x="58043" y="146288"/>
                              </a:cubicBezTo>
                              <a:cubicBezTo>
                                <a:pt x="58043" y="97628"/>
                                <a:pt x="97628" y="58043"/>
                                <a:pt x="146288" y="58043"/>
                              </a:cubicBezTo>
                              <a:cubicBezTo>
                                <a:pt x="160044" y="58043"/>
                                <a:pt x="173069" y="61208"/>
                                <a:pt x="184685" y="66846"/>
                              </a:cubicBezTo>
                              <a:lnTo>
                                <a:pt x="153408" y="98124"/>
                              </a:lnTo>
                              <a:cubicBezTo>
                                <a:pt x="142070" y="109457"/>
                                <a:pt x="142070" y="127830"/>
                                <a:pt x="153404" y="139164"/>
                              </a:cubicBezTo>
                              <a:cubicBezTo>
                                <a:pt x="159073" y="144833"/>
                                <a:pt x="166498" y="147665"/>
                                <a:pt x="173928" y="147665"/>
                              </a:cubicBezTo>
                              <a:cubicBezTo>
                                <a:pt x="181353" y="147665"/>
                                <a:pt x="188783" y="144833"/>
                                <a:pt x="194448" y="139164"/>
                              </a:cubicBezTo>
                              <a:lnTo>
                                <a:pt x="225729" y="107883"/>
                              </a:lnTo>
                              <a:cubicBezTo>
                                <a:pt x="231367" y="119499"/>
                                <a:pt x="234536" y="132528"/>
                                <a:pt x="234536" y="146280"/>
                              </a:cubicBezTo>
                              <a:cubicBezTo>
                                <a:pt x="234532" y="194943"/>
                                <a:pt x="194943" y="234532"/>
                                <a:pt x="146288" y="234532"/>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F788893F-99BA-4E10-927D-CE47CFB13D36}"/>
                            </a:ext>
                          </a:extLst>
                        </p:cNvPr>
                        <p:cNvSpPr/>
                        <p:nvPr/>
                      </p:nvSpPr>
                      <p:spPr>
                        <a:xfrm>
                          <a:off x="4637821" y="1917980"/>
                          <a:ext cx="245668" cy="738151"/>
                        </a:xfrm>
                        <a:custGeom>
                          <a:avLst/>
                          <a:gdLst>
                            <a:gd name="connsiteX0" fmla="*/ 122854 w 245668"/>
                            <a:gd name="connsiteY0" fmla="*/ 738152 h 738151"/>
                            <a:gd name="connsiteX1" fmla="*/ 214407 w 245668"/>
                            <a:gd name="connsiteY1" fmla="*/ 646599 h 738151"/>
                            <a:gd name="connsiteX2" fmla="*/ 214407 w 245668"/>
                            <a:gd name="connsiteY2" fmla="*/ 559070 h 738151"/>
                            <a:gd name="connsiteX3" fmla="*/ 245669 w 245668"/>
                            <a:gd name="connsiteY3" fmla="*/ 490254 h 738151"/>
                            <a:gd name="connsiteX4" fmla="*/ 214407 w 245668"/>
                            <a:gd name="connsiteY4" fmla="*/ 421438 h 738151"/>
                            <a:gd name="connsiteX5" fmla="*/ 214407 w 245668"/>
                            <a:gd name="connsiteY5" fmla="*/ 91553 h 738151"/>
                            <a:gd name="connsiteX6" fmla="*/ 187564 w 245668"/>
                            <a:gd name="connsiteY6" fmla="*/ 26769 h 738151"/>
                            <a:gd name="connsiteX7" fmla="*/ 122850 w 245668"/>
                            <a:gd name="connsiteY7" fmla="*/ 0 h 738151"/>
                            <a:gd name="connsiteX8" fmla="*/ 31258 w 245668"/>
                            <a:gd name="connsiteY8" fmla="*/ 91553 h 738151"/>
                            <a:gd name="connsiteX9" fmla="*/ 31258 w 245668"/>
                            <a:gd name="connsiteY9" fmla="*/ 421442 h 738151"/>
                            <a:gd name="connsiteX10" fmla="*/ 0 w 245668"/>
                            <a:gd name="connsiteY10" fmla="*/ 490254 h 738151"/>
                            <a:gd name="connsiteX11" fmla="*/ 31258 w 245668"/>
                            <a:gd name="connsiteY11" fmla="*/ 559066 h 738151"/>
                            <a:gd name="connsiteX12" fmla="*/ 31258 w 245668"/>
                            <a:gd name="connsiteY12" fmla="*/ 646599 h 738151"/>
                            <a:gd name="connsiteX13" fmla="*/ 122854 w 245668"/>
                            <a:gd name="connsiteY13" fmla="*/ 738152 h 738151"/>
                            <a:gd name="connsiteX14" fmla="*/ 187626 w 245668"/>
                            <a:gd name="connsiteY14" fmla="*/ 490250 h 738151"/>
                            <a:gd name="connsiteX15" fmla="*/ 154108 w 245668"/>
                            <a:gd name="connsiteY15" fmla="*/ 523772 h 738151"/>
                            <a:gd name="connsiteX16" fmla="*/ 91565 w 245668"/>
                            <a:gd name="connsiteY16" fmla="*/ 523772 h 738151"/>
                            <a:gd name="connsiteX17" fmla="*/ 58047 w 245668"/>
                            <a:gd name="connsiteY17" fmla="*/ 490250 h 738151"/>
                            <a:gd name="connsiteX18" fmla="*/ 91565 w 245668"/>
                            <a:gd name="connsiteY18" fmla="*/ 456728 h 738151"/>
                            <a:gd name="connsiteX19" fmla="*/ 154108 w 245668"/>
                            <a:gd name="connsiteY19" fmla="*/ 456728 h 738151"/>
                            <a:gd name="connsiteX20" fmla="*/ 187626 w 245668"/>
                            <a:gd name="connsiteY20" fmla="*/ 490250 h 738151"/>
                            <a:gd name="connsiteX21" fmla="*/ 156364 w 245668"/>
                            <a:gd name="connsiteY21" fmla="*/ 646599 h 738151"/>
                            <a:gd name="connsiteX22" fmla="*/ 122854 w 245668"/>
                            <a:gd name="connsiteY22" fmla="*/ 680109 h 738151"/>
                            <a:gd name="connsiteX23" fmla="*/ 89305 w 245668"/>
                            <a:gd name="connsiteY23" fmla="*/ 646599 h 738151"/>
                            <a:gd name="connsiteX24" fmla="*/ 89305 w 245668"/>
                            <a:gd name="connsiteY24" fmla="*/ 581757 h 738151"/>
                            <a:gd name="connsiteX25" fmla="*/ 91565 w 245668"/>
                            <a:gd name="connsiteY25" fmla="*/ 581815 h 738151"/>
                            <a:gd name="connsiteX26" fmla="*/ 154108 w 245668"/>
                            <a:gd name="connsiteY26" fmla="*/ 581815 h 738151"/>
                            <a:gd name="connsiteX27" fmla="*/ 156364 w 245668"/>
                            <a:gd name="connsiteY27" fmla="*/ 581757 h 738151"/>
                            <a:gd name="connsiteX28" fmla="*/ 89305 w 245668"/>
                            <a:gd name="connsiteY28" fmla="*/ 91553 h 738151"/>
                            <a:gd name="connsiteX29" fmla="*/ 122854 w 245668"/>
                            <a:gd name="connsiteY29" fmla="*/ 58043 h 738151"/>
                            <a:gd name="connsiteX30" fmla="*/ 146559 w 245668"/>
                            <a:gd name="connsiteY30" fmla="*/ 67844 h 738151"/>
                            <a:gd name="connsiteX31" fmla="*/ 156364 w 245668"/>
                            <a:gd name="connsiteY31" fmla="*/ 91549 h 738151"/>
                            <a:gd name="connsiteX32" fmla="*/ 156364 w 245668"/>
                            <a:gd name="connsiteY32" fmla="*/ 398744 h 738151"/>
                            <a:gd name="connsiteX33" fmla="*/ 154108 w 245668"/>
                            <a:gd name="connsiteY33" fmla="*/ 398685 h 738151"/>
                            <a:gd name="connsiteX34" fmla="*/ 91565 w 245668"/>
                            <a:gd name="connsiteY34" fmla="*/ 398685 h 738151"/>
                            <a:gd name="connsiteX35" fmla="*/ 89305 w 245668"/>
                            <a:gd name="connsiteY35" fmla="*/ 398744 h 7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668" h="738151">
                              <a:moveTo>
                                <a:pt x="122854" y="738152"/>
                              </a:moveTo>
                              <a:cubicBezTo>
                                <a:pt x="173336" y="738152"/>
                                <a:pt x="214407" y="697081"/>
                                <a:pt x="214407" y="646599"/>
                              </a:cubicBezTo>
                              <a:lnTo>
                                <a:pt x="214407" y="559070"/>
                              </a:lnTo>
                              <a:cubicBezTo>
                                <a:pt x="233549" y="542276"/>
                                <a:pt x="245669" y="517662"/>
                                <a:pt x="245669" y="490254"/>
                              </a:cubicBezTo>
                              <a:cubicBezTo>
                                <a:pt x="245669" y="462846"/>
                                <a:pt x="233549" y="438232"/>
                                <a:pt x="214407" y="421438"/>
                              </a:cubicBezTo>
                              <a:lnTo>
                                <a:pt x="214407" y="91553"/>
                              </a:lnTo>
                              <a:cubicBezTo>
                                <a:pt x="214407" y="67086"/>
                                <a:pt x="204888" y="44089"/>
                                <a:pt x="187564" y="26769"/>
                              </a:cubicBezTo>
                              <a:cubicBezTo>
                                <a:pt x="170244" y="9507"/>
                                <a:pt x="147263" y="0"/>
                                <a:pt x="122850" y="0"/>
                              </a:cubicBezTo>
                              <a:cubicBezTo>
                                <a:pt x="72345" y="0"/>
                                <a:pt x="31258" y="41071"/>
                                <a:pt x="31258" y="91553"/>
                              </a:cubicBezTo>
                              <a:lnTo>
                                <a:pt x="31258" y="421442"/>
                              </a:lnTo>
                              <a:cubicBezTo>
                                <a:pt x="12119" y="438236"/>
                                <a:pt x="0" y="462850"/>
                                <a:pt x="0" y="490254"/>
                              </a:cubicBezTo>
                              <a:cubicBezTo>
                                <a:pt x="0" y="517658"/>
                                <a:pt x="12119" y="542272"/>
                                <a:pt x="31258" y="559066"/>
                              </a:cubicBezTo>
                              <a:lnTo>
                                <a:pt x="31258" y="646599"/>
                              </a:lnTo>
                              <a:cubicBezTo>
                                <a:pt x="31262" y="697081"/>
                                <a:pt x="72349" y="738152"/>
                                <a:pt x="122854" y="738152"/>
                              </a:cubicBezTo>
                              <a:close/>
                              <a:moveTo>
                                <a:pt x="187626" y="490250"/>
                              </a:moveTo>
                              <a:cubicBezTo>
                                <a:pt x="187626" y="508731"/>
                                <a:pt x="172589" y="523772"/>
                                <a:pt x="154108" y="523772"/>
                              </a:cubicBezTo>
                              <a:lnTo>
                                <a:pt x="91565" y="523772"/>
                              </a:lnTo>
                              <a:cubicBezTo>
                                <a:pt x="73084" y="523772"/>
                                <a:pt x="58047" y="508735"/>
                                <a:pt x="58047" y="490250"/>
                              </a:cubicBezTo>
                              <a:cubicBezTo>
                                <a:pt x="58047" y="471766"/>
                                <a:pt x="73084" y="456728"/>
                                <a:pt x="91565" y="456728"/>
                              </a:cubicBezTo>
                              <a:lnTo>
                                <a:pt x="154108" y="456728"/>
                              </a:lnTo>
                              <a:cubicBezTo>
                                <a:pt x="172593" y="456732"/>
                                <a:pt x="187626" y="471769"/>
                                <a:pt x="187626" y="490250"/>
                              </a:cubicBezTo>
                              <a:close/>
                              <a:moveTo>
                                <a:pt x="156364" y="646599"/>
                              </a:moveTo>
                              <a:cubicBezTo>
                                <a:pt x="156364" y="665076"/>
                                <a:pt x="141331" y="680109"/>
                                <a:pt x="122854" y="680109"/>
                              </a:cubicBezTo>
                              <a:cubicBezTo>
                                <a:pt x="104357" y="680109"/>
                                <a:pt x="89305" y="665076"/>
                                <a:pt x="89305" y="646599"/>
                              </a:cubicBezTo>
                              <a:lnTo>
                                <a:pt x="89305" y="581757"/>
                              </a:lnTo>
                              <a:cubicBezTo>
                                <a:pt x="90060" y="581776"/>
                                <a:pt x="90806" y="581815"/>
                                <a:pt x="91565" y="581815"/>
                              </a:cubicBezTo>
                              <a:lnTo>
                                <a:pt x="154108" y="581815"/>
                              </a:lnTo>
                              <a:cubicBezTo>
                                <a:pt x="154866" y="581815"/>
                                <a:pt x="155613" y="581776"/>
                                <a:pt x="156364" y="581757"/>
                              </a:cubicBezTo>
                              <a:close/>
                              <a:moveTo>
                                <a:pt x="89305" y="91553"/>
                              </a:moveTo>
                              <a:cubicBezTo>
                                <a:pt x="89305" y="73076"/>
                                <a:pt x="104357" y="58043"/>
                                <a:pt x="122854" y="58043"/>
                              </a:cubicBezTo>
                              <a:cubicBezTo>
                                <a:pt x="131800" y="58043"/>
                                <a:pt x="140228" y="61537"/>
                                <a:pt x="146559" y="67844"/>
                              </a:cubicBezTo>
                              <a:cubicBezTo>
                                <a:pt x="152885" y="74167"/>
                                <a:pt x="156364" y="82587"/>
                                <a:pt x="156364" y="91549"/>
                              </a:cubicBezTo>
                              <a:lnTo>
                                <a:pt x="156364" y="398744"/>
                              </a:lnTo>
                              <a:cubicBezTo>
                                <a:pt x="155613" y="398724"/>
                                <a:pt x="154866" y="398685"/>
                                <a:pt x="154108" y="398685"/>
                              </a:cubicBezTo>
                              <a:lnTo>
                                <a:pt x="91565" y="398685"/>
                              </a:lnTo>
                              <a:cubicBezTo>
                                <a:pt x="90806" y="398685"/>
                                <a:pt x="90060" y="398724"/>
                                <a:pt x="89305" y="398744"/>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D51CF0AE-FDB3-47F2-BC78-010069296D80}"/>
                            </a:ext>
                          </a:extLst>
                        </p:cNvPr>
                        <p:cNvSpPr/>
                        <p:nvPr/>
                      </p:nvSpPr>
                      <p:spPr>
                        <a:xfrm>
                          <a:off x="4325117" y="1917980"/>
                          <a:ext cx="245668" cy="738151"/>
                        </a:xfrm>
                        <a:custGeom>
                          <a:avLst/>
                          <a:gdLst>
                            <a:gd name="connsiteX0" fmla="*/ 122823 w 245668"/>
                            <a:gd name="connsiteY0" fmla="*/ 738152 h 738151"/>
                            <a:gd name="connsiteX1" fmla="*/ 214415 w 245668"/>
                            <a:gd name="connsiteY1" fmla="*/ 646599 h 738151"/>
                            <a:gd name="connsiteX2" fmla="*/ 214415 w 245668"/>
                            <a:gd name="connsiteY2" fmla="*/ 437888 h 738151"/>
                            <a:gd name="connsiteX3" fmla="*/ 245669 w 245668"/>
                            <a:gd name="connsiteY3" fmla="*/ 369080 h 738151"/>
                            <a:gd name="connsiteX4" fmla="*/ 214415 w 245668"/>
                            <a:gd name="connsiteY4" fmla="*/ 300272 h 738151"/>
                            <a:gd name="connsiteX5" fmla="*/ 214415 w 245668"/>
                            <a:gd name="connsiteY5" fmla="*/ 91553 h 738151"/>
                            <a:gd name="connsiteX6" fmla="*/ 187572 w 245668"/>
                            <a:gd name="connsiteY6" fmla="*/ 26804 h 738151"/>
                            <a:gd name="connsiteX7" fmla="*/ 122823 w 245668"/>
                            <a:gd name="connsiteY7" fmla="*/ 0 h 738151"/>
                            <a:gd name="connsiteX8" fmla="*/ 31270 w 245668"/>
                            <a:gd name="connsiteY8" fmla="*/ 91553 h 738151"/>
                            <a:gd name="connsiteX9" fmla="*/ 31270 w 245668"/>
                            <a:gd name="connsiteY9" fmla="*/ 300256 h 738151"/>
                            <a:gd name="connsiteX10" fmla="*/ 0 w 245668"/>
                            <a:gd name="connsiteY10" fmla="*/ 369080 h 738151"/>
                            <a:gd name="connsiteX11" fmla="*/ 31270 w 245668"/>
                            <a:gd name="connsiteY11" fmla="*/ 437903 h 738151"/>
                            <a:gd name="connsiteX12" fmla="*/ 31270 w 245668"/>
                            <a:gd name="connsiteY12" fmla="*/ 646603 h 738151"/>
                            <a:gd name="connsiteX13" fmla="*/ 122823 w 245668"/>
                            <a:gd name="connsiteY13" fmla="*/ 738152 h 738151"/>
                            <a:gd name="connsiteX14" fmla="*/ 187626 w 245668"/>
                            <a:gd name="connsiteY14" fmla="*/ 369076 h 738151"/>
                            <a:gd name="connsiteX15" fmla="*/ 154104 w 245668"/>
                            <a:gd name="connsiteY15" fmla="*/ 402598 h 738151"/>
                            <a:gd name="connsiteX16" fmla="*/ 91565 w 245668"/>
                            <a:gd name="connsiteY16" fmla="*/ 402598 h 738151"/>
                            <a:gd name="connsiteX17" fmla="*/ 58043 w 245668"/>
                            <a:gd name="connsiteY17" fmla="*/ 369076 h 738151"/>
                            <a:gd name="connsiteX18" fmla="*/ 91565 w 245668"/>
                            <a:gd name="connsiteY18" fmla="*/ 335554 h 738151"/>
                            <a:gd name="connsiteX19" fmla="*/ 154104 w 245668"/>
                            <a:gd name="connsiteY19" fmla="*/ 335554 h 738151"/>
                            <a:gd name="connsiteX20" fmla="*/ 187626 w 245668"/>
                            <a:gd name="connsiteY20" fmla="*/ 369076 h 738151"/>
                            <a:gd name="connsiteX21" fmla="*/ 156372 w 245668"/>
                            <a:gd name="connsiteY21" fmla="*/ 646599 h 738151"/>
                            <a:gd name="connsiteX22" fmla="*/ 122823 w 245668"/>
                            <a:gd name="connsiteY22" fmla="*/ 680109 h 738151"/>
                            <a:gd name="connsiteX23" fmla="*/ 89313 w 245668"/>
                            <a:gd name="connsiteY23" fmla="*/ 646599 h 738151"/>
                            <a:gd name="connsiteX24" fmla="*/ 89313 w 245668"/>
                            <a:gd name="connsiteY24" fmla="*/ 460586 h 738151"/>
                            <a:gd name="connsiteX25" fmla="*/ 91565 w 245668"/>
                            <a:gd name="connsiteY25" fmla="*/ 460645 h 738151"/>
                            <a:gd name="connsiteX26" fmla="*/ 154104 w 245668"/>
                            <a:gd name="connsiteY26" fmla="*/ 460645 h 738151"/>
                            <a:gd name="connsiteX27" fmla="*/ 156372 w 245668"/>
                            <a:gd name="connsiteY27" fmla="*/ 460586 h 738151"/>
                            <a:gd name="connsiteX28" fmla="*/ 89313 w 245668"/>
                            <a:gd name="connsiteY28" fmla="*/ 91553 h 738151"/>
                            <a:gd name="connsiteX29" fmla="*/ 122823 w 245668"/>
                            <a:gd name="connsiteY29" fmla="*/ 58043 h 738151"/>
                            <a:gd name="connsiteX30" fmla="*/ 146566 w 245668"/>
                            <a:gd name="connsiteY30" fmla="*/ 67883 h 738151"/>
                            <a:gd name="connsiteX31" fmla="*/ 156372 w 245668"/>
                            <a:gd name="connsiteY31" fmla="*/ 91553 h 738151"/>
                            <a:gd name="connsiteX32" fmla="*/ 156372 w 245668"/>
                            <a:gd name="connsiteY32" fmla="*/ 277573 h 738151"/>
                            <a:gd name="connsiteX33" fmla="*/ 154104 w 245668"/>
                            <a:gd name="connsiteY33" fmla="*/ 277515 h 738151"/>
                            <a:gd name="connsiteX34" fmla="*/ 91565 w 245668"/>
                            <a:gd name="connsiteY34" fmla="*/ 277515 h 738151"/>
                            <a:gd name="connsiteX35" fmla="*/ 89313 w 245668"/>
                            <a:gd name="connsiteY35" fmla="*/ 277573 h 7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668" h="738151">
                              <a:moveTo>
                                <a:pt x="122823" y="738152"/>
                              </a:moveTo>
                              <a:cubicBezTo>
                                <a:pt x="173328" y="738152"/>
                                <a:pt x="214415" y="697081"/>
                                <a:pt x="214415" y="646599"/>
                              </a:cubicBezTo>
                              <a:lnTo>
                                <a:pt x="214415" y="437888"/>
                              </a:lnTo>
                              <a:cubicBezTo>
                                <a:pt x="233553" y="421094"/>
                                <a:pt x="245669" y="396480"/>
                                <a:pt x="245669" y="369080"/>
                              </a:cubicBezTo>
                              <a:cubicBezTo>
                                <a:pt x="245669" y="341680"/>
                                <a:pt x="233553" y="317066"/>
                                <a:pt x="214415" y="300272"/>
                              </a:cubicBezTo>
                              <a:lnTo>
                                <a:pt x="214415" y="91553"/>
                              </a:lnTo>
                              <a:cubicBezTo>
                                <a:pt x="214415" y="67047"/>
                                <a:pt x="204868" y="44039"/>
                                <a:pt x="187572" y="26804"/>
                              </a:cubicBezTo>
                              <a:cubicBezTo>
                                <a:pt x="170286" y="9519"/>
                                <a:pt x="147290" y="0"/>
                                <a:pt x="122823" y="0"/>
                              </a:cubicBezTo>
                              <a:cubicBezTo>
                                <a:pt x="72341" y="0"/>
                                <a:pt x="31270" y="41071"/>
                                <a:pt x="31270" y="91553"/>
                              </a:cubicBezTo>
                              <a:lnTo>
                                <a:pt x="31270" y="300256"/>
                              </a:lnTo>
                              <a:cubicBezTo>
                                <a:pt x="12123" y="317050"/>
                                <a:pt x="0" y="341668"/>
                                <a:pt x="0" y="369080"/>
                              </a:cubicBezTo>
                              <a:cubicBezTo>
                                <a:pt x="0" y="396492"/>
                                <a:pt x="12123" y="421106"/>
                                <a:pt x="31270" y="437903"/>
                              </a:cubicBezTo>
                              <a:lnTo>
                                <a:pt x="31270" y="646603"/>
                              </a:lnTo>
                              <a:cubicBezTo>
                                <a:pt x="31270" y="697081"/>
                                <a:pt x="72341" y="738152"/>
                                <a:pt x="122823" y="738152"/>
                              </a:cubicBezTo>
                              <a:close/>
                              <a:moveTo>
                                <a:pt x="187626" y="369076"/>
                              </a:moveTo>
                              <a:cubicBezTo>
                                <a:pt x="187626" y="387557"/>
                                <a:pt x="172585" y="402598"/>
                                <a:pt x="154104" y="402598"/>
                              </a:cubicBezTo>
                              <a:lnTo>
                                <a:pt x="91565" y="402598"/>
                              </a:lnTo>
                              <a:cubicBezTo>
                                <a:pt x="73084" y="402598"/>
                                <a:pt x="58043" y="387561"/>
                                <a:pt x="58043" y="369076"/>
                              </a:cubicBezTo>
                              <a:cubicBezTo>
                                <a:pt x="58043" y="350591"/>
                                <a:pt x="73084" y="335554"/>
                                <a:pt x="91565" y="335554"/>
                              </a:cubicBezTo>
                              <a:lnTo>
                                <a:pt x="154104" y="335554"/>
                              </a:lnTo>
                              <a:cubicBezTo>
                                <a:pt x="172585" y="335558"/>
                                <a:pt x="187626" y="350595"/>
                                <a:pt x="187626" y="369076"/>
                              </a:cubicBezTo>
                              <a:close/>
                              <a:moveTo>
                                <a:pt x="156372" y="646599"/>
                              </a:moveTo>
                              <a:cubicBezTo>
                                <a:pt x="156372" y="665076"/>
                                <a:pt x="141319" y="680109"/>
                                <a:pt x="122823" y="680109"/>
                              </a:cubicBezTo>
                              <a:cubicBezTo>
                                <a:pt x="104346" y="680109"/>
                                <a:pt x="89313" y="665076"/>
                                <a:pt x="89313" y="646599"/>
                              </a:cubicBezTo>
                              <a:lnTo>
                                <a:pt x="89313" y="460586"/>
                              </a:lnTo>
                              <a:cubicBezTo>
                                <a:pt x="90063" y="460606"/>
                                <a:pt x="90810" y="460645"/>
                                <a:pt x="91565" y="460645"/>
                              </a:cubicBezTo>
                              <a:lnTo>
                                <a:pt x="154104" y="460645"/>
                              </a:lnTo>
                              <a:cubicBezTo>
                                <a:pt x="154863" y="460645"/>
                                <a:pt x="155617" y="460606"/>
                                <a:pt x="156372" y="460586"/>
                              </a:cubicBezTo>
                              <a:close/>
                              <a:moveTo>
                                <a:pt x="89313" y="91553"/>
                              </a:moveTo>
                              <a:cubicBezTo>
                                <a:pt x="89313" y="73076"/>
                                <a:pt x="104346" y="58043"/>
                                <a:pt x="122823" y="58043"/>
                              </a:cubicBezTo>
                              <a:cubicBezTo>
                                <a:pt x="131788" y="58043"/>
                                <a:pt x="140209" y="61522"/>
                                <a:pt x="146566" y="67883"/>
                              </a:cubicBezTo>
                              <a:cubicBezTo>
                                <a:pt x="152893" y="74183"/>
                                <a:pt x="156372" y="82587"/>
                                <a:pt x="156372" y="91553"/>
                              </a:cubicBezTo>
                              <a:lnTo>
                                <a:pt x="156372" y="277573"/>
                              </a:lnTo>
                              <a:cubicBezTo>
                                <a:pt x="155617" y="277554"/>
                                <a:pt x="154866" y="277515"/>
                                <a:pt x="154104" y="277515"/>
                              </a:cubicBezTo>
                              <a:lnTo>
                                <a:pt x="91565" y="277515"/>
                              </a:lnTo>
                              <a:cubicBezTo>
                                <a:pt x="90810" y="277515"/>
                                <a:pt x="90063" y="277554"/>
                                <a:pt x="89313" y="277573"/>
                              </a:cubicBezTo>
                              <a:close/>
                            </a:path>
                          </a:pathLst>
                        </a:custGeom>
                        <a:solidFill>
                          <a:srgbClr val="966000"/>
                        </a:solidFill>
                        <a:ln w="3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66" name="Rectangle: Rounded Corners 65">
                    <a:extLst>
                      <a:ext uri="{FF2B5EF4-FFF2-40B4-BE49-F238E27FC236}">
                        <a16:creationId xmlns:a16="http://schemas.microsoft.com/office/drawing/2014/main" id="{D96D997E-7292-40CC-8E4E-451806384AE3}"/>
                      </a:ext>
                    </a:extLst>
                  </p:cNvPr>
                  <p:cNvSpPr/>
                  <p:nvPr/>
                </p:nvSpPr>
                <p:spPr>
                  <a:xfrm>
                    <a:off x="5241330" y="1645469"/>
                    <a:ext cx="1752600" cy="3677486"/>
                  </a:xfrm>
                  <a:prstGeom prst="roundRect">
                    <a:avLst>
                      <a:gd name="adj" fmla="val 7076"/>
                    </a:avLst>
                  </a:prstGeom>
                  <a:gradFill flip="none" rotWithShape="1">
                    <a:gsLst>
                      <a:gs pos="0">
                        <a:schemeClr val="bg1">
                          <a:lumMod val="95000"/>
                        </a:schemeClr>
                      </a:gs>
                      <a:gs pos="66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D662D4BC-1828-4809-9597-DB9945841E04}"/>
                      </a:ext>
                    </a:extLst>
                  </p:cNvPr>
                  <p:cNvSpPr/>
                  <p:nvPr/>
                </p:nvSpPr>
                <p:spPr>
                  <a:xfrm>
                    <a:off x="5236568" y="3163556"/>
                    <a:ext cx="1755648" cy="265690"/>
                  </a:xfrm>
                  <a:prstGeom prst="rect">
                    <a:avLst/>
                  </a:prstGeom>
                  <a:solidFill>
                    <a:srgbClr val="EB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00AB49E7-A4A8-4C31-B01C-983CAC9F9471}"/>
                      </a:ext>
                    </a:extLst>
                  </p:cNvPr>
                  <p:cNvGrpSpPr/>
                  <p:nvPr/>
                </p:nvGrpSpPr>
                <p:grpSpPr>
                  <a:xfrm>
                    <a:off x="5339756" y="1741742"/>
                    <a:ext cx="1555751" cy="1353016"/>
                    <a:chOff x="5339756" y="1735392"/>
                    <a:chExt cx="1555751" cy="1353016"/>
                  </a:xfrm>
                </p:grpSpPr>
                <p:sp>
                  <p:nvSpPr>
                    <p:cNvPr id="119" name="Oval 118">
                      <a:extLst>
                        <a:ext uri="{FF2B5EF4-FFF2-40B4-BE49-F238E27FC236}">
                          <a16:creationId xmlns:a16="http://schemas.microsoft.com/office/drawing/2014/main" id="{81EE9EEE-662B-4139-8AFA-CFFF9EBFF7E4}"/>
                        </a:ext>
                      </a:extLst>
                    </p:cNvPr>
                    <p:cNvSpPr/>
                    <p:nvPr/>
                  </p:nvSpPr>
                  <p:spPr>
                    <a:xfrm>
                      <a:off x="5430115" y="2898577"/>
                      <a:ext cx="1375033" cy="189831"/>
                    </a:xfrm>
                    <a:prstGeom prst="ellipse">
                      <a:avLst/>
                    </a:prstGeom>
                    <a:gradFill flip="none" rotWithShape="1">
                      <a:gsLst>
                        <a:gs pos="0">
                          <a:schemeClr val="tx1">
                            <a:alpha val="2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Rounded Corners 119">
                      <a:extLst>
                        <a:ext uri="{FF2B5EF4-FFF2-40B4-BE49-F238E27FC236}">
                          <a16:creationId xmlns:a16="http://schemas.microsoft.com/office/drawing/2014/main" id="{38825134-584E-4449-A2F0-F4D2066ADA76}"/>
                        </a:ext>
                      </a:extLst>
                    </p:cNvPr>
                    <p:cNvSpPr/>
                    <p:nvPr/>
                  </p:nvSpPr>
                  <p:spPr>
                    <a:xfrm>
                      <a:off x="5339756" y="1735392"/>
                      <a:ext cx="1555751" cy="1287935"/>
                    </a:xfrm>
                    <a:prstGeom prst="roundRect">
                      <a:avLst>
                        <a:gd name="adj" fmla="val 9975"/>
                      </a:avLst>
                    </a:prstGeom>
                    <a:solidFill>
                      <a:schemeClr val="bg1">
                        <a:lumMod val="50000"/>
                      </a:schemeClr>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a:extLst>
                        <a:ext uri="{FF2B5EF4-FFF2-40B4-BE49-F238E27FC236}">
                          <a16:creationId xmlns:a16="http://schemas.microsoft.com/office/drawing/2014/main" id="{17CD592A-573D-43D4-8C96-3F6D0BB881DE}"/>
                        </a:ext>
                      </a:extLst>
                    </p:cNvPr>
                    <p:cNvGrpSpPr/>
                    <p:nvPr/>
                  </p:nvGrpSpPr>
                  <p:grpSpPr>
                    <a:xfrm>
                      <a:off x="5847098" y="2078771"/>
                      <a:ext cx="541066" cy="601176"/>
                      <a:chOff x="5850209" y="2053104"/>
                      <a:chExt cx="541066" cy="601176"/>
                    </a:xfrm>
                  </p:grpSpPr>
                  <p:sp>
                    <p:nvSpPr>
                      <p:cNvPr id="122" name="Rectangle: Rounded Corners 121">
                        <a:extLst>
                          <a:ext uri="{FF2B5EF4-FFF2-40B4-BE49-F238E27FC236}">
                            <a16:creationId xmlns:a16="http://schemas.microsoft.com/office/drawing/2014/main" id="{267F3D00-A27F-4D29-8FAB-8D68E0C5BC61}"/>
                          </a:ext>
                        </a:extLst>
                      </p:cNvPr>
                      <p:cNvSpPr/>
                      <p:nvPr/>
                    </p:nvSpPr>
                    <p:spPr>
                      <a:xfrm>
                        <a:off x="5850209" y="2093342"/>
                        <a:ext cx="541066" cy="541066"/>
                      </a:xfrm>
                      <a:prstGeom prst="roundRect">
                        <a:avLst>
                          <a:gd name="adj" fmla="val 8432"/>
                        </a:avLst>
                      </a:prstGeom>
                      <a:solidFill>
                        <a:srgbClr val="FED6DC"/>
                      </a:solidFill>
                      <a:ln w="19050" cap="flat">
                        <a:solidFill>
                          <a:srgbClr val="CC062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3" name="Connector: Curved 122">
                        <a:extLst>
                          <a:ext uri="{FF2B5EF4-FFF2-40B4-BE49-F238E27FC236}">
                            <a16:creationId xmlns:a16="http://schemas.microsoft.com/office/drawing/2014/main" id="{2E32A98C-73C9-4A2F-821B-4AF88DE37A29}"/>
                          </a:ext>
                        </a:extLst>
                      </p:cNvPr>
                      <p:cNvCxnSpPr>
                        <a:cxnSpLocks/>
                      </p:cNvCxnSpPr>
                      <p:nvPr/>
                    </p:nvCxnSpPr>
                    <p:spPr>
                      <a:xfrm rot="5400000">
                        <a:off x="5779462" y="2243683"/>
                        <a:ext cx="601176" cy="220017"/>
                      </a:xfrm>
                      <a:prstGeom prst="curvedConnector3">
                        <a:avLst>
                          <a:gd name="adj1" fmla="val 50000"/>
                        </a:avLst>
                      </a:prstGeom>
                      <a:solidFill>
                        <a:srgbClr val="FED6DC"/>
                      </a:solidFill>
                      <a:ln w="19050">
                        <a:solidFill>
                          <a:srgbClr val="CC0622"/>
                        </a:solidFill>
                      </a:ln>
                    </p:spPr>
                    <p:style>
                      <a:lnRef idx="1">
                        <a:schemeClr val="accent1"/>
                      </a:lnRef>
                      <a:fillRef idx="0">
                        <a:schemeClr val="accent1"/>
                      </a:fillRef>
                      <a:effectRef idx="0">
                        <a:schemeClr val="accent1"/>
                      </a:effectRef>
                      <a:fontRef idx="minor">
                        <a:schemeClr val="tx1"/>
                      </a:fontRef>
                    </p:style>
                  </p:cxnSp>
                  <p:sp>
                    <p:nvSpPr>
                      <p:cNvPr id="124" name="Freeform: Shape 123">
                        <a:extLst>
                          <a:ext uri="{FF2B5EF4-FFF2-40B4-BE49-F238E27FC236}">
                            <a16:creationId xmlns:a16="http://schemas.microsoft.com/office/drawing/2014/main" id="{2BC98F35-83E1-4B26-A507-9B8A362C0E41}"/>
                          </a:ext>
                        </a:extLst>
                      </p:cNvPr>
                      <p:cNvSpPr/>
                      <p:nvPr/>
                    </p:nvSpPr>
                    <p:spPr>
                      <a:xfrm>
                        <a:off x="5963775" y="2441876"/>
                        <a:ext cx="313933" cy="70575"/>
                      </a:xfrm>
                      <a:custGeom>
                        <a:avLst/>
                        <a:gdLst>
                          <a:gd name="connsiteX0" fmla="*/ 632960 w 643666"/>
                          <a:gd name="connsiteY0" fmla="*/ 8209 h 193105"/>
                          <a:gd name="connsiteX1" fmla="*/ 587516 w 643666"/>
                          <a:gd name="connsiteY1" fmla="*/ 10719 h 193105"/>
                          <a:gd name="connsiteX2" fmla="*/ 321839 w 643666"/>
                          <a:gd name="connsiteY2" fmla="*/ 128737 h 193105"/>
                          <a:gd name="connsiteX3" fmla="*/ 56161 w 643666"/>
                          <a:gd name="connsiteY3" fmla="*/ 10719 h 193105"/>
                          <a:gd name="connsiteX4" fmla="*/ 10717 w 643666"/>
                          <a:gd name="connsiteY4" fmla="*/ 8209 h 193105"/>
                          <a:gd name="connsiteX5" fmla="*/ 8207 w 643666"/>
                          <a:gd name="connsiteY5" fmla="*/ 53652 h 193105"/>
                          <a:gd name="connsiteX6" fmla="*/ 321839 w 643666"/>
                          <a:gd name="connsiteY6" fmla="*/ 193105 h 193105"/>
                          <a:gd name="connsiteX7" fmla="*/ 635470 w 643666"/>
                          <a:gd name="connsiteY7" fmla="*/ 53652 h 193105"/>
                          <a:gd name="connsiteX8" fmla="*/ 632960 w 643666"/>
                          <a:gd name="connsiteY8" fmla="*/ 8209 h 19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666" h="193105">
                            <a:moveTo>
                              <a:pt x="632960" y="8209"/>
                            </a:moveTo>
                            <a:cubicBezTo>
                              <a:pt x="619700" y="-3667"/>
                              <a:pt x="599328" y="-2508"/>
                              <a:pt x="587516" y="10719"/>
                            </a:cubicBezTo>
                            <a:cubicBezTo>
                              <a:pt x="520381" y="85740"/>
                              <a:pt x="423572" y="128737"/>
                              <a:pt x="321839" y="128737"/>
                            </a:cubicBezTo>
                            <a:cubicBezTo>
                              <a:pt x="220138" y="128737"/>
                              <a:pt x="123297" y="85740"/>
                              <a:pt x="56161" y="10719"/>
                            </a:cubicBezTo>
                            <a:cubicBezTo>
                              <a:pt x="44285" y="-2508"/>
                              <a:pt x="23977" y="-3667"/>
                              <a:pt x="10717" y="8209"/>
                            </a:cubicBezTo>
                            <a:cubicBezTo>
                              <a:pt x="-2542" y="20052"/>
                              <a:pt x="-3637" y="40393"/>
                              <a:pt x="8207" y="53652"/>
                            </a:cubicBezTo>
                            <a:cubicBezTo>
                              <a:pt x="87540" y="142287"/>
                              <a:pt x="201857" y="193105"/>
                              <a:pt x="321839" y="193105"/>
                            </a:cubicBezTo>
                            <a:cubicBezTo>
                              <a:pt x="441852" y="193105"/>
                              <a:pt x="556169" y="142255"/>
                              <a:pt x="635470" y="53652"/>
                            </a:cubicBezTo>
                            <a:cubicBezTo>
                              <a:pt x="647314" y="40393"/>
                              <a:pt x="646188" y="20052"/>
                              <a:pt x="632960" y="8209"/>
                            </a:cubicBezTo>
                            <a:close/>
                          </a:path>
                        </a:pathLst>
                      </a:custGeom>
                      <a:solidFill>
                        <a:srgbClr val="CC0622"/>
                      </a:solidFill>
                      <a:ln w="40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BCA78B62-C43D-4AF6-B11E-708A00DFB495}"/>
                          </a:ext>
                        </a:extLst>
                      </p:cNvPr>
                      <p:cNvGrpSpPr/>
                      <p:nvPr/>
                    </p:nvGrpSpPr>
                    <p:grpSpPr>
                      <a:xfrm>
                        <a:off x="5967830" y="2229281"/>
                        <a:ext cx="305820" cy="70574"/>
                        <a:chOff x="-196615" y="3943941"/>
                        <a:chExt cx="836779" cy="193103"/>
                      </a:xfrm>
                      <a:solidFill>
                        <a:srgbClr val="CC0622"/>
                      </a:solidFill>
                    </p:grpSpPr>
                    <p:sp>
                      <p:nvSpPr>
                        <p:cNvPr id="126" name="Freeform: Shape 125">
                          <a:extLst>
                            <a:ext uri="{FF2B5EF4-FFF2-40B4-BE49-F238E27FC236}">
                              <a16:creationId xmlns:a16="http://schemas.microsoft.com/office/drawing/2014/main" id="{60E22AFD-97C8-4FD5-886D-5042CDDFA5A8}"/>
                            </a:ext>
                          </a:extLst>
                        </p:cNvPr>
                        <p:cNvSpPr/>
                        <p:nvPr/>
                      </p:nvSpPr>
                      <p:spPr>
                        <a:xfrm>
                          <a:off x="318326" y="3943941"/>
                          <a:ext cx="321838" cy="193103"/>
                        </a:xfrm>
                        <a:custGeom>
                          <a:avLst/>
                          <a:gdLst>
                            <a:gd name="connsiteX0" fmla="*/ 160919 w 321838"/>
                            <a:gd name="connsiteY0" fmla="*/ 0 h 193103"/>
                            <a:gd name="connsiteX1" fmla="*/ 0 w 321838"/>
                            <a:gd name="connsiteY1" fmla="*/ 160919 h 193103"/>
                            <a:gd name="connsiteX2" fmla="*/ 32184 w 321838"/>
                            <a:gd name="connsiteY2" fmla="*/ 193103 h 193103"/>
                            <a:gd name="connsiteX3" fmla="*/ 64368 w 321838"/>
                            <a:gd name="connsiteY3" fmla="*/ 160919 h 193103"/>
                            <a:gd name="connsiteX4" fmla="*/ 160919 w 321838"/>
                            <a:gd name="connsiteY4" fmla="*/ 64368 h 193103"/>
                            <a:gd name="connsiteX5" fmla="*/ 257471 w 321838"/>
                            <a:gd name="connsiteY5" fmla="*/ 160919 h 193103"/>
                            <a:gd name="connsiteX6" fmla="*/ 289655 w 321838"/>
                            <a:gd name="connsiteY6" fmla="*/ 193103 h 193103"/>
                            <a:gd name="connsiteX7" fmla="*/ 321838 w 321838"/>
                            <a:gd name="connsiteY7" fmla="*/ 160919 h 193103"/>
                            <a:gd name="connsiteX8" fmla="*/ 160919 w 321838"/>
                            <a:gd name="connsiteY8" fmla="*/ 0 h 19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838" h="193103">
                              <a:moveTo>
                                <a:pt x="160919" y="0"/>
                              </a:moveTo>
                              <a:cubicBezTo>
                                <a:pt x="72188" y="0"/>
                                <a:pt x="0" y="72188"/>
                                <a:pt x="0" y="160919"/>
                              </a:cubicBezTo>
                              <a:cubicBezTo>
                                <a:pt x="0" y="178685"/>
                                <a:pt x="14418" y="193103"/>
                                <a:pt x="32184" y="193103"/>
                              </a:cubicBezTo>
                              <a:cubicBezTo>
                                <a:pt x="49949" y="193103"/>
                                <a:pt x="64368" y="178685"/>
                                <a:pt x="64368" y="160919"/>
                              </a:cubicBezTo>
                              <a:cubicBezTo>
                                <a:pt x="64368" y="107687"/>
                                <a:pt x="107687" y="64368"/>
                                <a:pt x="160919" y="64368"/>
                              </a:cubicBezTo>
                              <a:cubicBezTo>
                                <a:pt x="214151" y="64368"/>
                                <a:pt x="257471" y="107687"/>
                                <a:pt x="257471" y="160919"/>
                              </a:cubicBezTo>
                              <a:cubicBezTo>
                                <a:pt x="257471" y="178685"/>
                                <a:pt x="271889" y="193103"/>
                                <a:pt x="289655" y="193103"/>
                              </a:cubicBezTo>
                              <a:cubicBezTo>
                                <a:pt x="307420" y="193103"/>
                                <a:pt x="321838" y="178685"/>
                                <a:pt x="321838" y="160919"/>
                              </a:cubicBezTo>
                              <a:cubicBezTo>
                                <a:pt x="321838" y="72188"/>
                                <a:pt x="249650" y="0"/>
                                <a:pt x="160919" y="0"/>
                              </a:cubicBezTo>
                              <a:close/>
                            </a:path>
                          </a:pathLst>
                        </a:custGeom>
                        <a:grpFill/>
                        <a:ln w="40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831B45D9-5886-4D8B-91ED-1FB7242FEF36}"/>
                            </a:ext>
                          </a:extLst>
                        </p:cNvPr>
                        <p:cNvSpPr/>
                        <p:nvPr/>
                      </p:nvSpPr>
                      <p:spPr>
                        <a:xfrm>
                          <a:off x="-196615" y="3943941"/>
                          <a:ext cx="321838" cy="193103"/>
                        </a:xfrm>
                        <a:custGeom>
                          <a:avLst/>
                          <a:gdLst>
                            <a:gd name="connsiteX0" fmla="*/ 257471 w 321838"/>
                            <a:gd name="connsiteY0" fmla="*/ 160919 h 193103"/>
                            <a:gd name="connsiteX1" fmla="*/ 289655 w 321838"/>
                            <a:gd name="connsiteY1" fmla="*/ 193103 h 193103"/>
                            <a:gd name="connsiteX2" fmla="*/ 321838 w 321838"/>
                            <a:gd name="connsiteY2" fmla="*/ 160919 h 193103"/>
                            <a:gd name="connsiteX3" fmla="*/ 160919 w 321838"/>
                            <a:gd name="connsiteY3" fmla="*/ 0 h 193103"/>
                            <a:gd name="connsiteX4" fmla="*/ 0 w 321838"/>
                            <a:gd name="connsiteY4" fmla="*/ 160919 h 193103"/>
                            <a:gd name="connsiteX5" fmla="*/ 32184 w 321838"/>
                            <a:gd name="connsiteY5" fmla="*/ 193103 h 193103"/>
                            <a:gd name="connsiteX6" fmla="*/ 64368 w 321838"/>
                            <a:gd name="connsiteY6" fmla="*/ 160919 h 193103"/>
                            <a:gd name="connsiteX7" fmla="*/ 160919 w 321838"/>
                            <a:gd name="connsiteY7" fmla="*/ 64368 h 193103"/>
                            <a:gd name="connsiteX8" fmla="*/ 257471 w 321838"/>
                            <a:gd name="connsiteY8" fmla="*/ 160919 h 19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838" h="193103">
                              <a:moveTo>
                                <a:pt x="257471" y="160919"/>
                              </a:moveTo>
                              <a:cubicBezTo>
                                <a:pt x="257471" y="178685"/>
                                <a:pt x="271889" y="193103"/>
                                <a:pt x="289655" y="193103"/>
                              </a:cubicBezTo>
                              <a:cubicBezTo>
                                <a:pt x="307420" y="193103"/>
                                <a:pt x="321838" y="178685"/>
                                <a:pt x="321838" y="160919"/>
                              </a:cubicBezTo>
                              <a:cubicBezTo>
                                <a:pt x="321838" y="72188"/>
                                <a:pt x="249650" y="0"/>
                                <a:pt x="160919" y="0"/>
                              </a:cubicBezTo>
                              <a:cubicBezTo>
                                <a:pt x="72188" y="0"/>
                                <a:pt x="0" y="72188"/>
                                <a:pt x="0" y="160919"/>
                              </a:cubicBezTo>
                              <a:cubicBezTo>
                                <a:pt x="0" y="178685"/>
                                <a:pt x="14418" y="193103"/>
                                <a:pt x="32184" y="193103"/>
                              </a:cubicBezTo>
                              <a:cubicBezTo>
                                <a:pt x="49949" y="193103"/>
                                <a:pt x="64368" y="178685"/>
                                <a:pt x="64368" y="160919"/>
                              </a:cubicBezTo>
                              <a:cubicBezTo>
                                <a:pt x="64368" y="107687"/>
                                <a:pt x="107687" y="64368"/>
                                <a:pt x="160919" y="64368"/>
                              </a:cubicBezTo>
                              <a:cubicBezTo>
                                <a:pt x="214151" y="64368"/>
                                <a:pt x="257471" y="107687"/>
                                <a:pt x="257471" y="160919"/>
                              </a:cubicBezTo>
                              <a:close/>
                            </a:path>
                          </a:pathLst>
                        </a:custGeom>
                        <a:grpFill/>
                        <a:ln w="40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71" name="Rectangle: Rounded Corners 70">
                    <a:extLst>
                      <a:ext uri="{FF2B5EF4-FFF2-40B4-BE49-F238E27FC236}">
                        <a16:creationId xmlns:a16="http://schemas.microsoft.com/office/drawing/2014/main" id="{1E892FA8-4DCD-4131-B217-316E391AD7AD}"/>
                      </a:ext>
                    </a:extLst>
                  </p:cNvPr>
                  <p:cNvSpPr/>
                  <p:nvPr/>
                </p:nvSpPr>
                <p:spPr>
                  <a:xfrm>
                    <a:off x="6978221" y="1645469"/>
                    <a:ext cx="1752600" cy="3677486"/>
                  </a:xfrm>
                  <a:prstGeom prst="roundRect">
                    <a:avLst>
                      <a:gd name="adj" fmla="val 7076"/>
                    </a:avLst>
                  </a:prstGeom>
                  <a:gradFill flip="none" rotWithShape="1">
                    <a:gsLst>
                      <a:gs pos="0">
                        <a:schemeClr val="bg1">
                          <a:lumMod val="95000"/>
                        </a:schemeClr>
                      </a:gs>
                      <a:gs pos="66000">
                        <a:schemeClr val="bg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44D51D91-51C1-4898-A36E-BCCBE8A037C3}"/>
                      </a:ext>
                    </a:extLst>
                  </p:cNvPr>
                  <p:cNvSpPr/>
                  <p:nvPr/>
                </p:nvSpPr>
                <p:spPr>
                  <a:xfrm>
                    <a:off x="6990363" y="3163556"/>
                    <a:ext cx="1755648" cy="265690"/>
                  </a:xfrm>
                  <a:prstGeom prst="rect">
                    <a:avLst/>
                  </a:prstGeom>
                  <a:solidFill>
                    <a:srgbClr val="EB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AEFF1E90-72DF-422A-9830-60501F90E757}"/>
                      </a:ext>
                    </a:extLst>
                  </p:cNvPr>
                  <p:cNvGrpSpPr/>
                  <p:nvPr/>
                </p:nvGrpSpPr>
                <p:grpSpPr>
                  <a:xfrm>
                    <a:off x="8834789" y="1741742"/>
                    <a:ext cx="1555751" cy="1353016"/>
                    <a:chOff x="8834789" y="1735392"/>
                    <a:chExt cx="1555751" cy="1353016"/>
                  </a:xfrm>
                </p:grpSpPr>
                <p:sp>
                  <p:nvSpPr>
                    <p:cNvPr id="102" name="Oval 101">
                      <a:extLst>
                        <a:ext uri="{FF2B5EF4-FFF2-40B4-BE49-F238E27FC236}">
                          <a16:creationId xmlns:a16="http://schemas.microsoft.com/office/drawing/2014/main" id="{07C7D261-0F26-44CC-A5C6-30C507CFFFF2}"/>
                        </a:ext>
                      </a:extLst>
                    </p:cNvPr>
                    <p:cNvSpPr/>
                    <p:nvPr/>
                  </p:nvSpPr>
                  <p:spPr>
                    <a:xfrm>
                      <a:off x="8894356" y="2898577"/>
                      <a:ext cx="1375033" cy="189831"/>
                    </a:xfrm>
                    <a:prstGeom prst="ellipse">
                      <a:avLst/>
                    </a:prstGeom>
                    <a:gradFill flip="none" rotWithShape="1">
                      <a:gsLst>
                        <a:gs pos="0">
                          <a:schemeClr val="tx1">
                            <a:alpha val="2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D2967CF5-A466-4AC7-B5F9-DC1225EBD14E}"/>
                        </a:ext>
                      </a:extLst>
                    </p:cNvPr>
                    <p:cNvSpPr/>
                    <p:nvPr/>
                  </p:nvSpPr>
                  <p:spPr>
                    <a:xfrm>
                      <a:off x="8834789" y="1735392"/>
                      <a:ext cx="1555751" cy="1287935"/>
                    </a:xfrm>
                    <a:prstGeom prst="roundRect">
                      <a:avLst>
                        <a:gd name="adj" fmla="val 9975"/>
                      </a:avLst>
                    </a:prstGeom>
                    <a:solidFill>
                      <a:srgbClr val="006858"/>
                    </a:solidFill>
                    <a:ln>
                      <a:solidFill>
                        <a:srgbClr val="006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4" name="Group 103">
                      <a:extLst>
                        <a:ext uri="{FF2B5EF4-FFF2-40B4-BE49-F238E27FC236}">
                          <a16:creationId xmlns:a16="http://schemas.microsoft.com/office/drawing/2014/main" id="{50C7AA4F-10C1-4F5B-B5F8-6DC9B7347561}"/>
                        </a:ext>
                      </a:extLst>
                    </p:cNvPr>
                    <p:cNvGrpSpPr/>
                    <p:nvPr/>
                  </p:nvGrpSpPr>
                  <p:grpSpPr>
                    <a:xfrm>
                      <a:off x="9253274" y="2122001"/>
                      <a:ext cx="718780" cy="514716"/>
                      <a:chOff x="9253274" y="1916185"/>
                      <a:chExt cx="718780" cy="514716"/>
                    </a:xfrm>
                  </p:grpSpPr>
                  <p:grpSp>
                    <p:nvGrpSpPr>
                      <p:cNvPr id="105" name="Group 104">
                        <a:extLst>
                          <a:ext uri="{FF2B5EF4-FFF2-40B4-BE49-F238E27FC236}">
                            <a16:creationId xmlns:a16="http://schemas.microsoft.com/office/drawing/2014/main" id="{9C3EF5E8-CA9F-461D-A1E7-AE888848330D}"/>
                          </a:ext>
                        </a:extLst>
                      </p:cNvPr>
                      <p:cNvGrpSpPr/>
                      <p:nvPr/>
                    </p:nvGrpSpPr>
                    <p:grpSpPr>
                      <a:xfrm>
                        <a:off x="9253274" y="1916185"/>
                        <a:ext cx="718780" cy="514716"/>
                        <a:chOff x="9296175" y="2117725"/>
                        <a:chExt cx="718780" cy="514716"/>
                      </a:xfrm>
                    </p:grpSpPr>
                    <p:sp>
                      <p:nvSpPr>
                        <p:cNvPr id="107" name="Freeform: Shape 106">
                          <a:extLst>
                            <a:ext uri="{FF2B5EF4-FFF2-40B4-BE49-F238E27FC236}">
                              <a16:creationId xmlns:a16="http://schemas.microsoft.com/office/drawing/2014/main" id="{874FF53A-4274-4014-9AAD-A6C51D3D730F}"/>
                            </a:ext>
                          </a:extLst>
                        </p:cNvPr>
                        <p:cNvSpPr/>
                        <p:nvPr/>
                      </p:nvSpPr>
                      <p:spPr>
                        <a:xfrm>
                          <a:off x="9296175" y="2117725"/>
                          <a:ext cx="718780" cy="514716"/>
                        </a:xfrm>
                        <a:custGeom>
                          <a:avLst/>
                          <a:gdLst>
                            <a:gd name="connsiteX0" fmla="*/ 417713 w 1474259"/>
                            <a:gd name="connsiteY0" fmla="*/ 0 h 1055713"/>
                            <a:gd name="connsiteX1" fmla="*/ 504023 w 1474259"/>
                            <a:gd name="connsiteY1" fmla="*/ 0 h 1055713"/>
                            <a:gd name="connsiteX2" fmla="*/ 533665 w 1474259"/>
                            <a:gd name="connsiteY2" fmla="*/ 29642 h 1055713"/>
                            <a:gd name="connsiteX3" fmla="*/ 533303 w 1474259"/>
                            <a:gd name="connsiteY3" fmla="*/ 34292 h 1055713"/>
                            <a:gd name="connsiteX4" fmla="*/ 940965 w 1474259"/>
                            <a:gd name="connsiteY4" fmla="*/ 34292 h 1055713"/>
                            <a:gd name="connsiteX5" fmla="*/ 940602 w 1474259"/>
                            <a:gd name="connsiteY5" fmla="*/ 29642 h 1055713"/>
                            <a:gd name="connsiteX6" fmla="*/ 970244 w 1474259"/>
                            <a:gd name="connsiteY6" fmla="*/ 0 h 1055713"/>
                            <a:gd name="connsiteX7" fmla="*/ 1056552 w 1474259"/>
                            <a:gd name="connsiteY7" fmla="*/ 0 h 1055713"/>
                            <a:gd name="connsiteX8" fmla="*/ 1086194 w 1474259"/>
                            <a:gd name="connsiteY8" fmla="*/ 29642 h 1055713"/>
                            <a:gd name="connsiteX9" fmla="*/ 1085654 w 1474259"/>
                            <a:gd name="connsiteY9" fmla="*/ 35304 h 1055713"/>
                            <a:gd name="connsiteX10" fmla="*/ 1408635 w 1474259"/>
                            <a:gd name="connsiteY10" fmla="*/ 380773 h 1055713"/>
                            <a:gd name="connsiteX11" fmla="*/ 1472625 w 1474259"/>
                            <a:gd name="connsiteY11" fmla="*/ 865965 h 1055713"/>
                            <a:gd name="connsiteX12" fmla="*/ 1433689 w 1474259"/>
                            <a:gd name="connsiteY12" fmla="*/ 1002618 h 1055713"/>
                            <a:gd name="connsiteX13" fmla="*/ 1314321 w 1474259"/>
                            <a:gd name="connsiteY13" fmla="*/ 1055710 h 1055713"/>
                            <a:gd name="connsiteX14" fmla="*/ 1024677 w 1474259"/>
                            <a:gd name="connsiteY14" fmla="*/ 852366 h 1055713"/>
                            <a:gd name="connsiteX15" fmla="*/ 795044 w 1474259"/>
                            <a:gd name="connsiteY15" fmla="*/ 734994 h 1055713"/>
                            <a:gd name="connsiteX16" fmla="*/ 681364 w 1474259"/>
                            <a:gd name="connsiteY16" fmla="*/ 734991 h 1055713"/>
                            <a:gd name="connsiteX17" fmla="*/ 449584 w 1474259"/>
                            <a:gd name="connsiteY17" fmla="*/ 852369 h 1055713"/>
                            <a:gd name="connsiteX18" fmla="*/ 159940 w 1474259"/>
                            <a:gd name="connsiteY18" fmla="*/ 1055713 h 1055713"/>
                            <a:gd name="connsiteX19" fmla="*/ 40569 w 1474259"/>
                            <a:gd name="connsiteY19" fmla="*/ 1002621 h 1055713"/>
                            <a:gd name="connsiteX20" fmla="*/ 1636 w 1474259"/>
                            <a:gd name="connsiteY20" fmla="*/ 865968 h 1055713"/>
                            <a:gd name="connsiteX21" fmla="*/ 65626 w 1474259"/>
                            <a:gd name="connsiteY21" fmla="*/ 380777 h 1055713"/>
                            <a:gd name="connsiteX22" fmla="*/ 388611 w 1474259"/>
                            <a:gd name="connsiteY22" fmla="*/ 35304 h 1055713"/>
                            <a:gd name="connsiteX23" fmla="*/ 388071 w 1474259"/>
                            <a:gd name="connsiteY23" fmla="*/ 29642 h 1055713"/>
                            <a:gd name="connsiteX24" fmla="*/ 417713 w 1474259"/>
                            <a:gd name="connsiteY24" fmla="*/ 0 h 1055713"/>
                            <a:gd name="connsiteX25" fmla="*/ 429945 w 1474259"/>
                            <a:gd name="connsiteY25" fmla="*/ 93583 h 1055713"/>
                            <a:gd name="connsiteX26" fmla="*/ 236835 w 1474259"/>
                            <a:gd name="connsiteY26" fmla="*/ 140819 h 1055713"/>
                            <a:gd name="connsiteX27" fmla="*/ 124406 w 1474259"/>
                            <a:gd name="connsiteY27" fmla="*/ 388530 h 1055713"/>
                            <a:gd name="connsiteX28" fmla="*/ 60412 w 1474259"/>
                            <a:gd name="connsiteY28" fmla="*/ 873718 h 1055713"/>
                            <a:gd name="connsiteX29" fmla="*/ 85147 w 1474259"/>
                            <a:gd name="connsiteY29" fmla="*/ 963536 h 1055713"/>
                            <a:gd name="connsiteX30" fmla="*/ 159940 w 1474259"/>
                            <a:gd name="connsiteY30" fmla="*/ 996429 h 1055713"/>
                            <a:gd name="connsiteX31" fmla="*/ 399196 w 1474259"/>
                            <a:gd name="connsiteY31" fmla="*/ 821130 h 1055713"/>
                            <a:gd name="connsiteX32" fmla="*/ 681121 w 1474259"/>
                            <a:gd name="connsiteY32" fmla="*/ 675707 h 1055713"/>
                            <a:gd name="connsiteX33" fmla="*/ 795318 w 1474259"/>
                            <a:gd name="connsiteY33" fmla="*/ 675714 h 1055713"/>
                            <a:gd name="connsiteX34" fmla="*/ 1075061 w 1474259"/>
                            <a:gd name="connsiteY34" fmla="*/ 821130 h 1055713"/>
                            <a:gd name="connsiteX35" fmla="*/ 1314321 w 1474259"/>
                            <a:gd name="connsiteY35" fmla="*/ 996429 h 1055713"/>
                            <a:gd name="connsiteX36" fmla="*/ 1389114 w 1474259"/>
                            <a:gd name="connsiteY36" fmla="*/ 963540 h 1055713"/>
                            <a:gd name="connsiteX37" fmla="*/ 1413852 w 1474259"/>
                            <a:gd name="connsiteY37" fmla="*/ 873721 h 1055713"/>
                            <a:gd name="connsiteX38" fmla="*/ 1349862 w 1474259"/>
                            <a:gd name="connsiteY38" fmla="*/ 388530 h 1055713"/>
                            <a:gd name="connsiteX39" fmla="*/ 1237430 w 1474259"/>
                            <a:gd name="connsiteY39" fmla="*/ 140819 h 1055713"/>
                            <a:gd name="connsiteX40" fmla="*/ 1044316 w 1474259"/>
                            <a:gd name="connsiteY40" fmla="*/ 93583 h 1055713"/>
                            <a:gd name="connsiteX41" fmla="*/ 429945 w 1474259"/>
                            <a:gd name="connsiteY41" fmla="*/ 93583 h 105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4259" h="1055713">
                              <a:moveTo>
                                <a:pt x="417713" y="0"/>
                              </a:moveTo>
                              <a:lnTo>
                                <a:pt x="504023" y="0"/>
                              </a:lnTo>
                              <a:cubicBezTo>
                                <a:pt x="520396" y="0"/>
                                <a:pt x="533665" y="13270"/>
                                <a:pt x="533665" y="29642"/>
                              </a:cubicBezTo>
                              <a:cubicBezTo>
                                <a:pt x="533665" y="31223"/>
                                <a:pt x="533540" y="32777"/>
                                <a:pt x="533303" y="34292"/>
                              </a:cubicBezTo>
                              <a:lnTo>
                                <a:pt x="940965" y="34292"/>
                              </a:lnTo>
                              <a:cubicBezTo>
                                <a:pt x="940724" y="32777"/>
                                <a:pt x="940602" y="31223"/>
                                <a:pt x="940602" y="29642"/>
                              </a:cubicBezTo>
                              <a:cubicBezTo>
                                <a:pt x="940602" y="13270"/>
                                <a:pt x="953872" y="0"/>
                                <a:pt x="970244" y="0"/>
                              </a:cubicBezTo>
                              <a:lnTo>
                                <a:pt x="1056552" y="0"/>
                              </a:lnTo>
                              <a:cubicBezTo>
                                <a:pt x="1072924" y="0"/>
                                <a:pt x="1086194" y="13270"/>
                                <a:pt x="1086194" y="29642"/>
                              </a:cubicBezTo>
                              <a:cubicBezTo>
                                <a:pt x="1086194" y="31578"/>
                                <a:pt x="1086006" y="33469"/>
                                <a:pt x="1085654" y="35304"/>
                              </a:cubicBezTo>
                              <a:cubicBezTo>
                                <a:pt x="1235533" y="43159"/>
                                <a:pt x="1371843" y="101751"/>
                                <a:pt x="1408635" y="380773"/>
                              </a:cubicBezTo>
                              <a:lnTo>
                                <a:pt x="1472625" y="865965"/>
                              </a:lnTo>
                              <a:cubicBezTo>
                                <a:pt x="1479344" y="916926"/>
                                <a:pt x="1465152" y="966734"/>
                                <a:pt x="1433689" y="1002618"/>
                              </a:cubicBezTo>
                              <a:cubicBezTo>
                                <a:pt x="1403672" y="1036857"/>
                                <a:pt x="1361280" y="1055710"/>
                                <a:pt x="1314321" y="1055710"/>
                              </a:cubicBezTo>
                              <a:cubicBezTo>
                                <a:pt x="1158629" y="1055710"/>
                                <a:pt x="1102826" y="978440"/>
                                <a:pt x="1024677" y="852366"/>
                              </a:cubicBezTo>
                              <a:cubicBezTo>
                                <a:pt x="955084" y="740106"/>
                                <a:pt x="952370" y="735725"/>
                                <a:pt x="795044" y="734994"/>
                              </a:cubicBezTo>
                              <a:lnTo>
                                <a:pt x="681364" y="734991"/>
                              </a:lnTo>
                              <a:cubicBezTo>
                                <a:pt x="521944" y="735643"/>
                                <a:pt x="519226" y="740030"/>
                                <a:pt x="449584" y="852369"/>
                              </a:cubicBezTo>
                              <a:cubicBezTo>
                                <a:pt x="371432" y="978443"/>
                                <a:pt x="315633" y="1055713"/>
                                <a:pt x="159940" y="1055713"/>
                              </a:cubicBezTo>
                              <a:cubicBezTo>
                                <a:pt x="112981" y="1055713"/>
                                <a:pt x="70590" y="1036857"/>
                                <a:pt x="40569" y="1002621"/>
                              </a:cubicBezTo>
                              <a:cubicBezTo>
                                <a:pt x="9106" y="966734"/>
                                <a:pt x="-5086" y="916923"/>
                                <a:pt x="1636" y="865968"/>
                              </a:cubicBezTo>
                              <a:lnTo>
                                <a:pt x="65626" y="380777"/>
                              </a:lnTo>
                              <a:cubicBezTo>
                                <a:pt x="102425" y="101751"/>
                                <a:pt x="238735" y="43159"/>
                                <a:pt x="388611" y="35304"/>
                              </a:cubicBezTo>
                              <a:cubicBezTo>
                                <a:pt x="388255" y="33469"/>
                                <a:pt x="388071" y="31578"/>
                                <a:pt x="388071" y="29642"/>
                              </a:cubicBezTo>
                              <a:cubicBezTo>
                                <a:pt x="388071" y="13270"/>
                                <a:pt x="401341" y="0"/>
                                <a:pt x="417713" y="0"/>
                              </a:cubicBezTo>
                              <a:close/>
                              <a:moveTo>
                                <a:pt x="429945" y="93583"/>
                              </a:moveTo>
                              <a:cubicBezTo>
                                <a:pt x="365935" y="93583"/>
                                <a:pt x="292933" y="99195"/>
                                <a:pt x="236835" y="140819"/>
                              </a:cubicBezTo>
                              <a:cubicBezTo>
                                <a:pt x="177343" y="184962"/>
                                <a:pt x="140568" y="265990"/>
                                <a:pt x="124406" y="388530"/>
                              </a:cubicBezTo>
                              <a:lnTo>
                                <a:pt x="60412" y="873718"/>
                              </a:lnTo>
                              <a:cubicBezTo>
                                <a:pt x="55858" y="908248"/>
                                <a:pt x="64641" y="940149"/>
                                <a:pt x="85147" y="963536"/>
                              </a:cubicBezTo>
                              <a:cubicBezTo>
                                <a:pt x="103742" y="984747"/>
                                <a:pt x="130305" y="996429"/>
                                <a:pt x="159940" y="996429"/>
                              </a:cubicBezTo>
                              <a:cubicBezTo>
                                <a:pt x="285253" y="996429"/>
                                <a:pt x="323847" y="942688"/>
                                <a:pt x="399196" y="821130"/>
                              </a:cubicBezTo>
                              <a:cubicBezTo>
                                <a:pt x="478729" y="692837"/>
                                <a:pt x="499561" y="676451"/>
                                <a:pt x="681121" y="675707"/>
                              </a:cubicBezTo>
                              <a:lnTo>
                                <a:pt x="795318" y="675714"/>
                              </a:lnTo>
                              <a:cubicBezTo>
                                <a:pt x="974878" y="676547"/>
                                <a:pt x="995585" y="692926"/>
                                <a:pt x="1075061" y="821130"/>
                              </a:cubicBezTo>
                              <a:cubicBezTo>
                                <a:pt x="1150411" y="942685"/>
                                <a:pt x="1189005" y="996429"/>
                                <a:pt x="1314321" y="996429"/>
                              </a:cubicBezTo>
                              <a:cubicBezTo>
                                <a:pt x="1343953" y="996429"/>
                                <a:pt x="1370519" y="984747"/>
                                <a:pt x="1389114" y="963540"/>
                              </a:cubicBezTo>
                              <a:cubicBezTo>
                                <a:pt x="1409620" y="940149"/>
                                <a:pt x="1418407" y="908251"/>
                                <a:pt x="1413852" y="873721"/>
                              </a:cubicBezTo>
                              <a:lnTo>
                                <a:pt x="1349862" y="388530"/>
                              </a:lnTo>
                              <a:cubicBezTo>
                                <a:pt x="1333704" y="265990"/>
                                <a:pt x="1296928" y="184962"/>
                                <a:pt x="1237430" y="140819"/>
                              </a:cubicBezTo>
                              <a:cubicBezTo>
                                <a:pt x="1181331" y="99195"/>
                                <a:pt x="1108330" y="93583"/>
                                <a:pt x="1044316" y="93583"/>
                              </a:cubicBezTo>
                              <a:lnTo>
                                <a:pt x="429945" y="93583"/>
                              </a:lnTo>
                              <a:close/>
                            </a:path>
                          </a:pathLst>
                        </a:custGeom>
                        <a:solidFill>
                          <a:srgbClr val="172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858FBB66-8624-4139-B0D6-D0105719C79E}"/>
                            </a:ext>
                          </a:extLst>
                        </p:cNvPr>
                        <p:cNvSpPr/>
                        <p:nvPr/>
                      </p:nvSpPr>
                      <p:spPr>
                        <a:xfrm>
                          <a:off x="9413478" y="2242696"/>
                          <a:ext cx="127023" cy="127024"/>
                        </a:xfrm>
                        <a:custGeom>
                          <a:avLst/>
                          <a:gdLst>
                            <a:gd name="connsiteX0" fmla="*/ 130266 w 260532"/>
                            <a:gd name="connsiteY0" fmla="*/ 0 h 260533"/>
                            <a:gd name="connsiteX1" fmla="*/ 159908 w 260532"/>
                            <a:gd name="connsiteY1" fmla="*/ 29642 h 260533"/>
                            <a:gd name="connsiteX2" fmla="*/ 159908 w 260532"/>
                            <a:gd name="connsiteY2" fmla="*/ 100625 h 260533"/>
                            <a:gd name="connsiteX3" fmla="*/ 230890 w 260532"/>
                            <a:gd name="connsiteY3" fmla="*/ 100625 h 260533"/>
                            <a:gd name="connsiteX4" fmla="*/ 260532 w 260532"/>
                            <a:gd name="connsiteY4" fmla="*/ 130267 h 260533"/>
                            <a:gd name="connsiteX5" fmla="*/ 230890 w 260532"/>
                            <a:gd name="connsiteY5" fmla="*/ 159909 h 260533"/>
                            <a:gd name="connsiteX6" fmla="*/ 159908 w 260532"/>
                            <a:gd name="connsiteY6" fmla="*/ 159909 h 260533"/>
                            <a:gd name="connsiteX7" fmla="*/ 159908 w 260532"/>
                            <a:gd name="connsiteY7" fmla="*/ 230891 h 260533"/>
                            <a:gd name="connsiteX8" fmla="*/ 130266 w 260532"/>
                            <a:gd name="connsiteY8" fmla="*/ 260533 h 260533"/>
                            <a:gd name="connsiteX9" fmla="*/ 100624 w 260532"/>
                            <a:gd name="connsiteY9" fmla="*/ 230891 h 260533"/>
                            <a:gd name="connsiteX10" fmla="*/ 100624 w 260532"/>
                            <a:gd name="connsiteY10" fmla="*/ 159909 h 260533"/>
                            <a:gd name="connsiteX11" fmla="*/ 29642 w 260532"/>
                            <a:gd name="connsiteY11" fmla="*/ 159909 h 260533"/>
                            <a:gd name="connsiteX12" fmla="*/ 0 w 260532"/>
                            <a:gd name="connsiteY12" fmla="*/ 130267 h 260533"/>
                            <a:gd name="connsiteX13" fmla="*/ 29642 w 260532"/>
                            <a:gd name="connsiteY13" fmla="*/ 100625 h 260533"/>
                            <a:gd name="connsiteX14" fmla="*/ 100624 w 260532"/>
                            <a:gd name="connsiteY14" fmla="*/ 100625 h 260533"/>
                            <a:gd name="connsiteX15" fmla="*/ 100624 w 260532"/>
                            <a:gd name="connsiteY15" fmla="*/ 29642 h 260533"/>
                            <a:gd name="connsiteX16" fmla="*/ 130266 w 260532"/>
                            <a:gd name="connsiteY16" fmla="*/ 0 h 2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532" h="260533">
                              <a:moveTo>
                                <a:pt x="130266" y="0"/>
                              </a:moveTo>
                              <a:cubicBezTo>
                                <a:pt x="146638" y="0"/>
                                <a:pt x="159908" y="13270"/>
                                <a:pt x="159908" y="29642"/>
                              </a:cubicBezTo>
                              <a:lnTo>
                                <a:pt x="159908" y="100625"/>
                              </a:lnTo>
                              <a:lnTo>
                                <a:pt x="230890" y="100625"/>
                              </a:lnTo>
                              <a:cubicBezTo>
                                <a:pt x="247263" y="100625"/>
                                <a:pt x="260532" y="113898"/>
                                <a:pt x="260532" y="130267"/>
                              </a:cubicBezTo>
                              <a:cubicBezTo>
                                <a:pt x="260532" y="146639"/>
                                <a:pt x="247263" y="159909"/>
                                <a:pt x="230890" y="159909"/>
                              </a:cubicBezTo>
                              <a:lnTo>
                                <a:pt x="159908" y="159909"/>
                              </a:lnTo>
                              <a:lnTo>
                                <a:pt x="159908" y="230891"/>
                              </a:lnTo>
                              <a:cubicBezTo>
                                <a:pt x="159908" y="247263"/>
                                <a:pt x="146638" y="260533"/>
                                <a:pt x="130266" y="260533"/>
                              </a:cubicBezTo>
                              <a:cubicBezTo>
                                <a:pt x="113894" y="260533"/>
                                <a:pt x="100624" y="247263"/>
                                <a:pt x="100624" y="230891"/>
                              </a:cubicBezTo>
                              <a:lnTo>
                                <a:pt x="100624" y="159909"/>
                              </a:lnTo>
                              <a:lnTo>
                                <a:pt x="29642" y="159909"/>
                              </a:lnTo>
                              <a:cubicBezTo>
                                <a:pt x="13269" y="159909"/>
                                <a:pt x="0" y="146639"/>
                                <a:pt x="0" y="130267"/>
                              </a:cubicBezTo>
                              <a:cubicBezTo>
                                <a:pt x="0" y="113895"/>
                                <a:pt x="13269" y="100625"/>
                                <a:pt x="29642" y="100625"/>
                              </a:cubicBezTo>
                              <a:lnTo>
                                <a:pt x="100624" y="100625"/>
                              </a:lnTo>
                              <a:lnTo>
                                <a:pt x="100624" y="29642"/>
                              </a:lnTo>
                              <a:cubicBezTo>
                                <a:pt x="100624" y="13270"/>
                                <a:pt x="113894" y="0"/>
                                <a:pt x="130266" y="0"/>
                              </a:cubicBezTo>
                              <a:close/>
                            </a:path>
                          </a:pathLst>
                        </a:custGeom>
                        <a:solidFill>
                          <a:srgbClr val="172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0B0EE072-1AD2-43F4-9B12-D88999A70290}"/>
                            </a:ext>
                          </a:extLst>
                        </p:cNvPr>
                        <p:cNvSpPr/>
                        <p:nvPr/>
                      </p:nvSpPr>
                      <p:spPr>
                        <a:xfrm>
                          <a:off x="9772329" y="2243549"/>
                          <a:ext cx="125323" cy="125323"/>
                        </a:xfrm>
                        <a:custGeom>
                          <a:avLst/>
                          <a:gdLst>
                            <a:gd name="connsiteX0" fmla="*/ 128524 w 257044"/>
                            <a:gd name="connsiteY0" fmla="*/ 0 h 257045"/>
                            <a:gd name="connsiteX1" fmla="*/ 257044 w 257044"/>
                            <a:gd name="connsiteY1" fmla="*/ 128521 h 257045"/>
                            <a:gd name="connsiteX2" fmla="*/ 128524 w 257044"/>
                            <a:gd name="connsiteY2" fmla="*/ 257045 h 257045"/>
                            <a:gd name="connsiteX3" fmla="*/ 0 w 257044"/>
                            <a:gd name="connsiteY3" fmla="*/ 128521 h 257045"/>
                            <a:gd name="connsiteX4" fmla="*/ 128524 w 257044"/>
                            <a:gd name="connsiteY4" fmla="*/ 0 h 257045"/>
                            <a:gd name="connsiteX5" fmla="*/ 128524 w 257044"/>
                            <a:gd name="connsiteY5" fmla="*/ 59281 h 257045"/>
                            <a:gd name="connsiteX6" fmla="*/ 59283 w 257044"/>
                            <a:gd name="connsiteY6" fmla="*/ 128518 h 257045"/>
                            <a:gd name="connsiteX7" fmla="*/ 128524 w 257044"/>
                            <a:gd name="connsiteY7" fmla="*/ 197758 h 257045"/>
                            <a:gd name="connsiteX8" fmla="*/ 197761 w 257044"/>
                            <a:gd name="connsiteY8" fmla="*/ 128518 h 257045"/>
                            <a:gd name="connsiteX9" fmla="*/ 128524 w 257044"/>
                            <a:gd name="connsiteY9" fmla="*/ 59281 h 25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44" h="257045">
                              <a:moveTo>
                                <a:pt x="128524" y="0"/>
                              </a:moveTo>
                              <a:cubicBezTo>
                                <a:pt x="199391" y="0"/>
                                <a:pt x="257044" y="57657"/>
                                <a:pt x="257044" y="128521"/>
                              </a:cubicBezTo>
                              <a:cubicBezTo>
                                <a:pt x="257044" y="199388"/>
                                <a:pt x="199391" y="257045"/>
                                <a:pt x="128524" y="257045"/>
                              </a:cubicBezTo>
                              <a:cubicBezTo>
                                <a:pt x="57653" y="257045"/>
                                <a:pt x="0" y="199388"/>
                                <a:pt x="0" y="128521"/>
                              </a:cubicBezTo>
                              <a:cubicBezTo>
                                <a:pt x="0" y="57654"/>
                                <a:pt x="57656" y="0"/>
                                <a:pt x="128524" y="0"/>
                              </a:cubicBezTo>
                              <a:close/>
                              <a:moveTo>
                                <a:pt x="128524" y="59281"/>
                              </a:moveTo>
                              <a:cubicBezTo>
                                <a:pt x="90342" y="59281"/>
                                <a:pt x="59283" y="90342"/>
                                <a:pt x="59283" y="128518"/>
                              </a:cubicBezTo>
                              <a:cubicBezTo>
                                <a:pt x="59283" y="166700"/>
                                <a:pt x="90345" y="197758"/>
                                <a:pt x="128524" y="197758"/>
                              </a:cubicBezTo>
                              <a:cubicBezTo>
                                <a:pt x="166699" y="197761"/>
                                <a:pt x="197761" y="166700"/>
                                <a:pt x="197761" y="128518"/>
                              </a:cubicBezTo>
                              <a:cubicBezTo>
                                <a:pt x="197761" y="90339"/>
                                <a:pt x="166699" y="59281"/>
                                <a:pt x="128524" y="59281"/>
                              </a:cubicBezTo>
                              <a:close/>
                            </a:path>
                          </a:pathLst>
                        </a:custGeom>
                        <a:solidFill>
                          <a:srgbClr val="172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4048E49-D2B0-491A-9C4F-B930B99C3BD5}"/>
                            </a:ext>
                          </a:extLst>
                        </p:cNvPr>
                        <p:cNvSpPr/>
                        <p:nvPr/>
                      </p:nvSpPr>
                      <p:spPr>
                        <a:xfrm>
                          <a:off x="9608140" y="2291758"/>
                          <a:ext cx="34540" cy="28904"/>
                        </a:xfrm>
                        <a:custGeom>
                          <a:avLst/>
                          <a:gdLst>
                            <a:gd name="connsiteX0" fmla="*/ 29642 w 70844"/>
                            <a:gd name="connsiteY0" fmla="*/ 0 h 59284"/>
                            <a:gd name="connsiteX1" fmla="*/ 41202 w 70844"/>
                            <a:gd name="connsiteY1" fmla="*/ 0 h 59284"/>
                            <a:gd name="connsiteX2" fmla="*/ 70844 w 70844"/>
                            <a:gd name="connsiteY2" fmla="*/ 29642 h 59284"/>
                            <a:gd name="connsiteX3" fmla="*/ 41202 w 70844"/>
                            <a:gd name="connsiteY3" fmla="*/ 59284 h 59284"/>
                            <a:gd name="connsiteX4" fmla="*/ 29642 w 70844"/>
                            <a:gd name="connsiteY4" fmla="*/ 59284 h 59284"/>
                            <a:gd name="connsiteX5" fmla="*/ 0 w 70844"/>
                            <a:gd name="connsiteY5" fmla="*/ 29642 h 59284"/>
                            <a:gd name="connsiteX6" fmla="*/ 29642 w 70844"/>
                            <a:gd name="connsiteY6" fmla="*/ 0 h 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44" h="59284">
                              <a:moveTo>
                                <a:pt x="29642" y="0"/>
                              </a:moveTo>
                              <a:lnTo>
                                <a:pt x="41202" y="0"/>
                              </a:lnTo>
                              <a:cubicBezTo>
                                <a:pt x="57574" y="0"/>
                                <a:pt x="70844" y="13270"/>
                                <a:pt x="70844" y="29642"/>
                              </a:cubicBezTo>
                              <a:cubicBezTo>
                                <a:pt x="70844" y="46015"/>
                                <a:pt x="57574" y="59284"/>
                                <a:pt x="41202" y="59284"/>
                              </a:cubicBezTo>
                              <a:lnTo>
                                <a:pt x="29642" y="59284"/>
                              </a:lnTo>
                              <a:cubicBezTo>
                                <a:pt x="13270" y="59284"/>
                                <a:pt x="0" y="46015"/>
                                <a:pt x="0" y="29642"/>
                              </a:cubicBezTo>
                              <a:cubicBezTo>
                                <a:pt x="0" y="13270"/>
                                <a:pt x="13270" y="0"/>
                                <a:pt x="29642" y="0"/>
                              </a:cubicBezTo>
                              <a:close/>
                            </a:path>
                          </a:pathLst>
                        </a:custGeom>
                        <a:solidFill>
                          <a:srgbClr val="172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D6DF053B-CCE1-4E89-BE4B-BF7C54FC3ADE}"/>
                            </a:ext>
                          </a:extLst>
                        </p:cNvPr>
                        <p:cNvSpPr/>
                        <p:nvPr/>
                      </p:nvSpPr>
                      <p:spPr>
                        <a:xfrm>
                          <a:off x="9668452" y="2291758"/>
                          <a:ext cx="34544" cy="28904"/>
                        </a:xfrm>
                        <a:custGeom>
                          <a:avLst/>
                          <a:gdLst>
                            <a:gd name="connsiteX0" fmla="*/ 29642 w 70851"/>
                            <a:gd name="connsiteY0" fmla="*/ 0 h 59284"/>
                            <a:gd name="connsiteX1" fmla="*/ 41209 w 70851"/>
                            <a:gd name="connsiteY1" fmla="*/ 0 h 59284"/>
                            <a:gd name="connsiteX2" fmla="*/ 70851 w 70851"/>
                            <a:gd name="connsiteY2" fmla="*/ 29642 h 59284"/>
                            <a:gd name="connsiteX3" fmla="*/ 41209 w 70851"/>
                            <a:gd name="connsiteY3" fmla="*/ 59284 h 59284"/>
                            <a:gd name="connsiteX4" fmla="*/ 29642 w 70851"/>
                            <a:gd name="connsiteY4" fmla="*/ 59284 h 59284"/>
                            <a:gd name="connsiteX5" fmla="*/ 0 w 70851"/>
                            <a:gd name="connsiteY5" fmla="*/ 29642 h 59284"/>
                            <a:gd name="connsiteX6" fmla="*/ 29642 w 70851"/>
                            <a:gd name="connsiteY6" fmla="*/ 0 h 5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51" h="59284">
                              <a:moveTo>
                                <a:pt x="29642" y="0"/>
                              </a:moveTo>
                              <a:lnTo>
                                <a:pt x="41209" y="0"/>
                              </a:lnTo>
                              <a:cubicBezTo>
                                <a:pt x="57581" y="0"/>
                                <a:pt x="70851" y="13270"/>
                                <a:pt x="70851" y="29642"/>
                              </a:cubicBezTo>
                              <a:cubicBezTo>
                                <a:pt x="70851" y="46015"/>
                                <a:pt x="57581" y="59284"/>
                                <a:pt x="41209" y="59284"/>
                              </a:cubicBezTo>
                              <a:lnTo>
                                <a:pt x="29642" y="59284"/>
                              </a:lnTo>
                              <a:cubicBezTo>
                                <a:pt x="13270" y="59284"/>
                                <a:pt x="0" y="46015"/>
                                <a:pt x="0" y="29642"/>
                              </a:cubicBezTo>
                              <a:cubicBezTo>
                                <a:pt x="0" y="13270"/>
                                <a:pt x="13270" y="0"/>
                                <a:pt x="29642" y="0"/>
                              </a:cubicBezTo>
                              <a:close/>
                            </a:path>
                          </a:pathLst>
                        </a:custGeom>
                        <a:solidFill>
                          <a:srgbClr val="172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9EFECDCB-6DED-4407-AD4A-A10820B16E10}"/>
                            </a:ext>
                          </a:extLst>
                        </p:cNvPr>
                        <p:cNvSpPr/>
                        <p:nvPr/>
                      </p:nvSpPr>
                      <p:spPr>
                        <a:xfrm>
                          <a:off x="9845810" y="2443217"/>
                          <a:ext cx="70886" cy="106868"/>
                        </a:xfrm>
                        <a:custGeom>
                          <a:avLst/>
                          <a:gdLst>
                            <a:gd name="connsiteX0" fmla="*/ 21593 w 145391"/>
                            <a:gd name="connsiteY0" fmla="*/ 1127 h 219193"/>
                            <a:gd name="connsiteX1" fmla="*/ 58174 w 145391"/>
                            <a:gd name="connsiteY1" fmla="*/ 21597 h 219193"/>
                            <a:gd name="connsiteX2" fmla="*/ 140035 w 145391"/>
                            <a:gd name="connsiteY2" fmla="*/ 172556 h 219193"/>
                            <a:gd name="connsiteX3" fmla="*/ 132740 w 145391"/>
                            <a:gd name="connsiteY3" fmla="*/ 213834 h 219193"/>
                            <a:gd name="connsiteX4" fmla="*/ 115775 w 145391"/>
                            <a:gd name="connsiteY4" fmla="*/ 219193 h 219193"/>
                            <a:gd name="connsiteX5" fmla="*/ 91462 w 145391"/>
                            <a:gd name="connsiteY5" fmla="*/ 206539 h 219193"/>
                            <a:gd name="connsiteX6" fmla="*/ 1123 w 145391"/>
                            <a:gd name="connsiteY6" fmla="*/ 37709 h 219193"/>
                            <a:gd name="connsiteX7" fmla="*/ 21593 w 145391"/>
                            <a:gd name="connsiteY7" fmla="*/ 1127 h 21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91" h="219193">
                              <a:moveTo>
                                <a:pt x="21593" y="1127"/>
                              </a:moveTo>
                              <a:cubicBezTo>
                                <a:pt x="37362" y="-3332"/>
                                <a:pt x="53725" y="5844"/>
                                <a:pt x="58174" y="21597"/>
                              </a:cubicBezTo>
                              <a:cubicBezTo>
                                <a:pt x="67791" y="55658"/>
                                <a:pt x="100691" y="116322"/>
                                <a:pt x="140035" y="172556"/>
                              </a:cubicBezTo>
                              <a:cubicBezTo>
                                <a:pt x="149419" y="185967"/>
                                <a:pt x="146155" y="204448"/>
                                <a:pt x="132740" y="213834"/>
                              </a:cubicBezTo>
                              <a:cubicBezTo>
                                <a:pt x="127569" y="217454"/>
                                <a:pt x="121641" y="219193"/>
                                <a:pt x="115775" y="219193"/>
                              </a:cubicBezTo>
                              <a:cubicBezTo>
                                <a:pt x="106428" y="219193"/>
                                <a:pt x="97229" y="214783"/>
                                <a:pt x="91462" y="206539"/>
                              </a:cubicBezTo>
                              <a:cubicBezTo>
                                <a:pt x="56880" y="157116"/>
                                <a:pt x="14989" y="86809"/>
                                <a:pt x="1123" y="37709"/>
                              </a:cubicBezTo>
                              <a:cubicBezTo>
                                <a:pt x="-3323" y="21952"/>
                                <a:pt x="5840" y="5577"/>
                                <a:pt x="21593" y="1127"/>
                              </a:cubicBezTo>
                              <a:close/>
                            </a:path>
                          </a:pathLst>
                        </a:custGeom>
                        <a:solidFill>
                          <a:srgbClr val="172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EBAA9E78-E7BF-457A-AF7C-E5FC9642B4DF}"/>
                            </a:ext>
                          </a:extLst>
                        </p:cNvPr>
                        <p:cNvSpPr/>
                        <p:nvPr/>
                      </p:nvSpPr>
                      <p:spPr>
                        <a:xfrm>
                          <a:off x="9325056" y="2163351"/>
                          <a:ext cx="661020" cy="440185"/>
                        </a:xfrm>
                        <a:custGeom>
                          <a:avLst/>
                          <a:gdLst>
                            <a:gd name="connsiteX0" fmla="*/ 370708 w 1355789"/>
                            <a:gd name="connsiteY0" fmla="*/ 0 h 902846"/>
                            <a:gd name="connsiteX1" fmla="*/ 985079 w 1355789"/>
                            <a:gd name="connsiteY1" fmla="*/ 0 h 902846"/>
                            <a:gd name="connsiteX2" fmla="*/ 1178193 w 1355789"/>
                            <a:gd name="connsiteY2" fmla="*/ 47236 h 902846"/>
                            <a:gd name="connsiteX3" fmla="*/ 1290625 w 1355789"/>
                            <a:gd name="connsiteY3" fmla="*/ 294947 h 902846"/>
                            <a:gd name="connsiteX4" fmla="*/ 1354615 w 1355789"/>
                            <a:gd name="connsiteY4" fmla="*/ 780138 h 902846"/>
                            <a:gd name="connsiteX5" fmla="*/ 1329877 w 1355789"/>
                            <a:gd name="connsiteY5" fmla="*/ 869957 h 902846"/>
                            <a:gd name="connsiteX6" fmla="*/ 1255084 w 1355789"/>
                            <a:gd name="connsiteY6" fmla="*/ 902846 h 902846"/>
                            <a:gd name="connsiteX7" fmla="*/ 1015824 w 1355789"/>
                            <a:gd name="connsiteY7" fmla="*/ 727547 h 902846"/>
                            <a:gd name="connsiteX8" fmla="*/ 736081 w 1355789"/>
                            <a:gd name="connsiteY8" fmla="*/ 582131 h 902846"/>
                            <a:gd name="connsiteX9" fmla="*/ 621884 w 1355789"/>
                            <a:gd name="connsiteY9" fmla="*/ 582124 h 902846"/>
                            <a:gd name="connsiteX10" fmla="*/ 339959 w 1355789"/>
                            <a:gd name="connsiteY10" fmla="*/ 727547 h 902846"/>
                            <a:gd name="connsiteX11" fmla="*/ 100703 w 1355789"/>
                            <a:gd name="connsiteY11" fmla="*/ 902846 h 902846"/>
                            <a:gd name="connsiteX12" fmla="*/ 25910 w 1355789"/>
                            <a:gd name="connsiteY12" fmla="*/ 869953 h 902846"/>
                            <a:gd name="connsiteX13" fmla="*/ 1175 w 1355789"/>
                            <a:gd name="connsiteY13" fmla="*/ 780135 h 902846"/>
                            <a:gd name="connsiteX14" fmla="*/ 65169 w 1355789"/>
                            <a:gd name="connsiteY14" fmla="*/ 294947 h 902846"/>
                            <a:gd name="connsiteX15" fmla="*/ 177598 w 1355789"/>
                            <a:gd name="connsiteY15" fmla="*/ 47236 h 902846"/>
                            <a:gd name="connsiteX16" fmla="*/ 370708 w 1355789"/>
                            <a:gd name="connsiteY16" fmla="*/ 0 h 902846"/>
                            <a:gd name="connsiteX17" fmla="*/ 311625 w 1355789"/>
                            <a:gd name="connsiteY17" fmla="*/ 162740 h 902846"/>
                            <a:gd name="connsiteX18" fmla="*/ 281983 w 1355789"/>
                            <a:gd name="connsiteY18" fmla="*/ 192382 h 902846"/>
                            <a:gd name="connsiteX19" fmla="*/ 281983 w 1355789"/>
                            <a:gd name="connsiteY19" fmla="*/ 263365 h 902846"/>
                            <a:gd name="connsiteX20" fmla="*/ 211001 w 1355789"/>
                            <a:gd name="connsiteY20" fmla="*/ 263365 h 902846"/>
                            <a:gd name="connsiteX21" fmla="*/ 181359 w 1355789"/>
                            <a:gd name="connsiteY21" fmla="*/ 293007 h 902846"/>
                            <a:gd name="connsiteX22" fmla="*/ 211001 w 1355789"/>
                            <a:gd name="connsiteY22" fmla="*/ 322649 h 902846"/>
                            <a:gd name="connsiteX23" fmla="*/ 281983 w 1355789"/>
                            <a:gd name="connsiteY23" fmla="*/ 322649 h 902846"/>
                            <a:gd name="connsiteX24" fmla="*/ 281983 w 1355789"/>
                            <a:gd name="connsiteY24" fmla="*/ 393631 h 902846"/>
                            <a:gd name="connsiteX25" fmla="*/ 311625 w 1355789"/>
                            <a:gd name="connsiteY25" fmla="*/ 423273 h 902846"/>
                            <a:gd name="connsiteX26" fmla="*/ 341267 w 1355789"/>
                            <a:gd name="connsiteY26" fmla="*/ 393631 h 902846"/>
                            <a:gd name="connsiteX27" fmla="*/ 341267 w 1355789"/>
                            <a:gd name="connsiteY27" fmla="*/ 322649 h 902846"/>
                            <a:gd name="connsiteX28" fmla="*/ 412249 w 1355789"/>
                            <a:gd name="connsiteY28" fmla="*/ 322649 h 902846"/>
                            <a:gd name="connsiteX29" fmla="*/ 441891 w 1355789"/>
                            <a:gd name="connsiteY29" fmla="*/ 293007 h 902846"/>
                            <a:gd name="connsiteX30" fmla="*/ 412249 w 1355789"/>
                            <a:gd name="connsiteY30" fmla="*/ 263365 h 902846"/>
                            <a:gd name="connsiteX31" fmla="*/ 341267 w 1355789"/>
                            <a:gd name="connsiteY31" fmla="*/ 263365 h 902846"/>
                            <a:gd name="connsiteX32" fmla="*/ 341267 w 1355789"/>
                            <a:gd name="connsiteY32" fmla="*/ 192382 h 902846"/>
                            <a:gd name="connsiteX33" fmla="*/ 311625 w 1355789"/>
                            <a:gd name="connsiteY33" fmla="*/ 162740 h 902846"/>
                            <a:gd name="connsiteX34" fmla="*/ 1045908 w 1355789"/>
                            <a:gd name="connsiteY34" fmla="*/ 164489 h 902846"/>
                            <a:gd name="connsiteX35" fmla="*/ 917384 w 1355789"/>
                            <a:gd name="connsiteY35" fmla="*/ 293010 h 902846"/>
                            <a:gd name="connsiteX36" fmla="*/ 1045908 w 1355789"/>
                            <a:gd name="connsiteY36" fmla="*/ 421534 h 902846"/>
                            <a:gd name="connsiteX37" fmla="*/ 1174428 w 1355789"/>
                            <a:gd name="connsiteY37" fmla="*/ 293010 h 902846"/>
                            <a:gd name="connsiteX38" fmla="*/ 1045908 w 1355789"/>
                            <a:gd name="connsiteY38" fmla="*/ 164489 h 902846"/>
                            <a:gd name="connsiteX39" fmla="*/ 610264 w 1355789"/>
                            <a:gd name="connsiteY39" fmla="*/ 263371 h 902846"/>
                            <a:gd name="connsiteX40" fmla="*/ 580622 w 1355789"/>
                            <a:gd name="connsiteY40" fmla="*/ 293013 h 902846"/>
                            <a:gd name="connsiteX41" fmla="*/ 610264 w 1355789"/>
                            <a:gd name="connsiteY41" fmla="*/ 322655 h 902846"/>
                            <a:gd name="connsiteX42" fmla="*/ 621824 w 1355789"/>
                            <a:gd name="connsiteY42" fmla="*/ 322655 h 902846"/>
                            <a:gd name="connsiteX43" fmla="*/ 651466 w 1355789"/>
                            <a:gd name="connsiteY43" fmla="*/ 293013 h 902846"/>
                            <a:gd name="connsiteX44" fmla="*/ 621824 w 1355789"/>
                            <a:gd name="connsiteY44" fmla="*/ 263371 h 902846"/>
                            <a:gd name="connsiteX45" fmla="*/ 610264 w 1355789"/>
                            <a:gd name="connsiteY45" fmla="*/ 263371 h 902846"/>
                            <a:gd name="connsiteX46" fmla="*/ 733966 w 1355789"/>
                            <a:gd name="connsiteY46" fmla="*/ 263371 h 902846"/>
                            <a:gd name="connsiteX47" fmla="*/ 704324 w 1355789"/>
                            <a:gd name="connsiteY47" fmla="*/ 293013 h 902846"/>
                            <a:gd name="connsiteX48" fmla="*/ 733966 w 1355789"/>
                            <a:gd name="connsiteY48" fmla="*/ 322655 h 902846"/>
                            <a:gd name="connsiteX49" fmla="*/ 745533 w 1355789"/>
                            <a:gd name="connsiteY49" fmla="*/ 322655 h 902846"/>
                            <a:gd name="connsiteX50" fmla="*/ 775175 w 1355789"/>
                            <a:gd name="connsiteY50" fmla="*/ 293013 h 902846"/>
                            <a:gd name="connsiteX51" fmla="*/ 745533 w 1355789"/>
                            <a:gd name="connsiteY51" fmla="*/ 263371 h 902846"/>
                            <a:gd name="connsiteX52" fmla="*/ 733966 w 1355789"/>
                            <a:gd name="connsiteY52" fmla="*/ 263371 h 902846"/>
                            <a:gd name="connsiteX53" fmla="*/ 266098 w 1355789"/>
                            <a:gd name="connsiteY53" fmla="*/ 575148 h 902846"/>
                            <a:gd name="connsiteX54" fmla="*/ 229517 w 1355789"/>
                            <a:gd name="connsiteY54" fmla="*/ 595621 h 902846"/>
                            <a:gd name="connsiteX55" fmla="*/ 147662 w 1355789"/>
                            <a:gd name="connsiteY55" fmla="*/ 746581 h 902846"/>
                            <a:gd name="connsiteX56" fmla="*/ 154961 w 1355789"/>
                            <a:gd name="connsiteY56" fmla="*/ 787858 h 902846"/>
                            <a:gd name="connsiteX57" fmla="*/ 171926 w 1355789"/>
                            <a:gd name="connsiteY57" fmla="*/ 793214 h 902846"/>
                            <a:gd name="connsiteX58" fmla="*/ 196242 w 1355789"/>
                            <a:gd name="connsiteY58" fmla="*/ 780557 h 902846"/>
                            <a:gd name="connsiteX59" fmla="*/ 286571 w 1355789"/>
                            <a:gd name="connsiteY59" fmla="*/ 611726 h 902846"/>
                            <a:gd name="connsiteX60" fmla="*/ 266098 w 1355789"/>
                            <a:gd name="connsiteY60" fmla="*/ 575148 h 902846"/>
                            <a:gd name="connsiteX61" fmla="*/ 1089689 w 1355789"/>
                            <a:gd name="connsiteY61" fmla="*/ 575148 h 902846"/>
                            <a:gd name="connsiteX62" fmla="*/ 1069219 w 1355789"/>
                            <a:gd name="connsiteY62" fmla="*/ 611730 h 902846"/>
                            <a:gd name="connsiteX63" fmla="*/ 1159558 w 1355789"/>
                            <a:gd name="connsiteY63" fmla="*/ 780560 h 902846"/>
                            <a:gd name="connsiteX64" fmla="*/ 1183871 w 1355789"/>
                            <a:gd name="connsiteY64" fmla="*/ 793214 h 902846"/>
                            <a:gd name="connsiteX65" fmla="*/ 1200836 w 1355789"/>
                            <a:gd name="connsiteY65" fmla="*/ 787855 h 902846"/>
                            <a:gd name="connsiteX66" fmla="*/ 1208131 w 1355789"/>
                            <a:gd name="connsiteY66" fmla="*/ 746577 h 902846"/>
                            <a:gd name="connsiteX67" fmla="*/ 1126270 w 1355789"/>
                            <a:gd name="connsiteY67" fmla="*/ 595618 h 902846"/>
                            <a:gd name="connsiteX68" fmla="*/ 1089689 w 1355789"/>
                            <a:gd name="connsiteY68" fmla="*/ 575148 h 90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55789" h="902846">
                              <a:moveTo>
                                <a:pt x="370708" y="0"/>
                              </a:moveTo>
                              <a:lnTo>
                                <a:pt x="985079" y="0"/>
                              </a:lnTo>
                              <a:cubicBezTo>
                                <a:pt x="1049093" y="0"/>
                                <a:pt x="1122094" y="5612"/>
                                <a:pt x="1178193" y="47236"/>
                              </a:cubicBezTo>
                              <a:cubicBezTo>
                                <a:pt x="1237691" y="91379"/>
                                <a:pt x="1274467" y="172407"/>
                                <a:pt x="1290625" y="294947"/>
                              </a:cubicBezTo>
                              <a:lnTo>
                                <a:pt x="1354615" y="780138"/>
                              </a:lnTo>
                              <a:cubicBezTo>
                                <a:pt x="1359170" y="814668"/>
                                <a:pt x="1350383" y="846566"/>
                                <a:pt x="1329877" y="869957"/>
                              </a:cubicBezTo>
                              <a:cubicBezTo>
                                <a:pt x="1311282" y="891164"/>
                                <a:pt x="1284716" y="902846"/>
                                <a:pt x="1255084" y="902846"/>
                              </a:cubicBezTo>
                              <a:cubicBezTo>
                                <a:pt x="1129768" y="902846"/>
                                <a:pt x="1091174" y="849102"/>
                                <a:pt x="1015824" y="727547"/>
                              </a:cubicBezTo>
                              <a:cubicBezTo>
                                <a:pt x="936348" y="599343"/>
                                <a:pt x="915641" y="582964"/>
                                <a:pt x="736081" y="582131"/>
                              </a:cubicBezTo>
                              <a:lnTo>
                                <a:pt x="621884" y="582124"/>
                              </a:lnTo>
                              <a:cubicBezTo>
                                <a:pt x="440324" y="582868"/>
                                <a:pt x="419492" y="599254"/>
                                <a:pt x="339959" y="727547"/>
                              </a:cubicBezTo>
                              <a:cubicBezTo>
                                <a:pt x="264610" y="849105"/>
                                <a:pt x="226016" y="902846"/>
                                <a:pt x="100703" y="902846"/>
                              </a:cubicBezTo>
                              <a:cubicBezTo>
                                <a:pt x="71068" y="902846"/>
                                <a:pt x="44505" y="891164"/>
                                <a:pt x="25910" y="869953"/>
                              </a:cubicBezTo>
                              <a:cubicBezTo>
                                <a:pt x="5404" y="846566"/>
                                <a:pt x="-3379" y="814665"/>
                                <a:pt x="1175" y="780135"/>
                              </a:cubicBezTo>
                              <a:lnTo>
                                <a:pt x="65169" y="294947"/>
                              </a:lnTo>
                              <a:cubicBezTo>
                                <a:pt x="81331" y="172407"/>
                                <a:pt x="118106" y="91379"/>
                                <a:pt x="177598" y="47236"/>
                              </a:cubicBezTo>
                              <a:cubicBezTo>
                                <a:pt x="233696" y="5612"/>
                                <a:pt x="306698" y="0"/>
                                <a:pt x="370708" y="0"/>
                              </a:cubicBezTo>
                              <a:close/>
                              <a:moveTo>
                                <a:pt x="311625" y="162740"/>
                              </a:moveTo>
                              <a:cubicBezTo>
                                <a:pt x="295253" y="162740"/>
                                <a:pt x="281983" y="176010"/>
                                <a:pt x="281983" y="192382"/>
                              </a:cubicBezTo>
                              <a:lnTo>
                                <a:pt x="281983" y="263365"/>
                              </a:lnTo>
                              <a:lnTo>
                                <a:pt x="211001" y="263365"/>
                              </a:lnTo>
                              <a:cubicBezTo>
                                <a:pt x="194628" y="263365"/>
                                <a:pt x="181359" y="276635"/>
                                <a:pt x="181359" y="293007"/>
                              </a:cubicBezTo>
                              <a:cubicBezTo>
                                <a:pt x="181359" y="309379"/>
                                <a:pt x="194628" y="322649"/>
                                <a:pt x="211001" y="322649"/>
                              </a:cubicBezTo>
                              <a:lnTo>
                                <a:pt x="281983" y="322649"/>
                              </a:lnTo>
                              <a:lnTo>
                                <a:pt x="281983" y="393631"/>
                              </a:lnTo>
                              <a:cubicBezTo>
                                <a:pt x="281983" y="410003"/>
                                <a:pt x="295253" y="423273"/>
                                <a:pt x="311625" y="423273"/>
                              </a:cubicBezTo>
                              <a:cubicBezTo>
                                <a:pt x="327997" y="423273"/>
                                <a:pt x="341267" y="410003"/>
                                <a:pt x="341267" y="393631"/>
                              </a:cubicBezTo>
                              <a:lnTo>
                                <a:pt x="341267" y="322649"/>
                              </a:lnTo>
                              <a:lnTo>
                                <a:pt x="412249" y="322649"/>
                              </a:lnTo>
                              <a:cubicBezTo>
                                <a:pt x="428622" y="322649"/>
                                <a:pt x="441891" y="309379"/>
                                <a:pt x="441891" y="293007"/>
                              </a:cubicBezTo>
                              <a:cubicBezTo>
                                <a:pt x="441891" y="276638"/>
                                <a:pt x="428622" y="263365"/>
                                <a:pt x="412249" y="263365"/>
                              </a:cubicBezTo>
                              <a:lnTo>
                                <a:pt x="341267" y="263365"/>
                              </a:lnTo>
                              <a:lnTo>
                                <a:pt x="341267" y="192382"/>
                              </a:lnTo>
                              <a:cubicBezTo>
                                <a:pt x="341267" y="176010"/>
                                <a:pt x="327997" y="162740"/>
                                <a:pt x="311625" y="162740"/>
                              </a:cubicBezTo>
                              <a:close/>
                              <a:moveTo>
                                <a:pt x="1045908" y="164489"/>
                              </a:moveTo>
                              <a:cubicBezTo>
                                <a:pt x="975040" y="164489"/>
                                <a:pt x="917384" y="222143"/>
                                <a:pt x="917384" y="293010"/>
                              </a:cubicBezTo>
                              <a:cubicBezTo>
                                <a:pt x="917384" y="363877"/>
                                <a:pt x="975037" y="421534"/>
                                <a:pt x="1045908" y="421534"/>
                              </a:cubicBezTo>
                              <a:cubicBezTo>
                                <a:pt x="1116775" y="421534"/>
                                <a:pt x="1174428" y="363877"/>
                                <a:pt x="1174428" y="293010"/>
                              </a:cubicBezTo>
                              <a:cubicBezTo>
                                <a:pt x="1174428" y="222146"/>
                                <a:pt x="1116775" y="164489"/>
                                <a:pt x="1045908" y="164489"/>
                              </a:cubicBezTo>
                              <a:close/>
                              <a:moveTo>
                                <a:pt x="610264" y="263371"/>
                              </a:moveTo>
                              <a:cubicBezTo>
                                <a:pt x="593892" y="263371"/>
                                <a:pt x="580622" y="276641"/>
                                <a:pt x="580622" y="293013"/>
                              </a:cubicBezTo>
                              <a:cubicBezTo>
                                <a:pt x="580622" y="309386"/>
                                <a:pt x="593892" y="322655"/>
                                <a:pt x="610264" y="322655"/>
                              </a:cubicBezTo>
                              <a:lnTo>
                                <a:pt x="621824" y="322655"/>
                              </a:lnTo>
                              <a:cubicBezTo>
                                <a:pt x="638196" y="322655"/>
                                <a:pt x="651466" y="309386"/>
                                <a:pt x="651466" y="293013"/>
                              </a:cubicBezTo>
                              <a:cubicBezTo>
                                <a:pt x="651466" y="276641"/>
                                <a:pt x="638196" y="263371"/>
                                <a:pt x="621824" y="263371"/>
                              </a:cubicBezTo>
                              <a:lnTo>
                                <a:pt x="610264" y="263371"/>
                              </a:lnTo>
                              <a:close/>
                              <a:moveTo>
                                <a:pt x="733966" y="263371"/>
                              </a:moveTo>
                              <a:cubicBezTo>
                                <a:pt x="717594" y="263371"/>
                                <a:pt x="704324" y="276641"/>
                                <a:pt x="704324" y="293013"/>
                              </a:cubicBezTo>
                              <a:cubicBezTo>
                                <a:pt x="704324" y="309386"/>
                                <a:pt x="717594" y="322655"/>
                                <a:pt x="733966" y="322655"/>
                              </a:cubicBezTo>
                              <a:lnTo>
                                <a:pt x="745533" y="322655"/>
                              </a:lnTo>
                              <a:cubicBezTo>
                                <a:pt x="761905" y="322655"/>
                                <a:pt x="775175" y="309386"/>
                                <a:pt x="775175" y="293013"/>
                              </a:cubicBezTo>
                              <a:cubicBezTo>
                                <a:pt x="775175" y="276641"/>
                                <a:pt x="761905" y="263371"/>
                                <a:pt x="745533" y="263371"/>
                              </a:cubicBezTo>
                              <a:lnTo>
                                <a:pt x="733966" y="263371"/>
                              </a:lnTo>
                              <a:close/>
                              <a:moveTo>
                                <a:pt x="266098" y="575148"/>
                              </a:moveTo>
                              <a:cubicBezTo>
                                <a:pt x="250335" y="570682"/>
                                <a:pt x="233963" y="579868"/>
                                <a:pt x="229517" y="595621"/>
                              </a:cubicBezTo>
                              <a:cubicBezTo>
                                <a:pt x="219910" y="629660"/>
                                <a:pt x="187014" y="690327"/>
                                <a:pt x="147662" y="746581"/>
                              </a:cubicBezTo>
                              <a:cubicBezTo>
                                <a:pt x="138279" y="759992"/>
                                <a:pt x="141546" y="778475"/>
                                <a:pt x="154961" y="787858"/>
                              </a:cubicBezTo>
                              <a:cubicBezTo>
                                <a:pt x="160135" y="791478"/>
                                <a:pt x="166057" y="793214"/>
                                <a:pt x="171926" y="793214"/>
                              </a:cubicBezTo>
                              <a:cubicBezTo>
                                <a:pt x="181273" y="793214"/>
                                <a:pt x="190475" y="788800"/>
                                <a:pt x="196242" y="780557"/>
                              </a:cubicBezTo>
                              <a:cubicBezTo>
                                <a:pt x="230825" y="731117"/>
                                <a:pt x="272715" y="660803"/>
                                <a:pt x="286571" y="611726"/>
                              </a:cubicBezTo>
                              <a:cubicBezTo>
                                <a:pt x="291021" y="595977"/>
                                <a:pt x="281855" y="579598"/>
                                <a:pt x="266098" y="575148"/>
                              </a:cubicBezTo>
                              <a:close/>
                              <a:moveTo>
                                <a:pt x="1089689" y="575148"/>
                              </a:moveTo>
                              <a:cubicBezTo>
                                <a:pt x="1073936" y="579598"/>
                                <a:pt x="1064773" y="595973"/>
                                <a:pt x="1069219" y="611730"/>
                              </a:cubicBezTo>
                              <a:cubicBezTo>
                                <a:pt x="1083085" y="660830"/>
                                <a:pt x="1124976" y="731137"/>
                                <a:pt x="1159558" y="780560"/>
                              </a:cubicBezTo>
                              <a:cubicBezTo>
                                <a:pt x="1165325" y="788804"/>
                                <a:pt x="1174524" y="793214"/>
                                <a:pt x="1183871" y="793214"/>
                              </a:cubicBezTo>
                              <a:cubicBezTo>
                                <a:pt x="1189737" y="793214"/>
                                <a:pt x="1195665" y="791475"/>
                                <a:pt x="1200836" y="787855"/>
                              </a:cubicBezTo>
                              <a:cubicBezTo>
                                <a:pt x="1214251" y="778469"/>
                                <a:pt x="1217515" y="759988"/>
                                <a:pt x="1208131" y="746577"/>
                              </a:cubicBezTo>
                              <a:cubicBezTo>
                                <a:pt x="1168787" y="690343"/>
                                <a:pt x="1135887" y="629679"/>
                                <a:pt x="1126270" y="595618"/>
                              </a:cubicBezTo>
                              <a:cubicBezTo>
                                <a:pt x="1121821" y="579865"/>
                                <a:pt x="1105458" y="570689"/>
                                <a:pt x="1089689" y="575148"/>
                              </a:cubicBezTo>
                              <a:close/>
                            </a:path>
                          </a:pathLst>
                        </a:custGeom>
                        <a:solidFill>
                          <a:srgbClr val="DDE0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B3ECDB82-C21A-48B4-A3DF-ED85AB488D87}"/>
                            </a:ext>
                          </a:extLst>
                        </p:cNvPr>
                        <p:cNvSpPr/>
                        <p:nvPr/>
                      </p:nvSpPr>
                      <p:spPr>
                        <a:xfrm>
                          <a:off x="9801233" y="2272451"/>
                          <a:ext cx="67515" cy="67515"/>
                        </a:xfrm>
                        <a:custGeom>
                          <a:avLst/>
                          <a:gdLst>
                            <a:gd name="connsiteX0" fmla="*/ 69241 w 138478"/>
                            <a:gd name="connsiteY0" fmla="*/ 0 h 138477"/>
                            <a:gd name="connsiteX1" fmla="*/ 138478 w 138478"/>
                            <a:gd name="connsiteY1" fmla="*/ 69237 h 138477"/>
                            <a:gd name="connsiteX2" fmla="*/ 69241 w 138478"/>
                            <a:gd name="connsiteY2" fmla="*/ 138477 h 138477"/>
                            <a:gd name="connsiteX3" fmla="*/ 0 w 138478"/>
                            <a:gd name="connsiteY3" fmla="*/ 69237 h 138477"/>
                            <a:gd name="connsiteX4" fmla="*/ 69241 w 138478"/>
                            <a:gd name="connsiteY4" fmla="*/ 0 h 138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78" h="138477">
                              <a:moveTo>
                                <a:pt x="69241" y="0"/>
                              </a:moveTo>
                              <a:cubicBezTo>
                                <a:pt x="107416" y="0"/>
                                <a:pt x="138478" y="31058"/>
                                <a:pt x="138478" y="69237"/>
                              </a:cubicBezTo>
                              <a:cubicBezTo>
                                <a:pt x="138478" y="107419"/>
                                <a:pt x="107416" y="138480"/>
                                <a:pt x="69241" y="138477"/>
                              </a:cubicBezTo>
                              <a:cubicBezTo>
                                <a:pt x="31062" y="138477"/>
                                <a:pt x="0" y="107419"/>
                                <a:pt x="0" y="69237"/>
                              </a:cubicBezTo>
                              <a:cubicBezTo>
                                <a:pt x="0" y="31061"/>
                                <a:pt x="31059" y="0"/>
                                <a:pt x="69241" y="0"/>
                              </a:cubicBezTo>
                              <a:close/>
                            </a:path>
                          </a:pathLst>
                        </a:custGeom>
                        <a:solidFill>
                          <a:srgbClr val="DDE0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Freeform: Shape 105">
                        <a:extLst>
                          <a:ext uri="{FF2B5EF4-FFF2-40B4-BE49-F238E27FC236}">
                            <a16:creationId xmlns:a16="http://schemas.microsoft.com/office/drawing/2014/main" id="{7BA07351-9574-4924-926E-C419678C063A}"/>
                          </a:ext>
                        </a:extLst>
                      </p:cNvPr>
                      <p:cNvSpPr/>
                      <p:nvPr/>
                    </p:nvSpPr>
                    <p:spPr>
                      <a:xfrm>
                        <a:off x="9394437" y="2265416"/>
                        <a:ext cx="70884" cy="106869"/>
                      </a:xfrm>
                      <a:custGeom>
                        <a:avLst/>
                        <a:gdLst>
                          <a:gd name="connsiteX0" fmla="*/ 123792 w 145388"/>
                          <a:gd name="connsiteY0" fmla="*/ 1129 h 219195"/>
                          <a:gd name="connsiteX1" fmla="*/ 144265 w 145388"/>
                          <a:gd name="connsiteY1" fmla="*/ 37707 h 219195"/>
                          <a:gd name="connsiteX2" fmla="*/ 53936 w 145388"/>
                          <a:gd name="connsiteY2" fmla="*/ 206538 h 219195"/>
                          <a:gd name="connsiteX3" fmla="*/ 29620 w 145388"/>
                          <a:gd name="connsiteY3" fmla="*/ 219195 h 219195"/>
                          <a:gd name="connsiteX4" fmla="*/ 12655 w 145388"/>
                          <a:gd name="connsiteY4" fmla="*/ 213839 h 219195"/>
                          <a:gd name="connsiteX5" fmla="*/ 5356 w 145388"/>
                          <a:gd name="connsiteY5" fmla="*/ 172562 h 219195"/>
                          <a:gd name="connsiteX6" fmla="*/ 87211 w 145388"/>
                          <a:gd name="connsiteY6" fmla="*/ 21602 h 219195"/>
                          <a:gd name="connsiteX7" fmla="*/ 123792 w 145388"/>
                          <a:gd name="connsiteY7" fmla="*/ 1129 h 2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88" h="219195">
                            <a:moveTo>
                              <a:pt x="123792" y="1129"/>
                            </a:moveTo>
                            <a:cubicBezTo>
                              <a:pt x="139549" y="5579"/>
                              <a:pt x="148715" y="21958"/>
                              <a:pt x="144265" y="37707"/>
                            </a:cubicBezTo>
                            <a:cubicBezTo>
                              <a:pt x="130409" y="86784"/>
                              <a:pt x="88519" y="157098"/>
                              <a:pt x="53936" y="206538"/>
                            </a:cubicBezTo>
                            <a:cubicBezTo>
                              <a:pt x="48169" y="214781"/>
                              <a:pt x="38967" y="219195"/>
                              <a:pt x="29620" y="219195"/>
                            </a:cubicBezTo>
                            <a:cubicBezTo>
                              <a:pt x="23751" y="219195"/>
                              <a:pt x="17829" y="217459"/>
                              <a:pt x="12655" y="213839"/>
                            </a:cubicBezTo>
                            <a:cubicBezTo>
                              <a:pt x="-760" y="204456"/>
                              <a:pt x="-4027" y="185973"/>
                              <a:pt x="5356" y="172562"/>
                            </a:cubicBezTo>
                            <a:cubicBezTo>
                              <a:pt x="44708" y="116308"/>
                              <a:pt x="77604" y="55641"/>
                              <a:pt x="87211" y="21602"/>
                            </a:cubicBezTo>
                            <a:cubicBezTo>
                              <a:pt x="91657" y="5849"/>
                              <a:pt x="108029" y="-3337"/>
                              <a:pt x="123792" y="1129"/>
                            </a:cubicBezTo>
                            <a:close/>
                          </a:path>
                        </a:pathLst>
                      </a:custGeom>
                      <a:solidFill>
                        <a:srgbClr val="1727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6" name="Group 75">
                    <a:extLst>
                      <a:ext uri="{FF2B5EF4-FFF2-40B4-BE49-F238E27FC236}">
                        <a16:creationId xmlns:a16="http://schemas.microsoft.com/office/drawing/2014/main" id="{3871799B-00EF-4B41-A9B3-A3D74A137934}"/>
                      </a:ext>
                    </a:extLst>
                  </p:cNvPr>
                  <p:cNvGrpSpPr/>
                  <p:nvPr/>
                </p:nvGrpSpPr>
                <p:grpSpPr>
                  <a:xfrm>
                    <a:off x="7087201" y="1741742"/>
                    <a:ext cx="1555751" cy="1353016"/>
                    <a:chOff x="7087201" y="1735392"/>
                    <a:chExt cx="1555751" cy="1353016"/>
                  </a:xfrm>
                </p:grpSpPr>
                <p:sp>
                  <p:nvSpPr>
                    <p:cNvPr id="77" name="Oval 76">
                      <a:extLst>
                        <a:ext uri="{FF2B5EF4-FFF2-40B4-BE49-F238E27FC236}">
                          <a16:creationId xmlns:a16="http://schemas.microsoft.com/office/drawing/2014/main" id="{F203FE7B-C047-4F1E-A267-7B6E46B4723C}"/>
                        </a:ext>
                      </a:extLst>
                    </p:cNvPr>
                    <p:cNvSpPr/>
                    <p:nvPr/>
                  </p:nvSpPr>
                  <p:spPr>
                    <a:xfrm>
                      <a:off x="7158108" y="2898577"/>
                      <a:ext cx="1375033" cy="189831"/>
                    </a:xfrm>
                    <a:prstGeom prst="ellipse">
                      <a:avLst/>
                    </a:prstGeom>
                    <a:gradFill flip="none" rotWithShape="1">
                      <a:gsLst>
                        <a:gs pos="0">
                          <a:schemeClr val="tx1">
                            <a:alpha val="2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5DF0D3FF-19F1-4015-B6AD-CBBA10CBD5F5}"/>
                        </a:ext>
                      </a:extLst>
                    </p:cNvPr>
                    <p:cNvSpPr/>
                    <p:nvPr/>
                  </p:nvSpPr>
                  <p:spPr>
                    <a:xfrm>
                      <a:off x="7087201" y="1735392"/>
                      <a:ext cx="1555751" cy="1287935"/>
                    </a:xfrm>
                    <a:prstGeom prst="roundRect">
                      <a:avLst>
                        <a:gd name="adj" fmla="val 9975"/>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B56FCE6E-DBCB-4E85-8453-CA6CCB190D80}"/>
                        </a:ext>
                      </a:extLst>
                    </p:cNvPr>
                    <p:cNvGrpSpPr/>
                    <p:nvPr/>
                  </p:nvGrpSpPr>
                  <p:grpSpPr>
                    <a:xfrm>
                      <a:off x="7522217" y="2063191"/>
                      <a:ext cx="685718" cy="632336"/>
                      <a:chOff x="7567219" y="2085029"/>
                      <a:chExt cx="593624" cy="547412"/>
                    </a:xfrm>
                  </p:grpSpPr>
                  <p:sp>
                    <p:nvSpPr>
                      <p:cNvPr id="80" name="Freeform: Shape 79">
                        <a:extLst>
                          <a:ext uri="{FF2B5EF4-FFF2-40B4-BE49-F238E27FC236}">
                            <a16:creationId xmlns:a16="http://schemas.microsoft.com/office/drawing/2014/main" id="{B88E4913-02AF-4997-BABD-91FFA1326FF3}"/>
                          </a:ext>
                        </a:extLst>
                      </p:cNvPr>
                      <p:cNvSpPr/>
                      <p:nvPr/>
                    </p:nvSpPr>
                    <p:spPr>
                      <a:xfrm>
                        <a:off x="7575334" y="2431309"/>
                        <a:ext cx="577355" cy="140828"/>
                      </a:xfrm>
                      <a:custGeom>
                        <a:avLst/>
                        <a:gdLst>
                          <a:gd name="connsiteX0" fmla="*/ 0 w 1667619"/>
                          <a:gd name="connsiteY0" fmla="*/ 0 h 406765"/>
                          <a:gd name="connsiteX1" fmla="*/ 1667619 w 1667619"/>
                          <a:gd name="connsiteY1" fmla="*/ 0 h 406765"/>
                          <a:gd name="connsiteX2" fmla="*/ 1667619 w 1667619"/>
                          <a:gd name="connsiteY2" fmla="*/ 406765 h 406765"/>
                          <a:gd name="connsiteX3" fmla="*/ 0 w 1667619"/>
                          <a:gd name="connsiteY3" fmla="*/ 406765 h 406765"/>
                        </a:gdLst>
                        <a:ahLst/>
                        <a:cxnLst>
                          <a:cxn ang="0">
                            <a:pos x="connsiteX0" y="connsiteY0"/>
                          </a:cxn>
                          <a:cxn ang="0">
                            <a:pos x="connsiteX1" y="connsiteY1"/>
                          </a:cxn>
                          <a:cxn ang="0">
                            <a:pos x="connsiteX2" y="connsiteY2"/>
                          </a:cxn>
                          <a:cxn ang="0">
                            <a:pos x="connsiteX3" y="connsiteY3"/>
                          </a:cxn>
                        </a:cxnLst>
                        <a:rect l="l" t="t" r="r" b="b"/>
                        <a:pathLst>
                          <a:path w="1667619" h="406765">
                            <a:moveTo>
                              <a:pt x="0" y="0"/>
                            </a:moveTo>
                            <a:lnTo>
                              <a:pt x="1667619" y="0"/>
                            </a:lnTo>
                            <a:lnTo>
                              <a:pt x="1667619" y="406765"/>
                            </a:lnTo>
                            <a:lnTo>
                              <a:pt x="0" y="406765"/>
                            </a:lnTo>
                            <a:close/>
                          </a:path>
                        </a:pathLst>
                      </a:custGeom>
                      <a:solidFill>
                        <a:srgbClr val="E0F2FC"/>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25AAADF6-5E6B-4F4A-AA91-680DD2FCE354}"/>
                          </a:ext>
                        </a:extLst>
                      </p:cNvPr>
                      <p:cNvSpPr/>
                      <p:nvPr/>
                    </p:nvSpPr>
                    <p:spPr>
                      <a:xfrm>
                        <a:off x="7613593" y="2517647"/>
                        <a:ext cx="346028" cy="16231"/>
                      </a:xfrm>
                      <a:custGeom>
                        <a:avLst/>
                        <a:gdLst>
                          <a:gd name="connsiteX0" fmla="*/ 976019 w 999459"/>
                          <a:gd name="connsiteY0" fmla="*/ 46881 h 46880"/>
                          <a:gd name="connsiteX1" fmla="*/ 23440 w 999459"/>
                          <a:gd name="connsiteY1" fmla="*/ 46881 h 46880"/>
                          <a:gd name="connsiteX2" fmla="*/ 0 w 999459"/>
                          <a:gd name="connsiteY2" fmla="*/ 23440 h 46880"/>
                          <a:gd name="connsiteX3" fmla="*/ 23440 w 999459"/>
                          <a:gd name="connsiteY3" fmla="*/ 0 h 46880"/>
                          <a:gd name="connsiteX4" fmla="*/ 976019 w 999459"/>
                          <a:gd name="connsiteY4" fmla="*/ 0 h 46880"/>
                          <a:gd name="connsiteX5" fmla="*/ 999460 w 999459"/>
                          <a:gd name="connsiteY5" fmla="*/ 23440 h 46880"/>
                          <a:gd name="connsiteX6" fmla="*/ 976019 w 999459"/>
                          <a:gd name="connsiteY6" fmla="*/ 46881 h 4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459" h="46880">
                            <a:moveTo>
                              <a:pt x="976019" y="46881"/>
                            </a:moveTo>
                            <a:lnTo>
                              <a:pt x="23440" y="46881"/>
                            </a:lnTo>
                            <a:cubicBezTo>
                              <a:pt x="10495" y="46881"/>
                              <a:pt x="0" y="36393"/>
                              <a:pt x="0" y="23440"/>
                            </a:cubicBezTo>
                            <a:cubicBezTo>
                              <a:pt x="0" y="10495"/>
                              <a:pt x="10495" y="0"/>
                              <a:pt x="23440" y="0"/>
                            </a:cubicBezTo>
                            <a:lnTo>
                              <a:pt x="976019" y="0"/>
                            </a:lnTo>
                            <a:cubicBezTo>
                              <a:pt x="988965" y="0"/>
                              <a:pt x="999460" y="10495"/>
                              <a:pt x="999460" y="23440"/>
                            </a:cubicBezTo>
                            <a:cubicBezTo>
                              <a:pt x="999460" y="36393"/>
                              <a:pt x="988965" y="46881"/>
                              <a:pt x="976019" y="46881"/>
                            </a:cubicBezTo>
                            <a:close/>
                          </a:path>
                        </a:pathLst>
                      </a:custGeom>
                      <a:solidFill>
                        <a:srgbClr val="E1E4FB"/>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A454FD02-D433-43CF-8322-B2F9C663A61B}"/>
                          </a:ext>
                        </a:extLst>
                      </p:cNvPr>
                      <p:cNvSpPr/>
                      <p:nvPr/>
                    </p:nvSpPr>
                    <p:spPr>
                      <a:xfrm>
                        <a:off x="7613593" y="2469567"/>
                        <a:ext cx="346028" cy="16231"/>
                      </a:xfrm>
                      <a:custGeom>
                        <a:avLst/>
                        <a:gdLst>
                          <a:gd name="connsiteX0" fmla="*/ 976019 w 999459"/>
                          <a:gd name="connsiteY0" fmla="*/ 46881 h 46880"/>
                          <a:gd name="connsiteX1" fmla="*/ 23440 w 999459"/>
                          <a:gd name="connsiteY1" fmla="*/ 46881 h 46880"/>
                          <a:gd name="connsiteX2" fmla="*/ 0 w 999459"/>
                          <a:gd name="connsiteY2" fmla="*/ 23440 h 46880"/>
                          <a:gd name="connsiteX3" fmla="*/ 23440 w 999459"/>
                          <a:gd name="connsiteY3" fmla="*/ 0 h 46880"/>
                          <a:gd name="connsiteX4" fmla="*/ 976019 w 999459"/>
                          <a:gd name="connsiteY4" fmla="*/ 0 h 46880"/>
                          <a:gd name="connsiteX5" fmla="*/ 999460 w 999459"/>
                          <a:gd name="connsiteY5" fmla="*/ 23440 h 46880"/>
                          <a:gd name="connsiteX6" fmla="*/ 976019 w 999459"/>
                          <a:gd name="connsiteY6" fmla="*/ 46881 h 4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459" h="46880">
                            <a:moveTo>
                              <a:pt x="976019" y="46881"/>
                            </a:moveTo>
                            <a:lnTo>
                              <a:pt x="23440" y="46881"/>
                            </a:lnTo>
                            <a:cubicBezTo>
                              <a:pt x="10495" y="46881"/>
                              <a:pt x="0" y="36386"/>
                              <a:pt x="0" y="23440"/>
                            </a:cubicBezTo>
                            <a:cubicBezTo>
                              <a:pt x="0" y="10495"/>
                              <a:pt x="10495" y="0"/>
                              <a:pt x="23440" y="0"/>
                            </a:cubicBezTo>
                            <a:lnTo>
                              <a:pt x="976019" y="0"/>
                            </a:lnTo>
                            <a:cubicBezTo>
                              <a:pt x="988965" y="0"/>
                              <a:pt x="999460" y="10495"/>
                              <a:pt x="999460" y="23440"/>
                            </a:cubicBezTo>
                            <a:cubicBezTo>
                              <a:pt x="999460" y="36386"/>
                              <a:pt x="988965" y="46881"/>
                              <a:pt x="976019" y="46881"/>
                            </a:cubicBezTo>
                            <a:close/>
                          </a:path>
                        </a:pathLst>
                      </a:custGeom>
                      <a:solidFill>
                        <a:srgbClr val="E1E4FB"/>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A5809345-AB1F-428E-AE80-36A09C3577AF}"/>
                          </a:ext>
                        </a:extLst>
                      </p:cNvPr>
                      <p:cNvSpPr/>
                      <p:nvPr/>
                    </p:nvSpPr>
                    <p:spPr>
                      <a:xfrm>
                        <a:off x="7621708" y="2572146"/>
                        <a:ext cx="52171" cy="52170"/>
                      </a:xfrm>
                      <a:custGeom>
                        <a:avLst/>
                        <a:gdLst>
                          <a:gd name="connsiteX0" fmla="*/ 75358 w 150688"/>
                          <a:gd name="connsiteY0" fmla="*/ 150688 h 150688"/>
                          <a:gd name="connsiteX1" fmla="*/ 0 w 150688"/>
                          <a:gd name="connsiteY1" fmla="*/ 75331 h 150688"/>
                          <a:gd name="connsiteX2" fmla="*/ 0 w 150688"/>
                          <a:gd name="connsiteY2" fmla="*/ 0 h 150688"/>
                          <a:gd name="connsiteX3" fmla="*/ 150688 w 150688"/>
                          <a:gd name="connsiteY3" fmla="*/ 0 h 150688"/>
                          <a:gd name="connsiteX4" fmla="*/ 150688 w 150688"/>
                          <a:gd name="connsiteY4" fmla="*/ 75358 h 150688"/>
                          <a:gd name="connsiteX5" fmla="*/ 75358 w 150688"/>
                          <a:gd name="connsiteY5" fmla="*/ 150688 h 1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88" h="150688">
                            <a:moveTo>
                              <a:pt x="75358" y="150688"/>
                            </a:moveTo>
                            <a:cubicBezTo>
                              <a:pt x="33738" y="150688"/>
                              <a:pt x="0" y="116948"/>
                              <a:pt x="0" y="75331"/>
                            </a:cubicBezTo>
                            <a:lnTo>
                              <a:pt x="0" y="0"/>
                            </a:lnTo>
                            <a:lnTo>
                              <a:pt x="150688" y="0"/>
                            </a:lnTo>
                            <a:lnTo>
                              <a:pt x="150688" y="75358"/>
                            </a:lnTo>
                            <a:cubicBezTo>
                              <a:pt x="150674" y="116961"/>
                              <a:pt x="116956" y="150675"/>
                              <a:pt x="75358" y="150688"/>
                            </a:cubicBezTo>
                            <a:close/>
                          </a:path>
                        </a:pathLst>
                      </a:custGeom>
                      <a:solidFill>
                        <a:srgbClr val="E0F2FC"/>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5F54A67-46E8-47AA-8DE3-838811B989F0}"/>
                          </a:ext>
                        </a:extLst>
                      </p:cNvPr>
                      <p:cNvSpPr/>
                      <p:nvPr/>
                    </p:nvSpPr>
                    <p:spPr>
                      <a:xfrm>
                        <a:off x="8054145" y="2572146"/>
                        <a:ext cx="52171" cy="52170"/>
                      </a:xfrm>
                      <a:custGeom>
                        <a:avLst/>
                        <a:gdLst>
                          <a:gd name="connsiteX0" fmla="*/ 75331 w 150688"/>
                          <a:gd name="connsiteY0" fmla="*/ 150688 h 150688"/>
                          <a:gd name="connsiteX1" fmla="*/ 150688 w 150688"/>
                          <a:gd name="connsiteY1" fmla="*/ 75331 h 150688"/>
                          <a:gd name="connsiteX2" fmla="*/ 150688 w 150688"/>
                          <a:gd name="connsiteY2" fmla="*/ 0 h 150688"/>
                          <a:gd name="connsiteX3" fmla="*/ 0 w 150688"/>
                          <a:gd name="connsiteY3" fmla="*/ 0 h 150688"/>
                          <a:gd name="connsiteX4" fmla="*/ 0 w 150688"/>
                          <a:gd name="connsiteY4" fmla="*/ 75358 h 150688"/>
                          <a:gd name="connsiteX5" fmla="*/ 75331 w 150688"/>
                          <a:gd name="connsiteY5" fmla="*/ 150688 h 15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88" h="150688">
                            <a:moveTo>
                              <a:pt x="75331" y="150688"/>
                            </a:moveTo>
                            <a:cubicBezTo>
                              <a:pt x="116948" y="150688"/>
                              <a:pt x="150688" y="116948"/>
                              <a:pt x="150688" y="75331"/>
                            </a:cubicBezTo>
                            <a:lnTo>
                              <a:pt x="150688" y="0"/>
                            </a:lnTo>
                            <a:lnTo>
                              <a:pt x="0" y="0"/>
                            </a:lnTo>
                            <a:lnTo>
                              <a:pt x="0" y="75358"/>
                            </a:lnTo>
                            <a:cubicBezTo>
                              <a:pt x="13" y="116961"/>
                              <a:pt x="33727" y="150675"/>
                              <a:pt x="75331" y="150688"/>
                            </a:cubicBezTo>
                            <a:close/>
                          </a:path>
                        </a:pathLst>
                      </a:custGeom>
                      <a:solidFill>
                        <a:srgbClr val="E0F2FC"/>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D5FD0D6-DDB9-4CEC-B7F8-BAEF87555E2B}"/>
                          </a:ext>
                        </a:extLst>
                      </p:cNvPr>
                      <p:cNvSpPr/>
                      <p:nvPr/>
                    </p:nvSpPr>
                    <p:spPr>
                      <a:xfrm>
                        <a:off x="8039268" y="2093336"/>
                        <a:ext cx="113393" cy="337972"/>
                      </a:xfrm>
                      <a:custGeom>
                        <a:avLst/>
                        <a:gdLst>
                          <a:gd name="connsiteX0" fmla="*/ 139826 w 327523"/>
                          <a:gd name="connsiteY0" fmla="*/ 976193 h 976193"/>
                          <a:gd name="connsiteX1" fmla="*/ 0 w 327523"/>
                          <a:gd name="connsiteY1" fmla="*/ 976193 h 976193"/>
                          <a:gd name="connsiteX2" fmla="*/ 192145 w 327523"/>
                          <a:gd name="connsiteY2" fmla="*/ 54476 h 976193"/>
                          <a:gd name="connsiteX3" fmla="*/ 259117 w 327523"/>
                          <a:gd name="connsiteY3" fmla="*/ 0 h 976193"/>
                          <a:gd name="connsiteX4" fmla="*/ 327523 w 327523"/>
                          <a:gd name="connsiteY4" fmla="*/ 68481 h 976193"/>
                          <a:gd name="connsiteX5" fmla="*/ 326090 w 327523"/>
                          <a:gd name="connsiteY5" fmla="*/ 82403 h 9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23" h="976193">
                            <a:moveTo>
                              <a:pt x="139826" y="976193"/>
                            </a:moveTo>
                            <a:lnTo>
                              <a:pt x="0" y="976193"/>
                            </a:lnTo>
                            <a:lnTo>
                              <a:pt x="192145" y="54476"/>
                            </a:lnTo>
                            <a:cubicBezTo>
                              <a:pt x="198748" y="22750"/>
                              <a:pt x="226716" y="10"/>
                              <a:pt x="259117" y="0"/>
                            </a:cubicBezTo>
                            <a:cubicBezTo>
                              <a:pt x="296917" y="19"/>
                              <a:pt x="327550" y="30680"/>
                              <a:pt x="327523" y="68481"/>
                            </a:cubicBezTo>
                            <a:cubicBezTo>
                              <a:pt x="327523" y="73158"/>
                              <a:pt x="327041" y="77824"/>
                              <a:pt x="326090" y="82403"/>
                            </a:cubicBezTo>
                            <a:close/>
                          </a:path>
                        </a:pathLst>
                      </a:custGeom>
                      <a:solidFill>
                        <a:srgbClr val="E0F2FC"/>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F6810C23-A365-400B-90EB-C3C66B3DDD17}"/>
                          </a:ext>
                        </a:extLst>
                      </p:cNvPr>
                      <p:cNvSpPr/>
                      <p:nvPr/>
                    </p:nvSpPr>
                    <p:spPr>
                      <a:xfrm>
                        <a:off x="7575360" y="2093336"/>
                        <a:ext cx="113395" cy="337972"/>
                      </a:xfrm>
                      <a:custGeom>
                        <a:avLst/>
                        <a:gdLst>
                          <a:gd name="connsiteX0" fmla="*/ 187703 w 327528"/>
                          <a:gd name="connsiteY0" fmla="*/ 976193 h 976193"/>
                          <a:gd name="connsiteX1" fmla="*/ 327528 w 327528"/>
                          <a:gd name="connsiteY1" fmla="*/ 976193 h 976193"/>
                          <a:gd name="connsiteX2" fmla="*/ 135383 w 327528"/>
                          <a:gd name="connsiteY2" fmla="*/ 54476 h 976193"/>
                          <a:gd name="connsiteX3" fmla="*/ 68411 w 327528"/>
                          <a:gd name="connsiteY3" fmla="*/ 0 h 976193"/>
                          <a:gd name="connsiteX4" fmla="*/ 0 w 327528"/>
                          <a:gd name="connsiteY4" fmla="*/ 68481 h 976193"/>
                          <a:gd name="connsiteX5" fmla="*/ 1438 w 327528"/>
                          <a:gd name="connsiteY5" fmla="*/ 82403 h 9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28" h="976193">
                            <a:moveTo>
                              <a:pt x="187703" y="976193"/>
                            </a:moveTo>
                            <a:lnTo>
                              <a:pt x="327528" y="976193"/>
                            </a:lnTo>
                            <a:lnTo>
                              <a:pt x="135383" y="54476"/>
                            </a:lnTo>
                            <a:cubicBezTo>
                              <a:pt x="128769" y="22753"/>
                              <a:pt x="100816" y="15"/>
                              <a:pt x="68411" y="0"/>
                            </a:cubicBezTo>
                            <a:cubicBezTo>
                              <a:pt x="30609" y="19"/>
                              <a:pt x="-19" y="30680"/>
                              <a:pt x="0" y="68481"/>
                            </a:cubicBezTo>
                            <a:cubicBezTo>
                              <a:pt x="2" y="73158"/>
                              <a:pt x="484" y="77824"/>
                              <a:pt x="1438" y="82403"/>
                            </a:cubicBezTo>
                            <a:close/>
                          </a:path>
                        </a:pathLst>
                      </a:custGeom>
                      <a:solidFill>
                        <a:srgbClr val="E0F2FC"/>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37CBD3B-4FB1-4BAC-ADE8-EC72307E6F0B}"/>
                          </a:ext>
                        </a:extLst>
                      </p:cNvPr>
                      <p:cNvSpPr/>
                      <p:nvPr/>
                    </p:nvSpPr>
                    <p:spPr>
                      <a:xfrm>
                        <a:off x="7997917" y="2477692"/>
                        <a:ext cx="108399" cy="48080"/>
                      </a:xfrm>
                      <a:custGeom>
                        <a:avLst/>
                        <a:gdLst>
                          <a:gd name="connsiteX0" fmla="*/ 243660 w 313097"/>
                          <a:gd name="connsiteY0" fmla="*/ 138874 h 138874"/>
                          <a:gd name="connsiteX1" fmla="*/ 69437 w 313097"/>
                          <a:gd name="connsiteY1" fmla="*/ 138874 h 138874"/>
                          <a:gd name="connsiteX2" fmla="*/ 0 w 313097"/>
                          <a:gd name="connsiteY2" fmla="*/ 69437 h 138874"/>
                          <a:gd name="connsiteX3" fmla="*/ 69437 w 313097"/>
                          <a:gd name="connsiteY3" fmla="*/ 0 h 138874"/>
                          <a:gd name="connsiteX4" fmla="*/ 243660 w 313097"/>
                          <a:gd name="connsiteY4" fmla="*/ 0 h 138874"/>
                          <a:gd name="connsiteX5" fmla="*/ 313097 w 313097"/>
                          <a:gd name="connsiteY5" fmla="*/ 69437 h 138874"/>
                          <a:gd name="connsiteX6" fmla="*/ 243660 w 313097"/>
                          <a:gd name="connsiteY6" fmla="*/ 138874 h 13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97" h="138874">
                            <a:moveTo>
                              <a:pt x="243660" y="138874"/>
                            </a:moveTo>
                            <a:lnTo>
                              <a:pt x="69437" y="138874"/>
                            </a:lnTo>
                            <a:cubicBezTo>
                              <a:pt x="31089" y="138874"/>
                              <a:pt x="0" y="107786"/>
                              <a:pt x="0" y="69437"/>
                            </a:cubicBezTo>
                            <a:cubicBezTo>
                              <a:pt x="0" y="31089"/>
                              <a:pt x="31089" y="0"/>
                              <a:pt x="69437" y="0"/>
                            </a:cubicBezTo>
                            <a:lnTo>
                              <a:pt x="243660" y="0"/>
                            </a:lnTo>
                            <a:cubicBezTo>
                              <a:pt x="282008" y="0"/>
                              <a:pt x="313097" y="31089"/>
                              <a:pt x="313097" y="69437"/>
                            </a:cubicBezTo>
                            <a:cubicBezTo>
                              <a:pt x="313097" y="107786"/>
                              <a:pt x="282008" y="138874"/>
                              <a:pt x="243660" y="138874"/>
                            </a:cubicBezTo>
                            <a:close/>
                          </a:path>
                        </a:pathLst>
                      </a:custGeom>
                      <a:solidFill>
                        <a:srgbClr val="E0F2FC"/>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A91D4B59-2FDA-48BB-9BC9-129D8CE65FF6}"/>
                          </a:ext>
                        </a:extLst>
                      </p:cNvPr>
                      <p:cNvSpPr/>
                      <p:nvPr/>
                    </p:nvSpPr>
                    <p:spPr>
                      <a:xfrm>
                        <a:off x="7838520" y="2310134"/>
                        <a:ext cx="50983" cy="50983"/>
                      </a:xfrm>
                      <a:custGeom>
                        <a:avLst/>
                        <a:gdLst>
                          <a:gd name="connsiteX0" fmla="*/ 147260 w 147259"/>
                          <a:gd name="connsiteY0" fmla="*/ 73630 h 147259"/>
                          <a:gd name="connsiteX1" fmla="*/ 73630 w 147259"/>
                          <a:gd name="connsiteY1" fmla="*/ 147260 h 147259"/>
                          <a:gd name="connsiteX2" fmla="*/ 0 w 147259"/>
                          <a:gd name="connsiteY2" fmla="*/ 73630 h 147259"/>
                          <a:gd name="connsiteX3" fmla="*/ 73630 w 147259"/>
                          <a:gd name="connsiteY3" fmla="*/ 0 h 147259"/>
                          <a:gd name="connsiteX4" fmla="*/ 147260 w 147259"/>
                          <a:gd name="connsiteY4" fmla="*/ 73630 h 147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59" h="147259">
                            <a:moveTo>
                              <a:pt x="147260" y="73630"/>
                            </a:moveTo>
                            <a:cubicBezTo>
                              <a:pt x="147260" y="114294"/>
                              <a:pt x="114294" y="147260"/>
                              <a:pt x="73630" y="147260"/>
                            </a:cubicBezTo>
                            <a:cubicBezTo>
                              <a:pt x="32965" y="147260"/>
                              <a:pt x="0" y="114294"/>
                              <a:pt x="0" y="73630"/>
                            </a:cubicBezTo>
                            <a:cubicBezTo>
                              <a:pt x="0" y="32965"/>
                              <a:pt x="32965" y="0"/>
                              <a:pt x="73630" y="0"/>
                            </a:cubicBezTo>
                            <a:cubicBezTo>
                              <a:pt x="114294" y="0"/>
                              <a:pt x="147260" y="32965"/>
                              <a:pt x="147260" y="73630"/>
                            </a:cubicBezTo>
                            <a:close/>
                          </a:path>
                        </a:pathLst>
                      </a:custGeom>
                      <a:solidFill>
                        <a:srgbClr val="E0F2FC"/>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E4B52B3-1106-4CA9-8074-74C85FAE7682}"/>
                          </a:ext>
                        </a:extLst>
                      </p:cNvPr>
                      <p:cNvSpPr/>
                      <p:nvPr/>
                    </p:nvSpPr>
                    <p:spPr>
                      <a:xfrm>
                        <a:off x="7805107" y="2255645"/>
                        <a:ext cx="117806" cy="37302"/>
                      </a:xfrm>
                      <a:custGeom>
                        <a:avLst/>
                        <a:gdLst>
                          <a:gd name="connsiteX0" fmla="*/ 23428 w 340268"/>
                          <a:gd name="connsiteY0" fmla="*/ 107744 h 107743"/>
                          <a:gd name="connsiteX1" fmla="*/ 0 w 340268"/>
                          <a:gd name="connsiteY1" fmla="*/ 84291 h 107743"/>
                          <a:gd name="connsiteX2" fmla="*/ 6859 w 340268"/>
                          <a:gd name="connsiteY2" fmla="*/ 67734 h 107743"/>
                          <a:gd name="connsiteX3" fmla="*/ 333072 w 340268"/>
                          <a:gd name="connsiteY3" fmla="*/ 67389 h 107743"/>
                          <a:gd name="connsiteX4" fmla="*/ 333083 w 340268"/>
                          <a:gd name="connsiteY4" fmla="*/ 67399 h 107743"/>
                          <a:gd name="connsiteX5" fmla="*/ 333717 w 340268"/>
                          <a:gd name="connsiteY5" fmla="*/ 100543 h 107743"/>
                          <a:gd name="connsiteX6" fmla="*/ 300573 w 340268"/>
                          <a:gd name="connsiteY6" fmla="*/ 101176 h 107743"/>
                          <a:gd name="connsiteX7" fmla="*/ 299999 w 340268"/>
                          <a:gd name="connsiteY7" fmla="*/ 100604 h 107743"/>
                          <a:gd name="connsiteX8" fmla="*/ 40067 w 340268"/>
                          <a:gd name="connsiteY8" fmla="*/ 100816 h 107743"/>
                          <a:gd name="connsiteX9" fmla="*/ 39997 w 340268"/>
                          <a:gd name="connsiteY9" fmla="*/ 100886 h 107743"/>
                          <a:gd name="connsiteX10" fmla="*/ 23428 w 340268"/>
                          <a:gd name="connsiteY10" fmla="*/ 107744 h 10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268" h="107743">
                            <a:moveTo>
                              <a:pt x="23428" y="107744"/>
                            </a:moveTo>
                            <a:cubicBezTo>
                              <a:pt x="10483" y="107737"/>
                              <a:pt x="-7" y="97237"/>
                              <a:pt x="0" y="84291"/>
                            </a:cubicBezTo>
                            <a:cubicBezTo>
                              <a:pt x="3" y="78081"/>
                              <a:pt x="2470" y="72126"/>
                              <a:pt x="6859" y="67734"/>
                            </a:cubicBezTo>
                            <a:cubicBezTo>
                              <a:pt x="96845" y="-22443"/>
                              <a:pt x="242895" y="-22597"/>
                              <a:pt x="333072" y="67389"/>
                            </a:cubicBezTo>
                            <a:cubicBezTo>
                              <a:pt x="333075" y="67391"/>
                              <a:pt x="333079" y="67395"/>
                              <a:pt x="333083" y="67399"/>
                            </a:cubicBezTo>
                            <a:cubicBezTo>
                              <a:pt x="342411" y="76376"/>
                              <a:pt x="342694" y="91216"/>
                              <a:pt x="333717" y="100543"/>
                            </a:cubicBezTo>
                            <a:cubicBezTo>
                              <a:pt x="324738" y="109871"/>
                              <a:pt x="309900" y="110153"/>
                              <a:pt x="300573" y="101176"/>
                            </a:cubicBezTo>
                            <a:cubicBezTo>
                              <a:pt x="300378" y="100989"/>
                              <a:pt x="300186" y="100799"/>
                              <a:pt x="299999" y="100604"/>
                            </a:cubicBezTo>
                            <a:cubicBezTo>
                              <a:pt x="228162" y="28885"/>
                              <a:pt x="111787" y="28980"/>
                              <a:pt x="40067" y="100816"/>
                            </a:cubicBezTo>
                            <a:cubicBezTo>
                              <a:pt x="40044" y="100839"/>
                              <a:pt x="40020" y="100863"/>
                              <a:pt x="39997" y="100886"/>
                            </a:cubicBezTo>
                            <a:cubicBezTo>
                              <a:pt x="35605" y="105282"/>
                              <a:pt x="29643" y="107750"/>
                              <a:pt x="23428" y="107744"/>
                            </a:cubicBezTo>
                            <a:close/>
                          </a:path>
                        </a:pathLst>
                      </a:custGeom>
                      <a:solidFill>
                        <a:srgbClr val="00DDC1"/>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E2784E51-9E22-46C6-89EF-F0C35229C4A5}"/>
                          </a:ext>
                        </a:extLst>
                      </p:cNvPr>
                      <p:cNvSpPr/>
                      <p:nvPr/>
                    </p:nvSpPr>
                    <p:spPr>
                      <a:xfrm>
                        <a:off x="7772332" y="2209271"/>
                        <a:ext cx="183358" cy="50904"/>
                      </a:xfrm>
                      <a:custGeom>
                        <a:avLst/>
                        <a:gdLst>
                          <a:gd name="connsiteX0" fmla="*/ 23423 w 529608"/>
                          <a:gd name="connsiteY0" fmla="*/ 147031 h 147030"/>
                          <a:gd name="connsiteX1" fmla="*/ 0 w 529608"/>
                          <a:gd name="connsiteY1" fmla="*/ 123546 h 147030"/>
                          <a:gd name="connsiteX2" fmla="*/ 6854 w 529608"/>
                          <a:gd name="connsiteY2" fmla="*/ 107008 h 147030"/>
                          <a:gd name="connsiteX3" fmla="*/ 522210 w 529608"/>
                          <a:gd name="connsiteY3" fmla="*/ 106460 h 147030"/>
                          <a:gd name="connsiteX4" fmla="*/ 522436 w 529608"/>
                          <a:gd name="connsiteY4" fmla="*/ 106686 h 147030"/>
                          <a:gd name="connsiteX5" fmla="*/ 523044 w 529608"/>
                          <a:gd name="connsiteY5" fmla="*/ 139831 h 147030"/>
                          <a:gd name="connsiteX6" fmla="*/ 489901 w 529608"/>
                          <a:gd name="connsiteY6" fmla="*/ 140439 h 147030"/>
                          <a:gd name="connsiteX7" fmla="*/ 489325 w 529608"/>
                          <a:gd name="connsiteY7" fmla="*/ 139865 h 147030"/>
                          <a:gd name="connsiteX8" fmla="*/ 40269 w 529608"/>
                          <a:gd name="connsiteY8" fmla="*/ 139895 h 147030"/>
                          <a:gd name="connsiteX9" fmla="*/ 40005 w 529608"/>
                          <a:gd name="connsiteY9" fmla="*/ 140159 h 147030"/>
                          <a:gd name="connsiteX10" fmla="*/ 23423 w 529608"/>
                          <a:gd name="connsiteY10" fmla="*/ 147031 h 14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608" h="147030">
                            <a:moveTo>
                              <a:pt x="23423" y="147031"/>
                            </a:moveTo>
                            <a:cubicBezTo>
                              <a:pt x="10471" y="147013"/>
                              <a:pt x="-17" y="136500"/>
                              <a:pt x="0" y="123546"/>
                            </a:cubicBezTo>
                            <a:cubicBezTo>
                              <a:pt x="8" y="117344"/>
                              <a:pt x="2473" y="111397"/>
                              <a:pt x="6854" y="107008"/>
                            </a:cubicBezTo>
                            <a:cubicBezTo>
                              <a:pt x="149014" y="-35455"/>
                              <a:pt x="379747" y="-35700"/>
                              <a:pt x="522210" y="106460"/>
                            </a:cubicBezTo>
                            <a:cubicBezTo>
                              <a:pt x="522285" y="106535"/>
                              <a:pt x="522361" y="106611"/>
                              <a:pt x="522436" y="106686"/>
                            </a:cubicBezTo>
                            <a:cubicBezTo>
                              <a:pt x="531756" y="115671"/>
                              <a:pt x="532030" y="130510"/>
                              <a:pt x="523044" y="139831"/>
                            </a:cubicBezTo>
                            <a:cubicBezTo>
                              <a:pt x="514061" y="149151"/>
                              <a:pt x="499221" y="149424"/>
                              <a:pt x="489901" y="140439"/>
                            </a:cubicBezTo>
                            <a:cubicBezTo>
                              <a:pt x="489705" y="140250"/>
                              <a:pt x="489514" y="140060"/>
                              <a:pt x="489325" y="139865"/>
                            </a:cubicBezTo>
                            <a:cubicBezTo>
                              <a:pt x="365313" y="15870"/>
                              <a:pt x="164264" y="15883"/>
                              <a:pt x="40269" y="139895"/>
                            </a:cubicBezTo>
                            <a:cubicBezTo>
                              <a:pt x="40181" y="139984"/>
                              <a:pt x="40093" y="140071"/>
                              <a:pt x="40005" y="140159"/>
                            </a:cubicBezTo>
                            <a:cubicBezTo>
                              <a:pt x="35613" y="144566"/>
                              <a:pt x="29645" y="147039"/>
                              <a:pt x="23423" y="147031"/>
                            </a:cubicBezTo>
                            <a:close/>
                          </a:path>
                        </a:pathLst>
                      </a:custGeom>
                      <a:solidFill>
                        <a:srgbClr val="00DDC1"/>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ABF6FCEE-E5F7-432C-8467-17FD859168C6}"/>
                          </a:ext>
                        </a:extLst>
                      </p:cNvPr>
                      <p:cNvSpPr/>
                      <p:nvPr/>
                    </p:nvSpPr>
                    <p:spPr>
                      <a:xfrm>
                        <a:off x="7739555" y="2162901"/>
                        <a:ext cx="248903" cy="64497"/>
                      </a:xfrm>
                      <a:custGeom>
                        <a:avLst/>
                        <a:gdLst>
                          <a:gd name="connsiteX0" fmla="*/ 23436 w 718926"/>
                          <a:gd name="connsiteY0" fmla="*/ 186291 h 186291"/>
                          <a:gd name="connsiteX1" fmla="*/ 0 w 718926"/>
                          <a:gd name="connsiteY1" fmla="*/ 162820 h 186291"/>
                          <a:gd name="connsiteX2" fmla="*/ 6854 w 718926"/>
                          <a:gd name="connsiteY2" fmla="*/ 146269 h 186291"/>
                          <a:gd name="connsiteX3" fmla="*/ 711353 w 718926"/>
                          <a:gd name="connsiteY3" fmla="*/ 145545 h 186291"/>
                          <a:gd name="connsiteX4" fmla="*/ 711755 w 718926"/>
                          <a:gd name="connsiteY4" fmla="*/ 145947 h 186291"/>
                          <a:gd name="connsiteX5" fmla="*/ 712363 w 718926"/>
                          <a:gd name="connsiteY5" fmla="*/ 179092 h 186291"/>
                          <a:gd name="connsiteX6" fmla="*/ 679219 w 718926"/>
                          <a:gd name="connsiteY6" fmla="*/ 179700 h 186291"/>
                          <a:gd name="connsiteX7" fmla="*/ 678643 w 718926"/>
                          <a:gd name="connsiteY7" fmla="*/ 179125 h 186291"/>
                          <a:gd name="connsiteX8" fmla="*/ 40425 w 718926"/>
                          <a:gd name="connsiteY8" fmla="*/ 178974 h 186291"/>
                          <a:gd name="connsiteX9" fmla="*/ 39979 w 718926"/>
                          <a:gd name="connsiteY9" fmla="*/ 179420 h 186291"/>
                          <a:gd name="connsiteX10" fmla="*/ 23436 w 718926"/>
                          <a:gd name="connsiteY10" fmla="*/ 186291 h 18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926" h="186291">
                            <a:moveTo>
                              <a:pt x="23436" y="186291"/>
                            </a:moveTo>
                            <a:cubicBezTo>
                              <a:pt x="10484" y="186282"/>
                              <a:pt x="-9" y="175774"/>
                              <a:pt x="0" y="162820"/>
                            </a:cubicBezTo>
                            <a:cubicBezTo>
                              <a:pt x="4" y="156613"/>
                              <a:pt x="2469" y="150662"/>
                              <a:pt x="6854" y="146269"/>
                            </a:cubicBezTo>
                            <a:cubicBezTo>
                              <a:pt x="201197" y="-48473"/>
                              <a:pt x="516611" y="-48797"/>
                              <a:pt x="711353" y="145545"/>
                            </a:cubicBezTo>
                            <a:cubicBezTo>
                              <a:pt x="711487" y="145679"/>
                              <a:pt x="711621" y="145813"/>
                              <a:pt x="711755" y="145947"/>
                            </a:cubicBezTo>
                            <a:cubicBezTo>
                              <a:pt x="721074" y="154932"/>
                              <a:pt x="721348" y="169771"/>
                              <a:pt x="712363" y="179092"/>
                            </a:cubicBezTo>
                            <a:cubicBezTo>
                              <a:pt x="703379" y="188412"/>
                              <a:pt x="688539" y="188684"/>
                              <a:pt x="679219" y="179700"/>
                            </a:cubicBezTo>
                            <a:cubicBezTo>
                              <a:pt x="679024" y="179511"/>
                              <a:pt x="678832" y="179320"/>
                              <a:pt x="678643" y="179125"/>
                            </a:cubicBezTo>
                            <a:cubicBezTo>
                              <a:pt x="502446" y="2844"/>
                              <a:pt x="216706" y="2776"/>
                              <a:pt x="40425" y="178974"/>
                            </a:cubicBezTo>
                            <a:cubicBezTo>
                              <a:pt x="40276" y="179123"/>
                              <a:pt x="40127" y="179271"/>
                              <a:pt x="39979" y="179420"/>
                            </a:cubicBezTo>
                            <a:cubicBezTo>
                              <a:pt x="35597" y="183819"/>
                              <a:pt x="29645" y="186291"/>
                              <a:pt x="23436" y="186291"/>
                            </a:cubicBezTo>
                            <a:close/>
                          </a:path>
                        </a:pathLst>
                      </a:custGeom>
                      <a:solidFill>
                        <a:srgbClr val="00DDC1"/>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C6D966DA-7592-4AD6-AC3F-5BBD7532A642}"/>
                          </a:ext>
                        </a:extLst>
                      </p:cNvPr>
                      <p:cNvGrpSpPr/>
                      <p:nvPr/>
                    </p:nvGrpSpPr>
                    <p:grpSpPr>
                      <a:xfrm>
                        <a:off x="7567219" y="2085029"/>
                        <a:ext cx="593624" cy="547412"/>
                        <a:chOff x="7567219" y="2085029"/>
                        <a:chExt cx="593624" cy="547412"/>
                      </a:xfrm>
                    </p:grpSpPr>
                    <p:sp>
                      <p:nvSpPr>
                        <p:cNvPr id="93" name="Freeform: Shape 92">
                          <a:extLst>
                            <a:ext uri="{FF2B5EF4-FFF2-40B4-BE49-F238E27FC236}">
                              <a16:creationId xmlns:a16="http://schemas.microsoft.com/office/drawing/2014/main" id="{0E3A0EC6-323F-4E82-AAA6-600B41177846}"/>
                            </a:ext>
                          </a:extLst>
                        </p:cNvPr>
                        <p:cNvSpPr/>
                        <p:nvPr/>
                      </p:nvSpPr>
                      <p:spPr>
                        <a:xfrm>
                          <a:off x="7567219" y="2085029"/>
                          <a:ext cx="593624" cy="547412"/>
                        </a:xfrm>
                        <a:custGeom>
                          <a:avLst/>
                          <a:gdLst>
                            <a:gd name="connsiteX0" fmla="*/ 1691060 w 1714609"/>
                            <a:gd name="connsiteY0" fmla="*/ 976747 h 1581134"/>
                            <a:gd name="connsiteX1" fmla="*/ 1532107 w 1714609"/>
                            <a:gd name="connsiteY1" fmla="*/ 976747 h 1581134"/>
                            <a:gd name="connsiteX2" fmla="*/ 1712544 w 1714609"/>
                            <a:gd name="connsiteY2" fmla="*/ 111192 h 1581134"/>
                            <a:gd name="connsiteX3" fmla="*/ 1641995 w 1714609"/>
                            <a:gd name="connsiteY3" fmla="*/ 2066 h 1581134"/>
                            <a:gd name="connsiteX4" fmla="*/ 1532870 w 1714609"/>
                            <a:gd name="connsiteY4" fmla="*/ 72619 h 1581134"/>
                            <a:gd name="connsiteX5" fmla="*/ 1532642 w 1714609"/>
                            <a:gd name="connsiteY5" fmla="*/ 73687 h 1581134"/>
                            <a:gd name="connsiteX6" fmla="*/ 1490423 w 1714609"/>
                            <a:gd name="connsiteY6" fmla="*/ 276226 h 1581134"/>
                            <a:gd name="connsiteX7" fmla="*/ 1508599 w 1714609"/>
                            <a:gd name="connsiteY7" fmla="*/ 303953 h 1581134"/>
                            <a:gd name="connsiteX8" fmla="*/ 1536326 w 1714609"/>
                            <a:gd name="connsiteY8" fmla="*/ 285776 h 1581134"/>
                            <a:gd name="connsiteX9" fmla="*/ 1578546 w 1714609"/>
                            <a:gd name="connsiteY9" fmla="*/ 83251 h 1581134"/>
                            <a:gd name="connsiteX10" fmla="*/ 1631775 w 1714609"/>
                            <a:gd name="connsiteY10" fmla="*/ 48385 h 1581134"/>
                            <a:gd name="connsiteX11" fmla="*/ 1666641 w 1714609"/>
                            <a:gd name="connsiteY11" fmla="*/ 101615 h 1581134"/>
                            <a:gd name="connsiteX12" fmla="*/ 1484221 w 1714609"/>
                            <a:gd name="connsiteY12" fmla="*/ 976747 h 1581134"/>
                            <a:gd name="connsiteX13" fmla="*/ 1392281 w 1714609"/>
                            <a:gd name="connsiteY13" fmla="*/ 976747 h 1581134"/>
                            <a:gd name="connsiteX14" fmla="*/ 1428674 w 1714609"/>
                            <a:gd name="connsiteY14" fmla="*/ 802229 h 1581134"/>
                            <a:gd name="connsiteX15" fmla="*/ 1410511 w 1714609"/>
                            <a:gd name="connsiteY15" fmla="*/ 774496 h 1581134"/>
                            <a:gd name="connsiteX16" fmla="*/ 1382771 w 1714609"/>
                            <a:gd name="connsiteY16" fmla="*/ 792666 h 1581134"/>
                            <a:gd name="connsiteX17" fmla="*/ 1344396 w 1714609"/>
                            <a:gd name="connsiteY17" fmla="*/ 976747 h 1581134"/>
                            <a:gd name="connsiteX18" fmla="*/ 370104 w 1714609"/>
                            <a:gd name="connsiteY18" fmla="*/ 976747 h 1581134"/>
                            <a:gd name="connsiteX19" fmla="*/ 181858 w 1714609"/>
                            <a:gd name="connsiteY19" fmla="*/ 73687 h 1581134"/>
                            <a:gd name="connsiteX20" fmla="*/ 72731 w 1714609"/>
                            <a:gd name="connsiteY20" fmla="*/ 3134 h 1581134"/>
                            <a:gd name="connsiteX21" fmla="*/ 1956 w 1714609"/>
                            <a:gd name="connsiteY21" fmla="*/ 111192 h 1581134"/>
                            <a:gd name="connsiteX22" fmla="*/ 182380 w 1714609"/>
                            <a:gd name="connsiteY22" fmla="*/ 976747 h 1581134"/>
                            <a:gd name="connsiteX23" fmla="*/ 23440 w 1714609"/>
                            <a:gd name="connsiteY23" fmla="*/ 976747 h 1581134"/>
                            <a:gd name="connsiteX24" fmla="*/ 0 w 1714609"/>
                            <a:gd name="connsiteY24" fmla="*/ 1000187 h 1581134"/>
                            <a:gd name="connsiteX25" fmla="*/ 0 w 1714609"/>
                            <a:gd name="connsiteY25" fmla="*/ 1406979 h 1581134"/>
                            <a:gd name="connsiteX26" fmla="*/ 23440 w 1714609"/>
                            <a:gd name="connsiteY26" fmla="*/ 1430420 h 1581134"/>
                            <a:gd name="connsiteX27" fmla="*/ 133945 w 1714609"/>
                            <a:gd name="connsiteY27" fmla="*/ 1430420 h 1581134"/>
                            <a:gd name="connsiteX28" fmla="*/ 133945 w 1714609"/>
                            <a:gd name="connsiteY28" fmla="*/ 1482337 h 1581134"/>
                            <a:gd name="connsiteX29" fmla="*/ 232743 w 1714609"/>
                            <a:gd name="connsiteY29" fmla="*/ 1581135 h 1581134"/>
                            <a:gd name="connsiteX30" fmla="*/ 331541 w 1714609"/>
                            <a:gd name="connsiteY30" fmla="*/ 1482337 h 1581134"/>
                            <a:gd name="connsiteX31" fmla="*/ 331541 w 1714609"/>
                            <a:gd name="connsiteY31" fmla="*/ 1430420 h 1581134"/>
                            <a:gd name="connsiteX32" fmla="*/ 557547 w 1714609"/>
                            <a:gd name="connsiteY32" fmla="*/ 1430420 h 1581134"/>
                            <a:gd name="connsiteX33" fmla="*/ 580988 w 1714609"/>
                            <a:gd name="connsiteY33" fmla="*/ 1406979 h 1581134"/>
                            <a:gd name="connsiteX34" fmla="*/ 557547 w 1714609"/>
                            <a:gd name="connsiteY34" fmla="*/ 1383539 h 1581134"/>
                            <a:gd name="connsiteX35" fmla="*/ 46881 w 1714609"/>
                            <a:gd name="connsiteY35" fmla="*/ 1383539 h 1581134"/>
                            <a:gd name="connsiteX36" fmla="*/ 46881 w 1714609"/>
                            <a:gd name="connsiteY36" fmla="*/ 1023628 h 1581134"/>
                            <a:gd name="connsiteX37" fmla="*/ 1667619 w 1714609"/>
                            <a:gd name="connsiteY37" fmla="*/ 1023628 h 1581134"/>
                            <a:gd name="connsiteX38" fmla="*/ 1667619 w 1714609"/>
                            <a:gd name="connsiteY38" fmla="*/ 1383512 h 1581134"/>
                            <a:gd name="connsiteX39" fmla="*/ 710540 w 1714609"/>
                            <a:gd name="connsiteY39" fmla="*/ 1383512 h 1581134"/>
                            <a:gd name="connsiteX40" fmla="*/ 687099 w 1714609"/>
                            <a:gd name="connsiteY40" fmla="*/ 1406952 h 1581134"/>
                            <a:gd name="connsiteX41" fmla="*/ 710540 w 1714609"/>
                            <a:gd name="connsiteY41" fmla="*/ 1430393 h 1581134"/>
                            <a:gd name="connsiteX42" fmla="*/ 1382945 w 1714609"/>
                            <a:gd name="connsiteY42" fmla="*/ 1430393 h 1581134"/>
                            <a:gd name="connsiteX43" fmla="*/ 1382945 w 1714609"/>
                            <a:gd name="connsiteY43" fmla="*/ 1482310 h 1581134"/>
                            <a:gd name="connsiteX44" fmla="*/ 1481743 w 1714609"/>
                            <a:gd name="connsiteY44" fmla="*/ 1581108 h 1581134"/>
                            <a:gd name="connsiteX45" fmla="*/ 1580541 w 1714609"/>
                            <a:gd name="connsiteY45" fmla="*/ 1482310 h 1581134"/>
                            <a:gd name="connsiteX46" fmla="*/ 1580541 w 1714609"/>
                            <a:gd name="connsiteY46" fmla="*/ 1430393 h 1581134"/>
                            <a:gd name="connsiteX47" fmla="*/ 1691046 w 1714609"/>
                            <a:gd name="connsiteY47" fmla="*/ 1430393 h 1581134"/>
                            <a:gd name="connsiteX48" fmla="*/ 1714500 w 1714609"/>
                            <a:gd name="connsiteY48" fmla="*/ 1406979 h 1581134"/>
                            <a:gd name="connsiteX49" fmla="*/ 1714500 w 1714609"/>
                            <a:gd name="connsiteY49" fmla="*/ 1000187 h 1581134"/>
                            <a:gd name="connsiteX50" fmla="*/ 1691060 w 1714609"/>
                            <a:gd name="connsiteY50" fmla="*/ 976747 h 1581134"/>
                            <a:gd name="connsiteX51" fmla="*/ 284634 w 1714609"/>
                            <a:gd name="connsiteY51" fmla="*/ 1430393 h 1581134"/>
                            <a:gd name="connsiteX52" fmla="*/ 284634 w 1714609"/>
                            <a:gd name="connsiteY52" fmla="*/ 1482310 h 1581134"/>
                            <a:gd name="connsiteX53" fmla="*/ 232717 w 1714609"/>
                            <a:gd name="connsiteY53" fmla="*/ 1534227 h 1581134"/>
                            <a:gd name="connsiteX54" fmla="*/ 180799 w 1714609"/>
                            <a:gd name="connsiteY54" fmla="*/ 1482310 h 1581134"/>
                            <a:gd name="connsiteX55" fmla="*/ 180799 w 1714609"/>
                            <a:gd name="connsiteY55" fmla="*/ 1430393 h 1581134"/>
                            <a:gd name="connsiteX56" fmla="*/ 230279 w 1714609"/>
                            <a:gd name="connsiteY56" fmla="*/ 976747 h 1581134"/>
                            <a:gd name="connsiteX57" fmla="*/ 47859 w 1714609"/>
                            <a:gd name="connsiteY57" fmla="*/ 101615 h 1581134"/>
                            <a:gd name="connsiteX58" fmla="*/ 82725 w 1714609"/>
                            <a:gd name="connsiteY58" fmla="*/ 48385 h 1581134"/>
                            <a:gd name="connsiteX59" fmla="*/ 135954 w 1714609"/>
                            <a:gd name="connsiteY59" fmla="*/ 83251 h 1581134"/>
                            <a:gd name="connsiteX60" fmla="*/ 322219 w 1714609"/>
                            <a:gd name="connsiteY60" fmla="*/ 976747 h 1581134"/>
                            <a:gd name="connsiteX61" fmla="*/ 1533674 w 1714609"/>
                            <a:gd name="connsiteY61" fmla="*/ 1482310 h 1581134"/>
                            <a:gd name="connsiteX62" fmla="*/ 1481757 w 1714609"/>
                            <a:gd name="connsiteY62" fmla="*/ 1534227 h 1581134"/>
                            <a:gd name="connsiteX63" fmla="*/ 1429839 w 1714609"/>
                            <a:gd name="connsiteY63" fmla="*/ 1482310 h 1581134"/>
                            <a:gd name="connsiteX64" fmla="*/ 1429839 w 1714609"/>
                            <a:gd name="connsiteY64" fmla="*/ 1430393 h 1581134"/>
                            <a:gd name="connsiteX65" fmla="*/ 1533674 w 1714609"/>
                            <a:gd name="connsiteY65" fmla="*/ 1430393 h 158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14609" h="1581134">
                              <a:moveTo>
                                <a:pt x="1691060" y="976747"/>
                              </a:moveTo>
                              <a:lnTo>
                                <a:pt x="1532107" y="976747"/>
                              </a:lnTo>
                              <a:lnTo>
                                <a:pt x="1712544" y="111192"/>
                              </a:lnTo>
                              <a:cubicBezTo>
                                <a:pt x="1723193" y="61575"/>
                                <a:pt x="1691609" y="12718"/>
                                <a:pt x="1641995" y="2066"/>
                              </a:cubicBezTo>
                              <a:cubicBezTo>
                                <a:pt x="1592369" y="-8586"/>
                                <a:pt x="1543519" y="23002"/>
                                <a:pt x="1532870" y="72619"/>
                              </a:cubicBezTo>
                              <a:cubicBezTo>
                                <a:pt x="1532790" y="72975"/>
                                <a:pt x="1532710" y="73331"/>
                                <a:pt x="1532642" y="73687"/>
                              </a:cubicBezTo>
                              <a:lnTo>
                                <a:pt x="1490423" y="276226"/>
                              </a:lnTo>
                              <a:cubicBezTo>
                                <a:pt x="1487784" y="288901"/>
                                <a:pt x="1495928" y="301315"/>
                                <a:pt x="1508599" y="303953"/>
                              </a:cubicBezTo>
                              <a:cubicBezTo>
                                <a:pt x="1521271" y="306590"/>
                                <a:pt x="1533687" y="298452"/>
                                <a:pt x="1536326" y="285776"/>
                              </a:cubicBezTo>
                              <a:lnTo>
                                <a:pt x="1578546" y="83251"/>
                              </a:lnTo>
                              <a:cubicBezTo>
                                <a:pt x="1583622" y="58924"/>
                                <a:pt x="1607451" y="43314"/>
                                <a:pt x="1631775" y="48385"/>
                              </a:cubicBezTo>
                              <a:cubicBezTo>
                                <a:pt x="1656100" y="53456"/>
                                <a:pt x="1671718" y="77288"/>
                                <a:pt x="1666641" y="101615"/>
                              </a:cubicBezTo>
                              <a:lnTo>
                                <a:pt x="1484221" y="976747"/>
                              </a:lnTo>
                              <a:lnTo>
                                <a:pt x="1392281" y="976747"/>
                              </a:lnTo>
                              <a:lnTo>
                                <a:pt x="1428674" y="802229"/>
                              </a:lnTo>
                              <a:cubicBezTo>
                                <a:pt x="1431313" y="789554"/>
                                <a:pt x="1423182" y="777137"/>
                                <a:pt x="1410511" y="774496"/>
                              </a:cubicBezTo>
                              <a:cubicBezTo>
                                <a:pt x="1397827" y="771855"/>
                                <a:pt x="1385410" y="779990"/>
                                <a:pt x="1382771" y="792666"/>
                              </a:cubicBezTo>
                              <a:lnTo>
                                <a:pt x="1344396" y="976747"/>
                              </a:lnTo>
                              <a:lnTo>
                                <a:pt x="370104" y="976747"/>
                              </a:lnTo>
                              <a:lnTo>
                                <a:pt x="181858" y="73687"/>
                              </a:lnTo>
                              <a:cubicBezTo>
                                <a:pt x="171206" y="24070"/>
                                <a:pt x="122348" y="-7517"/>
                                <a:pt x="72731" y="3134"/>
                              </a:cubicBezTo>
                              <a:cubicBezTo>
                                <a:pt x="23531" y="13697"/>
                                <a:pt x="-8022" y="61869"/>
                                <a:pt x="1956" y="111192"/>
                              </a:cubicBezTo>
                              <a:lnTo>
                                <a:pt x="182380" y="976747"/>
                              </a:lnTo>
                              <a:lnTo>
                                <a:pt x="23440" y="976747"/>
                              </a:lnTo>
                              <a:cubicBezTo>
                                <a:pt x="10498" y="976753"/>
                                <a:pt x="7" y="987244"/>
                                <a:pt x="0" y="1000187"/>
                              </a:cubicBezTo>
                              <a:lnTo>
                                <a:pt x="0" y="1406979"/>
                              </a:lnTo>
                              <a:cubicBezTo>
                                <a:pt x="7" y="1419918"/>
                                <a:pt x="10498" y="1430406"/>
                                <a:pt x="23440" y="1430420"/>
                              </a:cubicBezTo>
                              <a:lnTo>
                                <a:pt x="133945" y="1430420"/>
                              </a:lnTo>
                              <a:lnTo>
                                <a:pt x="133945" y="1482337"/>
                              </a:lnTo>
                              <a:cubicBezTo>
                                <a:pt x="133945" y="1536906"/>
                                <a:pt x="178178" y="1581135"/>
                                <a:pt x="232743" y="1581135"/>
                              </a:cubicBezTo>
                              <a:cubicBezTo>
                                <a:pt x="287309" y="1581135"/>
                                <a:pt x="331541" y="1536906"/>
                                <a:pt x="331541" y="1482337"/>
                              </a:cubicBezTo>
                              <a:lnTo>
                                <a:pt x="331541" y="1430420"/>
                              </a:lnTo>
                              <a:lnTo>
                                <a:pt x="557547" y="1430420"/>
                              </a:lnTo>
                              <a:cubicBezTo>
                                <a:pt x="570493" y="1430420"/>
                                <a:pt x="580988" y="1419918"/>
                                <a:pt x="580988" y="1406979"/>
                              </a:cubicBezTo>
                              <a:cubicBezTo>
                                <a:pt x="580988" y="1394040"/>
                                <a:pt x="570493" y="1383539"/>
                                <a:pt x="557547" y="1383539"/>
                              </a:cubicBezTo>
                              <a:lnTo>
                                <a:pt x="46881" y="1383539"/>
                              </a:lnTo>
                              <a:lnTo>
                                <a:pt x="46881" y="1023628"/>
                              </a:lnTo>
                              <a:lnTo>
                                <a:pt x="1667619" y="1023628"/>
                              </a:lnTo>
                              <a:lnTo>
                                <a:pt x="1667619" y="1383512"/>
                              </a:lnTo>
                              <a:lnTo>
                                <a:pt x="710540" y="1383512"/>
                              </a:lnTo>
                              <a:cubicBezTo>
                                <a:pt x="697594" y="1383512"/>
                                <a:pt x="687099" y="1394013"/>
                                <a:pt x="687099" y="1406952"/>
                              </a:cubicBezTo>
                              <a:cubicBezTo>
                                <a:pt x="687099" y="1419905"/>
                                <a:pt x="697594" y="1430393"/>
                                <a:pt x="710540" y="1430393"/>
                              </a:cubicBezTo>
                              <a:lnTo>
                                <a:pt x="1382945" y="1430393"/>
                              </a:lnTo>
                              <a:lnTo>
                                <a:pt x="1382945" y="1482310"/>
                              </a:lnTo>
                              <a:cubicBezTo>
                                <a:pt x="1382945" y="1536879"/>
                                <a:pt x="1427174" y="1581108"/>
                                <a:pt x="1481743" y="1581108"/>
                              </a:cubicBezTo>
                              <a:cubicBezTo>
                                <a:pt x="1536313" y="1581108"/>
                                <a:pt x="1580541" y="1536879"/>
                                <a:pt x="1580541" y="1482310"/>
                              </a:cubicBezTo>
                              <a:lnTo>
                                <a:pt x="1580541" y="1430393"/>
                              </a:lnTo>
                              <a:lnTo>
                                <a:pt x="1691046" y="1430393"/>
                              </a:lnTo>
                              <a:cubicBezTo>
                                <a:pt x="1703985" y="1430393"/>
                                <a:pt x="1714473" y="1419918"/>
                                <a:pt x="1714500" y="1406979"/>
                              </a:cubicBezTo>
                              <a:lnTo>
                                <a:pt x="1714500" y="1000187"/>
                              </a:lnTo>
                              <a:cubicBezTo>
                                <a:pt x="1714487" y="987244"/>
                                <a:pt x="1703999" y="976753"/>
                                <a:pt x="1691060" y="976747"/>
                              </a:cubicBezTo>
                              <a:close/>
                              <a:moveTo>
                                <a:pt x="284634" y="1430393"/>
                              </a:moveTo>
                              <a:lnTo>
                                <a:pt x="284634" y="1482310"/>
                              </a:lnTo>
                              <a:cubicBezTo>
                                <a:pt x="284634" y="1510988"/>
                                <a:pt x="261390" y="1534227"/>
                                <a:pt x="232717" y="1534227"/>
                              </a:cubicBezTo>
                              <a:cubicBezTo>
                                <a:pt x="204043" y="1534227"/>
                                <a:pt x="180799" y="1510988"/>
                                <a:pt x="180799" y="1482310"/>
                              </a:cubicBezTo>
                              <a:lnTo>
                                <a:pt x="180799" y="1430393"/>
                              </a:lnTo>
                              <a:close/>
                              <a:moveTo>
                                <a:pt x="230279" y="976747"/>
                              </a:moveTo>
                              <a:lnTo>
                                <a:pt x="47859" y="101615"/>
                              </a:lnTo>
                              <a:cubicBezTo>
                                <a:pt x="42788" y="77288"/>
                                <a:pt x="58398" y="53456"/>
                                <a:pt x="82725" y="48385"/>
                              </a:cubicBezTo>
                              <a:cubicBezTo>
                                <a:pt x="107052" y="43314"/>
                                <a:pt x="130883" y="58924"/>
                                <a:pt x="135954" y="83251"/>
                              </a:cubicBezTo>
                              <a:lnTo>
                                <a:pt x="322219" y="976747"/>
                              </a:lnTo>
                              <a:close/>
                              <a:moveTo>
                                <a:pt x="1533674" y="1482310"/>
                              </a:moveTo>
                              <a:cubicBezTo>
                                <a:pt x="1533674" y="1510988"/>
                                <a:pt x="1510434" y="1534227"/>
                                <a:pt x="1481757" y="1534227"/>
                              </a:cubicBezTo>
                              <a:cubicBezTo>
                                <a:pt x="1453079" y="1534227"/>
                                <a:pt x="1429839" y="1510988"/>
                                <a:pt x="1429839" y="1482310"/>
                              </a:cubicBezTo>
                              <a:lnTo>
                                <a:pt x="1429839" y="1430393"/>
                              </a:lnTo>
                              <a:lnTo>
                                <a:pt x="1533674" y="1430393"/>
                              </a:ln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CD59900F-B017-45D1-8B04-B0B7A860C7EF}"/>
                            </a:ext>
                          </a:extLst>
                        </p:cNvPr>
                        <p:cNvSpPr/>
                        <p:nvPr/>
                      </p:nvSpPr>
                      <p:spPr>
                        <a:xfrm>
                          <a:off x="7613593" y="2517647"/>
                          <a:ext cx="346028" cy="16231"/>
                        </a:xfrm>
                        <a:custGeom>
                          <a:avLst/>
                          <a:gdLst>
                            <a:gd name="connsiteX0" fmla="*/ 23440 w 999459"/>
                            <a:gd name="connsiteY0" fmla="*/ 46881 h 46880"/>
                            <a:gd name="connsiteX1" fmla="*/ 976019 w 999459"/>
                            <a:gd name="connsiteY1" fmla="*/ 46881 h 46880"/>
                            <a:gd name="connsiteX2" fmla="*/ 999460 w 999459"/>
                            <a:gd name="connsiteY2" fmla="*/ 23440 h 46880"/>
                            <a:gd name="connsiteX3" fmla="*/ 976019 w 999459"/>
                            <a:gd name="connsiteY3" fmla="*/ 0 h 46880"/>
                            <a:gd name="connsiteX4" fmla="*/ 23440 w 999459"/>
                            <a:gd name="connsiteY4" fmla="*/ 0 h 46880"/>
                            <a:gd name="connsiteX5" fmla="*/ 0 w 999459"/>
                            <a:gd name="connsiteY5" fmla="*/ 23440 h 46880"/>
                            <a:gd name="connsiteX6" fmla="*/ 23440 w 999459"/>
                            <a:gd name="connsiteY6" fmla="*/ 46881 h 4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459" h="46880">
                              <a:moveTo>
                                <a:pt x="23440" y="46881"/>
                              </a:moveTo>
                              <a:lnTo>
                                <a:pt x="976019" y="46881"/>
                              </a:lnTo>
                              <a:cubicBezTo>
                                <a:pt x="988965" y="46881"/>
                                <a:pt x="999460" y="36393"/>
                                <a:pt x="999460" y="23440"/>
                              </a:cubicBezTo>
                              <a:cubicBezTo>
                                <a:pt x="999460" y="10495"/>
                                <a:pt x="988965" y="0"/>
                                <a:pt x="976019" y="0"/>
                              </a:cubicBezTo>
                              <a:lnTo>
                                <a:pt x="23440" y="0"/>
                              </a:lnTo>
                              <a:cubicBezTo>
                                <a:pt x="10495" y="0"/>
                                <a:pt x="0" y="10495"/>
                                <a:pt x="0" y="23440"/>
                              </a:cubicBezTo>
                              <a:cubicBezTo>
                                <a:pt x="0" y="36393"/>
                                <a:pt x="10495" y="46881"/>
                                <a:pt x="23440" y="46881"/>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9686F00-39A3-4DFB-867B-5891395413F3}"/>
                            </a:ext>
                          </a:extLst>
                        </p:cNvPr>
                        <p:cNvSpPr/>
                        <p:nvPr/>
                      </p:nvSpPr>
                      <p:spPr>
                        <a:xfrm>
                          <a:off x="7613593" y="2469567"/>
                          <a:ext cx="346028" cy="16231"/>
                        </a:xfrm>
                        <a:custGeom>
                          <a:avLst/>
                          <a:gdLst>
                            <a:gd name="connsiteX0" fmla="*/ 23440 w 999459"/>
                            <a:gd name="connsiteY0" fmla="*/ 46881 h 46880"/>
                            <a:gd name="connsiteX1" fmla="*/ 976019 w 999459"/>
                            <a:gd name="connsiteY1" fmla="*/ 46881 h 46880"/>
                            <a:gd name="connsiteX2" fmla="*/ 999460 w 999459"/>
                            <a:gd name="connsiteY2" fmla="*/ 23440 h 46880"/>
                            <a:gd name="connsiteX3" fmla="*/ 976019 w 999459"/>
                            <a:gd name="connsiteY3" fmla="*/ 0 h 46880"/>
                            <a:gd name="connsiteX4" fmla="*/ 23440 w 999459"/>
                            <a:gd name="connsiteY4" fmla="*/ 0 h 46880"/>
                            <a:gd name="connsiteX5" fmla="*/ 0 w 999459"/>
                            <a:gd name="connsiteY5" fmla="*/ 23440 h 46880"/>
                            <a:gd name="connsiteX6" fmla="*/ 23440 w 999459"/>
                            <a:gd name="connsiteY6" fmla="*/ 46881 h 4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459" h="46880">
                              <a:moveTo>
                                <a:pt x="23440" y="46881"/>
                              </a:moveTo>
                              <a:lnTo>
                                <a:pt x="976019" y="46881"/>
                              </a:lnTo>
                              <a:cubicBezTo>
                                <a:pt x="988965" y="46881"/>
                                <a:pt x="999460" y="36386"/>
                                <a:pt x="999460" y="23440"/>
                              </a:cubicBezTo>
                              <a:cubicBezTo>
                                <a:pt x="999460" y="10495"/>
                                <a:pt x="988965" y="0"/>
                                <a:pt x="976019" y="0"/>
                              </a:cubicBezTo>
                              <a:lnTo>
                                <a:pt x="23440" y="0"/>
                              </a:lnTo>
                              <a:cubicBezTo>
                                <a:pt x="10495" y="0"/>
                                <a:pt x="0" y="10495"/>
                                <a:pt x="0" y="23440"/>
                              </a:cubicBezTo>
                              <a:cubicBezTo>
                                <a:pt x="0" y="36386"/>
                                <a:pt x="10495" y="46881"/>
                                <a:pt x="23440" y="46881"/>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06BE7D4-4838-490D-9CCE-C279DFC903DD}"/>
                            </a:ext>
                          </a:extLst>
                        </p:cNvPr>
                        <p:cNvSpPr/>
                        <p:nvPr/>
                      </p:nvSpPr>
                      <p:spPr>
                        <a:xfrm>
                          <a:off x="8059779" y="2241335"/>
                          <a:ext cx="25511" cy="60757"/>
                        </a:xfrm>
                        <a:custGeom>
                          <a:avLst/>
                          <a:gdLst>
                            <a:gd name="connsiteX0" fmla="*/ 18660 w 73686"/>
                            <a:gd name="connsiteY0" fmla="*/ 174995 h 175490"/>
                            <a:gd name="connsiteX1" fmla="*/ 23469 w 73686"/>
                            <a:gd name="connsiteY1" fmla="*/ 175491 h 175490"/>
                            <a:gd name="connsiteX2" fmla="*/ 46400 w 73686"/>
                            <a:gd name="connsiteY2" fmla="*/ 156819 h 175490"/>
                            <a:gd name="connsiteX3" fmla="*/ 73189 w 73686"/>
                            <a:gd name="connsiteY3" fmla="*/ 28231 h 175490"/>
                            <a:gd name="connsiteX4" fmla="*/ 55026 w 73686"/>
                            <a:gd name="connsiteY4" fmla="*/ 498 h 175490"/>
                            <a:gd name="connsiteX5" fmla="*/ 27286 w 73686"/>
                            <a:gd name="connsiteY5" fmla="*/ 18667 h 175490"/>
                            <a:gd name="connsiteX6" fmla="*/ 497 w 73686"/>
                            <a:gd name="connsiteY6" fmla="*/ 147255 h 175490"/>
                            <a:gd name="connsiteX7" fmla="*/ 18660 w 73686"/>
                            <a:gd name="connsiteY7" fmla="*/ 174995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86" h="175490">
                              <a:moveTo>
                                <a:pt x="18660" y="174995"/>
                              </a:moveTo>
                              <a:cubicBezTo>
                                <a:pt x="20241" y="175318"/>
                                <a:pt x="21848" y="175484"/>
                                <a:pt x="23469" y="175491"/>
                              </a:cubicBezTo>
                              <a:cubicBezTo>
                                <a:pt x="34559" y="175466"/>
                                <a:pt x="44123" y="167679"/>
                                <a:pt x="46400" y="156819"/>
                              </a:cubicBezTo>
                              <a:lnTo>
                                <a:pt x="73189" y="28231"/>
                              </a:lnTo>
                              <a:cubicBezTo>
                                <a:pt x="75828" y="15556"/>
                                <a:pt x="67697" y="3139"/>
                                <a:pt x="55026" y="498"/>
                              </a:cubicBezTo>
                              <a:cubicBezTo>
                                <a:pt x="42342" y="-2144"/>
                                <a:pt x="29925" y="5992"/>
                                <a:pt x="27286" y="18667"/>
                              </a:cubicBezTo>
                              <a:lnTo>
                                <a:pt x="497" y="147255"/>
                              </a:lnTo>
                              <a:cubicBezTo>
                                <a:pt x="-2142" y="159930"/>
                                <a:pt x="5989" y="172347"/>
                                <a:pt x="18660" y="174995"/>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ED319DFD-85BE-4820-8E57-0B556ECDB510}"/>
                            </a:ext>
                          </a:extLst>
                        </p:cNvPr>
                        <p:cNvSpPr/>
                        <p:nvPr/>
                      </p:nvSpPr>
                      <p:spPr>
                        <a:xfrm>
                          <a:off x="7989801" y="2469567"/>
                          <a:ext cx="124630" cy="64311"/>
                        </a:xfrm>
                        <a:custGeom>
                          <a:avLst/>
                          <a:gdLst>
                            <a:gd name="connsiteX0" fmla="*/ 267100 w 359978"/>
                            <a:gd name="connsiteY0" fmla="*/ 185755 h 185755"/>
                            <a:gd name="connsiteX1" fmla="*/ 359978 w 359978"/>
                            <a:gd name="connsiteY1" fmla="*/ 92878 h 185755"/>
                            <a:gd name="connsiteX2" fmla="*/ 267100 w 359978"/>
                            <a:gd name="connsiteY2" fmla="*/ 0 h 185755"/>
                            <a:gd name="connsiteX3" fmla="*/ 92878 w 359978"/>
                            <a:gd name="connsiteY3" fmla="*/ 0 h 185755"/>
                            <a:gd name="connsiteX4" fmla="*/ 0 w 359978"/>
                            <a:gd name="connsiteY4" fmla="*/ 92878 h 185755"/>
                            <a:gd name="connsiteX5" fmla="*/ 92878 w 359978"/>
                            <a:gd name="connsiteY5" fmla="*/ 185755 h 185755"/>
                            <a:gd name="connsiteX6" fmla="*/ 46881 w 359978"/>
                            <a:gd name="connsiteY6" fmla="*/ 92878 h 185755"/>
                            <a:gd name="connsiteX7" fmla="*/ 92878 w 359978"/>
                            <a:gd name="connsiteY7" fmla="*/ 46881 h 185755"/>
                            <a:gd name="connsiteX8" fmla="*/ 267100 w 359978"/>
                            <a:gd name="connsiteY8" fmla="*/ 46881 h 185755"/>
                            <a:gd name="connsiteX9" fmla="*/ 313097 w 359978"/>
                            <a:gd name="connsiteY9" fmla="*/ 92878 h 185755"/>
                            <a:gd name="connsiteX10" fmla="*/ 267100 w 359978"/>
                            <a:gd name="connsiteY10" fmla="*/ 138875 h 185755"/>
                            <a:gd name="connsiteX11" fmla="*/ 92878 w 359978"/>
                            <a:gd name="connsiteY11" fmla="*/ 138875 h 185755"/>
                            <a:gd name="connsiteX12" fmla="*/ 46881 w 359978"/>
                            <a:gd name="connsiteY12" fmla="*/ 92878 h 18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978" h="185755">
                              <a:moveTo>
                                <a:pt x="267100" y="185755"/>
                              </a:moveTo>
                              <a:cubicBezTo>
                                <a:pt x="318401" y="185755"/>
                                <a:pt x="359978" y="144172"/>
                                <a:pt x="359978" y="92878"/>
                              </a:cubicBezTo>
                              <a:cubicBezTo>
                                <a:pt x="359978" y="41583"/>
                                <a:pt x="318401" y="0"/>
                                <a:pt x="267100" y="0"/>
                              </a:cubicBezTo>
                              <a:lnTo>
                                <a:pt x="92878" y="0"/>
                              </a:lnTo>
                              <a:cubicBezTo>
                                <a:pt x="41583" y="0"/>
                                <a:pt x="0" y="41583"/>
                                <a:pt x="0" y="92878"/>
                              </a:cubicBezTo>
                              <a:cubicBezTo>
                                <a:pt x="0" y="144172"/>
                                <a:pt x="41583" y="185755"/>
                                <a:pt x="92878" y="185755"/>
                              </a:cubicBezTo>
                              <a:close/>
                              <a:moveTo>
                                <a:pt x="46881" y="92878"/>
                              </a:moveTo>
                              <a:cubicBezTo>
                                <a:pt x="46904" y="67483"/>
                                <a:pt x="67483" y="46904"/>
                                <a:pt x="92878" y="46881"/>
                              </a:cubicBezTo>
                              <a:lnTo>
                                <a:pt x="267100" y="46881"/>
                              </a:lnTo>
                              <a:cubicBezTo>
                                <a:pt x="292510" y="46881"/>
                                <a:pt x="313097" y="67474"/>
                                <a:pt x="313097" y="92878"/>
                              </a:cubicBezTo>
                              <a:cubicBezTo>
                                <a:pt x="313097" y="118280"/>
                                <a:pt x="292510" y="138875"/>
                                <a:pt x="267100" y="138875"/>
                              </a:cubicBezTo>
                              <a:lnTo>
                                <a:pt x="92878" y="138875"/>
                              </a:lnTo>
                              <a:cubicBezTo>
                                <a:pt x="67487" y="138845"/>
                                <a:pt x="46910" y="118268"/>
                                <a:pt x="46881" y="92878"/>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D296E96E-8978-4B4C-9CDD-4C4F1D17949D}"/>
                            </a:ext>
                          </a:extLst>
                        </p:cNvPr>
                        <p:cNvSpPr/>
                        <p:nvPr/>
                      </p:nvSpPr>
                      <p:spPr>
                        <a:xfrm>
                          <a:off x="7830405" y="2302018"/>
                          <a:ext cx="67214" cy="67214"/>
                        </a:xfrm>
                        <a:custGeom>
                          <a:avLst/>
                          <a:gdLst>
                            <a:gd name="connsiteX0" fmla="*/ 0 w 194140"/>
                            <a:gd name="connsiteY0" fmla="*/ 97110 h 194140"/>
                            <a:gd name="connsiteX1" fmla="*/ 97110 w 194140"/>
                            <a:gd name="connsiteY1" fmla="*/ 194140 h 194140"/>
                            <a:gd name="connsiteX2" fmla="*/ 194140 w 194140"/>
                            <a:gd name="connsiteY2" fmla="*/ 97030 h 194140"/>
                            <a:gd name="connsiteX3" fmla="*/ 97070 w 194140"/>
                            <a:gd name="connsiteY3" fmla="*/ 0 h 194140"/>
                            <a:gd name="connsiteX4" fmla="*/ 0 w 194140"/>
                            <a:gd name="connsiteY4" fmla="*/ 97110 h 194140"/>
                            <a:gd name="connsiteX5" fmla="*/ 147260 w 194140"/>
                            <a:gd name="connsiteY5" fmla="*/ 97110 h 194140"/>
                            <a:gd name="connsiteX6" fmla="*/ 97030 w 194140"/>
                            <a:gd name="connsiteY6" fmla="*/ 147259 h 194140"/>
                            <a:gd name="connsiteX7" fmla="*/ 46881 w 194140"/>
                            <a:gd name="connsiteY7" fmla="*/ 97030 h 194140"/>
                            <a:gd name="connsiteX8" fmla="*/ 97070 w 194140"/>
                            <a:gd name="connsiteY8" fmla="*/ 46881 h 194140"/>
                            <a:gd name="connsiteX9" fmla="*/ 147260 w 194140"/>
                            <a:gd name="connsiteY9" fmla="*/ 97110 h 19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40" h="194140">
                              <a:moveTo>
                                <a:pt x="0" y="97110"/>
                              </a:moveTo>
                              <a:cubicBezTo>
                                <a:pt x="23" y="150721"/>
                                <a:pt x="43500" y="194163"/>
                                <a:pt x="97110" y="194140"/>
                              </a:cubicBezTo>
                              <a:cubicBezTo>
                                <a:pt x="150721" y="194118"/>
                                <a:pt x="194163" y="150640"/>
                                <a:pt x="194140" y="97030"/>
                              </a:cubicBezTo>
                              <a:cubicBezTo>
                                <a:pt x="194118" y="43436"/>
                                <a:pt x="150664" y="0"/>
                                <a:pt x="97070" y="0"/>
                              </a:cubicBezTo>
                              <a:cubicBezTo>
                                <a:pt x="43468" y="59"/>
                                <a:pt x="38" y="43508"/>
                                <a:pt x="0" y="97110"/>
                              </a:cubicBezTo>
                              <a:close/>
                              <a:moveTo>
                                <a:pt x="147260" y="97110"/>
                              </a:moveTo>
                              <a:cubicBezTo>
                                <a:pt x="147237" y="124829"/>
                                <a:pt x="124749" y="147282"/>
                                <a:pt x="97030" y="147259"/>
                              </a:cubicBezTo>
                              <a:cubicBezTo>
                                <a:pt x="69311" y="147237"/>
                                <a:pt x="46858" y="124749"/>
                                <a:pt x="46881" y="97030"/>
                              </a:cubicBezTo>
                              <a:cubicBezTo>
                                <a:pt x="46904" y="69327"/>
                                <a:pt x="69368" y="46881"/>
                                <a:pt x="97070" y="46881"/>
                              </a:cubicBezTo>
                              <a:cubicBezTo>
                                <a:pt x="124793" y="46910"/>
                                <a:pt x="147253" y="69388"/>
                                <a:pt x="147260" y="97110"/>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58DAAB4C-0398-4A53-98B1-E87FC87A12D6}"/>
                            </a:ext>
                          </a:extLst>
                        </p:cNvPr>
                        <p:cNvSpPr/>
                        <p:nvPr/>
                      </p:nvSpPr>
                      <p:spPr>
                        <a:xfrm>
                          <a:off x="7805226" y="2255645"/>
                          <a:ext cx="117600" cy="37205"/>
                        </a:xfrm>
                        <a:custGeom>
                          <a:avLst/>
                          <a:gdLst>
                            <a:gd name="connsiteX0" fmla="*/ 332808 w 339672"/>
                            <a:gd name="connsiteY0" fmla="*/ 100537 h 107461"/>
                            <a:gd name="connsiteX1" fmla="*/ 332814 w 339672"/>
                            <a:gd name="connsiteY1" fmla="*/ 67405 h 107461"/>
                            <a:gd name="connsiteX2" fmla="*/ 332808 w 339672"/>
                            <a:gd name="connsiteY2" fmla="*/ 67399 h 107461"/>
                            <a:gd name="connsiteX3" fmla="*/ 6594 w 339672"/>
                            <a:gd name="connsiteY3" fmla="*/ 67723 h 107461"/>
                            <a:gd name="connsiteX4" fmla="*/ 6584 w 339672"/>
                            <a:gd name="connsiteY4" fmla="*/ 67734 h 107461"/>
                            <a:gd name="connsiteX5" fmla="*/ 7153 w 339672"/>
                            <a:gd name="connsiteY5" fmla="*/ 100878 h 107461"/>
                            <a:gd name="connsiteX6" fmla="*/ 39722 w 339672"/>
                            <a:gd name="connsiteY6" fmla="*/ 100885 h 107461"/>
                            <a:gd name="connsiteX7" fmla="*/ 299653 w 339672"/>
                            <a:gd name="connsiteY7" fmla="*/ 100534 h 107461"/>
                            <a:gd name="connsiteX8" fmla="*/ 299723 w 339672"/>
                            <a:gd name="connsiteY8" fmla="*/ 100604 h 107461"/>
                            <a:gd name="connsiteX9" fmla="*/ 332808 w 339672"/>
                            <a:gd name="connsiteY9" fmla="*/ 100537 h 10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672" h="107461">
                              <a:moveTo>
                                <a:pt x="332808" y="100537"/>
                              </a:moveTo>
                              <a:cubicBezTo>
                                <a:pt x="341959" y="91390"/>
                                <a:pt x="341961" y="76557"/>
                                <a:pt x="332814" y="67405"/>
                              </a:cubicBezTo>
                              <a:cubicBezTo>
                                <a:pt x="332813" y="67404"/>
                                <a:pt x="332810" y="67401"/>
                                <a:pt x="332808" y="67399"/>
                              </a:cubicBezTo>
                              <a:cubicBezTo>
                                <a:pt x="242637" y="-22592"/>
                                <a:pt x="96587" y="-22448"/>
                                <a:pt x="6594" y="67723"/>
                              </a:cubicBezTo>
                              <a:cubicBezTo>
                                <a:pt x="6592" y="67726"/>
                                <a:pt x="6588" y="67730"/>
                                <a:pt x="6584" y="67734"/>
                              </a:cubicBezTo>
                              <a:cubicBezTo>
                                <a:pt x="-2412" y="77044"/>
                                <a:pt x="-2158" y="91883"/>
                                <a:pt x="7153" y="100878"/>
                              </a:cubicBezTo>
                              <a:cubicBezTo>
                                <a:pt x="16234" y="109653"/>
                                <a:pt x="30636" y="109657"/>
                                <a:pt x="39722" y="100885"/>
                              </a:cubicBezTo>
                              <a:cubicBezTo>
                                <a:pt x="111403" y="29010"/>
                                <a:pt x="227778" y="28853"/>
                                <a:pt x="299653" y="100534"/>
                              </a:cubicBezTo>
                              <a:cubicBezTo>
                                <a:pt x="299676" y="100558"/>
                                <a:pt x="299700" y="100581"/>
                                <a:pt x="299723" y="100604"/>
                              </a:cubicBezTo>
                              <a:cubicBezTo>
                                <a:pt x="308885" y="109703"/>
                                <a:pt x="323683" y="109673"/>
                                <a:pt x="332808" y="100537"/>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847FA334-CB68-48DE-9DAD-45636C096731}"/>
                            </a:ext>
                          </a:extLst>
                        </p:cNvPr>
                        <p:cNvSpPr/>
                        <p:nvPr/>
                      </p:nvSpPr>
                      <p:spPr>
                        <a:xfrm>
                          <a:off x="7772342" y="2209271"/>
                          <a:ext cx="183255" cy="50902"/>
                        </a:xfrm>
                        <a:custGeom>
                          <a:avLst/>
                          <a:gdLst>
                            <a:gd name="connsiteX0" fmla="*/ 522449 w 529309"/>
                            <a:gd name="connsiteY0" fmla="*/ 139838 h 147024"/>
                            <a:gd name="connsiteX1" fmla="*/ 522449 w 529309"/>
                            <a:gd name="connsiteY1" fmla="*/ 106686 h 147024"/>
                            <a:gd name="connsiteX2" fmla="*/ 7093 w 529309"/>
                            <a:gd name="connsiteY2" fmla="*/ 106781 h 147024"/>
                            <a:gd name="connsiteX3" fmla="*/ 6866 w 529309"/>
                            <a:gd name="connsiteY3" fmla="*/ 107008 h 147024"/>
                            <a:gd name="connsiteX4" fmla="*/ 6866 w 529309"/>
                            <a:gd name="connsiteY4" fmla="*/ 140159 h 147024"/>
                            <a:gd name="connsiteX5" fmla="*/ 40018 w 529309"/>
                            <a:gd name="connsiteY5" fmla="*/ 140159 h 147024"/>
                            <a:gd name="connsiteX6" fmla="*/ 489074 w 529309"/>
                            <a:gd name="connsiteY6" fmla="*/ 139600 h 147024"/>
                            <a:gd name="connsiteX7" fmla="*/ 489337 w 529309"/>
                            <a:gd name="connsiteY7" fmla="*/ 139864 h 147024"/>
                            <a:gd name="connsiteX8" fmla="*/ 522449 w 529309"/>
                            <a:gd name="connsiteY8" fmla="*/ 139838 h 14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09" h="147024">
                              <a:moveTo>
                                <a:pt x="522449" y="139838"/>
                              </a:moveTo>
                              <a:cubicBezTo>
                                <a:pt x="531597" y="130680"/>
                                <a:pt x="531597" y="115844"/>
                                <a:pt x="522449" y="106686"/>
                              </a:cubicBezTo>
                              <a:cubicBezTo>
                                <a:pt x="380110" y="-35599"/>
                                <a:pt x="149379" y="-35557"/>
                                <a:pt x="7093" y="106781"/>
                              </a:cubicBezTo>
                              <a:cubicBezTo>
                                <a:pt x="7018" y="106856"/>
                                <a:pt x="6941" y="106933"/>
                                <a:pt x="6866" y="107008"/>
                              </a:cubicBezTo>
                              <a:cubicBezTo>
                                <a:pt x="-2289" y="116163"/>
                                <a:pt x="-2289" y="131004"/>
                                <a:pt x="6866" y="140159"/>
                              </a:cubicBezTo>
                              <a:cubicBezTo>
                                <a:pt x="16022" y="149313"/>
                                <a:pt x="30863" y="149313"/>
                                <a:pt x="40018" y="140159"/>
                              </a:cubicBezTo>
                              <a:cubicBezTo>
                                <a:pt x="163868" y="16001"/>
                                <a:pt x="364917" y="15752"/>
                                <a:pt x="489074" y="139600"/>
                              </a:cubicBezTo>
                              <a:cubicBezTo>
                                <a:pt x="489162" y="139689"/>
                                <a:pt x="489249" y="139776"/>
                                <a:pt x="489337" y="139864"/>
                              </a:cubicBezTo>
                              <a:cubicBezTo>
                                <a:pt x="498491" y="148993"/>
                                <a:pt x="513310" y="148981"/>
                                <a:pt x="522449" y="139838"/>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0ABA7865-881C-429E-99E3-A1E827346F89}"/>
                            </a:ext>
                          </a:extLst>
                        </p:cNvPr>
                        <p:cNvSpPr/>
                        <p:nvPr/>
                      </p:nvSpPr>
                      <p:spPr>
                        <a:xfrm>
                          <a:off x="7739546" y="2162897"/>
                          <a:ext cx="249009" cy="64583"/>
                        </a:xfrm>
                        <a:custGeom>
                          <a:avLst/>
                          <a:gdLst>
                            <a:gd name="connsiteX0" fmla="*/ 23464 w 719232"/>
                            <a:gd name="connsiteY0" fmla="*/ 186305 h 186540"/>
                            <a:gd name="connsiteX1" fmla="*/ 40033 w 719232"/>
                            <a:gd name="connsiteY1" fmla="*/ 179433 h 186540"/>
                            <a:gd name="connsiteX2" fmla="*/ 678250 w 719232"/>
                            <a:gd name="connsiteY2" fmla="*/ 178692 h 186540"/>
                            <a:gd name="connsiteX3" fmla="*/ 678697 w 719232"/>
                            <a:gd name="connsiteY3" fmla="*/ 179138 h 186540"/>
                            <a:gd name="connsiteX4" fmla="*/ 711830 w 719232"/>
                            <a:gd name="connsiteY4" fmla="*/ 180195 h 186540"/>
                            <a:gd name="connsiteX5" fmla="*/ 712887 w 719232"/>
                            <a:gd name="connsiteY5" fmla="*/ 147063 h 186540"/>
                            <a:gd name="connsiteX6" fmla="*/ 711782 w 719232"/>
                            <a:gd name="connsiteY6" fmla="*/ 145960 h 186540"/>
                            <a:gd name="connsiteX7" fmla="*/ 7283 w 719232"/>
                            <a:gd name="connsiteY7" fmla="*/ 145853 h 186540"/>
                            <a:gd name="connsiteX8" fmla="*/ 6855 w 719232"/>
                            <a:gd name="connsiteY8" fmla="*/ 146282 h 186540"/>
                            <a:gd name="connsiteX9" fmla="*/ 6885 w 719232"/>
                            <a:gd name="connsiteY9" fmla="*/ 179451 h 186540"/>
                            <a:gd name="connsiteX10" fmla="*/ 23437 w 719232"/>
                            <a:gd name="connsiteY10" fmla="*/ 186305 h 1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232" h="186540">
                              <a:moveTo>
                                <a:pt x="23464" y="186305"/>
                              </a:moveTo>
                              <a:cubicBezTo>
                                <a:pt x="29681" y="186311"/>
                                <a:pt x="35645" y="183839"/>
                                <a:pt x="40033" y="179433"/>
                              </a:cubicBezTo>
                              <a:cubicBezTo>
                                <a:pt x="216068" y="2990"/>
                                <a:pt x="501807" y="2657"/>
                                <a:pt x="678250" y="178692"/>
                              </a:cubicBezTo>
                              <a:cubicBezTo>
                                <a:pt x="678400" y="178841"/>
                                <a:pt x="678549" y="178990"/>
                                <a:pt x="678697" y="179138"/>
                              </a:cubicBezTo>
                              <a:cubicBezTo>
                                <a:pt x="687555" y="188579"/>
                                <a:pt x="702390" y="189053"/>
                                <a:pt x="711830" y="180195"/>
                              </a:cubicBezTo>
                              <a:cubicBezTo>
                                <a:pt x="721272" y="171337"/>
                                <a:pt x="721745" y="156503"/>
                                <a:pt x="712887" y="147063"/>
                              </a:cubicBezTo>
                              <a:cubicBezTo>
                                <a:pt x="712531" y="146682"/>
                                <a:pt x="712162" y="146315"/>
                                <a:pt x="711782" y="145960"/>
                              </a:cubicBezTo>
                              <a:cubicBezTo>
                                <a:pt x="517269" y="-48611"/>
                                <a:pt x="201855" y="-48660"/>
                                <a:pt x="7283" y="145853"/>
                              </a:cubicBezTo>
                              <a:cubicBezTo>
                                <a:pt x="7140" y="145996"/>
                                <a:pt x="6998" y="146138"/>
                                <a:pt x="6855" y="146282"/>
                              </a:cubicBezTo>
                              <a:cubicBezTo>
                                <a:pt x="-2297" y="155449"/>
                                <a:pt x="-2283" y="170299"/>
                                <a:pt x="6885" y="179451"/>
                              </a:cubicBezTo>
                              <a:cubicBezTo>
                                <a:pt x="11279" y="183835"/>
                                <a:pt x="17230" y="186301"/>
                                <a:pt x="23437" y="186305"/>
                              </a:cubicBezTo>
                              <a:close/>
                            </a:path>
                          </a:pathLst>
                        </a:custGeom>
                        <a:solidFill>
                          <a:srgbClr val="0C5076"/>
                        </a:solidFill>
                        <a:ln w="13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sp>
              <p:nvSpPr>
                <p:cNvPr id="11" name="Rectangle: Rounded Corners 10">
                  <a:extLst>
                    <a:ext uri="{FF2B5EF4-FFF2-40B4-BE49-F238E27FC236}">
                      <a16:creationId xmlns:a16="http://schemas.microsoft.com/office/drawing/2014/main" id="{A4B9722C-6A22-450D-9D9F-5B116D2F55B1}"/>
                    </a:ext>
                  </a:extLst>
                </p:cNvPr>
                <p:cNvSpPr/>
                <p:nvPr/>
              </p:nvSpPr>
              <p:spPr>
                <a:xfrm>
                  <a:off x="6399318" y="2482258"/>
                  <a:ext cx="657230" cy="907676"/>
                </a:xfrm>
                <a:prstGeom prst="roundRect">
                  <a:avLst/>
                </a:prstGeom>
                <a:solidFill>
                  <a:srgbClr val="006858"/>
                </a:solidFill>
                <a:ln>
                  <a:solidFill>
                    <a:srgbClr val="006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Rectangle: Rounded Corners 181">
                  <a:extLst>
                    <a:ext uri="{FF2B5EF4-FFF2-40B4-BE49-F238E27FC236}">
                      <a16:creationId xmlns:a16="http://schemas.microsoft.com/office/drawing/2014/main" id="{BAA3BEA9-7ABE-444C-B8B6-0762C4A2C30F}"/>
                    </a:ext>
                  </a:extLst>
                </p:cNvPr>
                <p:cNvSpPr/>
                <p:nvPr/>
              </p:nvSpPr>
              <p:spPr>
                <a:xfrm>
                  <a:off x="7619933" y="2520557"/>
                  <a:ext cx="657230" cy="907676"/>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Rounded Corners 182">
                  <a:extLst>
                    <a:ext uri="{FF2B5EF4-FFF2-40B4-BE49-F238E27FC236}">
                      <a16:creationId xmlns:a16="http://schemas.microsoft.com/office/drawing/2014/main" id="{97493BE7-49FA-4EC0-A7E4-07FB3FE960D9}"/>
                    </a:ext>
                  </a:extLst>
                </p:cNvPr>
                <p:cNvSpPr/>
                <p:nvPr/>
              </p:nvSpPr>
              <p:spPr>
                <a:xfrm>
                  <a:off x="8782048" y="2508734"/>
                  <a:ext cx="657230" cy="907676"/>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Rectangle: Rounded Corners 183">
                  <a:extLst>
                    <a:ext uri="{FF2B5EF4-FFF2-40B4-BE49-F238E27FC236}">
                      <a16:creationId xmlns:a16="http://schemas.microsoft.com/office/drawing/2014/main" id="{87880106-4DC2-40CC-895C-C360F290B7C2}"/>
                    </a:ext>
                  </a:extLst>
                </p:cNvPr>
                <p:cNvSpPr/>
                <p:nvPr/>
              </p:nvSpPr>
              <p:spPr>
                <a:xfrm>
                  <a:off x="9953558" y="2520557"/>
                  <a:ext cx="657230" cy="907676"/>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Rectangle: Rounded Corners 184">
                  <a:extLst>
                    <a:ext uri="{FF2B5EF4-FFF2-40B4-BE49-F238E27FC236}">
                      <a16:creationId xmlns:a16="http://schemas.microsoft.com/office/drawing/2014/main" id="{A574E492-6282-471A-99D0-C2937ED4DFF1}"/>
                    </a:ext>
                  </a:extLst>
                </p:cNvPr>
                <p:cNvSpPr/>
                <p:nvPr/>
              </p:nvSpPr>
              <p:spPr>
                <a:xfrm>
                  <a:off x="11125034" y="2529320"/>
                  <a:ext cx="657230" cy="907676"/>
                </a:xfrm>
                <a:prstGeom prst="roundRect">
                  <a:avLst/>
                </a:prstGeom>
                <a:solidFill>
                  <a:srgbClr val="006858"/>
                </a:solidFill>
                <a:ln>
                  <a:solidFill>
                    <a:srgbClr val="006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87" name="Graphic 186" descr="Clipboard with solid fill">
                <a:extLst>
                  <a:ext uri="{FF2B5EF4-FFF2-40B4-BE49-F238E27FC236}">
                    <a16:creationId xmlns:a16="http://schemas.microsoft.com/office/drawing/2014/main" id="{60B2E972-BEAF-473D-8202-E71B5669C7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0422" y="2593924"/>
                <a:ext cx="731520" cy="731520"/>
              </a:xfrm>
              <a:prstGeom prst="rect">
                <a:avLst/>
              </a:prstGeom>
            </p:spPr>
          </p:pic>
          <p:pic>
            <p:nvPicPr>
              <p:cNvPr id="188" name="Graphic 187" descr="Statistics with solid fill">
                <a:extLst>
                  <a:ext uri="{FF2B5EF4-FFF2-40B4-BE49-F238E27FC236}">
                    <a16:creationId xmlns:a16="http://schemas.microsoft.com/office/drawing/2014/main" id="{0337458E-727C-404C-B500-76360B8598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6199" y="2634616"/>
                <a:ext cx="731520" cy="731520"/>
              </a:xfrm>
              <a:prstGeom prst="rect">
                <a:avLst/>
              </a:prstGeom>
            </p:spPr>
          </p:pic>
          <p:pic>
            <p:nvPicPr>
              <p:cNvPr id="189" name="Graphic 188" descr="Research with solid fill">
                <a:extLst>
                  <a:ext uri="{FF2B5EF4-FFF2-40B4-BE49-F238E27FC236}">
                    <a16:creationId xmlns:a16="http://schemas.microsoft.com/office/drawing/2014/main" id="{20B2DF40-998A-4271-B05E-FBFE1AB17B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98968" y="2608635"/>
                <a:ext cx="731521" cy="731520"/>
              </a:xfrm>
              <a:prstGeom prst="rect">
                <a:avLst/>
              </a:prstGeom>
            </p:spPr>
          </p:pic>
        </p:grpSp>
        <p:grpSp>
          <p:nvGrpSpPr>
            <p:cNvPr id="212" name="Group 211">
              <a:extLst>
                <a:ext uri="{FF2B5EF4-FFF2-40B4-BE49-F238E27FC236}">
                  <a16:creationId xmlns:a16="http://schemas.microsoft.com/office/drawing/2014/main" id="{CCB72CF8-5788-40E1-979E-FA579A023501}"/>
                </a:ext>
              </a:extLst>
            </p:cNvPr>
            <p:cNvGrpSpPr/>
            <p:nvPr/>
          </p:nvGrpSpPr>
          <p:grpSpPr>
            <a:xfrm>
              <a:off x="8157306" y="3731129"/>
              <a:ext cx="3505500" cy="1115460"/>
              <a:chOff x="8157306" y="3731129"/>
              <a:chExt cx="3505500" cy="1115460"/>
            </a:xfrm>
          </p:grpSpPr>
          <p:sp>
            <p:nvSpPr>
              <p:cNvPr id="200" name="TextBox 199">
                <a:extLst>
                  <a:ext uri="{FF2B5EF4-FFF2-40B4-BE49-F238E27FC236}">
                    <a16:creationId xmlns:a16="http://schemas.microsoft.com/office/drawing/2014/main" id="{D506DC6B-C580-4E05-9DD2-5C7E1F1C4BA2}"/>
                  </a:ext>
                </a:extLst>
              </p:cNvPr>
              <p:cNvSpPr txBox="1"/>
              <p:nvPr/>
            </p:nvSpPr>
            <p:spPr>
              <a:xfrm>
                <a:off x="8157306" y="3731129"/>
                <a:ext cx="1231387" cy="6924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Facilitate information sharing </a:t>
                </a:r>
              </a:p>
            </p:txBody>
          </p:sp>
          <p:sp>
            <p:nvSpPr>
              <p:cNvPr id="198" name="TextBox 197">
                <a:extLst>
                  <a:ext uri="{FF2B5EF4-FFF2-40B4-BE49-F238E27FC236}">
                    <a16:creationId xmlns:a16="http://schemas.microsoft.com/office/drawing/2014/main" id="{0885A917-E726-4D0F-8EF4-8F55AEDAEF60}"/>
                  </a:ext>
                </a:extLst>
              </p:cNvPr>
              <p:cNvSpPr txBox="1"/>
              <p:nvPr/>
            </p:nvSpPr>
            <p:spPr>
              <a:xfrm>
                <a:off x="10468215" y="3753982"/>
                <a:ext cx="1194591" cy="10926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Analyze and compile information about MDI infrastructure   </a:t>
                </a:r>
              </a:p>
            </p:txBody>
          </p:sp>
        </p:grpSp>
        <p:grpSp>
          <p:nvGrpSpPr>
            <p:cNvPr id="214" name="Group 213">
              <a:extLst>
                <a:ext uri="{FF2B5EF4-FFF2-40B4-BE49-F238E27FC236}">
                  <a16:creationId xmlns:a16="http://schemas.microsoft.com/office/drawing/2014/main" id="{0DD0602E-097F-4EDA-8B27-70D3A19235BB}"/>
                </a:ext>
              </a:extLst>
            </p:cNvPr>
            <p:cNvGrpSpPr/>
            <p:nvPr/>
          </p:nvGrpSpPr>
          <p:grpSpPr>
            <a:xfrm>
              <a:off x="8345048" y="2393634"/>
              <a:ext cx="2110574" cy="2438718"/>
              <a:chOff x="8345048" y="2393634"/>
              <a:chExt cx="2110574" cy="2438718"/>
            </a:xfrm>
          </p:grpSpPr>
          <p:pic>
            <p:nvPicPr>
              <p:cNvPr id="204" name="Graphic 203" descr="Handshake with solid fill">
                <a:extLst>
                  <a:ext uri="{FF2B5EF4-FFF2-40B4-BE49-F238E27FC236}">
                    <a16:creationId xmlns:a16="http://schemas.microsoft.com/office/drawing/2014/main" id="{FCE18A83-97A7-4C1F-ACBE-DA89828458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36739" y="2427937"/>
                <a:ext cx="731520" cy="731520"/>
              </a:xfrm>
              <a:prstGeom prst="rect">
                <a:avLst/>
              </a:prstGeom>
            </p:spPr>
          </p:pic>
          <p:pic>
            <p:nvPicPr>
              <p:cNvPr id="210" name="Graphic 209" descr="Newspaper with solid fill">
                <a:extLst>
                  <a:ext uri="{FF2B5EF4-FFF2-40B4-BE49-F238E27FC236}">
                    <a16:creationId xmlns:a16="http://schemas.microsoft.com/office/drawing/2014/main" id="{7EEB3ABE-2286-4EC1-B2F1-F41403AA58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45048" y="2393634"/>
                <a:ext cx="914400" cy="914400"/>
              </a:xfrm>
              <a:prstGeom prst="rect">
                <a:avLst/>
              </a:prstGeom>
            </p:spPr>
          </p:pic>
          <p:sp>
            <p:nvSpPr>
              <p:cNvPr id="202" name="TextBox 201">
                <a:extLst>
                  <a:ext uri="{FF2B5EF4-FFF2-40B4-BE49-F238E27FC236}">
                    <a16:creationId xmlns:a16="http://schemas.microsoft.com/office/drawing/2014/main" id="{C78B8975-7902-404C-9BF7-B52DFDDF1E6A}"/>
                  </a:ext>
                </a:extLst>
              </p:cNvPr>
              <p:cNvSpPr txBox="1"/>
              <p:nvPr/>
            </p:nvSpPr>
            <p:spPr>
              <a:xfrm>
                <a:off x="9431981" y="3739745"/>
                <a:ext cx="1023641" cy="10926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Coordinate public health surveillance efforts </a:t>
                </a:r>
              </a:p>
            </p:txBody>
          </p:sp>
        </p:grpSp>
      </p:grpSp>
      <p:grpSp>
        <p:nvGrpSpPr>
          <p:cNvPr id="231" name="Group 230">
            <a:extLst>
              <a:ext uri="{FF2B5EF4-FFF2-40B4-BE49-F238E27FC236}">
                <a16:creationId xmlns:a16="http://schemas.microsoft.com/office/drawing/2014/main" id="{4EA1A3A4-AE51-4FD0-BE56-39FEAB76E8FD}"/>
              </a:ext>
            </a:extLst>
          </p:cNvPr>
          <p:cNvGrpSpPr/>
          <p:nvPr/>
        </p:nvGrpSpPr>
        <p:grpSpPr>
          <a:xfrm>
            <a:off x="221398" y="2440398"/>
            <a:ext cx="5435813" cy="3558700"/>
            <a:chOff x="332043" y="2095108"/>
            <a:chExt cx="5435813" cy="3558700"/>
          </a:xfrm>
        </p:grpSpPr>
        <p:grpSp>
          <p:nvGrpSpPr>
            <p:cNvPr id="224" name="Group 223">
              <a:extLst>
                <a:ext uri="{FF2B5EF4-FFF2-40B4-BE49-F238E27FC236}">
                  <a16:creationId xmlns:a16="http://schemas.microsoft.com/office/drawing/2014/main" id="{4861E6A6-C4AB-4868-B4C2-62EAA5872E19}"/>
                </a:ext>
              </a:extLst>
            </p:cNvPr>
            <p:cNvGrpSpPr/>
            <p:nvPr/>
          </p:nvGrpSpPr>
          <p:grpSpPr>
            <a:xfrm>
              <a:off x="332043" y="2095108"/>
              <a:ext cx="5435813" cy="3558700"/>
              <a:chOff x="239497" y="1853301"/>
              <a:chExt cx="5435813" cy="3558700"/>
            </a:xfrm>
          </p:grpSpPr>
          <p:sp>
            <p:nvSpPr>
              <p:cNvPr id="45" name="Rectangle 44">
                <a:extLst>
                  <a:ext uri="{FF2B5EF4-FFF2-40B4-BE49-F238E27FC236}">
                    <a16:creationId xmlns:a16="http://schemas.microsoft.com/office/drawing/2014/main" id="{F7733542-0510-4591-AE2E-429119E3CC98}"/>
                  </a:ext>
                </a:extLst>
              </p:cNvPr>
              <p:cNvSpPr/>
              <p:nvPr/>
            </p:nvSpPr>
            <p:spPr>
              <a:xfrm>
                <a:off x="3023205" y="1853301"/>
                <a:ext cx="2652105"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Promote collaboration and coordination on issues related to Medical Examiners and Coroners </a:t>
                </a:r>
              </a:p>
            </p:txBody>
          </p:sp>
          <p:sp>
            <p:nvSpPr>
              <p:cNvPr id="46" name="Rectangle 45">
                <a:extLst>
                  <a:ext uri="{FF2B5EF4-FFF2-40B4-BE49-F238E27FC236}">
                    <a16:creationId xmlns:a16="http://schemas.microsoft.com/office/drawing/2014/main" id="{7F93FF7E-FD8D-457D-9B6A-594052E7E112}"/>
                  </a:ext>
                </a:extLst>
              </p:cNvPr>
              <p:cNvSpPr/>
              <p:nvPr/>
            </p:nvSpPr>
            <p:spPr>
              <a:xfrm>
                <a:off x="3581510" y="3264753"/>
                <a:ext cx="2053019"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Serve as a resource for Medical Examiners and Coroners </a:t>
                </a:r>
              </a:p>
            </p:txBody>
          </p:sp>
          <p:sp>
            <p:nvSpPr>
              <p:cNvPr id="47" name="Rectangle 46">
                <a:extLst>
                  <a:ext uri="{FF2B5EF4-FFF2-40B4-BE49-F238E27FC236}">
                    <a16:creationId xmlns:a16="http://schemas.microsoft.com/office/drawing/2014/main" id="{210D7D0C-439C-45DB-8E6E-7938609A5E1E}"/>
                  </a:ext>
                </a:extLst>
              </p:cNvPr>
              <p:cNvSpPr/>
              <p:nvPr/>
            </p:nvSpPr>
            <p:spPr>
              <a:xfrm>
                <a:off x="2741584" y="4673337"/>
                <a:ext cx="2652105"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Assist public health researchers and practitioners engaging with Medical Examiners and Coroners</a:t>
                </a:r>
              </a:p>
            </p:txBody>
          </p:sp>
          <p:grpSp>
            <p:nvGrpSpPr>
              <p:cNvPr id="18" name="Group 17">
                <a:extLst>
                  <a:ext uri="{FF2B5EF4-FFF2-40B4-BE49-F238E27FC236}">
                    <a16:creationId xmlns:a16="http://schemas.microsoft.com/office/drawing/2014/main" id="{AA7F1826-EC84-4C6E-A41B-42EA57047B2B}"/>
                  </a:ext>
                </a:extLst>
              </p:cNvPr>
              <p:cNvGrpSpPr/>
              <p:nvPr/>
            </p:nvGrpSpPr>
            <p:grpSpPr>
              <a:xfrm>
                <a:off x="239497" y="2312507"/>
                <a:ext cx="2220926" cy="2069304"/>
                <a:chOff x="1238250" y="2205988"/>
                <a:chExt cx="3153243" cy="2904563"/>
              </a:xfrm>
            </p:grpSpPr>
            <p:grpSp>
              <p:nvGrpSpPr>
                <p:cNvPr id="37" name="Group 36">
                  <a:extLst>
                    <a:ext uri="{FF2B5EF4-FFF2-40B4-BE49-F238E27FC236}">
                      <a16:creationId xmlns:a16="http://schemas.microsoft.com/office/drawing/2014/main" id="{1AE42484-4459-4748-AEBC-B734FFFB140F}"/>
                    </a:ext>
                  </a:extLst>
                </p:cNvPr>
                <p:cNvGrpSpPr/>
                <p:nvPr/>
              </p:nvGrpSpPr>
              <p:grpSpPr>
                <a:xfrm>
                  <a:off x="1943113" y="2662170"/>
                  <a:ext cx="2448380" cy="2448381"/>
                  <a:chOff x="2177158" y="2574962"/>
                  <a:chExt cx="2335668" cy="2335668"/>
                </a:xfrm>
              </p:grpSpPr>
              <p:sp>
                <p:nvSpPr>
                  <p:cNvPr id="43" name="Freeform 14">
                    <a:extLst>
                      <a:ext uri="{FF2B5EF4-FFF2-40B4-BE49-F238E27FC236}">
                        <a16:creationId xmlns:a16="http://schemas.microsoft.com/office/drawing/2014/main" id="{902874B9-F56A-42FE-A9D1-FF6E3DFE008F}"/>
                      </a:ext>
                    </a:extLst>
                  </p:cNvPr>
                  <p:cNvSpPr/>
                  <p:nvPr/>
                </p:nvSpPr>
                <p:spPr>
                  <a:xfrm>
                    <a:off x="2194652" y="2591721"/>
                    <a:ext cx="2299347" cy="2299347"/>
                  </a:xfrm>
                  <a:custGeom>
                    <a:avLst/>
                    <a:gdLst>
                      <a:gd name="connsiteX0" fmla="*/ 185770 w 371540"/>
                      <a:gd name="connsiteY0" fmla="*/ 0 h 371540"/>
                      <a:gd name="connsiteX1" fmla="*/ 371540 w 371540"/>
                      <a:gd name="connsiteY1" fmla="*/ 185770 h 371540"/>
                      <a:gd name="connsiteX2" fmla="*/ 185770 w 371540"/>
                      <a:gd name="connsiteY2" fmla="*/ 371540 h 371540"/>
                      <a:gd name="connsiteX3" fmla="*/ 0 w 371540"/>
                      <a:gd name="connsiteY3" fmla="*/ 185770 h 371540"/>
                      <a:gd name="connsiteX4" fmla="*/ 185770 w 371540"/>
                      <a:gd name="connsiteY4" fmla="*/ 0 h 37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540" h="371540">
                        <a:moveTo>
                          <a:pt x="185770" y="0"/>
                        </a:moveTo>
                        <a:cubicBezTo>
                          <a:pt x="288368" y="0"/>
                          <a:pt x="371540" y="83172"/>
                          <a:pt x="371540" y="185770"/>
                        </a:cubicBezTo>
                        <a:cubicBezTo>
                          <a:pt x="371540" y="288368"/>
                          <a:pt x="288368" y="371540"/>
                          <a:pt x="185770" y="371540"/>
                        </a:cubicBezTo>
                        <a:cubicBezTo>
                          <a:pt x="83172" y="371540"/>
                          <a:pt x="0" y="288368"/>
                          <a:pt x="0" y="185770"/>
                        </a:cubicBezTo>
                        <a:cubicBezTo>
                          <a:pt x="0" y="83172"/>
                          <a:pt x="83172" y="0"/>
                          <a:pt x="18577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15">
                    <a:extLst>
                      <a:ext uri="{FF2B5EF4-FFF2-40B4-BE49-F238E27FC236}">
                        <a16:creationId xmlns:a16="http://schemas.microsoft.com/office/drawing/2014/main" id="{2167C088-5DF3-4BAF-9B6F-97CA502673C9}"/>
                      </a:ext>
                    </a:extLst>
                  </p:cNvPr>
                  <p:cNvSpPr/>
                  <p:nvPr/>
                </p:nvSpPr>
                <p:spPr>
                  <a:xfrm>
                    <a:off x="2177158" y="2574962"/>
                    <a:ext cx="2335668" cy="2335668"/>
                  </a:xfrm>
                  <a:custGeom>
                    <a:avLst/>
                    <a:gdLst>
                      <a:gd name="connsiteX0" fmla="*/ 1941000 w 2335668"/>
                      <a:gd name="connsiteY0" fmla="*/ 1204198 h 2335668"/>
                      <a:gd name="connsiteX1" fmla="*/ 1938835 w 2335668"/>
                      <a:gd name="connsiteY1" fmla="*/ 1247074 h 2335668"/>
                      <a:gd name="connsiteX2" fmla="*/ 1247074 w 2335668"/>
                      <a:gd name="connsiteY2" fmla="*/ 1938834 h 2335668"/>
                      <a:gd name="connsiteX3" fmla="*/ 1204199 w 2335668"/>
                      <a:gd name="connsiteY3" fmla="*/ 1940999 h 2335668"/>
                      <a:gd name="connsiteX4" fmla="*/ 1204199 w 2335668"/>
                      <a:gd name="connsiteY4" fmla="*/ 2113912 h 2335668"/>
                      <a:gd name="connsiteX5" fmla="*/ 1264753 w 2335668"/>
                      <a:gd name="connsiteY5" fmla="*/ 2110854 h 2335668"/>
                      <a:gd name="connsiteX6" fmla="*/ 2110854 w 2335668"/>
                      <a:gd name="connsiteY6" fmla="*/ 1264753 h 2335668"/>
                      <a:gd name="connsiteX7" fmla="*/ 2113912 w 2335668"/>
                      <a:gd name="connsiteY7" fmla="*/ 1204198 h 2335668"/>
                      <a:gd name="connsiteX8" fmla="*/ 1605763 w 2335668"/>
                      <a:gd name="connsiteY8" fmla="*/ 1204198 h 2335668"/>
                      <a:gd name="connsiteX9" fmla="*/ 1600458 w 2335668"/>
                      <a:gd name="connsiteY9" fmla="*/ 1256832 h 2335668"/>
                      <a:gd name="connsiteX10" fmla="*/ 1256832 w 2335668"/>
                      <a:gd name="connsiteY10" fmla="*/ 1600458 h 2335668"/>
                      <a:gd name="connsiteX11" fmla="*/ 1204199 w 2335668"/>
                      <a:gd name="connsiteY11" fmla="*/ 1605763 h 2335668"/>
                      <a:gd name="connsiteX12" fmla="*/ 1204199 w 2335668"/>
                      <a:gd name="connsiteY12" fmla="*/ 1734547 h 2335668"/>
                      <a:gd name="connsiteX13" fmla="*/ 1282785 w 2335668"/>
                      <a:gd name="connsiteY13" fmla="*/ 1726625 h 2335668"/>
                      <a:gd name="connsiteX14" fmla="*/ 1726624 w 2335668"/>
                      <a:gd name="connsiteY14" fmla="*/ 1282786 h 2335668"/>
                      <a:gd name="connsiteX15" fmla="*/ 1734546 w 2335668"/>
                      <a:gd name="connsiteY15" fmla="*/ 1204198 h 2335668"/>
                      <a:gd name="connsiteX16" fmla="*/ 601122 w 2335668"/>
                      <a:gd name="connsiteY16" fmla="*/ 1204198 h 2335668"/>
                      <a:gd name="connsiteX17" fmla="*/ 609044 w 2335668"/>
                      <a:gd name="connsiteY17" fmla="*/ 1282786 h 2335668"/>
                      <a:gd name="connsiteX18" fmla="*/ 1052883 w 2335668"/>
                      <a:gd name="connsiteY18" fmla="*/ 1726625 h 2335668"/>
                      <a:gd name="connsiteX19" fmla="*/ 1131470 w 2335668"/>
                      <a:gd name="connsiteY19" fmla="*/ 1734547 h 2335668"/>
                      <a:gd name="connsiteX20" fmla="*/ 1131470 w 2335668"/>
                      <a:gd name="connsiteY20" fmla="*/ 1605763 h 2335668"/>
                      <a:gd name="connsiteX21" fmla="*/ 1078838 w 2335668"/>
                      <a:gd name="connsiteY21" fmla="*/ 1600458 h 2335668"/>
                      <a:gd name="connsiteX22" fmla="*/ 735213 w 2335668"/>
                      <a:gd name="connsiteY22" fmla="*/ 1256832 h 2335668"/>
                      <a:gd name="connsiteX23" fmla="*/ 729907 w 2335668"/>
                      <a:gd name="connsiteY23" fmla="*/ 1204198 h 2335668"/>
                      <a:gd name="connsiteX24" fmla="*/ 221756 w 2335668"/>
                      <a:gd name="connsiteY24" fmla="*/ 1204198 h 2335668"/>
                      <a:gd name="connsiteX25" fmla="*/ 224814 w 2335668"/>
                      <a:gd name="connsiteY25" fmla="*/ 1264753 h 2335668"/>
                      <a:gd name="connsiteX26" fmla="*/ 1070915 w 2335668"/>
                      <a:gd name="connsiteY26" fmla="*/ 2110854 h 2335668"/>
                      <a:gd name="connsiteX27" fmla="*/ 1131470 w 2335668"/>
                      <a:gd name="connsiteY27" fmla="*/ 2113912 h 2335668"/>
                      <a:gd name="connsiteX28" fmla="*/ 1131470 w 2335668"/>
                      <a:gd name="connsiteY28" fmla="*/ 1940999 h 2335668"/>
                      <a:gd name="connsiteX29" fmla="*/ 1088596 w 2335668"/>
                      <a:gd name="connsiteY29" fmla="*/ 1938834 h 2335668"/>
                      <a:gd name="connsiteX30" fmla="*/ 396835 w 2335668"/>
                      <a:gd name="connsiteY30" fmla="*/ 1247074 h 2335668"/>
                      <a:gd name="connsiteX31" fmla="*/ 394670 w 2335668"/>
                      <a:gd name="connsiteY31" fmla="*/ 1204198 h 2335668"/>
                      <a:gd name="connsiteX32" fmla="*/ 1167835 w 2335668"/>
                      <a:gd name="connsiteY32" fmla="*/ 982065 h 2335668"/>
                      <a:gd name="connsiteX33" fmla="*/ 1353605 w 2335668"/>
                      <a:gd name="connsiteY33" fmla="*/ 1167835 h 2335668"/>
                      <a:gd name="connsiteX34" fmla="*/ 1167835 w 2335668"/>
                      <a:gd name="connsiteY34" fmla="*/ 1353605 h 2335668"/>
                      <a:gd name="connsiteX35" fmla="*/ 982065 w 2335668"/>
                      <a:gd name="connsiteY35" fmla="*/ 1167835 h 2335668"/>
                      <a:gd name="connsiteX36" fmla="*/ 1167835 w 2335668"/>
                      <a:gd name="connsiteY36" fmla="*/ 982065 h 2335668"/>
                      <a:gd name="connsiteX37" fmla="*/ 1167835 w 2335668"/>
                      <a:gd name="connsiteY37" fmla="*/ 935799 h 2335668"/>
                      <a:gd name="connsiteX38" fmla="*/ 935799 w 2335668"/>
                      <a:gd name="connsiteY38" fmla="*/ 1167834 h 2335668"/>
                      <a:gd name="connsiteX39" fmla="*/ 1167835 w 2335668"/>
                      <a:gd name="connsiteY39" fmla="*/ 1399869 h 2335668"/>
                      <a:gd name="connsiteX40" fmla="*/ 1399871 w 2335668"/>
                      <a:gd name="connsiteY40" fmla="*/ 1167834 h 2335668"/>
                      <a:gd name="connsiteX41" fmla="*/ 1167835 w 2335668"/>
                      <a:gd name="connsiteY41" fmla="*/ 935799 h 2335668"/>
                      <a:gd name="connsiteX42" fmla="*/ 1204199 w 2335668"/>
                      <a:gd name="connsiteY42" fmla="*/ 601123 h 2335668"/>
                      <a:gd name="connsiteX43" fmla="*/ 1204199 w 2335668"/>
                      <a:gd name="connsiteY43" fmla="*/ 729907 h 2335668"/>
                      <a:gd name="connsiteX44" fmla="*/ 1256832 w 2335668"/>
                      <a:gd name="connsiteY44" fmla="*/ 735213 h 2335668"/>
                      <a:gd name="connsiteX45" fmla="*/ 1600458 w 2335668"/>
                      <a:gd name="connsiteY45" fmla="*/ 1078838 h 2335668"/>
                      <a:gd name="connsiteX46" fmla="*/ 1605763 w 2335668"/>
                      <a:gd name="connsiteY46" fmla="*/ 1131469 h 2335668"/>
                      <a:gd name="connsiteX47" fmla="*/ 1734546 w 2335668"/>
                      <a:gd name="connsiteY47" fmla="*/ 1131469 h 2335668"/>
                      <a:gd name="connsiteX48" fmla="*/ 1726624 w 2335668"/>
                      <a:gd name="connsiteY48" fmla="*/ 1052884 h 2335668"/>
                      <a:gd name="connsiteX49" fmla="*/ 1282785 w 2335668"/>
                      <a:gd name="connsiteY49" fmla="*/ 609045 h 2335668"/>
                      <a:gd name="connsiteX50" fmla="*/ 1131470 w 2335668"/>
                      <a:gd name="connsiteY50" fmla="*/ 601123 h 2335668"/>
                      <a:gd name="connsiteX51" fmla="*/ 1052883 w 2335668"/>
                      <a:gd name="connsiteY51" fmla="*/ 609045 h 2335668"/>
                      <a:gd name="connsiteX52" fmla="*/ 609044 w 2335668"/>
                      <a:gd name="connsiteY52" fmla="*/ 1052884 h 2335668"/>
                      <a:gd name="connsiteX53" fmla="*/ 601122 w 2335668"/>
                      <a:gd name="connsiteY53" fmla="*/ 1131469 h 2335668"/>
                      <a:gd name="connsiteX54" fmla="*/ 729907 w 2335668"/>
                      <a:gd name="connsiteY54" fmla="*/ 1131469 h 2335668"/>
                      <a:gd name="connsiteX55" fmla="*/ 735213 w 2335668"/>
                      <a:gd name="connsiteY55" fmla="*/ 1078838 h 2335668"/>
                      <a:gd name="connsiteX56" fmla="*/ 1078838 w 2335668"/>
                      <a:gd name="connsiteY56" fmla="*/ 735213 h 2335668"/>
                      <a:gd name="connsiteX57" fmla="*/ 1131470 w 2335668"/>
                      <a:gd name="connsiteY57" fmla="*/ 729907 h 2335668"/>
                      <a:gd name="connsiteX58" fmla="*/ 1204199 w 2335668"/>
                      <a:gd name="connsiteY58" fmla="*/ 221756 h 2335668"/>
                      <a:gd name="connsiteX59" fmla="*/ 1204199 w 2335668"/>
                      <a:gd name="connsiteY59" fmla="*/ 394671 h 2335668"/>
                      <a:gd name="connsiteX60" fmla="*/ 1247074 w 2335668"/>
                      <a:gd name="connsiteY60" fmla="*/ 396836 h 2335668"/>
                      <a:gd name="connsiteX61" fmla="*/ 1938835 w 2335668"/>
                      <a:gd name="connsiteY61" fmla="*/ 1088596 h 2335668"/>
                      <a:gd name="connsiteX62" fmla="*/ 1941000 w 2335668"/>
                      <a:gd name="connsiteY62" fmla="*/ 1131469 h 2335668"/>
                      <a:gd name="connsiteX63" fmla="*/ 2113912 w 2335668"/>
                      <a:gd name="connsiteY63" fmla="*/ 1131469 h 2335668"/>
                      <a:gd name="connsiteX64" fmla="*/ 2110854 w 2335668"/>
                      <a:gd name="connsiteY64" fmla="*/ 1070915 h 2335668"/>
                      <a:gd name="connsiteX65" fmla="*/ 1264753 w 2335668"/>
                      <a:gd name="connsiteY65" fmla="*/ 224814 h 2335668"/>
                      <a:gd name="connsiteX66" fmla="*/ 1131470 w 2335668"/>
                      <a:gd name="connsiteY66" fmla="*/ 221756 h 2335668"/>
                      <a:gd name="connsiteX67" fmla="*/ 1070915 w 2335668"/>
                      <a:gd name="connsiteY67" fmla="*/ 224814 h 2335668"/>
                      <a:gd name="connsiteX68" fmla="*/ 224814 w 2335668"/>
                      <a:gd name="connsiteY68" fmla="*/ 1070915 h 2335668"/>
                      <a:gd name="connsiteX69" fmla="*/ 221756 w 2335668"/>
                      <a:gd name="connsiteY69" fmla="*/ 1131469 h 2335668"/>
                      <a:gd name="connsiteX70" fmla="*/ 394670 w 2335668"/>
                      <a:gd name="connsiteY70" fmla="*/ 1131469 h 2335668"/>
                      <a:gd name="connsiteX71" fmla="*/ 396835 w 2335668"/>
                      <a:gd name="connsiteY71" fmla="*/ 1088596 h 2335668"/>
                      <a:gd name="connsiteX72" fmla="*/ 1088596 w 2335668"/>
                      <a:gd name="connsiteY72" fmla="*/ 396836 h 2335668"/>
                      <a:gd name="connsiteX73" fmla="*/ 1131470 w 2335668"/>
                      <a:gd name="connsiteY73" fmla="*/ 394671 h 2335668"/>
                      <a:gd name="connsiteX74" fmla="*/ 1167834 w 2335668"/>
                      <a:gd name="connsiteY74" fmla="*/ 0 h 2335668"/>
                      <a:gd name="connsiteX75" fmla="*/ 2335668 w 2335668"/>
                      <a:gd name="connsiteY75" fmla="*/ 1167834 h 2335668"/>
                      <a:gd name="connsiteX76" fmla="*/ 1167834 w 2335668"/>
                      <a:gd name="connsiteY76" fmla="*/ 2335668 h 2335668"/>
                      <a:gd name="connsiteX77" fmla="*/ 0 w 2335668"/>
                      <a:gd name="connsiteY77" fmla="*/ 1167834 h 2335668"/>
                      <a:gd name="connsiteX78" fmla="*/ 1167834 w 2335668"/>
                      <a:gd name="connsiteY78" fmla="*/ 0 h 233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35668" h="2335668">
                        <a:moveTo>
                          <a:pt x="1941000" y="1204198"/>
                        </a:moveTo>
                        <a:lnTo>
                          <a:pt x="1938835" y="1247074"/>
                        </a:lnTo>
                        <a:cubicBezTo>
                          <a:pt x="1901793" y="1611820"/>
                          <a:pt x="1611820" y="1901792"/>
                          <a:pt x="1247074" y="1938834"/>
                        </a:cubicBezTo>
                        <a:lnTo>
                          <a:pt x="1204199" y="1940999"/>
                        </a:lnTo>
                        <a:lnTo>
                          <a:pt x="1204199" y="2113912"/>
                        </a:lnTo>
                        <a:lnTo>
                          <a:pt x="1264753" y="2110854"/>
                        </a:lnTo>
                        <a:cubicBezTo>
                          <a:pt x="1710878" y="2065548"/>
                          <a:pt x="2065548" y="1710878"/>
                          <a:pt x="2110854" y="1264753"/>
                        </a:cubicBezTo>
                        <a:lnTo>
                          <a:pt x="2113912" y="1204198"/>
                        </a:lnTo>
                        <a:close/>
                        <a:moveTo>
                          <a:pt x="1605763" y="1204198"/>
                        </a:moveTo>
                        <a:lnTo>
                          <a:pt x="1600458" y="1256832"/>
                        </a:lnTo>
                        <a:cubicBezTo>
                          <a:pt x="1565163" y="1429312"/>
                          <a:pt x="1429312" y="1565163"/>
                          <a:pt x="1256832" y="1600458"/>
                        </a:cubicBezTo>
                        <a:lnTo>
                          <a:pt x="1204199" y="1605763"/>
                        </a:lnTo>
                        <a:lnTo>
                          <a:pt x="1204199" y="1734547"/>
                        </a:lnTo>
                        <a:lnTo>
                          <a:pt x="1282785" y="1726625"/>
                        </a:lnTo>
                        <a:cubicBezTo>
                          <a:pt x="1505567" y="1681038"/>
                          <a:pt x="1681036" y="1505567"/>
                          <a:pt x="1726624" y="1282786"/>
                        </a:cubicBezTo>
                        <a:lnTo>
                          <a:pt x="1734546" y="1204198"/>
                        </a:lnTo>
                        <a:close/>
                        <a:moveTo>
                          <a:pt x="601122" y="1204198"/>
                        </a:moveTo>
                        <a:lnTo>
                          <a:pt x="609044" y="1282786"/>
                        </a:lnTo>
                        <a:cubicBezTo>
                          <a:pt x="654632" y="1505567"/>
                          <a:pt x="830101" y="1681038"/>
                          <a:pt x="1052883" y="1726625"/>
                        </a:cubicBezTo>
                        <a:lnTo>
                          <a:pt x="1131470" y="1734547"/>
                        </a:lnTo>
                        <a:lnTo>
                          <a:pt x="1131470" y="1605763"/>
                        </a:lnTo>
                        <a:lnTo>
                          <a:pt x="1078838" y="1600458"/>
                        </a:lnTo>
                        <a:cubicBezTo>
                          <a:pt x="906358" y="1565163"/>
                          <a:pt x="770507" y="1429312"/>
                          <a:pt x="735213" y="1256832"/>
                        </a:cubicBezTo>
                        <a:lnTo>
                          <a:pt x="729907" y="1204198"/>
                        </a:lnTo>
                        <a:close/>
                        <a:moveTo>
                          <a:pt x="221756" y="1204198"/>
                        </a:moveTo>
                        <a:lnTo>
                          <a:pt x="224814" y="1264753"/>
                        </a:lnTo>
                        <a:cubicBezTo>
                          <a:pt x="270120" y="1710878"/>
                          <a:pt x="624790" y="2065548"/>
                          <a:pt x="1070915" y="2110854"/>
                        </a:cubicBezTo>
                        <a:lnTo>
                          <a:pt x="1131470" y="2113912"/>
                        </a:lnTo>
                        <a:lnTo>
                          <a:pt x="1131470" y="1940999"/>
                        </a:lnTo>
                        <a:lnTo>
                          <a:pt x="1088596" y="1938834"/>
                        </a:lnTo>
                        <a:cubicBezTo>
                          <a:pt x="723850" y="1901792"/>
                          <a:pt x="433877" y="1611820"/>
                          <a:pt x="396835" y="1247074"/>
                        </a:cubicBezTo>
                        <a:lnTo>
                          <a:pt x="394670" y="1204198"/>
                        </a:lnTo>
                        <a:close/>
                        <a:moveTo>
                          <a:pt x="1167835" y="982065"/>
                        </a:moveTo>
                        <a:cubicBezTo>
                          <a:pt x="1270433" y="982065"/>
                          <a:pt x="1353605" y="1065237"/>
                          <a:pt x="1353605" y="1167835"/>
                        </a:cubicBezTo>
                        <a:cubicBezTo>
                          <a:pt x="1353605" y="1270433"/>
                          <a:pt x="1270433" y="1353605"/>
                          <a:pt x="1167835" y="1353605"/>
                        </a:cubicBezTo>
                        <a:cubicBezTo>
                          <a:pt x="1065237" y="1353605"/>
                          <a:pt x="982065" y="1270433"/>
                          <a:pt x="982065" y="1167835"/>
                        </a:cubicBezTo>
                        <a:cubicBezTo>
                          <a:pt x="982065" y="1065237"/>
                          <a:pt x="1065237" y="982065"/>
                          <a:pt x="1167835" y="982065"/>
                        </a:cubicBezTo>
                        <a:close/>
                        <a:moveTo>
                          <a:pt x="1167835" y="935799"/>
                        </a:moveTo>
                        <a:cubicBezTo>
                          <a:pt x="1039685" y="935799"/>
                          <a:pt x="935799" y="1039685"/>
                          <a:pt x="935799" y="1167834"/>
                        </a:cubicBezTo>
                        <a:cubicBezTo>
                          <a:pt x="935799" y="1295983"/>
                          <a:pt x="1039685" y="1399869"/>
                          <a:pt x="1167835" y="1399869"/>
                        </a:cubicBezTo>
                        <a:cubicBezTo>
                          <a:pt x="1295985" y="1399869"/>
                          <a:pt x="1399871" y="1295983"/>
                          <a:pt x="1399871" y="1167834"/>
                        </a:cubicBezTo>
                        <a:cubicBezTo>
                          <a:pt x="1399871" y="1039685"/>
                          <a:pt x="1295985" y="935799"/>
                          <a:pt x="1167835" y="935799"/>
                        </a:cubicBezTo>
                        <a:close/>
                        <a:moveTo>
                          <a:pt x="1204199" y="601123"/>
                        </a:moveTo>
                        <a:lnTo>
                          <a:pt x="1204199" y="729907"/>
                        </a:lnTo>
                        <a:lnTo>
                          <a:pt x="1256832" y="735213"/>
                        </a:lnTo>
                        <a:cubicBezTo>
                          <a:pt x="1429312" y="770507"/>
                          <a:pt x="1565163" y="906358"/>
                          <a:pt x="1600458" y="1078838"/>
                        </a:cubicBezTo>
                        <a:lnTo>
                          <a:pt x="1605763" y="1131469"/>
                        </a:lnTo>
                        <a:lnTo>
                          <a:pt x="1734546" y="1131469"/>
                        </a:lnTo>
                        <a:lnTo>
                          <a:pt x="1726624" y="1052884"/>
                        </a:lnTo>
                        <a:cubicBezTo>
                          <a:pt x="1681036" y="830102"/>
                          <a:pt x="1505567" y="654633"/>
                          <a:pt x="1282785" y="609045"/>
                        </a:cubicBezTo>
                        <a:close/>
                        <a:moveTo>
                          <a:pt x="1131470" y="601123"/>
                        </a:moveTo>
                        <a:lnTo>
                          <a:pt x="1052883" y="609045"/>
                        </a:lnTo>
                        <a:cubicBezTo>
                          <a:pt x="830101" y="654633"/>
                          <a:pt x="654632" y="830102"/>
                          <a:pt x="609044" y="1052884"/>
                        </a:cubicBezTo>
                        <a:lnTo>
                          <a:pt x="601122" y="1131469"/>
                        </a:lnTo>
                        <a:lnTo>
                          <a:pt x="729907" y="1131469"/>
                        </a:lnTo>
                        <a:lnTo>
                          <a:pt x="735213" y="1078838"/>
                        </a:lnTo>
                        <a:cubicBezTo>
                          <a:pt x="770507" y="906358"/>
                          <a:pt x="906358" y="770507"/>
                          <a:pt x="1078838" y="735213"/>
                        </a:cubicBezTo>
                        <a:lnTo>
                          <a:pt x="1131470" y="729907"/>
                        </a:lnTo>
                        <a:close/>
                        <a:moveTo>
                          <a:pt x="1204199" y="221756"/>
                        </a:moveTo>
                        <a:lnTo>
                          <a:pt x="1204199" y="394671"/>
                        </a:lnTo>
                        <a:lnTo>
                          <a:pt x="1247074" y="396836"/>
                        </a:lnTo>
                        <a:cubicBezTo>
                          <a:pt x="1611820" y="433878"/>
                          <a:pt x="1901793" y="723850"/>
                          <a:pt x="1938835" y="1088596"/>
                        </a:cubicBezTo>
                        <a:lnTo>
                          <a:pt x="1941000" y="1131469"/>
                        </a:lnTo>
                        <a:lnTo>
                          <a:pt x="2113912" y="1131469"/>
                        </a:lnTo>
                        <a:lnTo>
                          <a:pt x="2110854" y="1070915"/>
                        </a:lnTo>
                        <a:cubicBezTo>
                          <a:pt x="2065548" y="624790"/>
                          <a:pt x="1710878" y="270120"/>
                          <a:pt x="1264753" y="224814"/>
                        </a:cubicBezTo>
                        <a:close/>
                        <a:moveTo>
                          <a:pt x="1131470" y="221756"/>
                        </a:moveTo>
                        <a:lnTo>
                          <a:pt x="1070915" y="224814"/>
                        </a:lnTo>
                        <a:cubicBezTo>
                          <a:pt x="624790" y="270120"/>
                          <a:pt x="270120" y="624790"/>
                          <a:pt x="224814" y="1070915"/>
                        </a:cubicBezTo>
                        <a:lnTo>
                          <a:pt x="221756" y="1131469"/>
                        </a:lnTo>
                        <a:lnTo>
                          <a:pt x="394670" y="1131469"/>
                        </a:lnTo>
                        <a:lnTo>
                          <a:pt x="396835" y="1088596"/>
                        </a:lnTo>
                        <a:cubicBezTo>
                          <a:pt x="433877" y="723850"/>
                          <a:pt x="723850" y="433878"/>
                          <a:pt x="1088596" y="396836"/>
                        </a:cubicBezTo>
                        <a:lnTo>
                          <a:pt x="1131470" y="394671"/>
                        </a:lnTo>
                        <a:close/>
                        <a:moveTo>
                          <a:pt x="1167834" y="0"/>
                        </a:moveTo>
                        <a:cubicBezTo>
                          <a:pt x="1812811" y="0"/>
                          <a:pt x="2335668" y="522857"/>
                          <a:pt x="2335668" y="1167834"/>
                        </a:cubicBezTo>
                        <a:cubicBezTo>
                          <a:pt x="2335668" y="1812811"/>
                          <a:pt x="1812811" y="2335668"/>
                          <a:pt x="1167834" y="2335668"/>
                        </a:cubicBezTo>
                        <a:cubicBezTo>
                          <a:pt x="522857" y="2335668"/>
                          <a:pt x="0" y="1812811"/>
                          <a:pt x="0" y="1167834"/>
                        </a:cubicBezTo>
                        <a:cubicBezTo>
                          <a:pt x="0" y="522857"/>
                          <a:pt x="522857" y="0"/>
                          <a:pt x="1167834" y="0"/>
                        </a:cubicBezTo>
                        <a:close/>
                      </a:path>
                    </a:pathLst>
                  </a:cu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ADD2593D-DA38-407C-B616-10603AC2F78A}"/>
                    </a:ext>
                  </a:extLst>
                </p:cNvPr>
                <p:cNvGrpSpPr/>
                <p:nvPr/>
              </p:nvGrpSpPr>
              <p:grpSpPr>
                <a:xfrm>
                  <a:off x="1238250" y="2205988"/>
                  <a:ext cx="2194358" cy="1109211"/>
                  <a:chOff x="4373244" y="1930084"/>
                  <a:chExt cx="1518738" cy="767697"/>
                </a:xfrm>
              </p:grpSpPr>
              <p:grpSp>
                <p:nvGrpSpPr>
                  <p:cNvPr id="39" name="Group 38">
                    <a:extLst>
                      <a:ext uri="{FF2B5EF4-FFF2-40B4-BE49-F238E27FC236}">
                        <a16:creationId xmlns:a16="http://schemas.microsoft.com/office/drawing/2014/main" id="{714711F9-0AD4-4775-AEE9-6EEDBCA86D53}"/>
                      </a:ext>
                    </a:extLst>
                  </p:cNvPr>
                  <p:cNvGrpSpPr/>
                  <p:nvPr/>
                </p:nvGrpSpPr>
                <p:grpSpPr>
                  <a:xfrm>
                    <a:off x="4373244" y="1930084"/>
                    <a:ext cx="565945" cy="597347"/>
                    <a:chOff x="5203824" y="1808164"/>
                    <a:chExt cx="565945" cy="597347"/>
                  </a:xfrm>
                </p:grpSpPr>
                <p:sp>
                  <p:nvSpPr>
                    <p:cNvPr id="41" name="Rectangle 11">
                      <a:extLst>
                        <a:ext uri="{FF2B5EF4-FFF2-40B4-BE49-F238E27FC236}">
                          <a16:creationId xmlns:a16="http://schemas.microsoft.com/office/drawing/2014/main" id="{E8195DC0-2EB5-4F7E-A928-916AB10EAD80}"/>
                        </a:ext>
                      </a:extLst>
                    </p:cNvPr>
                    <p:cNvSpPr/>
                    <p:nvPr/>
                  </p:nvSpPr>
                  <p:spPr>
                    <a:xfrm>
                      <a:off x="5442744" y="1808164"/>
                      <a:ext cx="327025" cy="504825"/>
                    </a:xfrm>
                    <a:custGeom>
                      <a:avLst/>
                      <a:gdLst>
                        <a:gd name="connsiteX0" fmla="*/ 0 w 225425"/>
                        <a:gd name="connsiteY0" fmla="*/ 0 h 504825"/>
                        <a:gd name="connsiteX1" fmla="*/ 225425 w 225425"/>
                        <a:gd name="connsiteY1" fmla="*/ 0 h 504825"/>
                        <a:gd name="connsiteX2" fmla="*/ 225425 w 225425"/>
                        <a:gd name="connsiteY2" fmla="*/ 504825 h 504825"/>
                        <a:gd name="connsiteX3" fmla="*/ 0 w 225425"/>
                        <a:gd name="connsiteY3" fmla="*/ 504825 h 504825"/>
                        <a:gd name="connsiteX4" fmla="*/ 0 w 225425"/>
                        <a:gd name="connsiteY4" fmla="*/ 0 h 504825"/>
                        <a:gd name="connsiteX0" fmla="*/ 0 w 304800"/>
                        <a:gd name="connsiteY0" fmla="*/ 0 h 504825"/>
                        <a:gd name="connsiteX1" fmla="*/ 225425 w 304800"/>
                        <a:gd name="connsiteY1" fmla="*/ 0 h 504825"/>
                        <a:gd name="connsiteX2" fmla="*/ 304800 w 304800"/>
                        <a:gd name="connsiteY2" fmla="*/ 365125 h 504825"/>
                        <a:gd name="connsiteX3" fmla="*/ 0 w 304800"/>
                        <a:gd name="connsiteY3" fmla="*/ 504825 h 504825"/>
                        <a:gd name="connsiteX4" fmla="*/ 0 w 304800"/>
                        <a:gd name="connsiteY4" fmla="*/ 0 h 504825"/>
                        <a:gd name="connsiteX0" fmla="*/ 0 w 304800"/>
                        <a:gd name="connsiteY0" fmla="*/ 0 h 504825"/>
                        <a:gd name="connsiteX1" fmla="*/ 225425 w 304800"/>
                        <a:gd name="connsiteY1" fmla="*/ 0 h 504825"/>
                        <a:gd name="connsiteX2" fmla="*/ 304800 w 304800"/>
                        <a:gd name="connsiteY2" fmla="*/ 365125 h 504825"/>
                        <a:gd name="connsiteX3" fmla="*/ 263525 w 304800"/>
                        <a:gd name="connsiteY3" fmla="*/ 504825 h 504825"/>
                        <a:gd name="connsiteX4" fmla="*/ 0 w 304800"/>
                        <a:gd name="connsiteY4" fmla="*/ 0 h 504825"/>
                        <a:gd name="connsiteX0" fmla="*/ 0 w 311150"/>
                        <a:gd name="connsiteY0" fmla="*/ 320675 h 504825"/>
                        <a:gd name="connsiteX1" fmla="*/ 231775 w 311150"/>
                        <a:gd name="connsiteY1" fmla="*/ 0 h 504825"/>
                        <a:gd name="connsiteX2" fmla="*/ 311150 w 311150"/>
                        <a:gd name="connsiteY2" fmla="*/ 365125 h 504825"/>
                        <a:gd name="connsiteX3" fmla="*/ 269875 w 311150"/>
                        <a:gd name="connsiteY3" fmla="*/ 504825 h 504825"/>
                        <a:gd name="connsiteX4" fmla="*/ 0 w 311150"/>
                        <a:gd name="connsiteY4" fmla="*/ 320675 h 504825"/>
                        <a:gd name="connsiteX0" fmla="*/ 15875 w 327025"/>
                        <a:gd name="connsiteY0" fmla="*/ 311150 h 495300"/>
                        <a:gd name="connsiteX1" fmla="*/ 0 w 327025"/>
                        <a:gd name="connsiteY1" fmla="*/ 0 h 495300"/>
                        <a:gd name="connsiteX2" fmla="*/ 327025 w 327025"/>
                        <a:gd name="connsiteY2" fmla="*/ 355600 h 495300"/>
                        <a:gd name="connsiteX3" fmla="*/ 285750 w 327025"/>
                        <a:gd name="connsiteY3" fmla="*/ 495300 h 495300"/>
                        <a:gd name="connsiteX4" fmla="*/ 15875 w 327025"/>
                        <a:gd name="connsiteY4" fmla="*/ 311150 h 495300"/>
                        <a:gd name="connsiteX0" fmla="*/ 44450 w 327025"/>
                        <a:gd name="connsiteY0" fmla="*/ 311150 h 495300"/>
                        <a:gd name="connsiteX1" fmla="*/ 0 w 327025"/>
                        <a:gd name="connsiteY1" fmla="*/ 0 h 495300"/>
                        <a:gd name="connsiteX2" fmla="*/ 327025 w 327025"/>
                        <a:gd name="connsiteY2" fmla="*/ 355600 h 495300"/>
                        <a:gd name="connsiteX3" fmla="*/ 285750 w 327025"/>
                        <a:gd name="connsiteY3" fmla="*/ 495300 h 495300"/>
                        <a:gd name="connsiteX4" fmla="*/ 44450 w 327025"/>
                        <a:gd name="connsiteY4" fmla="*/ 311150 h 495300"/>
                        <a:gd name="connsiteX0" fmla="*/ 47625 w 327025"/>
                        <a:gd name="connsiteY0" fmla="*/ 311150 h 495300"/>
                        <a:gd name="connsiteX1" fmla="*/ 0 w 327025"/>
                        <a:gd name="connsiteY1" fmla="*/ 0 h 495300"/>
                        <a:gd name="connsiteX2" fmla="*/ 327025 w 327025"/>
                        <a:gd name="connsiteY2" fmla="*/ 355600 h 495300"/>
                        <a:gd name="connsiteX3" fmla="*/ 285750 w 327025"/>
                        <a:gd name="connsiteY3" fmla="*/ 495300 h 495300"/>
                        <a:gd name="connsiteX4" fmla="*/ 47625 w 327025"/>
                        <a:gd name="connsiteY4" fmla="*/ 311150 h 495300"/>
                        <a:gd name="connsiteX0" fmla="*/ 47625 w 327025"/>
                        <a:gd name="connsiteY0" fmla="*/ 311150 h 504825"/>
                        <a:gd name="connsiteX1" fmla="*/ 0 w 327025"/>
                        <a:gd name="connsiteY1" fmla="*/ 0 h 504825"/>
                        <a:gd name="connsiteX2" fmla="*/ 327025 w 327025"/>
                        <a:gd name="connsiteY2" fmla="*/ 355600 h 504825"/>
                        <a:gd name="connsiteX3" fmla="*/ 288925 w 327025"/>
                        <a:gd name="connsiteY3" fmla="*/ 504825 h 504825"/>
                        <a:gd name="connsiteX4" fmla="*/ 47625 w 327025"/>
                        <a:gd name="connsiteY4" fmla="*/ 311150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 h="504825">
                          <a:moveTo>
                            <a:pt x="47625" y="311150"/>
                          </a:moveTo>
                          <a:lnTo>
                            <a:pt x="0" y="0"/>
                          </a:lnTo>
                          <a:lnTo>
                            <a:pt x="327025" y="355600"/>
                          </a:lnTo>
                          <a:lnTo>
                            <a:pt x="288925" y="504825"/>
                          </a:lnTo>
                          <a:lnTo>
                            <a:pt x="47625" y="311150"/>
                          </a:lnTo>
                          <a:close/>
                        </a:path>
                      </a:pathLst>
                    </a:custGeom>
                    <a:solidFill>
                      <a:srgbClr val="006858"/>
                    </a:solidFill>
                    <a:ln>
                      <a:solidFill>
                        <a:srgbClr val="006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11">
                      <a:extLst>
                        <a:ext uri="{FF2B5EF4-FFF2-40B4-BE49-F238E27FC236}">
                          <a16:creationId xmlns:a16="http://schemas.microsoft.com/office/drawing/2014/main" id="{A1EC6CA7-7F03-4EAD-A88F-0E6F082B5A75}"/>
                        </a:ext>
                      </a:extLst>
                    </p:cNvPr>
                    <p:cNvSpPr/>
                    <p:nvPr/>
                  </p:nvSpPr>
                  <p:spPr>
                    <a:xfrm rot="15510455" flipH="1">
                      <a:off x="5292724" y="1989586"/>
                      <a:ext cx="327025" cy="504825"/>
                    </a:xfrm>
                    <a:custGeom>
                      <a:avLst/>
                      <a:gdLst>
                        <a:gd name="connsiteX0" fmla="*/ 0 w 225425"/>
                        <a:gd name="connsiteY0" fmla="*/ 0 h 504825"/>
                        <a:gd name="connsiteX1" fmla="*/ 225425 w 225425"/>
                        <a:gd name="connsiteY1" fmla="*/ 0 h 504825"/>
                        <a:gd name="connsiteX2" fmla="*/ 225425 w 225425"/>
                        <a:gd name="connsiteY2" fmla="*/ 504825 h 504825"/>
                        <a:gd name="connsiteX3" fmla="*/ 0 w 225425"/>
                        <a:gd name="connsiteY3" fmla="*/ 504825 h 504825"/>
                        <a:gd name="connsiteX4" fmla="*/ 0 w 225425"/>
                        <a:gd name="connsiteY4" fmla="*/ 0 h 504825"/>
                        <a:gd name="connsiteX0" fmla="*/ 0 w 304800"/>
                        <a:gd name="connsiteY0" fmla="*/ 0 h 504825"/>
                        <a:gd name="connsiteX1" fmla="*/ 225425 w 304800"/>
                        <a:gd name="connsiteY1" fmla="*/ 0 h 504825"/>
                        <a:gd name="connsiteX2" fmla="*/ 304800 w 304800"/>
                        <a:gd name="connsiteY2" fmla="*/ 365125 h 504825"/>
                        <a:gd name="connsiteX3" fmla="*/ 0 w 304800"/>
                        <a:gd name="connsiteY3" fmla="*/ 504825 h 504825"/>
                        <a:gd name="connsiteX4" fmla="*/ 0 w 304800"/>
                        <a:gd name="connsiteY4" fmla="*/ 0 h 504825"/>
                        <a:gd name="connsiteX0" fmla="*/ 0 w 304800"/>
                        <a:gd name="connsiteY0" fmla="*/ 0 h 504825"/>
                        <a:gd name="connsiteX1" fmla="*/ 225425 w 304800"/>
                        <a:gd name="connsiteY1" fmla="*/ 0 h 504825"/>
                        <a:gd name="connsiteX2" fmla="*/ 304800 w 304800"/>
                        <a:gd name="connsiteY2" fmla="*/ 365125 h 504825"/>
                        <a:gd name="connsiteX3" fmla="*/ 263525 w 304800"/>
                        <a:gd name="connsiteY3" fmla="*/ 504825 h 504825"/>
                        <a:gd name="connsiteX4" fmla="*/ 0 w 304800"/>
                        <a:gd name="connsiteY4" fmla="*/ 0 h 504825"/>
                        <a:gd name="connsiteX0" fmla="*/ 0 w 311150"/>
                        <a:gd name="connsiteY0" fmla="*/ 320675 h 504825"/>
                        <a:gd name="connsiteX1" fmla="*/ 231775 w 311150"/>
                        <a:gd name="connsiteY1" fmla="*/ 0 h 504825"/>
                        <a:gd name="connsiteX2" fmla="*/ 311150 w 311150"/>
                        <a:gd name="connsiteY2" fmla="*/ 365125 h 504825"/>
                        <a:gd name="connsiteX3" fmla="*/ 269875 w 311150"/>
                        <a:gd name="connsiteY3" fmla="*/ 504825 h 504825"/>
                        <a:gd name="connsiteX4" fmla="*/ 0 w 311150"/>
                        <a:gd name="connsiteY4" fmla="*/ 320675 h 504825"/>
                        <a:gd name="connsiteX0" fmla="*/ 15875 w 327025"/>
                        <a:gd name="connsiteY0" fmla="*/ 311150 h 495300"/>
                        <a:gd name="connsiteX1" fmla="*/ 0 w 327025"/>
                        <a:gd name="connsiteY1" fmla="*/ 0 h 495300"/>
                        <a:gd name="connsiteX2" fmla="*/ 327025 w 327025"/>
                        <a:gd name="connsiteY2" fmla="*/ 355600 h 495300"/>
                        <a:gd name="connsiteX3" fmla="*/ 285750 w 327025"/>
                        <a:gd name="connsiteY3" fmla="*/ 495300 h 495300"/>
                        <a:gd name="connsiteX4" fmla="*/ 15875 w 327025"/>
                        <a:gd name="connsiteY4" fmla="*/ 311150 h 495300"/>
                        <a:gd name="connsiteX0" fmla="*/ 44450 w 327025"/>
                        <a:gd name="connsiteY0" fmla="*/ 311150 h 495300"/>
                        <a:gd name="connsiteX1" fmla="*/ 0 w 327025"/>
                        <a:gd name="connsiteY1" fmla="*/ 0 h 495300"/>
                        <a:gd name="connsiteX2" fmla="*/ 327025 w 327025"/>
                        <a:gd name="connsiteY2" fmla="*/ 355600 h 495300"/>
                        <a:gd name="connsiteX3" fmla="*/ 285750 w 327025"/>
                        <a:gd name="connsiteY3" fmla="*/ 495300 h 495300"/>
                        <a:gd name="connsiteX4" fmla="*/ 44450 w 327025"/>
                        <a:gd name="connsiteY4" fmla="*/ 311150 h 495300"/>
                        <a:gd name="connsiteX0" fmla="*/ 47625 w 327025"/>
                        <a:gd name="connsiteY0" fmla="*/ 311150 h 495300"/>
                        <a:gd name="connsiteX1" fmla="*/ 0 w 327025"/>
                        <a:gd name="connsiteY1" fmla="*/ 0 h 495300"/>
                        <a:gd name="connsiteX2" fmla="*/ 327025 w 327025"/>
                        <a:gd name="connsiteY2" fmla="*/ 355600 h 495300"/>
                        <a:gd name="connsiteX3" fmla="*/ 285750 w 327025"/>
                        <a:gd name="connsiteY3" fmla="*/ 495300 h 495300"/>
                        <a:gd name="connsiteX4" fmla="*/ 47625 w 327025"/>
                        <a:gd name="connsiteY4" fmla="*/ 311150 h 495300"/>
                        <a:gd name="connsiteX0" fmla="*/ 47625 w 327025"/>
                        <a:gd name="connsiteY0" fmla="*/ 311150 h 504825"/>
                        <a:gd name="connsiteX1" fmla="*/ 0 w 327025"/>
                        <a:gd name="connsiteY1" fmla="*/ 0 h 504825"/>
                        <a:gd name="connsiteX2" fmla="*/ 327025 w 327025"/>
                        <a:gd name="connsiteY2" fmla="*/ 355600 h 504825"/>
                        <a:gd name="connsiteX3" fmla="*/ 288925 w 327025"/>
                        <a:gd name="connsiteY3" fmla="*/ 504825 h 504825"/>
                        <a:gd name="connsiteX4" fmla="*/ 47625 w 327025"/>
                        <a:gd name="connsiteY4" fmla="*/ 311150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25" h="504825">
                          <a:moveTo>
                            <a:pt x="47625" y="311150"/>
                          </a:moveTo>
                          <a:lnTo>
                            <a:pt x="0" y="0"/>
                          </a:lnTo>
                          <a:lnTo>
                            <a:pt x="327025" y="355600"/>
                          </a:lnTo>
                          <a:lnTo>
                            <a:pt x="288925" y="504825"/>
                          </a:lnTo>
                          <a:lnTo>
                            <a:pt x="47625" y="311150"/>
                          </a:lnTo>
                          <a:close/>
                        </a:path>
                      </a:pathLst>
                    </a:custGeom>
                    <a:solidFill>
                      <a:srgbClr val="006858"/>
                    </a:solidFill>
                    <a:ln>
                      <a:solidFill>
                        <a:srgbClr val="006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0" name="Rounded Rectangle 11">
                    <a:extLst>
                      <a:ext uri="{FF2B5EF4-FFF2-40B4-BE49-F238E27FC236}">
                        <a16:creationId xmlns:a16="http://schemas.microsoft.com/office/drawing/2014/main" id="{91BA9BE7-0DA4-4768-B39A-FAD1D15A1F81}"/>
                      </a:ext>
                    </a:extLst>
                  </p:cNvPr>
                  <p:cNvSpPr/>
                  <p:nvPr/>
                </p:nvSpPr>
                <p:spPr>
                  <a:xfrm rot="18561983">
                    <a:off x="5134309" y="1940108"/>
                    <a:ext cx="71722" cy="1443624"/>
                  </a:xfrm>
                  <a:prstGeom prst="roundRect">
                    <a:avLst>
                      <a:gd name="adj" fmla="val 50000"/>
                    </a:avLst>
                  </a:prstGeom>
                  <a:solidFill>
                    <a:srgbClr val="006858"/>
                  </a:solidFill>
                  <a:ln>
                    <a:solidFill>
                      <a:srgbClr val="006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 name="Group 19">
                <a:extLst>
                  <a:ext uri="{FF2B5EF4-FFF2-40B4-BE49-F238E27FC236}">
                    <a16:creationId xmlns:a16="http://schemas.microsoft.com/office/drawing/2014/main" id="{DCE6F165-1F9E-4335-8AA2-65D609BC8D53}"/>
                  </a:ext>
                </a:extLst>
              </p:cNvPr>
              <p:cNvGrpSpPr/>
              <p:nvPr/>
            </p:nvGrpSpPr>
            <p:grpSpPr>
              <a:xfrm>
                <a:off x="2194862" y="2297559"/>
                <a:ext cx="720121" cy="2115751"/>
                <a:chOff x="6175686" y="2264569"/>
                <a:chExt cx="798590" cy="2319618"/>
              </a:xfrm>
            </p:grpSpPr>
            <p:sp>
              <p:nvSpPr>
                <p:cNvPr id="31" name="Freeform 31">
                  <a:extLst>
                    <a:ext uri="{FF2B5EF4-FFF2-40B4-BE49-F238E27FC236}">
                      <a16:creationId xmlns:a16="http://schemas.microsoft.com/office/drawing/2014/main" id="{BFD7AE5E-A260-443A-8D33-53B10DB93B1A}"/>
                    </a:ext>
                  </a:extLst>
                </p:cNvPr>
                <p:cNvSpPr/>
                <p:nvPr/>
              </p:nvSpPr>
              <p:spPr>
                <a:xfrm>
                  <a:off x="6178067" y="2557462"/>
                  <a:ext cx="500062" cy="592931"/>
                </a:xfrm>
                <a:custGeom>
                  <a:avLst/>
                  <a:gdLst>
                    <a:gd name="connsiteX0" fmla="*/ 0 w 511969"/>
                    <a:gd name="connsiteY0" fmla="*/ 0 h 597694"/>
                    <a:gd name="connsiteX1" fmla="*/ 511969 w 511969"/>
                    <a:gd name="connsiteY1" fmla="*/ 597694 h 597694"/>
                    <a:gd name="connsiteX2" fmla="*/ 511969 w 511969"/>
                    <a:gd name="connsiteY2" fmla="*/ 597694 h 597694"/>
                    <a:gd name="connsiteX0" fmla="*/ 0 w 490538"/>
                    <a:gd name="connsiteY0" fmla="*/ 0 h 597694"/>
                    <a:gd name="connsiteX1" fmla="*/ 490538 w 490538"/>
                    <a:gd name="connsiteY1" fmla="*/ 597694 h 597694"/>
                    <a:gd name="connsiteX2" fmla="*/ 490538 w 490538"/>
                    <a:gd name="connsiteY2" fmla="*/ 597694 h 597694"/>
                    <a:gd name="connsiteX0" fmla="*/ 0 w 490538"/>
                    <a:gd name="connsiteY0" fmla="*/ 0 h 597694"/>
                    <a:gd name="connsiteX1" fmla="*/ 490538 w 490538"/>
                    <a:gd name="connsiteY1" fmla="*/ 597694 h 597694"/>
                    <a:gd name="connsiteX2" fmla="*/ 490538 w 490538"/>
                    <a:gd name="connsiteY2" fmla="*/ 597694 h 597694"/>
                    <a:gd name="connsiteX0" fmla="*/ 0 w 497681"/>
                    <a:gd name="connsiteY0" fmla="*/ 0 h 600075"/>
                    <a:gd name="connsiteX1" fmla="*/ 497681 w 497681"/>
                    <a:gd name="connsiteY1" fmla="*/ 600075 h 600075"/>
                    <a:gd name="connsiteX2" fmla="*/ 497681 w 497681"/>
                    <a:gd name="connsiteY2" fmla="*/ 600075 h 600075"/>
                    <a:gd name="connsiteX0" fmla="*/ 0 w 536451"/>
                    <a:gd name="connsiteY0" fmla="*/ 0 h 643309"/>
                    <a:gd name="connsiteX1" fmla="*/ 497681 w 536451"/>
                    <a:gd name="connsiteY1" fmla="*/ 600075 h 643309"/>
                    <a:gd name="connsiteX2" fmla="*/ 504825 w 536451"/>
                    <a:gd name="connsiteY2" fmla="*/ 595313 h 643309"/>
                    <a:gd name="connsiteX0" fmla="*/ 0 w 728663"/>
                    <a:gd name="connsiteY0" fmla="*/ 0 h 643309"/>
                    <a:gd name="connsiteX1" fmla="*/ 497681 w 728663"/>
                    <a:gd name="connsiteY1" fmla="*/ 600075 h 643309"/>
                    <a:gd name="connsiteX2" fmla="*/ 728663 w 728663"/>
                    <a:gd name="connsiteY2" fmla="*/ 595313 h 643309"/>
                    <a:gd name="connsiteX0" fmla="*/ 0 w 497681"/>
                    <a:gd name="connsiteY0" fmla="*/ 0 h 600075"/>
                    <a:gd name="connsiteX1" fmla="*/ 497681 w 497681"/>
                    <a:gd name="connsiteY1" fmla="*/ 600075 h 600075"/>
                    <a:gd name="connsiteX0" fmla="*/ 0 w 504825"/>
                    <a:gd name="connsiteY0" fmla="*/ 0 h 590550"/>
                    <a:gd name="connsiteX1" fmla="*/ 504825 w 504825"/>
                    <a:gd name="connsiteY1" fmla="*/ 590550 h 590550"/>
                    <a:gd name="connsiteX0" fmla="*/ 0 w 504825"/>
                    <a:gd name="connsiteY0" fmla="*/ 0 h 590550"/>
                    <a:gd name="connsiteX1" fmla="*/ 504825 w 504825"/>
                    <a:gd name="connsiteY1" fmla="*/ 590550 h 590550"/>
                    <a:gd name="connsiteX0" fmla="*/ 0 w 442913"/>
                    <a:gd name="connsiteY0" fmla="*/ 0 h 578644"/>
                    <a:gd name="connsiteX1" fmla="*/ 442913 w 442913"/>
                    <a:gd name="connsiteY1" fmla="*/ 578644 h 578644"/>
                    <a:gd name="connsiteX0" fmla="*/ 0 w 492919"/>
                    <a:gd name="connsiteY0" fmla="*/ 0 h 573881"/>
                    <a:gd name="connsiteX1" fmla="*/ 492919 w 492919"/>
                    <a:gd name="connsiteY1" fmla="*/ 573881 h 573881"/>
                    <a:gd name="connsiteX0" fmla="*/ 0 w 504825"/>
                    <a:gd name="connsiteY0" fmla="*/ 0 h 590550"/>
                    <a:gd name="connsiteX1" fmla="*/ 504825 w 504825"/>
                    <a:gd name="connsiteY1" fmla="*/ 590550 h 590550"/>
                    <a:gd name="connsiteX0" fmla="*/ 0 w 504825"/>
                    <a:gd name="connsiteY0" fmla="*/ 0 h 590550"/>
                    <a:gd name="connsiteX1" fmla="*/ 504825 w 504825"/>
                    <a:gd name="connsiteY1" fmla="*/ 590550 h 590550"/>
                    <a:gd name="connsiteX0" fmla="*/ 0 w 500062"/>
                    <a:gd name="connsiteY0" fmla="*/ 0 h 592931"/>
                    <a:gd name="connsiteX1" fmla="*/ 500062 w 500062"/>
                    <a:gd name="connsiteY1" fmla="*/ 592931 h 592931"/>
                  </a:gdLst>
                  <a:ahLst/>
                  <a:cxnLst>
                    <a:cxn ang="0">
                      <a:pos x="connsiteX0" y="connsiteY0"/>
                    </a:cxn>
                    <a:cxn ang="0">
                      <a:pos x="connsiteX1" y="connsiteY1"/>
                    </a:cxn>
                  </a:cxnLst>
                  <a:rect l="l" t="t" r="r" b="b"/>
                  <a:pathLst>
                    <a:path w="500062" h="592931">
                      <a:moveTo>
                        <a:pt x="0" y="0"/>
                      </a:moveTo>
                      <a:cubicBezTo>
                        <a:pt x="299244" y="170656"/>
                        <a:pt x="442912" y="457993"/>
                        <a:pt x="500062" y="592931"/>
                      </a:cubicBezTo>
                    </a:path>
                  </a:pathLst>
                </a:custGeom>
                <a:no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2">
                  <a:extLst>
                    <a:ext uri="{FF2B5EF4-FFF2-40B4-BE49-F238E27FC236}">
                      <a16:creationId xmlns:a16="http://schemas.microsoft.com/office/drawing/2014/main" id="{71EAC479-0899-4993-91A9-24B1A06E640E}"/>
                    </a:ext>
                  </a:extLst>
                </p:cNvPr>
                <p:cNvSpPr/>
                <p:nvPr/>
              </p:nvSpPr>
              <p:spPr>
                <a:xfrm rot="2700000">
                  <a:off x="6399155" y="3276890"/>
                  <a:ext cx="574151" cy="576091"/>
                </a:xfrm>
                <a:custGeom>
                  <a:avLst/>
                  <a:gdLst>
                    <a:gd name="connsiteX0" fmla="*/ 0 w 511969"/>
                    <a:gd name="connsiteY0" fmla="*/ 0 h 597694"/>
                    <a:gd name="connsiteX1" fmla="*/ 511969 w 511969"/>
                    <a:gd name="connsiteY1" fmla="*/ 597694 h 597694"/>
                    <a:gd name="connsiteX2" fmla="*/ 511969 w 511969"/>
                    <a:gd name="connsiteY2" fmla="*/ 597694 h 597694"/>
                    <a:gd name="connsiteX0" fmla="*/ 0 w 490538"/>
                    <a:gd name="connsiteY0" fmla="*/ 0 h 597694"/>
                    <a:gd name="connsiteX1" fmla="*/ 490538 w 490538"/>
                    <a:gd name="connsiteY1" fmla="*/ 597694 h 597694"/>
                    <a:gd name="connsiteX2" fmla="*/ 490538 w 490538"/>
                    <a:gd name="connsiteY2" fmla="*/ 597694 h 597694"/>
                    <a:gd name="connsiteX0" fmla="*/ 0 w 490538"/>
                    <a:gd name="connsiteY0" fmla="*/ 0 h 597694"/>
                    <a:gd name="connsiteX1" fmla="*/ 490538 w 490538"/>
                    <a:gd name="connsiteY1" fmla="*/ 597694 h 597694"/>
                    <a:gd name="connsiteX2" fmla="*/ 490538 w 490538"/>
                    <a:gd name="connsiteY2" fmla="*/ 597694 h 597694"/>
                    <a:gd name="connsiteX0" fmla="*/ 0 w 497681"/>
                    <a:gd name="connsiteY0" fmla="*/ 0 h 600075"/>
                    <a:gd name="connsiteX1" fmla="*/ 497681 w 497681"/>
                    <a:gd name="connsiteY1" fmla="*/ 600075 h 600075"/>
                    <a:gd name="connsiteX2" fmla="*/ 497681 w 497681"/>
                    <a:gd name="connsiteY2" fmla="*/ 600075 h 600075"/>
                    <a:gd name="connsiteX0" fmla="*/ 0 w 536451"/>
                    <a:gd name="connsiteY0" fmla="*/ 0 h 643309"/>
                    <a:gd name="connsiteX1" fmla="*/ 497681 w 536451"/>
                    <a:gd name="connsiteY1" fmla="*/ 600075 h 643309"/>
                    <a:gd name="connsiteX2" fmla="*/ 504825 w 536451"/>
                    <a:gd name="connsiteY2" fmla="*/ 595313 h 643309"/>
                    <a:gd name="connsiteX0" fmla="*/ 0 w 728663"/>
                    <a:gd name="connsiteY0" fmla="*/ 0 h 643309"/>
                    <a:gd name="connsiteX1" fmla="*/ 497681 w 728663"/>
                    <a:gd name="connsiteY1" fmla="*/ 600075 h 643309"/>
                    <a:gd name="connsiteX2" fmla="*/ 728663 w 728663"/>
                    <a:gd name="connsiteY2" fmla="*/ 595313 h 643309"/>
                    <a:gd name="connsiteX0" fmla="*/ 0 w 497681"/>
                    <a:gd name="connsiteY0" fmla="*/ 0 h 600075"/>
                    <a:gd name="connsiteX1" fmla="*/ 497681 w 497681"/>
                    <a:gd name="connsiteY1" fmla="*/ 600075 h 600075"/>
                    <a:gd name="connsiteX0" fmla="*/ 0 w 504825"/>
                    <a:gd name="connsiteY0" fmla="*/ 0 h 590550"/>
                    <a:gd name="connsiteX1" fmla="*/ 504825 w 504825"/>
                    <a:gd name="connsiteY1" fmla="*/ 590550 h 590550"/>
                    <a:gd name="connsiteX0" fmla="*/ 0 w 504825"/>
                    <a:gd name="connsiteY0" fmla="*/ 0 h 590550"/>
                    <a:gd name="connsiteX1" fmla="*/ 504825 w 504825"/>
                    <a:gd name="connsiteY1" fmla="*/ 590550 h 590550"/>
                    <a:gd name="connsiteX0" fmla="*/ 0 w 442913"/>
                    <a:gd name="connsiteY0" fmla="*/ 0 h 578644"/>
                    <a:gd name="connsiteX1" fmla="*/ 442913 w 442913"/>
                    <a:gd name="connsiteY1" fmla="*/ 578644 h 578644"/>
                    <a:gd name="connsiteX0" fmla="*/ 0 w 492919"/>
                    <a:gd name="connsiteY0" fmla="*/ 0 h 573881"/>
                    <a:gd name="connsiteX1" fmla="*/ 492919 w 492919"/>
                    <a:gd name="connsiteY1" fmla="*/ 573881 h 573881"/>
                    <a:gd name="connsiteX0" fmla="*/ 0 w 504825"/>
                    <a:gd name="connsiteY0" fmla="*/ 0 h 590550"/>
                    <a:gd name="connsiteX1" fmla="*/ 504825 w 504825"/>
                    <a:gd name="connsiteY1" fmla="*/ 590550 h 590550"/>
                    <a:gd name="connsiteX0" fmla="*/ 0 w 504825"/>
                    <a:gd name="connsiteY0" fmla="*/ 0 h 590550"/>
                    <a:gd name="connsiteX1" fmla="*/ 504825 w 504825"/>
                    <a:gd name="connsiteY1" fmla="*/ 590550 h 590550"/>
                    <a:gd name="connsiteX0" fmla="*/ 0 w 500062"/>
                    <a:gd name="connsiteY0" fmla="*/ 0 h 592931"/>
                    <a:gd name="connsiteX1" fmla="*/ 500062 w 500062"/>
                    <a:gd name="connsiteY1" fmla="*/ 592931 h 592931"/>
                    <a:gd name="connsiteX0" fmla="*/ 0 w 560680"/>
                    <a:gd name="connsiteY0" fmla="*/ 0 h 606401"/>
                    <a:gd name="connsiteX1" fmla="*/ 560680 w 560680"/>
                    <a:gd name="connsiteY1" fmla="*/ 606401 h 606401"/>
                    <a:gd name="connsiteX0" fmla="*/ 0 w 565731"/>
                    <a:gd name="connsiteY0" fmla="*/ 0 h 567673"/>
                    <a:gd name="connsiteX1" fmla="*/ 565731 w 565731"/>
                    <a:gd name="connsiteY1" fmla="*/ 567673 h 567673"/>
                    <a:gd name="connsiteX0" fmla="*/ 0 w 565731"/>
                    <a:gd name="connsiteY0" fmla="*/ 0 h 567673"/>
                    <a:gd name="connsiteX1" fmla="*/ 565731 w 565731"/>
                    <a:gd name="connsiteY1" fmla="*/ 567673 h 567673"/>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72467"/>
                    <a:gd name="connsiteY0" fmla="*/ 0 h 567672"/>
                    <a:gd name="connsiteX1" fmla="*/ 572467 w 572467"/>
                    <a:gd name="connsiteY1" fmla="*/ 567672 h 567672"/>
                    <a:gd name="connsiteX0" fmla="*/ 0 w 570783"/>
                    <a:gd name="connsiteY0" fmla="*/ 0 h 569355"/>
                    <a:gd name="connsiteX1" fmla="*/ 570783 w 570783"/>
                    <a:gd name="connsiteY1" fmla="*/ 569355 h 569355"/>
                    <a:gd name="connsiteX0" fmla="*/ 0 w 574151"/>
                    <a:gd name="connsiteY0" fmla="*/ 0 h 576091"/>
                    <a:gd name="connsiteX1" fmla="*/ 574151 w 574151"/>
                    <a:gd name="connsiteY1" fmla="*/ 576091 h 576091"/>
                  </a:gdLst>
                  <a:ahLst/>
                  <a:cxnLst>
                    <a:cxn ang="0">
                      <a:pos x="connsiteX0" y="connsiteY0"/>
                    </a:cxn>
                    <a:cxn ang="0">
                      <a:pos x="connsiteX1" y="connsiteY1"/>
                    </a:cxn>
                  </a:cxnLst>
                  <a:rect l="l" t="t" r="r" b="b"/>
                  <a:pathLst>
                    <a:path w="574151" h="576091">
                      <a:moveTo>
                        <a:pt x="0" y="0"/>
                      </a:moveTo>
                      <a:cubicBezTo>
                        <a:pt x="307664" y="165603"/>
                        <a:pt x="523737" y="434418"/>
                        <a:pt x="574151" y="576091"/>
                      </a:cubicBezTo>
                    </a:path>
                  </a:pathLst>
                </a:custGeom>
                <a:no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3">
                  <a:extLst>
                    <a:ext uri="{FF2B5EF4-FFF2-40B4-BE49-F238E27FC236}">
                      <a16:creationId xmlns:a16="http://schemas.microsoft.com/office/drawing/2014/main" id="{02A6607A-C3C0-4C3F-A11A-63A0277704D8}"/>
                    </a:ext>
                  </a:extLst>
                </p:cNvPr>
                <p:cNvSpPr/>
                <p:nvPr/>
              </p:nvSpPr>
              <p:spPr>
                <a:xfrm rot="5400000">
                  <a:off x="6134646" y="4037724"/>
                  <a:ext cx="597678" cy="495248"/>
                </a:xfrm>
                <a:custGeom>
                  <a:avLst/>
                  <a:gdLst>
                    <a:gd name="connsiteX0" fmla="*/ 0 w 511969"/>
                    <a:gd name="connsiteY0" fmla="*/ 0 h 597694"/>
                    <a:gd name="connsiteX1" fmla="*/ 511969 w 511969"/>
                    <a:gd name="connsiteY1" fmla="*/ 597694 h 597694"/>
                    <a:gd name="connsiteX2" fmla="*/ 511969 w 511969"/>
                    <a:gd name="connsiteY2" fmla="*/ 597694 h 597694"/>
                    <a:gd name="connsiteX0" fmla="*/ 0 w 490538"/>
                    <a:gd name="connsiteY0" fmla="*/ 0 h 597694"/>
                    <a:gd name="connsiteX1" fmla="*/ 490538 w 490538"/>
                    <a:gd name="connsiteY1" fmla="*/ 597694 h 597694"/>
                    <a:gd name="connsiteX2" fmla="*/ 490538 w 490538"/>
                    <a:gd name="connsiteY2" fmla="*/ 597694 h 597694"/>
                    <a:gd name="connsiteX0" fmla="*/ 0 w 490538"/>
                    <a:gd name="connsiteY0" fmla="*/ 0 h 597694"/>
                    <a:gd name="connsiteX1" fmla="*/ 490538 w 490538"/>
                    <a:gd name="connsiteY1" fmla="*/ 597694 h 597694"/>
                    <a:gd name="connsiteX2" fmla="*/ 490538 w 490538"/>
                    <a:gd name="connsiteY2" fmla="*/ 597694 h 597694"/>
                    <a:gd name="connsiteX0" fmla="*/ 0 w 497681"/>
                    <a:gd name="connsiteY0" fmla="*/ 0 h 600075"/>
                    <a:gd name="connsiteX1" fmla="*/ 497681 w 497681"/>
                    <a:gd name="connsiteY1" fmla="*/ 600075 h 600075"/>
                    <a:gd name="connsiteX2" fmla="*/ 497681 w 497681"/>
                    <a:gd name="connsiteY2" fmla="*/ 600075 h 600075"/>
                    <a:gd name="connsiteX0" fmla="*/ 0 w 536451"/>
                    <a:gd name="connsiteY0" fmla="*/ 0 h 643309"/>
                    <a:gd name="connsiteX1" fmla="*/ 497681 w 536451"/>
                    <a:gd name="connsiteY1" fmla="*/ 600075 h 643309"/>
                    <a:gd name="connsiteX2" fmla="*/ 504825 w 536451"/>
                    <a:gd name="connsiteY2" fmla="*/ 595313 h 643309"/>
                    <a:gd name="connsiteX0" fmla="*/ 0 w 728663"/>
                    <a:gd name="connsiteY0" fmla="*/ 0 h 643309"/>
                    <a:gd name="connsiteX1" fmla="*/ 497681 w 728663"/>
                    <a:gd name="connsiteY1" fmla="*/ 600075 h 643309"/>
                    <a:gd name="connsiteX2" fmla="*/ 728663 w 728663"/>
                    <a:gd name="connsiteY2" fmla="*/ 595313 h 643309"/>
                    <a:gd name="connsiteX0" fmla="*/ 0 w 497681"/>
                    <a:gd name="connsiteY0" fmla="*/ 0 h 600075"/>
                    <a:gd name="connsiteX1" fmla="*/ 497681 w 497681"/>
                    <a:gd name="connsiteY1" fmla="*/ 600075 h 600075"/>
                    <a:gd name="connsiteX0" fmla="*/ 0 w 504825"/>
                    <a:gd name="connsiteY0" fmla="*/ 0 h 590550"/>
                    <a:gd name="connsiteX1" fmla="*/ 504825 w 504825"/>
                    <a:gd name="connsiteY1" fmla="*/ 590550 h 590550"/>
                    <a:gd name="connsiteX0" fmla="*/ 0 w 504825"/>
                    <a:gd name="connsiteY0" fmla="*/ 0 h 590550"/>
                    <a:gd name="connsiteX1" fmla="*/ 504825 w 504825"/>
                    <a:gd name="connsiteY1" fmla="*/ 590550 h 590550"/>
                    <a:gd name="connsiteX0" fmla="*/ 0 w 442913"/>
                    <a:gd name="connsiteY0" fmla="*/ 0 h 578644"/>
                    <a:gd name="connsiteX1" fmla="*/ 442913 w 442913"/>
                    <a:gd name="connsiteY1" fmla="*/ 578644 h 578644"/>
                    <a:gd name="connsiteX0" fmla="*/ 0 w 492919"/>
                    <a:gd name="connsiteY0" fmla="*/ 0 h 573881"/>
                    <a:gd name="connsiteX1" fmla="*/ 492919 w 492919"/>
                    <a:gd name="connsiteY1" fmla="*/ 573881 h 573881"/>
                    <a:gd name="connsiteX0" fmla="*/ 0 w 504825"/>
                    <a:gd name="connsiteY0" fmla="*/ 0 h 590550"/>
                    <a:gd name="connsiteX1" fmla="*/ 504825 w 504825"/>
                    <a:gd name="connsiteY1" fmla="*/ 590550 h 590550"/>
                    <a:gd name="connsiteX0" fmla="*/ 0 w 504825"/>
                    <a:gd name="connsiteY0" fmla="*/ 0 h 590550"/>
                    <a:gd name="connsiteX1" fmla="*/ 504825 w 504825"/>
                    <a:gd name="connsiteY1" fmla="*/ 590550 h 590550"/>
                    <a:gd name="connsiteX0" fmla="*/ 0 w 500062"/>
                    <a:gd name="connsiteY0" fmla="*/ 0 h 592931"/>
                    <a:gd name="connsiteX1" fmla="*/ 500062 w 500062"/>
                    <a:gd name="connsiteY1" fmla="*/ 592931 h 592931"/>
                    <a:gd name="connsiteX0" fmla="*/ 0 w 560680"/>
                    <a:gd name="connsiteY0" fmla="*/ 0 h 606401"/>
                    <a:gd name="connsiteX1" fmla="*/ 560680 w 560680"/>
                    <a:gd name="connsiteY1" fmla="*/ 606401 h 606401"/>
                    <a:gd name="connsiteX0" fmla="*/ 0 w 565731"/>
                    <a:gd name="connsiteY0" fmla="*/ 0 h 567673"/>
                    <a:gd name="connsiteX1" fmla="*/ 565731 w 565731"/>
                    <a:gd name="connsiteY1" fmla="*/ 567673 h 567673"/>
                    <a:gd name="connsiteX0" fmla="*/ 0 w 565731"/>
                    <a:gd name="connsiteY0" fmla="*/ 0 h 567673"/>
                    <a:gd name="connsiteX1" fmla="*/ 565731 w 565731"/>
                    <a:gd name="connsiteY1" fmla="*/ 567673 h 567673"/>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69099"/>
                    <a:gd name="connsiteY0" fmla="*/ 0 h 564305"/>
                    <a:gd name="connsiteX1" fmla="*/ 569099 w 569099"/>
                    <a:gd name="connsiteY1" fmla="*/ 564305 h 564305"/>
                    <a:gd name="connsiteX0" fmla="*/ 0 w 592912"/>
                    <a:gd name="connsiteY0" fmla="*/ 0 h 535730"/>
                    <a:gd name="connsiteX1" fmla="*/ 592912 w 592912"/>
                    <a:gd name="connsiteY1" fmla="*/ 535730 h 535730"/>
                    <a:gd name="connsiteX0" fmla="*/ 0 w 600056"/>
                    <a:gd name="connsiteY0" fmla="*/ 0 h 538111"/>
                    <a:gd name="connsiteX1" fmla="*/ 600056 w 600056"/>
                    <a:gd name="connsiteY1" fmla="*/ 538111 h 538111"/>
                    <a:gd name="connsiteX0" fmla="*/ 0 w 600058"/>
                    <a:gd name="connsiteY0" fmla="*/ 0 h 476198"/>
                    <a:gd name="connsiteX1" fmla="*/ 600058 w 600058"/>
                    <a:gd name="connsiteY1" fmla="*/ 476198 h 476198"/>
                    <a:gd name="connsiteX0" fmla="*/ 0 w 607202"/>
                    <a:gd name="connsiteY0" fmla="*/ 0 h 514298"/>
                    <a:gd name="connsiteX1" fmla="*/ 607202 w 607202"/>
                    <a:gd name="connsiteY1" fmla="*/ 514298 h 514298"/>
                    <a:gd name="connsiteX0" fmla="*/ 0 w 592915"/>
                    <a:gd name="connsiteY0" fmla="*/ 0 h 495248"/>
                    <a:gd name="connsiteX1" fmla="*/ 592915 w 592915"/>
                    <a:gd name="connsiteY1" fmla="*/ 495248 h 495248"/>
                    <a:gd name="connsiteX0" fmla="*/ 0 w 592915"/>
                    <a:gd name="connsiteY0" fmla="*/ 0 h 495248"/>
                    <a:gd name="connsiteX1" fmla="*/ 592915 w 592915"/>
                    <a:gd name="connsiteY1" fmla="*/ 495248 h 495248"/>
                    <a:gd name="connsiteX0" fmla="*/ 0 w 592915"/>
                    <a:gd name="connsiteY0" fmla="*/ 0 h 495248"/>
                    <a:gd name="connsiteX1" fmla="*/ 592915 w 592915"/>
                    <a:gd name="connsiteY1" fmla="*/ 495248 h 495248"/>
                    <a:gd name="connsiteX0" fmla="*/ 0 w 592912"/>
                    <a:gd name="connsiteY0" fmla="*/ 0 h 488105"/>
                    <a:gd name="connsiteX1" fmla="*/ 592912 w 592912"/>
                    <a:gd name="connsiteY1" fmla="*/ 488105 h 488105"/>
                    <a:gd name="connsiteX0" fmla="*/ 0 w 592912"/>
                    <a:gd name="connsiteY0" fmla="*/ 0 h 488105"/>
                    <a:gd name="connsiteX1" fmla="*/ 592912 w 592912"/>
                    <a:gd name="connsiteY1" fmla="*/ 488105 h 488105"/>
                    <a:gd name="connsiteX0" fmla="*/ 0 w 592912"/>
                    <a:gd name="connsiteY0" fmla="*/ 0 h 488105"/>
                    <a:gd name="connsiteX1" fmla="*/ 592912 w 592912"/>
                    <a:gd name="connsiteY1" fmla="*/ 488105 h 488105"/>
                    <a:gd name="connsiteX0" fmla="*/ 0 w 592914"/>
                    <a:gd name="connsiteY0" fmla="*/ 0 h 492867"/>
                    <a:gd name="connsiteX1" fmla="*/ 592914 w 592914"/>
                    <a:gd name="connsiteY1" fmla="*/ 492867 h 492867"/>
                    <a:gd name="connsiteX0" fmla="*/ 0 w 592914"/>
                    <a:gd name="connsiteY0" fmla="*/ 0 h 492867"/>
                    <a:gd name="connsiteX1" fmla="*/ 592914 w 592914"/>
                    <a:gd name="connsiteY1" fmla="*/ 492867 h 492867"/>
                    <a:gd name="connsiteX0" fmla="*/ 0 w 592914"/>
                    <a:gd name="connsiteY0" fmla="*/ 0 h 492867"/>
                    <a:gd name="connsiteX1" fmla="*/ 592914 w 592914"/>
                    <a:gd name="connsiteY1" fmla="*/ 492867 h 492867"/>
                    <a:gd name="connsiteX0" fmla="*/ 0 w 597678"/>
                    <a:gd name="connsiteY0" fmla="*/ 0 h 495248"/>
                    <a:gd name="connsiteX1" fmla="*/ 597678 w 597678"/>
                    <a:gd name="connsiteY1" fmla="*/ 495248 h 495248"/>
                  </a:gdLst>
                  <a:ahLst/>
                  <a:cxnLst>
                    <a:cxn ang="0">
                      <a:pos x="connsiteX0" y="connsiteY0"/>
                    </a:cxn>
                    <a:cxn ang="0">
                      <a:pos x="connsiteX1" y="connsiteY1"/>
                    </a:cxn>
                  </a:cxnLst>
                  <a:rect l="l" t="t" r="r" b="b"/>
                  <a:pathLst>
                    <a:path w="597678" h="495248">
                      <a:moveTo>
                        <a:pt x="0" y="0"/>
                      </a:moveTo>
                      <a:cubicBezTo>
                        <a:pt x="312433" y="125122"/>
                        <a:pt x="490120" y="310712"/>
                        <a:pt x="597678" y="495248"/>
                      </a:cubicBezTo>
                    </a:path>
                  </a:pathLst>
                </a:custGeom>
                <a:no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C256AF45-05FB-41F1-9585-6F6D1E130976}"/>
                    </a:ext>
                  </a:extLst>
                </p:cNvPr>
                <p:cNvCxnSpPr/>
                <p:nvPr/>
              </p:nvCxnSpPr>
              <p:spPr>
                <a:xfrm flipV="1">
                  <a:off x="6175686" y="2264569"/>
                  <a:ext cx="258990" cy="290512"/>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AFF682-559C-44F3-A180-970517AA6062}"/>
                    </a:ext>
                  </a:extLst>
                </p:cNvPr>
                <p:cNvCxnSpPr/>
                <p:nvPr/>
              </p:nvCxnSpPr>
              <p:spPr>
                <a:xfrm flipV="1">
                  <a:off x="6678129" y="3095625"/>
                  <a:ext cx="211931" cy="57876"/>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516B141-A336-4F24-9E65-579749459878}"/>
                    </a:ext>
                  </a:extLst>
                </p:cNvPr>
                <p:cNvCxnSpPr/>
                <p:nvPr/>
              </p:nvCxnSpPr>
              <p:spPr>
                <a:xfrm>
                  <a:off x="6680510" y="3976984"/>
                  <a:ext cx="209550" cy="61616"/>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A8DA133-F10A-44D8-84CE-32AAD4C4ED99}"/>
                  </a:ext>
                </a:extLst>
              </p:cNvPr>
              <p:cNvGrpSpPr/>
              <p:nvPr/>
            </p:nvGrpSpPr>
            <p:grpSpPr>
              <a:xfrm>
                <a:off x="2339232" y="1922413"/>
                <a:ext cx="679368" cy="556023"/>
                <a:chOff x="4520920" y="1372195"/>
                <a:chExt cx="1038438" cy="840237"/>
              </a:xfrm>
            </p:grpSpPr>
            <p:sp>
              <p:nvSpPr>
                <p:cNvPr id="29" name="Oval 28">
                  <a:extLst>
                    <a:ext uri="{FF2B5EF4-FFF2-40B4-BE49-F238E27FC236}">
                      <a16:creationId xmlns:a16="http://schemas.microsoft.com/office/drawing/2014/main" id="{A5DDDBCC-68B0-4F3C-8484-34F95306599E}"/>
                    </a:ext>
                  </a:extLst>
                </p:cNvPr>
                <p:cNvSpPr/>
                <p:nvPr/>
              </p:nvSpPr>
              <p:spPr>
                <a:xfrm>
                  <a:off x="4615332" y="1372195"/>
                  <a:ext cx="840237" cy="840237"/>
                </a:xfrm>
                <a:prstGeom prst="ellipse">
                  <a:avLst/>
                </a:prstGeom>
                <a:solidFill>
                  <a:srgbClr val="006858"/>
                </a:solidFill>
                <a:ln>
                  <a:solidFill>
                    <a:srgbClr val="006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8A366CF-593F-4964-9185-43532A0B5B30}"/>
                    </a:ext>
                  </a:extLst>
                </p:cNvPr>
                <p:cNvSpPr txBox="1"/>
                <p:nvPr/>
              </p:nvSpPr>
              <p:spPr>
                <a:xfrm>
                  <a:off x="4520920" y="1467895"/>
                  <a:ext cx="1038438" cy="69764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1</a:t>
                  </a:r>
                </a:p>
              </p:txBody>
            </p:sp>
          </p:grpSp>
          <p:grpSp>
            <p:nvGrpSpPr>
              <p:cNvPr id="23" name="Group 22">
                <a:extLst>
                  <a:ext uri="{FF2B5EF4-FFF2-40B4-BE49-F238E27FC236}">
                    <a16:creationId xmlns:a16="http://schemas.microsoft.com/office/drawing/2014/main" id="{AC1A8A69-EF18-4FD4-BACF-50E332D4CEC7}"/>
                  </a:ext>
                </a:extLst>
              </p:cNvPr>
              <p:cNvGrpSpPr/>
              <p:nvPr/>
            </p:nvGrpSpPr>
            <p:grpSpPr>
              <a:xfrm>
                <a:off x="2923206" y="3243662"/>
                <a:ext cx="653851" cy="556023"/>
                <a:chOff x="5195219" y="2688030"/>
                <a:chExt cx="999435" cy="840237"/>
              </a:xfrm>
            </p:grpSpPr>
            <p:sp>
              <p:nvSpPr>
                <p:cNvPr id="27" name="Oval 26">
                  <a:extLst>
                    <a:ext uri="{FF2B5EF4-FFF2-40B4-BE49-F238E27FC236}">
                      <a16:creationId xmlns:a16="http://schemas.microsoft.com/office/drawing/2014/main" id="{7C4BA8A2-4AB3-497D-9A86-1F52AF412F44}"/>
                    </a:ext>
                  </a:extLst>
                </p:cNvPr>
                <p:cNvSpPr/>
                <p:nvPr/>
              </p:nvSpPr>
              <p:spPr>
                <a:xfrm>
                  <a:off x="5278177" y="2688030"/>
                  <a:ext cx="840237" cy="840237"/>
                </a:xfrm>
                <a:prstGeom prst="ellipse">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F5315CE-F538-4799-A0DB-DDA785C498D5}"/>
                    </a:ext>
                  </a:extLst>
                </p:cNvPr>
                <p:cNvSpPr txBox="1"/>
                <p:nvPr/>
              </p:nvSpPr>
              <p:spPr>
                <a:xfrm>
                  <a:off x="5195219" y="2785055"/>
                  <a:ext cx="999435" cy="69764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2</a:t>
                  </a:r>
                </a:p>
              </p:txBody>
            </p:sp>
          </p:grpSp>
          <p:cxnSp>
            <p:nvCxnSpPr>
              <p:cNvPr id="219" name="Straight Connector 218">
                <a:extLst>
                  <a:ext uri="{FF2B5EF4-FFF2-40B4-BE49-F238E27FC236}">
                    <a16:creationId xmlns:a16="http://schemas.microsoft.com/office/drawing/2014/main" id="{DFB8B38A-8649-4489-B5F4-5C7A30CB9D18}"/>
                  </a:ext>
                </a:extLst>
              </p:cNvPr>
              <p:cNvCxnSpPr>
                <a:cxnSpLocks/>
              </p:cNvCxnSpPr>
              <p:nvPr/>
            </p:nvCxnSpPr>
            <p:spPr>
              <a:xfrm>
                <a:off x="2208716" y="4414430"/>
                <a:ext cx="106942" cy="258907"/>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75264FE5-6EF8-4F87-9E5D-513D4571BC2D}"/>
                  </a:ext>
                </a:extLst>
              </p:cNvPr>
              <p:cNvGrpSpPr/>
              <p:nvPr/>
            </p:nvGrpSpPr>
            <p:grpSpPr>
              <a:xfrm>
                <a:off x="1997369" y="4510056"/>
                <a:ext cx="1003492" cy="556024"/>
                <a:chOff x="2224743" y="4530538"/>
                <a:chExt cx="1003492" cy="556024"/>
              </a:xfrm>
            </p:grpSpPr>
            <p:sp>
              <p:nvSpPr>
                <p:cNvPr id="217" name="Oval 216">
                  <a:extLst>
                    <a:ext uri="{FF2B5EF4-FFF2-40B4-BE49-F238E27FC236}">
                      <a16:creationId xmlns:a16="http://schemas.microsoft.com/office/drawing/2014/main" id="{33399C82-74B7-436D-B4B9-55603A13E7F2}"/>
                    </a:ext>
                  </a:extLst>
                </p:cNvPr>
                <p:cNvSpPr/>
                <p:nvPr/>
              </p:nvSpPr>
              <p:spPr>
                <a:xfrm>
                  <a:off x="2442099" y="4530538"/>
                  <a:ext cx="549700" cy="556024"/>
                </a:xfrm>
                <a:prstGeom prst="ellipse">
                  <a:avLst/>
                </a:prstGeom>
                <a:solidFill>
                  <a:srgbClr val="006858"/>
                </a:solidFill>
                <a:ln>
                  <a:solidFill>
                    <a:srgbClr val="006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TextBox 217">
                  <a:extLst>
                    <a:ext uri="{FF2B5EF4-FFF2-40B4-BE49-F238E27FC236}">
                      <a16:creationId xmlns:a16="http://schemas.microsoft.com/office/drawing/2014/main" id="{CBB8D11D-114F-400D-AC4C-DD0BF5F1A0F3}"/>
                    </a:ext>
                  </a:extLst>
                </p:cNvPr>
                <p:cNvSpPr txBox="1"/>
                <p:nvPr/>
              </p:nvSpPr>
              <p:spPr>
                <a:xfrm>
                  <a:off x="2224743" y="4584518"/>
                  <a:ext cx="1003492" cy="46166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3</a:t>
                  </a:r>
                </a:p>
              </p:txBody>
            </p:sp>
          </p:grpSp>
          <p:cxnSp>
            <p:nvCxnSpPr>
              <p:cNvPr id="222" name="Straight Connector 221">
                <a:extLst>
                  <a:ext uri="{FF2B5EF4-FFF2-40B4-BE49-F238E27FC236}">
                    <a16:creationId xmlns:a16="http://schemas.microsoft.com/office/drawing/2014/main" id="{CA8500FA-E175-45A8-9D1E-E7AD1E19CB2C}"/>
                  </a:ext>
                </a:extLst>
              </p:cNvPr>
              <p:cNvCxnSpPr>
                <a:cxnSpLocks/>
              </p:cNvCxnSpPr>
              <p:nvPr/>
            </p:nvCxnSpPr>
            <p:spPr>
              <a:xfrm flipV="1">
                <a:off x="2696412" y="3497994"/>
                <a:ext cx="445995" cy="15104"/>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229" name="Rectangle: Rounded Corners 228">
              <a:extLst>
                <a:ext uri="{FF2B5EF4-FFF2-40B4-BE49-F238E27FC236}">
                  <a16:creationId xmlns:a16="http://schemas.microsoft.com/office/drawing/2014/main" id="{74F23496-EF7A-4DB8-9405-23305F0269FD}"/>
                </a:ext>
              </a:extLst>
            </p:cNvPr>
            <p:cNvSpPr/>
            <p:nvPr/>
          </p:nvSpPr>
          <p:spPr>
            <a:xfrm rot="20315977">
              <a:off x="2730816" y="3131862"/>
              <a:ext cx="549700" cy="1821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Rounded Corners 229">
              <a:extLst>
                <a:ext uri="{FF2B5EF4-FFF2-40B4-BE49-F238E27FC236}">
                  <a16:creationId xmlns:a16="http://schemas.microsoft.com/office/drawing/2014/main" id="{FDA9F6D6-6265-4A17-988B-4632556AF5DF}"/>
                </a:ext>
              </a:extLst>
            </p:cNvPr>
            <p:cNvSpPr/>
            <p:nvPr/>
          </p:nvSpPr>
          <p:spPr>
            <a:xfrm rot="2091772">
              <a:off x="2732425" y="4125245"/>
              <a:ext cx="549700" cy="2289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0265538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7123</TotalTime>
  <Words>535</Words>
  <Application>Microsoft Office PowerPoint</Application>
  <PresentationFormat>Widescreen</PresentationFormat>
  <Paragraphs>76</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Courier New</vt:lpstr>
      <vt:lpstr>Myriad Web Pro</vt:lpstr>
      <vt:lpstr>Times New Roman</vt:lpstr>
      <vt:lpstr>Wingdings</vt:lpstr>
      <vt:lpstr>Office Theme</vt:lpstr>
      <vt:lpstr>1_NCEH_ATSDR_combined</vt:lpstr>
      <vt:lpstr>NCHS Board of Scientific Counselors Meeting: Director’s Update</vt:lpstr>
      <vt:lpstr>Thank You to Our Committed Board Members!</vt:lpstr>
      <vt:lpstr>Staffing Updates</vt:lpstr>
      <vt:lpstr>Return to the Workplace</vt:lpstr>
      <vt:lpstr>Evidence Act Implementation</vt:lpstr>
      <vt:lpstr>Advisory Committee on Data for Evidence Building:  Use Case on Health</vt:lpstr>
      <vt:lpstr>NCHS Budget Update</vt:lpstr>
      <vt:lpstr>Select NCHS Program Updates</vt:lpstr>
      <vt:lpstr>Coordinating Office for Medical Examiners and Coroners (COMEC)</vt:lpstr>
      <vt:lpstr>New Reports &amp; Data from NCHS</vt:lpstr>
      <vt:lpstr>NCHS &amp; AcademyHealth 2021 Data Visualization Challenge: Winners Announced!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Moore, Jennifer A. (CDC/DDPHSS/NCHS/OD)</cp:lastModifiedBy>
  <cp:revision>53</cp:revision>
  <dcterms:created xsi:type="dcterms:W3CDTF">2021-04-27T17:41:47Z</dcterms:created>
  <dcterms:modified xsi:type="dcterms:W3CDTF">2022-06-10T23:01:59Z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2021-08-24T14:53:10Z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bc9c8f9d-bc11-4a46-b119-3a6a3092061c</vt:lpwstr>
  </property>
  <property fmtid="{D5CDD505-2E9C-101B-9397-08002B2CF9AE}" pid="8" name="MSIP_Label_7b94a7b8-f06c-4dfe-bdcc-9b548fd58c31_ContentBits">
    <vt:lpwstr>0</vt:lpwstr>
  </property>
</Properties>
</file>