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27" r:id="rId3"/>
    <p:sldId id="296" r:id="rId4"/>
    <p:sldId id="319" r:id="rId5"/>
    <p:sldId id="315" r:id="rId6"/>
    <p:sldId id="302" r:id="rId7"/>
    <p:sldId id="259" r:id="rId8"/>
    <p:sldId id="301" r:id="rId9"/>
    <p:sldId id="318" r:id="rId10"/>
    <p:sldId id="316" r:id="rId11"/>
    <p:sldId id="328" r:id="rId12"/>
    <p:sldId id="317" r:id="rId13"/>
    <p:sldId id="333" r:id="rId14"/>
    <p:sldId id="331" r:id="rId15"/>
    <p:sldId id="332" r:id="rId16"/>
    <p:sldId id="323" r:id="rId17"/>
    <p:sldId id="324" r:id="rId18"/>
    <p:sldId id="325" r:id="rId19"/>
    <p:sldId id="326" r:id="rId20"/>
    <p:sldId id="33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yriad Web Pro" panose="020B0604020202020204" charset="0"/>
      <p:regular r:id="rId28"/>
      <p:bold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390632-A338-C248-74F6-3D25BD85B451}" name="Peytchev, Andy" initials="PA" userId="S::apeytchev@rti.org::99bedf47-45d9-4fc1-a64f-43d94a43959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dra, Anjani (CDC/DDPHSS/NCHS/DVS)" initials="CA(" lastIdx="1" clrIdx="0">
    <p:extLst>
      <p:ext uri="{19B8F6BF-5375-455C-9EA6-DF929625EA0E}">
        <p15:presenceInfo xmlns:p15="http://schemas.microsoft.com/office/powerpoint/2012/main" userId="S::ayc3@cdc.gov::f8cdc014-feb1-49d0-b47b-d6870073aa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0"/>
    <a:srgbClr val="695E4A"/>
    <a:srgbClr val="006858"/>
    <a:srgbClr val="0088B7"/>
    <a:srgbClr val="B45340"/>
    <a:srgbClr val="9A4E9E"/>
    <a:srgbClr val="FFFFFF"/>
    <a:srgbClr val="006166"/>
    <a:srgbClr val="618E7C"/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375" autoAdjust="0"/>
  </p:normalViewPr>
  <p:slideViewPr>
    <p:cSldViewPr snapToGrid="0">
      <p:cViewPr varScale="1">
        <p:scale>
          <a:sx n="185" d="100"/>
          <a:sy n="185" d="100"/>
        </p:scale>
        <p:origin x="240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187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58108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58108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CCD9D4F3-1CB6-4E57-BC6A-8FDD6DF1AC39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3"/>
            <a:ext cx="2972098" cy="458107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3"/>
            <a:ext cx="2972098" cy="458107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93" tIns="43247" rIns="86493" bIns="432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</p:spPr>
        <p:txBody>
          <a:bodyPr vert="horz" lIns="86493" tIns="43247" rIns="86493" bIns="4324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3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4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49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7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46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4931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/>
              </a:rPr>
              <a:pPr defTabSz="864931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66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4931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/>
              </a:rPr>
              <a:pPr defTabSz="864931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58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3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0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4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4931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/>
              </a:rPr>
              <a:pPr defTabSz="864931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08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4931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/>
              </a:rPr>
              <a:pPr defTabSz="864931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39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2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4931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/>
              </a:rPr>
              <a:pPr defTabSz="864931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8529-54F9-4B0A-B68E-203195C7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9F73-B54A-4DE3-B848-7B2AE0A2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93FE-D0DF-475A-9F7B-67AB8C47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2296-40BB-4D2F-A514-76959B0C187B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43B8F-A4E7-4AAB-B5AC-BE7CDF5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52EBA-45DC-425C-9B5B-0473773B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8171-E9D2-481E-B8B5-AA8BA323C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61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sfg/nsfg_2017_2019_puf.htm" TargetMode="External"/><Relationship Id="rId7" Type="http://schemas.openxmlformats.org/officeDocument/2006/relationships/hyperlink" Target="https://www.cdc.gov/nchs/data/nhsr/nhsr146-50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nchs/data/databriefs/db366-h.pdf" TargetMode="External"/><Relationship Id="rId5" Type="http://schemas.openxmlformats.org/officeDocument/2006/relationships/hyperlink" Target="https://www.cdc.gov/nchs/nsfg/key_statistics_nsfg.htm" TargetMode="External"/><Relationship Id="rId4" Type="http://schemas.openxmlformats.org/officeDocument/2006/relationships/hyperlink" Target="https://www.cdc.gov/nchs/data/databriefs/db388-H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National Survey of Family Growth Update: Resuming Data Collection with a New Multi-mode Design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Anjani Chandra, Ph.D.</a:t>
            </a:r>
          </a:p>
          <a:p>
            <a:r>
              <a:rPr lang="en-US" dirty="0"/>
              <a:t>NSFG Team Lead &amp; Principal Investigator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dirty="0"/>
              <a:t>NCHS Board of Scientific Counselors Meeting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February 10, 2022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5074-6ACA-4001-8740-CE403D72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Closeout of previous contract and final data release (2017-2019 NSFG)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F8E1-19E0-4850-AC92-E61F876A5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8229600" cy="3637569"/>
          </a:xfrm>
        </p:spPr>
        <p:txBody>
          <a:bodyPr/>
          <a:lstStyle/>
          <a:p>
            <a:r>
              <a:rPr lang="en-US" dirty="0"/>
              <a:t>Previous 10-year contract with University of Michigan ended Dec 2020</a:t>
            </a:r>
          </a:p>
          <a:p>
            <a:pPr lvl="1"/>
            <a:r>
              <a:rPr lang="en-US" sz="1400" dirty="0">
                <a:hlinkClick r:id="rId3"/>
              </a:rPr>
              <a:t>Final public-use files for 2017-2019 NSFG </a:t>
            </a:r>
            <a:r>
              <a:rPr lang="en-US" sz="1400" dirty="0"/>
              <a:t>released in October 2020</a:t>
            </a:r>
          </a:p>
          <a:p>
            <a:pPr lvl="1"/>
            <a:r>
              <a:rPr lang="en-US" sz="1400" dirty="0"/>
              <a:t>Restricted-use files made available through Research Data Center (RDC):</a:t>
            </a:r>
          </a:p>
          <a:p>
            <a:pPr lvl="2"/>
            <a:r>
              <a:rPr lang="en-US" sz="1400" dirty="0"/>
              <a:t>Contextual, interviewer observations, and paradata files</a:t>
            </a:r>
          </a:p>
          <a:p>
            <a:pPr lvl="2"/>
            <a:r>
              <a:rPr lang="en-US" sz="1400" dirty="0"/>
              <a:t>Additional data, formerly included on PUF, but now only available in RDC due to disclosure risk</a:t>
            </a:r>
          </a:p>
          <a:p>
            <a:endParaRPr lang="en-US" dirty="0"/>
          </a:p>
          <a:p>
            <a:r>
              <a:rPr lang="en-US" dirty="0"/>
              <a:t>Analyses with latest NSFG data:</a:t>
            </a:r>
          </a:p>
          <a:p>
            <a:pPr lvl="1"/>
            <a:r>
              <a:rPr lang="en-US" sz="1400" dirty="0">
                <a:hlinkClick r:id="rId4"/>
              </a:rPr>
              <a:t>Data Brief on current contraceptive status </a:t>
            </a:r>
            <a:r>
              <a:rPr lang="en-US" sz="1400" dirty="0"/>
              <a:t>released with 2017-2019 PUF in October 2020</a:t>
            </a:r>
          </a:p>
          <a:p>
            <a:pPr lvl="1"/>
            <a:r>
              <a:rPr lang="en-US" sz="1400" dirty="0">
                <a:hlinkClick r:id="rId5"/>
              </a:rPr>
              <a:t>NSFG Key Statistics </a:t>
            </a:r>
            <a:r>
              <a:rPr lang="en-US" sz="1400" dirty="0"/>
              <a:t>page updated with 2017-2019 data in November 2021</a:t>
            </a:r>
          </a:p>
          <a:p>
            <a:pPr lvl="1"/>
            <a:r>
              <a:rPr lang="en-US" sz="1400" dirty="0"/>
              <a:t>Several </a:t>
            </a:r>
            <a:r>
              <a:rPr lang="en-US" sz="1400" dirty="0" err="1"/>
              <a:t>QuickStats</a:t>
            </a:r>
            <a:r>
              <a:rPr lang="en-US" sz="1400" dirty="0"/>
              <a:t> with 2017-2019 data published in 2021, but most other analyses delayed due to staff size and competing demands of new contract and 3 staff COVID deployments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  <a:hlinkClick r:id="rId6"/>
              </a:rPr>
              <a:t>Teen report using data for 2015-2017</a:t>
            </a:r>
            <a:endParaRPr lang="en-US" sz="1400" dirty="0">
              <a:solidFill>
                <a:srgbClr val="FF0000"/>
              </a:solidFill>
            </a:endParaRPr>
          </a:p>
          <a:p>
            <a:pPr lvl="2"/>
            <a:r>
              <a:rPr lang="en-US" sz="1400" dirty="0">
                <a:solidFill>
                  <a:srgbClr val="FF0000"/>
                </a:solidFill>
                <a:hlinkClick r:id="rId7"/>
              </a:rPr>
              <a:t>Menarche report using data through 2017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994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5074-6ACA-4001-8740-CE403D72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of new contract to RTI and preparations for Year 1 (2022) 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F8E1-19E0-4850-AC92-E61F876A5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67188"/>
            <a:ext cx="8229600" cy="3493024"/>
          </a:xfrm>
        </p:spPr>
        <p:txBody>
          <a:bodyPr/>
          <a:lstStyle/>
          <a:p>
            <a:r>
              <a:rPr lang="en-US" dirty="0"/>
              <a:t>New 10-year contract awarded to RTI in September 2020, with plans to resume data collection with a multi-mode survey design in January 2022</a:t>
            </a:r>
          </a:p>
          <a:p>
            <a:endParaRPr lang="en-US" dirty="0"/>
          </a:p>
          <a:p>
            <a:r>
              <a:rPr lang="en-US" dirty="0"/>
              <a:t>Oversight, review, and collaboration with contractor on:</a:t>
            </a:r>
          </a:p>
          <a:p>
            <a:pPr lvl="1"/>
            <a:r>
              <a:rPr lang="en-US" sz="1600" dirty="0"/>
              <a:t>Sample design and establishing quarterly sample areas</a:t>
            </a:r>
          </a:p>
          <a:p>
            <a:pPr lvl="1"/>
            <a:r>
              <a:rPr lang="en-US" sz="1600" dirty="0"/>
              <a:t>Interviewer training materials and other preparation for multi-mode data collection</a:t>
            </a:r>
          </a:p>
          <a:p>
            <a:pPr lvl="1"/>
            <a:r>
              <a:rPr lang="en-US" sz="1600" dirty="0"/>
              <a:t>Onboarding of contractor staff, hiring interviewers</a:t>
            </a:r>
          </a:p>
          <a:p>
            <a:pPr lvl="1"/>
            <a:r>
              <a:rPr lang="en-US" sz="1600" dirty="0"/>
              <a:t>Establishing IT systems that meet CDC security requirements</a:t>
            </a:r>
          </a:p>
          <a:p>
            <a:pPr lvl="1"/>
            <a:r>
              <a:rPr lang="en-US" sz="1600" dirty="0"/>
              <a:t>Modification of contract to move web survey mode earlier (to 1st year of data collection) due to COVID</a:t>
            </a:r>
          </a:p>
          <a:p>
            <a:pPr lvl="1"/>
            <a:r>
              <a:rPr lang="en-US" sz="1600" dirty="0"/>
              <a:t>Obtaining clearances for OMB and ERB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68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5074-6ACA-4001-8740-CE403D72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163017" cy="841586"/>
          </a:xfrm>
        </p:spPr>
        <p:txBody>
          <a:bodyPr/>
          <a:lstStyle/>
          <a:p>
            <a:r>
              <a:rPr lang="en-US" dirty="0"/>
              <a:t>Instrument development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F8E1-19E0-4850-AC92-E61F876A5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83" y="764329"/>
            <a:ext cx="8260988" cy="4101585"/>
          </a:xfrm>
        </p:spPr>
        <p:txBody>
          <a:bodyPr/>
          <a:lstStyle/>
          <a:p>
            <a:r>
              <a:rPr lang="en-US" sz="1600" dirty="0"/>
              <a:t>Producing programmer-ready full specifications based on “</a:t>
            </a:r>
            <a:r>
              <a:rPr lang="en-US" sz="1600" dirty="0" err="1"/>
              <a:t>capi</a:t>
            </a:r>
            <a:r>
              <a:rPr lang="en-US" sz="1600" dirty="0"/>
              <a:t>-lite” questionnaires in RFP</a:t>
            </a:r>
          </a:p>
          <a:p>
            <a:pPr lvl="1"/>
            <a:r>
              <a:rPr lang="en-US" sz="1400" dirty="0"/>
              <a:t>Streamlining and restructuring of content to reduce complexity and respondent burden</a:t>
            </a:r>
          </a:p>
          <a:p>
            <a:pPr lvl="1"/>
            <a:r>
              <a:rPr lang="en-US" sz="1400" dirty="0"/>
              <a:t>Improvements to accommodate respondents in same-sex marriages and cohabitations</a:t>
            </a:r>
          </a:p>
          <a:p>
            <a:pPr lvl="1"/>
            <a:r>
              <a:rPr lang="en-US" sz="1400" dirty="0"/>
              <a:t>Incorporation of new items from cosponsors and revisions prompted by CCQDER work***</a:t>
            </a:r>
          </a:p>
          <a:p>
            <a:pPr lvl="1"/>
            <a:r>
              <a:rPr lang="en-US" sz="1400" dirty="0"/>
              <a:t>Adapting survey instruments and interview aids to work for both FTF and online modes</a:t>
            </a:r>
          </a:p>
          <a:p>
            <a:pPr lvl="1"/>
            <a:r>
              <a:rPr lang="en-US" sz="1400" dirty="0"/>
              <a:t>Translating new or revised items into Spanish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Developing web screener to manage multiple survey tasks accomplished in FTF mode </a:t>
            </a:r>
          </a:p>
          <a:p>
            <a:r>
              <a:rPr lang="en-US" sz="1600" dirty="0"/>
              <a:t>Developing an electronic life history calendar for female survey </a:t>
            </a:r>
          </a:p>
          <a:p>
            <a:endParaRPr lang="en-US" sz="1600" dirty="0"/>
          </a:p>
          <a:p>
            <a:r>
              <a:rPr lang="en-US" sz="1600" dirty="0"/>
              <a:t>Extensive instrument testing in English and Spanish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***Collaboration with CCQDER on selected instrument issues:</a:t>
            </a:r>
          </a:p>
          <a:p>
            <a:pPr lvl="1"/>
            <a:r>
              <a:rPr lang="en-US" sz="1400" dirty="0"/>
              <a:t>Cognitive interviews to assess Life History Calendar, as well as selected question series</a:t>
            </a:r>
          </a:p>
          <a:p>
            <a:pPr lvl="1"/>
            <a:r>
              <a:rPr lang="en-US" sz="1400" dirty="0"/>
              <a:t>RANDS panel (in progress) to do split-panel testing of specific questions or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472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5074-6ACA-4001-8740-CE403D72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42791"/>
            <a:ext cx="8221287" cy="593160"/>
          </a:xfrm>
        </p:spPr>
        <p:txBody>
          <a:bodyPr/>
          <a:lstStyle/>
          <a:p>
            <a:r>
              <a:rPr lang="en-US" dirty="0"/>
              <a:t>Survey design envisioned for Year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F8E1-19E0-4850-AC92-E61F876A5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731295"/>
            <a:ext cx="8229600" cy="1206836"/>
          </a:xfrm>
        </p:spPr>
        <p:txBody>
          <a:bodyPr/>
          <a:lstStyle/>
          <a:p>
            <a:r>
              <a:rPr lang="en-US" dirty="0"/>
              <a:t>Continuing to interview 1 person aged 15-49 per sample household</a:t>
            </a:r>
          </a:p>
          <a:p>
            <a:r>
              <a:rPr lang="en-US" dirty="0"/>
              <a:t>Building off success of continuous FTF survey design used 2006-2019:</a:t>
            </a:r>
          </a:p>
          <a:p>
            <a:pPr lvl="1"/>
            <a:r>
              <a:rPr lang="en-US" sz="1400" dirty="0"/>
              <a:t>Responsive survey design using paradata in real time with subsampling for nonresponse allowed for nonresponse bias mitigation with cost control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23E2B-F514-7745-B9AA-480B869B24AE}"/>
              </a:ext>
            </a:extLst>
          </p:cNvPr>
          <p:cNvSpPr txBox="1"/>
          <p:nvPr/>
        </p:nvSpPr>
        <p:spPr>
          <a:xfrm>
            <a:off x="465513" y="2033475"/>
            <a:ext cx="4209393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 FTF design</a:t>
            </a:r>
          </a:p>
          <a:p>
            <a:pPr marL="27432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Fieldwork organized into 4 12-week quarters/year</a:t>
            </a:r>
          </a:p>
          <a:p>
            <a:pPr marL="27432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2-Phase design:</a:t>
            </a:r>
          </a:p>
          <a:p>
            <a:pPr marL="685800" marR="0" lvl="2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 (weeks 1-10):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sample worked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$0 screener, $40 main incentive</a:t>
            </a:r>
          </a:p>
          <a:p>
            <a:pPr marL="685800" marR="0" lvl="2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 (weeks 11-12):</a:t>
            </a:r>
          </a:p>
          <a:p>
            <a:pPr marL="914400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30% subsample of non-respondents</a:t>
            </a:r>
          </a:p>
          <a:p>
            <a:pPr marL="914400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$5 prepaid screener; $40 prepaid for main, and $40 at end for main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53377-8130-6C48-9CB8-0A54D6AFD2A9}"/>
              </a:ext>
            </a:extLst>
          </p:cNvPr>
          <p:cNvSpPr txBox="1"/>
          <p:nvPr/>
        </p:nvSpPr>
        <p:spPr>
          <a:xfrm>
            <a:off x="4572000" y="2033475"/>
            <a:ext cx="420939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Current Multi-mode design</a:t>
            </a:r>
          </a:p>
          <a:p>
            <a:pPr marL="27432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Fieldwork organized into 4 16-week quarters/year</a:t>
            </a:r>
          </a:p>
          <a:p>
            <a:pPr marL="27432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3-Phase design:</a:t>
            </a:r>
          </a:p>
          <a:p>
            <a:pPr marL="685800" marR="0" lvl="2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 (weeks 1-4): Web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$2 screener, $40 main incentive</a:t>
            </a:r>
          </a:p>
          <a:p>
            <a:pPr marL="731520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 (weeks 5-12): Web &amp; FTF</a:t>
            </a:r>
          </a:p>
          <a:p>
            <a:pPr marL="914400" marR="0" lvl="3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change in incentive</a:t>
            </a:r>
          </a:p>
          <a:p>
            <a:pPr marL="731520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3 (weeks 13-16): Web &amp; FTF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 to 50% subsample of non-respondents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$5 prepaid screener; $40 prepaid for main, and $40 at end for main</a:t>
            </a:r>
          </a:p>
        </p:txBody>
      </p:sp>
    </p:spTree>
    <p:extLst>
      <p:ext uri="{BB962C8B-B14F-4D97-AF65-F5344CB8AC3E}">
        <p14:creationId xmlns:p14="http://schemas.microsoft.com/office/powerpoint/2010/main" val="11679347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257F-CAC8-48D0-BB30-0CA7C03B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2" y="90718"/>
            <a:ext cx="8420793" cy="857250"/>
          </a:xfrm>
        </p:spPr>
        <p:txBody>
          <a:bodyPr/>
          <a:lstStyle/>
          <a:p>
            <a:r>
              <a:rPr lang="en-US" dirty="0"/>
              <a:t>Multi-mode, multi-phase survey design for Year 1: </a:t>
            </a:r>
            <a:br>
              <a:rPr lang="en-US" dirty="0"/>
            </a:br>
            <a:r>
              <a:rPr lang="en-US" dirty="0"/>
              <a:t>4 overlapping quarters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46E05-B3F4-45E7-B563-8CF2F2B49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063229"/>
            <a:ext cx="8229601" cy="343733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ulti-mode, multi-phase survey design chart for Year 1 with 4 overlapping quarters">
            <a:extLst>
              <a:ext uri="{FF2B5EF4-FFF2-40B4-BE49-F238E27FC236}">
                <a16:creationId xmlns:a16="http://schemas.microsoft.com/office/drawing/2014/main" id="{1FDE167E-25B1-441E-9189-E5D6F31B29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2" y="947968"/>
            <a:ext cx="8420793" cy="40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32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23D6-948E-4ABD-BE62-FC142079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Multi-mode Comparison Study (originally planned for Q1/2, but shifted to Q3/4)</a:t>
            </a:r>
          </a:p>
        </p:txBody>
      </p:sp>
      <p:pic>
        <p:nvPicPr>
          <p:cNvPr id="8" name="Picture 7" descr="Figure showing quarterly design for multi-mode comparison study.  Colored bars show different phases within each quarter.">
            <a:extLst>
              <a:ext uri="{FF2B5EF4-FFF2-40B4-BE49-F238E27FC236}">
                <a16:creationId xmlns:a16="http://schemas.microsoft.com/office/drawing/2014/main" id="{4DB6BA99-6C86-054F-A9A7-EE36E285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4" y="1158873"/>
            <a:ext cx="8618168" cy="2156469"/>
          </a:xfrm>
          <a:prstGeom prst="rect">
            <a:avLst/>
          </a:prstGeom>
        </p:spPr>
      </p:pic>
      <p:pic>
        <p:nvPicPr>
          <p:cNvPr id="10" name="Picture 9" descr="Colors used for each phase of the multi-mode arm of the study.">
            <a:extLst>
              <a:ext uri="{FF2B5EF4-FFF2-40B4-BE49-F238E27FC236}">
                <a16:creationId xmlns:a16="http://schemas.microsoft.com/office/drawing/2014/main" id="{9ADD0B53-DB4E-ED4A-B24B-8E810847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51700"/>
            <a:ext cx="279400" cy="814930"/>
          </a:xfrm>
          <a:prstGeom prst="rect">
            <a:avLst/>
          </a:prstGeom>
        </p:spPr>
      </p:pic>
      <p:pic>
        <p:nvPicPr>
          <p:cNvPr id="9" name="Picture 8" descr="Color bar legend for FTF interview stages">
            <a:extLst>
              <a:ext uri="{FF2B5EF4-FFF2-40B4-BE49-F238E27FC236}">
                <a16:creationId xmlns:a16="http://schemas.microsoft.com/office/drawing/2014/main" id="{EC8E7B09-AB7F-0245-94B1-22520F545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278" y="3851700"/>
            <a:ext cx="266700" cy="81493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83A605-BBAD-4EA0-9B49-22E2D608D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78958" y="3593805"/>
            <a:ext cx="8007842" cy="13437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Multi-mode Design: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Face to Face, as used 2006-2019: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 (CAWI)	 (Phase 1)				Face to Face (Phase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Face to Face (and Web continued) (Phase 2)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Face to Face, increased incentives (Phase 3)		Face to Face, increased incentives (Phase 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Mail eligibility or NRFU survey (Phase 4)</a:t>
            </a:r>
          </a:p>
        </p:txBody>
      </p:sp>
    </p:spTree>
    <p:extLst>
      <p:ext uri="{BB962C8B-B14F-4D97-AF65-F5344CB8AC3E}">
        <p14:creationId xmlns:p14="http://schemas.microsoft.com/office/powerpoint/2010/main" val="39199504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365" y="3350323"/>
            <a:ext cx="8294913" cy="871538"/>
          </a:xfrm>
        </p:spPr>
        <p:txBody>
          <a:bodyPr/>
          <a:lstStyle/>
          <a:p>
            <a:r>
              <a:rPr lang="en-US" dirty="0"/>
              <a:t>Resumption of data collection </a:t>
            </a:r>
            <a:br>
              <a:rPr lang="en-US" dirty="0"/>
            </a:br>
            <a:r>
              <a:rPr lang="en-US" dirty="0"/>
              <a:t>in January 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101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5074-6ACA-4001-8740-CE403D72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14953"/>
          </a:xfrm>
        </p:spPr>
        <p:txBody>
          <a:bodyPr/>
          <a:lstStyle/>
          <a:p>
            <a:r>
              <a:rPr lang="en-US" dirty="0"/>
              <a:t>Quarter 1 changes and challenges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F8E1-19E0-4850-AC92-E61F876A5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25238"/>
            <a:ext cx="8229600" cy="3680260"/>
          </a:xfrm>
        </p:spPr>
        <p:txBody>
          <a:bodyPr/>
          <a:lstStyle/>
          <a:p>
            <a:r>
              <a:rPr lang="en-US" dirty="0"/>
              <a:t>The surge in COVID-19 rates, national staffing shortages, and contractor policy precluded FTF interviewing in most NSFG sample areas at start of Q1; policy changed as of 2/3/22 to allow some FTF during Q1.</a:t>
            </a:r>
          </a:p>
          <a:p>
            <a:endParaRPr lang="en-US" dirty="0"/>
          </a:p>
          <a:p>
            <a:r>
              <a:rPr lang="en-US" dirty="0"/>
              <a:t>As a result, for Quarter 1:</a:t>
            </a:r>
          </a:p>
          <a:p>
            <a:pPr lvl="1"/>
            <a:r>
              <a:rPr lang="en-US" sz="1600" dirty="0"/>
              <a:t>Only CAWI data collection in Phases 1 and 2</a:t>
            </a:r>
          </a:p>
          <a:p>
            <a:pPr lvl="1"/>
            <a:r>
              <a:rPr lang="en-US" sz="1600" dirty="0"/>
              <a:t>Field staff will conduct Phase 3 interviews with higher incentives, for a subsample of non-respondents from Phases 1 &amp; 2, as originally planned, and will follow up 100% of breakoffs. </a:t>
            </a:r>
          </a:p>
          <a:p>
            <a:pPr lvl="1"/>
            <a:r>
              <a:rPr lang="en-US" sz="1600" dirty="0"/>
              <a:t>Seeking OMB and ERB approval for further changes in Quarter 2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0528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4EEC-FCDE-40A1-98C0-6E30A0FE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being considered for Quarter 2+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569B-DEB9-439C-B8B2-8184EDDED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8229600" cy="3413125"/>
          </a:xfrm>
        </p:spPr>
        <p:txBody>
          <a:bodyPr/>
          <a:lstStyle/>
          <a:p>
            <a:r>
              <a:rPr lang="en-US" dirty="0"/>
              <a:t>Mailed paper screener to augment CAWI screener</a:t>
            </a:r>
          </a:p>
          <a:p>
            <a:pPr lvl="1"/>
            <a:r>
              <a:rPr lang="en-US" sz="1600" dirty="0"/>
              <a:t>Most nonresponse in HH surveys relying on mailed invitations to a web survey is at screener stage.  Even if FTF interviewing can resume to originally intended levels in Q2, mailed screeners could reduce reliance on in-person follow-up.</a:t>
            </a:r>
          </a:p>
          <a:p>
            <a:pPr lvl="1"/>
            <a:r>
              <a:rPr lang="en-US" sz="1600" dirty="0"/>
              <a:t>Paper screener would be mailed around week 2 (on 3</a:t>
            </a:r>
            <a:r>
              <a:rPr lang="en-US" sz="1600" baseline="30000" dirty="0"/>
              <a:t>rd</a:t>
            </a:r>
            <a:r>
              <a:rPr lang="en-US" sz="1600" dirty="0"/>
              <a:t> mailing, approx. 1 week after 1</a:t>
            </a:r>
            <a:r>
              <a:rPr lang="en-US" sz="1600" baseline="30000" dirty="0"/>
              <a:t>st</a:t>
            </a:r>
            <a:r>
              <a:rPr lang="en-US" sz="1600" dirty="0"/>
              <a:t> mailing)</a:t>
            </a:r>
          </a:p>
          <a:p>
            <a:pPr lvl="1"/>
            <a:r>
              <a:rPr lang="en-US" sz="1600" dirty="0"/>
              <a:t>Would only be used to select adult respondents, given complexity of parental permission and minor assent process for teens 15-17</a:t>
            </a:r>
          </a:p>
          <a:p>
            <a:pPr lvl="1"/>
            <a:r>
              <a:rPr lang="en-US" sz="1600" dirty="0"/>
              <a:t>We would evaluate impact on response rates, demographic composition, &amp; cost indicators.</a:t>
            </a:r>
          </a:p>
          <a:p>
            <a:r>
              <a:rPr lang="en-US" dirty="0"/>
              <a:t>Conducting telephone prompting calls to complete the web main survey</a:t>
            </a:r>
          </a:p>
        </p:txBody>
      </p:sp>
    </p:spTree>
    <p:extLst>
      <p:ext uri="{BB962C8B-B14F-4D97-AF65-F5344CB8AC3E}">
        <p14:creationId xmlns:p14="http://schemas.microsoft.com/office/powerpoint/2010/main" val="37163166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4EEC-FCDE-40A1-98C0-6E30A0FE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Changes being considered for Quarter 2+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569B-DEB9-439C-B8B2-8184EDDED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5801"/>
            <a:ext cx="8229600" cy="3691891"/>
          </a:xfrm>
        </p:spPr>
        <p:txBody>
          <a:bodyPr/>
          <a:lstStyle/>
          <a:p>
            <a:r>
              <a:rPr lang="en-US" dirty="0"/>
              <a:t>Experiment to test accelerated delivery of Phase 3’s higher incentives</a:t>
            </a:r>
            <a:endParaRPr lang="en-US" sz="1600" dirty="0"/>
          </a:p>
          <a:p>
            <a:pPr lvl="1"/>
            <a:r>
              <a:rPr lang="en-US" sz="1600" dirty="0"/>
              <a:t>Phase 3 protocol already approved by OMB &amp; ERB:</a:t>
            </a:r>
          </a:p>
          <a:p>
            <a:pPr lvl="2"/>
            <a:r>
              <a:rPr lang="en-US" sz="1600" dirty="0"/>
              <a:t>$5 prepaid incentive for screener; $40 prepaid incentive before main and $40 upon completion</a:t>
            </a:r>
          </a:p>
          <a:p>
            <a:pPr lvl="1"/>
            <a:r>
              <a:rPr lang="en-US" sz="1600" dirty="0"/>
              <a:t>Experimental condition would be assigned 50-50 at sample address level – half receiving higher incentives at standard Phase 3 timing (weeks 13-16) and half receiving up front in Phase 1.</a:t>
            </a:r>
          </a:p>
          <a:p>
            <a:pPr lvl="1"/>
            <a:r>
              <a:rPr lang="en-US" sz="1600" dirty="0"/>
              <a:t>Higher incentives have potential to increase response rates and decrease nonresponse bias</a:t>
            </a:r>
          </a:p>
          <a:p>
            <a:pPr lvl="1"/>
            <a:r>
              <a:rPr lang="en-US" sz="1600" dirty="0"/>
              <a:t>Incentivizing participation from the beginning could be cost-efficient overall:</a:t>
            </a:r>
          </a:p>
          <a:p>
            <a:pPr lvl="2"/>
            <a:r>
              <a:rPr lang="en-US" sz="1600" dirty="0"/>
              <a:t>In areas where FTF </a:t>
            </a:r>
            <a:r>
              <a:rPr lang="en-US" sz="1600" u="sng" dirty="0"/>
              <a:t>is not</a:t>
            </a:r>
            <a:r>
              <a:rPr lang="en-US" sz="1600" dirty="0"/>
              <a:t> possible, can reduce # of mailings needed per case</a:t>
            </a:r>
          </a:p>
          <a:p>
            <a:pPr lvl="2"/>
            <a:r>
              <a:rPr lang="en-US" sz="1600" dirty="0"/>
              <a:t>In areas where FTF </a:t>
            </a:r>
            <a:r>
              <a:rPr lang="en-US" sz="1600" u="sng" dirty="0"/>
              <a:t>is</a:t>
            </a:r>
            <a:r>
              <a:rPr lang="en-US" sz="1600" dirty="0"/>
              <a:t> possible, can reduce # of sample addresses needing FTF</a:t>
            </a:r>
          </a:p>
          <a:p>
            <a:pPr lvl="1"/>
            <a:r>
              <a:rPr lang="en-US" sz="1600" dirty="0"/>
              <a:t>Some increased challenge for field staff juggling different incentive protocols</a:t>
            </a:r>
          </a:p>
        </p:txBody>
      </p:sp>
    </p:spTree>
    <p:extLst>
      <p:ext uri="{BB962C8B-B14F-4D97-AF65-F5344CB8AC3E}">
        <p14:creationId xmlns:p14="http://schemas.microsoft.com/office/powerpoint/2010/main" val="38239027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AE8C-2831-4AFB-9DEE-7C2B00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400"/>
          </a:xfrm>
        </p:spPr>
        <p:txBody>
          <a:bodyPr/>
          <a:lstStyle/>
          <a:p>
            <a:r>
              <a:rPr lang="en-US" dirty="0"/>
              <a:t>NSFG Team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FDE256E-70D1-4C89-BC02-7B20E3F7048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57200" y="865793"/>
            <a:ext cx="8229600" cy="2092881"/>
          </a:xfrm>
          <a:prstGeom prst="rect">
            <a:avLst/>
          </a:prstGeom>
          <a:noFill/>
          <a:ln w="19050" cmpd="dbl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US" sz="1600" b="1" i="1" dirty="0">
                <a:cs typeface="Calibri" panose="020F0502020204030204" pitchFamily="34" charset="0"/>
              </a:rPr>
              <a:t>At NCHS:</a:t>
            </a:r>
          </a:p>
          <a:p>
            <a:pPr marL="82296" indent="0">
              <a:buNone/>
            </a:pPr>
            <a:r>
              <a:rPr lang="en-US" sz="1200" b="1" i="1" dirty="0">
                <a:cs typeface="Calibri" panose="020F0502020204030204" pitchFamily="34" charset="0"/>
              </a:rPr>
              <a:t>NSFG Team within Division of Vital Statistics/Reproductive Statistics Branch: </a:t>
            </a:r>
          </a:p>
          <a:p>
            <a:pPr marL="82296" indent="0">
              <a:buNone/>
            </a:pPr>
            <a:r>
              <a:rPr lang="en-US" sz="1100" i="1" dirty="0">
                <a:cs typeface="Calibri" panose="020F0502020204030204" pitchFamily="34" charset="0"/>
              </a:rPr>
              <a:t>Anjani Chandra, Team Lead/Principal Investigator</a:t>
            </a:r>
          </a:p>
          <a:p>
            <a:pPr marL="82296" indent="0">
              <a:buNone/>
            </a:pPr>
            <a:r>
              <a:rPr lang="en-US" sz="1100" i="1" dirty="0">
                <a:cs typeface="Calibri" panose="020F0502020204030204" pitchFamily="34" charset="0"/>
              </a:rPr>
              <a:t>Joyce Abma, Contract Officer’s Representative</a:t>
            </a:r>
          </a:p>
          <a:p>
            <a:pPr marL="82296" indent="0">
              <a:buNone/>
            </a:pPr>
            <a:r>
              <a:rPr lang="en-US" sz="1100" i="1" dirty="0">
                <a:cs typeface="Calibri" panose="020F0502020204030204" pitchFamily="34" charset="0"/>
              </a:rPr>
              <a:t>Gladys Martinez</a:t>
            </a:r>
          </a:p>
          <a:p>
            <a:pPr marL="82296" indent="0">
              <a:buNone/>
            </a:pPr>
            <a:r>
              <a:rPr lang="en-US" sz="1100" i="1" dirty="0">
                <a:cs typeface="Calibri" panose="020F0502020204030204" pitchFamily="34" charset="0"/>
              </a:rPr>
              <a:t>Kim Daniels</a:t>
            </a:r>
          </a:p>
          <a:p>
            <a:pPr marL="82296" indent="0">
              <a:buNone/>
            </a:pPr>
            <a:r>
              <a:rPr lang="en-US" sz="1100" i="1" dirty="0">
                <a:cs typeface="Calibri" panose="020F0502020204030204" pitchFamily="34" charset="0"/>
              </a:rPr>
              <a:t>Colleen Nugent</a:t>
            </a:r>
          </a:p>
          <a:p>
            <a:pPr marL="82296" indent="0">
              <a:buNone/>
            </a:pPr>
            <a:r>
              <a:rPr lang="en-US" sz="1100" i="1" dirty="0">
                <a:cs typeface="Calibri" panose="020F0502020204030204" pitchFamily="34" charset="0"/>
              </a:rPr>
              <a:t>Jennifer Sayers</a:t>
            </a:r>
          </a:p>
          <a:p>
            <a:pPr marL="82296" indent="0">
              <a:buNone/>
            </a:pPr>
            <a:endParaRPr lang="en-US" sz="500" i="1" dirty="0"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US" sz="1200" i="1" dirty="0">
                <a:cs typeface="Calibri" panose="020F0502020204030204" pitchFamily="34" charset="0"/>
              </a:rPr>
              <a:t>Hee-Choon Shin, Mathematical Statistician, Division of Research &amp;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8D10EB-6381-406E-AFCE-381483727BBF}"/>
              </a:ext>
            </a:extLst>
          </p:cNvPr>
          <p:cNvSpPr txBox="1">
            <a:spLocks/>
          </p:cNvSpPr>
          <p:nvPr/>
        </p:nvSpPr>
        <p:spPr>
          <a:xfrm>
            <a:off x="457200" y="2962621"/>
            <a:ext cx="8229600" cy="1882567"/>
          </a:xfrm>
          <a:prstGeom prst="rect">
            <a:avLst/>
          </a:prstGeom>
          <a:noFill/>
          <a:ln w="19050" cmpd="dbl">
            <a:solidFill>
              <a:schemeClr val="accent2"/>
            </a:solidFill>
            <a:prstDash val="solid"/>
          </a:ln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RTI:</a:t>
            </a:r>
            <a:endParaRPr lang="en-US" sz="1600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Andy Peytchev, Principal Investigator</a:t>
            </a: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 Kinsey, Project Director</a:t>
            </a: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Emilia Peytcheva, Instrumentation and Methodology Reports Task Leader</a:t>
            </a: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Taylor Lewis, Sample Design, Weighting, and Imputation Task Leader</a:t>
            </a: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Lilia Filippenko, Systems Development, Data Processing, Documentation, and Delivery Task Leader</a:t>
            </a: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Savage, Information Security and Confidentiality Task Leader</a:t>
            </a:r>
          </a:p>
          <a:p>
            <a:pPr marL="82296" indent="0">
              <a:buNone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Milton Cahoon, Preparation for Data Collection and Data Collection Task Leader</a:t>
            </a:r>
          </a:p>
        </p:txBody>
      </p:sp>
    </p:spTree>
    <p:extLst>
      <p:ext uri="{BB962C8B-B14F-4D97-AF65-F5344CB8AC3E}">
        <p14:creationId xmlns:p14="http://schemas.microsoft.com/office/powerpoint/2010/main" val="18600632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Discussion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199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973"/>
            <a:ext cx="8395855" cy="3322340"/>
          </a:xfrm>
        </p:spPr>
        <p:txBody>
          <a:bodyPr/>
          <a:lstStyle/>
          <a:p>
            <a:r>
              <a:rPr lang="en-US" dirty="0"/>
              <a:t>NSFG background</a:t>
            </a:r>
          </a:p>
          <a:p>
            <a:r>
              <a:rPr lang="en-US" dirty="0"/>
              <a:t>Progress since last BSC presentation in January 2020</a:t>
            </a:r>
          </a:p>
          <a:p>
            <a:pPr lvl="1"/>
            <a:r>
              <a:rPr lang="en-US" sz="1400" dirty="0"/>
              <a:t>Closeout of previous contract and final data release (2017-2019 NSFG)</a:t>
            </a:r>
          </a:p>
          <a:p>
            <a:pPr lvl="1"/>
            <a:r>
              <a:rPr lang="en-US" sz="1400" dirty="0"/>
              <a:t>Award of new contract September 2020 and preparation for data collection launch</a:t>
            </a:r>
          </a:p>
          <a:p>
            <a:pPr lvl="1"/>
            <a:r>
              <a:rPr lang="en-US" sz="1400" dirty="0"/>
              <a:t>Instrument development work – including adaptations for online mode</a:t>
            </a:r>
          </a:p>
          <a:p>
            <a:pPr lvl="1"/>
            <a:r>
              <a:rPr lang="en-US" sz="1400" dirty="0"/>
              <a:t>Multi-mode survey design envisioned for Year 1 data collection</a:t>
            </a:r>
          </a:p>
          <a:p>
            <a:r>
              <a:rPr lang="en-US" dirty="0"/>
              <a:t>Resumption of data collection in January 2022</a:t>
            </a:r>
          </a:p>
          <a:p>
            <a:pPr lvl="1"/>
            <a:r>
              <a:rPr lang="en-US" sz="1400" dirty="0"/>
              <a:t>Revisions made for Year 1, Quarter 1 due to COVID-19</a:t>
            </a:r>
          </a:p>
          <a:p>
            <a:pPr lvl="1"/>
            <a:r>
              <a:rPr lang="en-US" sz="1400" dirty="0"/>
              <a:t>Plans under review/consideration for Quarter 2+</a:t>
            </a:r>
          </a:p>
          <a:p>
            <a:endParaRPr lang="en-US" dirty="0"/>
          </a:p>
          <a:p>
            <a:r>
              <a:rPr lang="en-US" dirty="0"/>
              <a:t>Feedback and discussion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NSFG Background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53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3732-72D6-4692-A1AE-7F9F9247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NSFG Purpose and 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FF94-6C89-423C-AADA-6904D207A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Address Section 306 of the Public Health Service Act, stipulating “NCHS shall collect statistics on… family formation, growth, and dissolution”</a:t>
            </a:r>
          </a:p>
          <a:p>
            <a:r>
              <a:rPr lang="en-US" dirty="0"/>
              <a:t>Help explain variations in birth rates using intermediate or “proximate” determinants of fertility</a:t>
            </a:r>
          </a:p>
          <a:p>
            <a:r>
              <a:rPr lang="en-US" dirty="0"/>
              <a:t>Assess factors that affect timing and consequences of sexual activity and pregnancy</a:t>
            </a:r>
          </a:p>
          <a:p>
            <a:r>
              <a:rPr lang="en-US" dirty="0"/>
              <a:t>Describe relationships and families</a:t>
            </a:r>
          </a:p>
          <a:p>
            <a:r>
              <a:rPr lang="en-US" dirty="0"/>
              <a:t>Measure receipt of family planning and other medical services</a:t>
            </a:r>
          </a:p>
          <a:p>
            <a:r>
              <a:rPr lang="en-US" dirty="0"/>
              <a:t>Monitor risk of HIV and STIs in general household population</a:t>
            </a:r>
          </a:p>
        </p:txBody>
      </p:sp>
    </p:spTree>
    <p:extLst>
      <p:ext uri="{BB962C8B-B14F-4D97-AF65-F5344CB8AC3E}">
        <p14:creationId xmlns:p14="http://schemas.microsoft.com/office/powerpoint/2010/main" val="39911879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4A41-E0F1-4C0A-A94A-0360471C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NSFG Background (1973-2019)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7ED4A-0350-4C42-82F4-28DF02B6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survey provides a nationally representative, cross-sectional snapshot of the U.S. household “reproductive-age” population</a:t>
            </a:r>
          </a:p>
          <a:p>
            <a:r>
              <a:rPr lang="en-US" dirty="0"/>
              <a:t>Key changes since “Cycle 1” in 1973:</a:t>
            </a:r>
          </a:p>
          <a:p>
            <a:pPr lvl="1"/>
            <a:r>
              <a:rPr lang="en-US" sz="1200" dirty="0"/>
              <a:t>1982 – Inclusion of never-married women</a:t>
            </a:r>
          </a:p>
          <a:p>
            <a:pPr lvl="1"/>
            <a:r>
              <a:rPr lang="en-US" sz="1200" dirty="0"/>
              <a:t>1988 &amp; 1995 - linked to NHIS sampling frame from several years prior</a:t>
            </a:r>
          </a:p>
          <a:p>
            <a:pPr lvl="1"/>
            <a:r>
              <a:rPr lang="en-US" sz="1200" dirty="0"/>
              <a:t>1995 – Conversion to CAPI and ACASI and 1st use of incentives </a:t>
            </a:r>
          </a:p>
          <a:p>
            <a:pPr lvl="1"/>
            <a:r>
              <a:rPr lang="en-US" sz="1200" dirty="0"/>
              <a:t>2002 – Inclusion of men (independent sample) &amp; expansion of ACASI</a:t>
            </a:r>
          </a:p>
          <a:p>
            <a:pPr lvl="1"/>
            <a:r>
              <a:rPr lang="en-US" sz="1200" dirty="0"/>
              <a:t>2006 – Transition to continuous fieldwork design</a:t>
            </a:r>
          </a:p>
          <a:p>
            <a:pPr lvl="1"/>
            <a:r>
              <a:rPr lang="en-US" sz="1200" dirty="0"/>
              <a:t>2015 – Expansion of age range from 15-44 to 15-49</a:t>
            </a:r>
          </a:p>
          <a:p>
            <a:r>
              <a:rPr lang="en-US" dirty="0"/>
              <a:t>Public-use files have been released with every periodic survey 1973-2002 (Cycles 1-6) and roughly every 2 years since 2006 (under continuous fieldwork design)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701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7C41-3711-4346-A6D4-BA066AD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NSFG Years</a:t>
            </a:r>
          </a:p>
        </p:txBody>
      </p:sp>
      <p:graphicFrame>
        <p:nvGraphicFramePr>
          <p:cNvPr id="4" name="Group 115">
            <a:extLst>
              <a:ext uri="{FF2B5EF4-FFF2-40B4-BE49-F238E27FC236}">
                <a16:creationId xmlns:a16="http://schemas.microsoft.com/office/drawing/2014/main" id="{7ACBB0DD-1F62-48CA-BAB5-06503093A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784418"/>
              </p:ext>
            </p:extLst>
          </p:nvPr>
        </p:nvGraphicFramePr>
        <p:xfrm>
          <a:off x="365760" y="157942"/>
          <a:ext cx="8370916" cy="49193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0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9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Year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Scope </a:t>
                      </a: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Over Samples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Response Rates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Incentive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OMB Approved </a:t>
                      </a:r>
                      <a:r>
                        <a:rPr kumimoji="0" lang="en-US" sz="1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Intvw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Length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1973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Ever-Married Women 15-44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9,797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 women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90.2%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None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min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1976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Ever-Married Women 15-44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8,611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 women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82.7%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None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min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1982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All Women 15-44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7,969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women &amp; teens 15-19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79.4%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None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min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1988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15-44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8,450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 women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82.5%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None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 min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1995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15-44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10,847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 &amp; Hispanic women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78.7%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min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0" marB="0" anchor="ctr" anchorCtr="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All Women &amp; Men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12,571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 = 7,643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 = 4,928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people, Hispanic people, People 15-19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- 79%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– 80%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– 78%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– 85 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– 60 min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2006-2010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0" marB="0" anchor="ctr" anchorCtr="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&amp; Men 15-44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22,682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W=12,279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M=10,403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people, Hispanic people, People 15-19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- 77%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– 78%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– 75%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– 85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– 60 min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2011-2013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0" marB="0" anchor="ctr" anchorCtr="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&amp; Men 15-44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10,416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W=5,601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M=5,815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people, Hispanic people, People 15-19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– 72.8%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– 73.4%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– 72.1%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– 80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– 60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2013-2015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0" marB="0" anchor="ctr" anchorCtr="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&amp; Men 15-44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10,205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W=5,699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M=4,506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people, Hispanic people, People 15-19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– 69.3%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– 71.2%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– 67.1%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– 80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– 60 min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2015-2017</a:t>
                      </a:r>
                    </a:p>
                  </a:txBody>
                  <a:tcPr marL="25715" marR="25715" marT="0" marB="0" anchor="ctr" anchorCtr="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&amp; Men now 15-49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10,094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W=5,554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M=4,540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people, Hispanic people, People 15-19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– 65.3%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– 66.7%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– 63.6%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$40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– 80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– 60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18519"/>
                  </a:ext>
                </a:extLst>
              </a:tr>
              <a:tr h="579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2017-2019</a:t>
                      </a:r>
                    </a:p>
                  </a:txBody>
                  <a:tcPr marL="25715" marR="25715" marT="0" marB="0" anchor="ctr" anchorCtr="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Women &amp; Men 15-49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11,347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W=6,141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M=5,206</a:t>
                      </a: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people, Hispanic people, People 15-19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– 63.4%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– 65.2%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– 61.4%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– 80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 – 60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5715" marR="25715" marT="25715" marB="25715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3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7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6786-CF9D-4480-8ECD-B429C3AA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NSFG Cosponsors (all within DHHS)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2AA2F-59DE-4651-A5B0-70B7B4314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National Center for Health Statistics (NCHS)</a:t>
            </a:r>
          </a:p>
          <a:p>
            <a:r>
              <a:rPr lang="en-US" sz="1400" dirty="0"/>
              <a:t>Eunice Kennedy Shriver National Institute of Child Health and Human Development (NICHD)</a:t>
            </a:r>
          </a:p>
          <a:p>
            <a:r>
              <a:rPr lang="en-US" sz="1400" dirty="0"/>
              <a:t>Office of Population Affairs (OPA)</a:t>
            </a:r>
          </a:p>
          <a:p>
            <a:r>
              <a:rPr lang="en-US" sz="1400" dirty="0"/>
              <a:t>Administration for Children &amp; Families (ACF)/ Children’s Bureau</a:t>
            </a:r>
          </a:p>
          <a:p>
            <a:r>
              <a:rPr lang="en-US" sz="1400" dirty="0"/>
              <a:t>Administration for Children &amp; Families (ACF)/ Office of Planning, Research, &amp; Evaluation (OPRE)</a:t>
            </a:r>
          </a:p>
          <a:p>
            <a:r>
              <a:rPr lang="en-US" sz="1400" dirty="0"/>
              <a:t>Office on Women’s Health</a:t>
            </a:r>
          </a:p>
          <a:p>
            <a:r>
              <a:rPr lang="en-US" sz="1400" dirty="0"/>
              <a:t>CDC/NCHHSTP/Division of HIV Prevention</a:t>
            </a:r>
          </a:p>
          <a:p>
            <a:r>
              <a:rPr lang="en-US" sz="1400" dirty="0"/>
              <a:t>CDC/NCHHSTP/Division of STD Prevention</a:t>
            </a:r>
          </a:p>
          <a:p>
            <a:r>
              <a:rPr lang="en-US" sz="1400" dirty="0"/>
              <a:t>CDC/NCHHSTP/Division of Adolescent &amp; School Health</a:t>
            </a:r>
          </a:p>
          <a:p>
            <a:r>
              <a:rPr lang="en-US" sz="1400" dirty="0"/>
              <a:t>CDC/NCCDPHP/Division of Reproductive Health</a:t>
            </a:r>
          </a:p>
          <a:p>
            <a:r>
              <a:rPr lang="en-US" sz="1400" dirty="0"/>
              <a:t>CDC/NCCDPHP/Division of Cancer Prevention &amp; Control</a:t>
            </a:r>
          </a:p>
          <a:p>
            <a:r>
              <a:rPr lang="en-US" sz="1400" dirty="0"/>
              <a:t>CDC/NCIPC/Division of Violence Prevention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933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last BSC update </a:t>
            </a:r>
            <a:br>
              <a:rPr lang="en-US" dirty="0"/>
            </a:br>
            <a:r>
              <a:rPr lang="en-US" dirty="0"/>
              <a:t>in January 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104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2005</Words>
  <Application>Microsoft Office PowerPoint</Application>
  <PresentationFormat>On-screen Show (16:9)</PresentationFormat>
  <Paragraphs>303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Myriad Web Pro</vt:lpstr>
      <vt:lpstr>Courier New</vt:lpstr>
      <vt:lpstr>Wingdings 3</vt:lpstr>
      <vt:lpstr>Wingdings</vt:lpstr>
      <vt:lpstr>Verdana</vt:lpstr>
      <vt:lpstr>Calibri</vt:lpstr>
      <vt:lpstr>NCEH_ATSDR_combined</vt:lpstr>
      <vt:lpstr>National Survey of Family Growth Update: Resuming Data Collection with a New Multi-mode Design</vt:lpstr>
      <vt:lpstr>NSFG Team</vt:lpstr>
      <vt:lpstr>Overview of presentation</vt:lpstr>
      <vt:lpstr>NSFG Background</vt:lpstr>
      <vt:lpstr>NSFG Purpose and Uses</vt:lpstr>
      <vt:lpstr>NSFG Background (1973-2019)</vt:lpstr>
      <vt:lpstr>NSFG Years</vt:lpstr>
      <vt:lpstr>Current NSFG Cosponsors (all within DHHS)</vt:lpstr>
      <vt:lpstr>Progress since last BSC update  in January 2020</vt:lpstr>
      <vt:lpstr>Closeout of previous contract and final data release (2017-2019 NSFG)</vt:lpstr>
      <vt:lpstr>Award of new contract to RTI and preparations for Year 1 (2022) data collection</vt:lpstr>
      <vt:lpstr>Instrument development work </vt:lpstr>
      <vt:lpstr>Survey design envisioned for Year 1</vt:lpstr>
      <vt:lpstr>Multi-mode, multi-phase survey design for Year 1:  4 overlapping quarters</vt:lpstr>
      <vt:lpstr>Multi-mode Comparison Study (originally planned for Q1/2, but shifted to Q3/4)</vt:lpstr>
      <vt:lpstr>Resumption of data collection  in January 2022</vt:lpstr>
      <vt:lpstr>Quarter 1 changes and challenges </vt:lpstr>
      <vt:lpstr>Changes being considered for Quarter 2+ (1 of 2)</vt:lpstr>
      <vt:lpstr>Changes being considered for Quarter 2+ (2 of 2)</vt:lpstr>
      <vt:lpstr>Feedback and Discussion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NCHS Presentation</dc:title>
  <dc:creator>ayc3@cdc.gov</dc:creator>
  <cp:lastModifiedBy>Sayers, Jennifer Truong (CDC/DDPHSS/NCHS/DVS)</cp:lastModifiedBy>
  <cp:revision>358</cp:revision>
  <cp:lastPrinted>2022-01-31T22:14:42Z</cp:lastPrinted>
  <dcterms:created xsi:type="dcterms:W3CDTF">2011-03-17T17:43:16Z</dcterms:created>
  <dcterms:modified xsi:type="dcterms:W3CDTF">2022-02-14T15:09:46Z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2022-01-31T15:03:56Z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7dec9b84-5fba-47f6-899b-13c684b471fb</vt:lpwstr>
  </property>
  <property fmtid="{D5CDD505-2E9C-101B-9397-08002B2CF9AE}" pid="9" name="MSIP_Label_7b94a7b8-f06c-4dfe-bdcc-9b548fd58c31_ContentBits">
    <vt:lpwstr>0</vt:lpwstr>
  </property>
</Properties>
</file>