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12192000" cy="12192000"/>
  <p:notesSz cx="12192000" cy="12192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700" b="1" i="0">
                <a:solidFill>
                  <a:srgbClr val="006857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5F5F5F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00" b="1" i="0">
                <a:solidFill>
                  <a:srgbClr val="006857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50" b="1" i="0">
                <a:solidFill>
                  <a:srgbClr val="5F5F5F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00" b="1" i="0">
                <a:solidFill>
                  <a:srgbClr val="006857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00" b="1" i="0">
                <a:solidFill>
                  <a:srgbClr val="006857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0395" cy="121919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2371" y="182186"/>
            <a:ext cx="8904983" cy="11719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700" b="1" i="0">
                <a:solidFill>
                  <a:srgbClr val="006857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8340" y="1475314"/>
            <a:ext cx="10313035" cy="14077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5F5F5F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10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12192000" cy="1103630"/>
            <a:chOff x="0" y="0"/>
            <a:chExt cx="12192000" cy="1103630"/>
          </a:xfrm>
        </p:grpSpPr>
        <p:sp>
          <p:nvSpPr>
            <p:cNvPr id="3" name="object 3" descr=""/>
            <p:cNvSpPr/>
            <p:nvPr/>
          </p:nvSpPr>
          <p:spPr>
            <a:xfrm>
              <a:off x="0" y="158508"/>
              <a:ext cx="12192000" cy="944880"/>
            </a:xfrm>
            <a:custGeom>
              <a:avLst/>
              <a:gdLst/>
              <a:ahLst/>
              <a:cxnLst/>
              <a:rect l="l" t="t" r="r" b="b"/>
              <a:pathLst>
                <a:path w="12192000" h="944880">
                  <a:moveTo>
                    <a:pt x="12192000" y="0"/>
                  </a:moveTo>
                  <a:lnTo>
                    <a:pt x="0" y="0"/>
                  </a:lnTo>
                  <a:lnTo>
                    <a:pt x="0" y="944867"/>
                  </a:lnTo>
                  <a:lnTo>
                    <a:pt x="12192000" y="944867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16468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0" y="0"/>
              <a:ext cx="782320" cy="178435"/>
            </a:xfrm>
            <a:custGeom>
              <a:avLst/>
              <a:gdLst/>
              <a:ahLst/>
              <a:cxnLst/>
              <a:rect l="l" t="t" r="r" b="b"/>
              <a:pathLst>
                <a:path w="782320" h="178435">
                  <a:moveTo>
                    <a:pt x="782193" y="0"/>
                  </a:moveTo>
                  <a:lnTo>
                    <a:pt x="0" y="0"/>
                  </a:lnTo>
                  <a:lnTo>
                    <a:pt x="0" y="178231"/>
                  </a:lnTo>
                  <a:lnTo>
                    <a:pt x="656717" y="178231"/>
                  </a:lnTo>
                  <a:lnTo>
                    <a:pt x="782193" y="0"/>
                  </a:lnTo>
                  <a:close/>
                </a:path>
              </a:pathLst>
            </a:custGeom>
            <a:solidFill>
              <a:srgbClr val="102F6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390146" y="0"/>
              <a:ext cx="1286510" cy="178435"/>
            </a:xfrm>
            <a:custGeom>
              <a:avLst/>
              <a:gdLst/>
              <a:ahLst/>
              <a:cxnLst/>
              <a:rect l="l" t="t" r="r" b="b"/>
              <a:pathLst>
                <a:path w="1286510" h="178435">
                  <a:moveTo>
                    <a:pt x="1286497" y="0"/>
                  </a:moveTo>
                  <a:lnTo>
                    <a:pt x="127000" y="0"/>
                  </a:lnTo>
                  <a:lnTo>
                    <a:pt x="0" y="178231"/>
                  </a:lnTo>
                  <a:lnTo>
                    <a:pt x="979246" y="178231"/>
                  </a:lnTo>
                  <a:lnTo>
                    <a:pt x="1286497" y="0"/>
                  </a:lnTo>
                  <a:close/>
                </a:path>
              </a:pathLst>
            </a:custGeom>
            <a:solidFill>
              <a:srgbClr val="1D55B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008894" y="0"/>
              <a:ext cx="1993900" cy="178435"/>
            </a:xfrm>
            <a:custGeom>
              <a:avLst/>
              <a:gdLst/>
              <a:ahLst/>
              <a:cxnLst/>
              <a:rect l="l" t="t" r="r" b="b"/>
              <a:pathLst>
                <a:path w="1993900" h="178435">
                  <a:moveTo>
                    <a:pt x="1993442" y="0"/>
                  </a:moveTo>
                  <a:lnTo>
                    <a:pt x="307809" y="0"/>
                  </a:lnTo>
                  <a:lnTo>
                    <a:pt x="0" y="178231"/>
                  </a:lnTo>
                  <a:lnTo>
                    <a:pt x="1418094" y="178231"/>
                  </a:lnTo>
                  <a:lnTo>
                    <a:pt x="1993442" y="0"/>
                  </a:lnTo>
                  <a:close/>
                </a:path>
              </a:pathLst>
            </a:custGeom>
            <a:solidFill>
              <a:srgbClr val="102F6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900427" y="0"/>
              <a:ext cx="2007235" cy="178435"/>
            </a:xfrm>
            <a:custGeom>
              <a:avLst/>
              <a:gdLst/>
              <a:ahLst/>
              <a:cxnLst/>
              <a:rect l="l" t="t" r="r" b="b"/>
              <a:pathLst>
                <a:path w="2007235" h="178435">
                  <a:moveTo>
                    <a:pt x="2006866" y="0"/>
                  </a:moveTo>
                  <a:lnTo>
                    <a:pt x="576922" y="0"/>
                  </a:lnTo>
                  <a:lnTo>
                    <a:pt x="0" y="178231"/>
                  </a:lnTo>
                  <a:lnTo>
                    <a:pt x="1203439" y="178231"/>
                  </a:lnTo>
                  <a:lnTo>
                    <a:pt x="2006866" y="0"/>
                  </a:lnTo>
                  <a:close/>
                </a:path>
              </a:pathLst>
            </a:custGeom>
            <a:solidFill>
              <a:srgbClr val="1E58B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2648710" y="0"/>
              <a:ext cx="1358265" cy="178435"/>
            </a:xfrm>
            <a:custGeom>
              <a:avLst/>
              <a:gdLst/>
              <a:ahLst/>
              <a:cxnLst/>
              <a:rect l="l" t="t" r="r" b="b"/>
              <a:pathLst>
                <a:path w="1358264" h="178435">
                  <a:moveTo>
                    <a:pt x="1357871" y="0"/>
                  </a:moveTo>
                  <a:lnTo>
                    <a:pt x="805586" y="0"/>
                  </a:lnTo>
                  <a:lnTo>
                    <a:pt x="0" y="178231"/>
                  </a:lnTo>
                  <a:lnTo>
                    <a:pt x="469455" y="178231"/>
                  </a:lnTo>
                  <a:lnTo>
                    <a:pt x="1357871" y="0"/>
                  </a:lnTo>
                  <a:close/>
                </a:path>
              </a:pathLst>
            </a:custGeom>
            <a:solidFill>
              <a:srgbClr val="16468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935227" y="0"/>
              <a:ext cx="3668395" cy="178435"/>
            </a:xfrm>
            <a:custGeom>
              <a:avLst/>
              <a:gdLst/>
              <a:ahLst/>
              <a:cxnLst/>
              <a:rect l="l" t="t" r="r" b="b"/>
              <a:pathLst>
                <a:path w="3668395" h="178435">
                  <a:moveTo>
                    <a:pt x="3668204" y="0"/>
                  </a:moveTo>
                  <a:lnTo>
                    <a:pt x="892505" y="0"/>
                  </a:lnTo>
                  <a:lnTo>
                    <a:pt x="0" y="178231"/>
                  </a:lnTo>
                  <a:lnTo>
                    <a:pt x="2336177" y="178231"/>
                  </a:lnTo>
                  <a:lnTo>
                    <a:pt x="3668204" y="0"/>
                  </a:lnTo>
                  <a:close/>
                </a:path>
              </a:pathLst>
            </a:custGeom>
            <a:solidFill>
              <a:srgbClr val="1E58B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4407408" y="0"/>
              <a:ext cx="2791460" cy="178435"/>
            </a:xfrm>
            <a:custGeom>
              <a:avLst/>
              <a:gdLst/>
              <a:ahLst/>
              <a:cxnLst/>
              <a:rect l="l" t="t" r="r" b="b"/>
              <a:pathLst>
                <a:path w="2791459" h="178435">
                  <a:moveTo>
                    <a:pt x="2791256" y="0"/>
                  </a:moveTo>
                  <a:lnTo>
                    <a:pt x="1336421" y="0"/>
                  </a:lnTo>
                  <a:lnTo>
                    <a:pt x="0" y="178231"/>
                  </a:lnTo>
                  <a:lnTo>
                    <a:pt x="1227201" y="178231"/>
                  </a:lnTo>
                  <a:lnTo>
                    <a:pt x="2791256" y="0"/>
                  </a:lnTo>
                  <a:close/>
                </a:path>
              </a:pathLst>
            </a:custGeom>
            <a:solidFill>
              <a:srgbClr val="526CB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123688" y="0"/>
              <a:ext cx="7068311" cy="178231"/>
            </a:xfrm>
            <a:prstGeom prst="rect">
              <a:avLst/>
            </a:prstGeom>
          </p:spPr>
        </p:pic>
        <p:sp>
          <p:nvSpPr>
            <p:cNvPr id="12" name="object 12" descr=""/>
            <p:cNvSpPr/>
            <p:nvPr/>
          </p:nvSpPr>
          <p:spPr>
            <a:xfrm>
              <a:off x="0" y="164401"/>
              <a:ext cx="12192000" cy="9525"/>
            </a:xfrm>
            <a:custGeom>
              <a:avLst/>
              <a:gdLst/>
              <a:ahLst/>
              <a:cxnLst/>
              <a:rect l="l" t="t" r="r" b="b"/>
              <a:pathLst>
                <a:path w="12192000" h="9525">
                  <a:moveTo>
                    <a:pt x="0" y="9525"/>
                  </a:moveTo>
                  <a:lnTo>
                    <a:pt x="12192000" y="9525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9525"/>
                  </a:lnTo>
                  <a:close/>
                </a:path>
              </a:pathLst>
            </a:custGeom>
            <a:solidFill>
              <a:srgbClr val="526CB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265664" y="85343"/>
              <a:ext cx="1652015" cy="946403"/>
            </a:xfrm>
            <a:prstGeom prst="rect">
              <a:avLst/>
            </a:prstGeom>
          </p:spPr>
        </p:pic>
      </p:grpSp>
      <p:sp>
        <p:nvSpPr>
          <p:cNvPr id="14" name="object 14" descr=""/>
          <p:cNvSpPr txBox="1"/>
          <p:nvPr/>
        </p:nvSpPr>
        <p:spPr>
          <a:xfrm>
            <a:off x="503966" y="232162"/>
            <a:ext cx="8481060" cy="5892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700" b="1">
                <a:solidFill>
                  <a:srgbClr val="FFFFFF"/>
                </a:solidFill>
                <a:latin typeface="Calibri"/>
                <a:cs typeface="Calibri"/>
              </a:rPr>
              <a:t>National</a:t>
            </a:r>
            <a:r>
              <a:rPr dirty="0" sz="3700" spc="-1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700" b="1">
                <a:solidFill>
                  <a:srgbClr val="FFFFFF"/>
                </a:solidFill>
                <a:latin typeface="Calibri"/>
                <a:cs typeface="Calibri"/>
              </a:rPr>
              <a:t>Center</a:t>
            </a:r>
            <a:r>
              <a:rPr dirty="0" sz="3700" spc="-1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700" b="1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dirty="0" sz="3700" spc="-15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700" b="1">
                <a:solidFill>
                  <a:srgbClr val="FFFFFF"/>
                </a:solidFill>
                <a:latin typeface="Calibri"/>
                <a:cs typeface="Calibri"/>
              </a:rPr>
              <a:t>Health</a:t>
            </a:r>
            <a:r>
              <a:rPr dirty="0" sz="3700" spc="-1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700" spc="-10" b="1">
                <a:solidFill>
                  <a:srgbClr val="FFFFFF"/>
                </a:solidFill>
                <a:latin typeface="Calibri"/>
                <a:cs typeface="Calibri"/>
              </a:rPr>
              <a:t>Statistics</a:t>
            </a:r>
            <a:r>
              <a:rPr dirty="0" sz="3700" spc="-1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700" spc="-10" b="1">
                <a:solidFill>
                  <a:srgbClr val="FFFFFF"/>
                </a:solidFill>
                <a:latin typeface="Calibri"/>
                <a:cs typeface="Calibri"/>
              </a:rPr>
              <a:t>(NCHS)</a:t>
            </a:r>
            <a:endParaRPr sz="3700">
              <a:latin typeface="Calibri"/>
              <a:cs typeface="Calibri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688340" y="2688831"/>
            <a:ext cx="9038590" cy="7569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>
                <a:solidFill>
                  <a:srgbClr val="006858"/>
                </a:solidFill>
              </a:rPr>
              <a:t>NCHS</a:t>
            </a:r>
            <a:r>
              <a:rPr dirty="0" sz="4800" spc="-100">
                <a:solidFill>
                  <a:srgbClr val="006858"/>
                </a:solidFill>
              </a:rPr>
              <a:t> </a:t>
            </a:r>
            <a:r>
              <a:rPr dirty="0" sz="4800">
                <a:solidFill>
                  <a:srgbClr val="006858"/>
                </a:solidFill>
              </a:rPr>
              <a:t>Rapid</a:t>
            </a:r>
            <a:r>
              <a:rPr dirty="0" sz="4800" spc="-90">
                <a:solidFill>
                  <a:srgbClr val="006858"/>
                </a:solidFill>
              </a:rPr>
              <a:t> </a:t>
            </a:r>
            <a:r>
              <a:rPr dirty="0" sz="4800">
                <a:solidFill>
                  <a:srgbClr val="006858"/>
                </a:solidFill>
              </a:rPr>
              <a:t>Surveys</a:t>
            </a:r>
            <a:r>
              <a:rPr dirty="0" sz="4800" spc="-55">
                <a:solidFill>
                  <a:srgbClr val="006858"/>
                </a:solidFill>
              </a:rPr>
              <a:t> </a:t>
            </a:r>
            <a:r>
              <a:rPr dirty="0" sz="4800">
                <a:solidFill>
                  <a:srgbClr val="006858"/>
                </a:solidFill>
              </a:rPr>
              <a:t>System</a:t>
            </a:r>
            <a:r>
              <a:rPr dirty="0" sz="4800" spc="-100">
                <a:solidFill>
                  <a:srgbClr val="006858"/>
                </a:solidFill>
              </a:rPr>
              <a:t> </a:t>
            </a:r>
            <a:r>
              <a:rPr dirty="0" sz="4800" spc="-10">
                <a:solidFill>
                  <a:srgbClr val="006858"/>
                </a:solidFill>
              </a:rPr>
              <a:t>Update</a:t>
            </a:r>
            <a:endParaRPr sz="4800"/>
          </a:p>
        </p:txBody>
      </p:sp>
      <p:sp>
        <p:nvSpPr>
          <p:cNvPr id="16" name="object 16" descr=""/>
          <p:cNvSpPr txBox="1"/>
          <p:nvPr/>
        </p:nvSpPr>
        <p:spPr>
          <a:xfrm>
            <a:off x="688340" y="3424879"/>
            <a:ext cx="8223884" cy="2813050"/>
          </a:xfrm>
          <a:prstGeom prst="rect">
            <a:avLst/>
          </a:prstGeom>
        </p:spPr>
        <p:txBody>
          <a:bodyPr wrap="square" lIns="0" tIns="140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5"/>
              </a:spcBef>
            </a:pPr>
            <a:r>
              <a:rPr dirty="0" sz="4000" b="1">
                <a:solidFill>
                  <a:srgbClr val="006858"/>
                </a:solidFill>
                <a:latin typeface="Calibri"/>
                <a:cs typeface="Calibri"/>
              </a:rPr>
              <a:t>NCHS</a:t>
            </a:r>
            <a:r>
              <a:rPr dirty="0" sz="4000" spc="-120" b="1">
                <a:solidFill>
                  <a:srgbClr val="006858"/>
                </a:solidFill>
                <a:latin typeface="Calibri"/>
                <a:cs typeface="Calibri"/>
              </a:rPr>
              <a:t> </a:t>
            </a:r>
            <a:r>
              <a:rPr dirty="0" sz="4000" b="1">
                <a:solidFill>
                  <a:srgbClr val="006858"/>
                </a:solidFill>
                <a:latin typeface="Calibri"/>
                <a:cs typeface="Calibri"/>
              </a:rPr>
              <a:t>Board</a:t>
            </a:r>
            <a:r>
              <a:rPr dirty="0" sz="4000" spc="-120" b="1">
                <a:solidFill>
                  <a:srgbClr val="006858"/>
                </a:solidFill>
                <a:latin typeface="Calibri"/>
                <a:cs typeface="Calibri"/>
              </a:rPr>
              <a:t> </a:t>
            </a:r>
            <a:r>
              <a:rPr dirty="0" sz="4000" b="1">
                <a:solidFill>
                  <a:srgbClr val="006858"/>
                </a:solidFill>
                <a:latin typeface="Calibri"/>
                <a:cs typeface="Calibri"/>
              </a:rPr>
              <a:t>of</a:t>
            </a:r>
            <a:r>
              <a:rPr dirty="0" sz="4000" spc="-140" b="1">
                <a:solidFill>
                  <a:srgbClr val="006858"/>
                </a:solidFill>
                <a:latin typeface="Calibri"/>
                <a:cs typeface="Calibri"/>
              </a:rPr>
              <a:t> </a:t>
            </a:r>
            <a:r>
              <a:rPr dirty="0" sz="4000" b="1">
                <a:solidFill>
                  <a:srgbClr val="006858"/>
                </a:solidFill>
                <a:latin typeface="Calibri"/>
                <a:cs typeface="Calibri"/>
              </a:rPr>
              <a:t>Scientific</a:t>
            </a:r>
            <a:r>
              <a:rPr dirty="0" sz="4000" spc="-110" b="1">
                <a:solidFill>
                  <a:srgbClr val="006858"/>
                </a:solidFill>
                <a:latin typeface="Calibri"/>
                <a:cs typeface="Calibri"/>
              </a:rPr>
              <a:t> </a:t>
            </a:r>
            <a:r>
              <a:rPr dirty="0" sz="4000" spc="-10" b="1">
                <a:solidFill>
                  <a:srgbClr val="006858"/>
                </a:solidFill>
                <a:latin typeface="Calibri"/>
                <a:cs typeface="Calibri"/>
              </a:rPr>
              <a:t>Counselors</a:t>
            </a:r>
            <a:endParaRPr sz="4000">
              <a:latin typeface="Calibri"/>
              <a:cs typeface="Calibri"/>
            </a:endParaRPr>
          </a:p>
          <a:p>
            <a:pPr marL="24765" marR="5080">
              <a:lnSpc>
                <a:spcPct val="109700"/>
              </a:lnSpc>
              <a:spcBef>
                <a:spcPts val="375"/>
              </a:spcBef>
            </a:pPr>
            <a:r>
              <a:rPr dirty="0" sz="2800">
                <a:latin typeface="Calibri"/>
                <a:cs typeface="Calibri"/>
              </a:rPr>
              <a:t>Amy</a:t>
            </a:r>
            <a:r>
              <a:rPr dirty="0" sz="2800" spc="-10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Brown,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MPH,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Project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Lead</a:t>
            </a:r>
            <a:r>
              <a:rPr dirty="0" sz="2800" spc="-11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for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Rapid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Surveys</a:t>
            </a:r>
            <a:r>
              <a:rPr dirty="0" sz="2800" spc="-10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System </a:t>
            </a:r>
            <a:r>
              <a:rPr dirty="0" sz="2800">
                <a:latin typeface="Calibri"/>
                <a:cs typeface="Calibri"/>
              </a:rPr>
              <a:t>Division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of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Health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Interview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Statistics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450"/>
              </a:spcBef>
            </a:pPr>
            <a:r>
              <a:rPr dirty="0" sz="2100">
                <a:latin typeface="Calibri"/>
                <a:cs typeface="Calibri"/>
              </a:rPr>
              <a:t>September</a:t>
            </a:r>
            <a:r>
              <a:rPr dirty="0" sz="2100" spc="35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14,</a:t>
            </a:r>
            <a:r>
              <a:rPr dirty="0" sz="2100" spc="25">
                <a:latin typeface="Calibri"/>
                <a:cs typeface="Calibri"/>
              </a:rPr>
              <a:t> </a:t>
            </a:r>
            <a:r>
              <a:rPr dirty="0" sz="2100" spc="-20">
                <a:latin typeface="Calibri"/>
                <a:cs typeface="Calibri"/>
              </a:rPr>
              <a:t>2023</a:t>
            </a:r>
            <a:endParaRPr sz="2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-6350" y="-6350"/>
            <a:ext cx="12204700" cy="911860"/>
            <a:chOff x="-6350" y="-6350"/>
            <a:chExt cx="12204700" cy="911860"/>
          </a:xfrm>
        </p:grpSpPr>
        <p:sp>
          <p:nvSpPr>
            <p:cNvPr id="3" name="object 3" descr=""/>
            <p:cNvSpPr/>
            <p:nvPr/>
          </p:nvSpPr>
          <p:spPr>
            <a:xfrm>
              <a:off x="0" y="0"/>
              <a:ext cx="12192000" cy="899160"/>
            </a:xfrm>
            <a:custGeom>
              <a:avLst/>
              <a:gdLst/>
              <a:ahLst/>
              <a:cxnLst/>
              <a:rect l="l" t="t" r="r" b="b"/>
              <a:pathLst>
                <a:path w="12192000" h="899160">
                  <a:moveTo>
                    <a:pt x="12192000" y="0"/>
                  </a:moveTo>
                  <a:lnTo>
                    <a:pt x="0" y="0"/>
                  </a:lnTo>
                  <a:lnTo>
                    <a:pt x="0" y="899160"/>
                  </a:lnTo>
                  <a:lnTo>
                    <a:pt x="12192000" y="89916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16468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0" y="0"/>
              <a:ext cx="12192000" cy="899160"/>
            </a:xfrm>
            <a:custGeom>
              <a:avLst/>
              <a:gdLst/>
              <a:ahLst/>
              <a:cxnLst/>
              <a:rect l="l" t="t" r="r" b="b"/>
              <a:pathLst>
                <a:path w="12192000" h="899160">
                  <a:moveTo>
                    <a:pt x="12192000" y="0"/>
                  </a:moveTo>
                  <a:lnTo>
                    <a:pt x="12192000" y="899159"/>
                  </a:lnTo>
                  <a:lnTo>
                    <a:pt x="0" y="899159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16468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93139" y="92882"/>
            <a:ext cx="779272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35" b="0">
                <a:solidFill>
                  <a:srgbClr val="FFFFFF"/>
                </a:solidFill>
                <a:latin typeface="Calibri"/>
                <a:cs typeface="Calibri"/>
              </a:rPr>
              <a:t>NCHS’s</a:t>
            </a:r>
            <a:r>
              <a:rPr dirty="0" sz="4000" spc="-160" b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4000" b="0">
                <a:solidFill>
                  <a:srgbClr val="FFFFFF"/>
                </a:solidFill>
                <a:latin typeface="Calibri"/>
                <a:cs typeface="Calibri"/>
              </a:rPr>
              <a:t>New</a:t>
            </a:r>
            <a:r>
              <a:rPr dirty="0" sz="4000" spc="-155" b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4000" b="0">
                <a:solidFill>
                  <a:srgbClr val="FFFFFF"/>
                </a:solidFill>
                <a:latin typeface="Calibri"/>
                <a:cs typeface="Calibri"/>
              </a:rPr>
              <a:t>“Rapid</a:t>
            </a:r>
            <a:r>
              <a:rPr dirty="0" sz="4000" spc="-150" b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4000" b="0">
                <a:solidFill>
                  <a:srgbClr val="FFFFFF"/>
                </a:solidFill>
                <a:latin typeface="Calibri"/>
                <a:cs typeface="Calibri"/>
              </a:rPr>
              <a:t>Surveys”</a:t>
            </a:r>
            <a:r>
              <a:rPr dirty="0" sz="4000" spc="-160" b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4000" spc="-10" b="0">
                <a:solidFill>
                  <a:srgbClr val="FFFFFF"/>
                </a:solidFill>
                <a:latin typeface="Calibri"/>
                <a:cs typeface="Calibri"/>
              </a:rPr>
              <a:t>Program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698817" y="1697284"/>
            <a:ext cx="4053840" cy="1690370"/>
          </a:xfrm>
          <a:prstGeom prst="rect">
            <a:avLst/>
          </a:prstGeom>
        </p:spPr>
        <p:txBody>
          <a:bodyPr wrap="square" lIns="0" tIns="34290" rIns="0" bIns="0" rtlCol="0" vert="horz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270"/>
              </a:spcBef>
              <a:buClr>
                <a:srgbClr val="006A70"/>
              </a:buClr>
              <a:buFont typeface="Wingdings"/>
              <a:buChar char=""/>
              <a:tabLst>
                <a:tab pos="469900" algn="l"/>
              </a:tabLst>
            </a:pPr>
            <a:r>
              <a:rPr dirty="0" sz="2800" spc="-10" b="1">
                <a:latin typeface="Calibri"/>
                <a:cs typeface="Calibri"/>
              </a:rPr>
              <a:t>Vision</a:t>
            </a:r>
            <a:endParaRPr sz="2800">
              <a:latin typeface="Calibri"/>
              <a:cs typeface="Calibri"/>
            </a:endParaRPr>
          </a:p>
          <a:p>
            <a:pPr lvl="1" marL="697230" marR="5080" indent="-227965">
              <a:lnSpc>
                <a:spcPts val="3030"/>
              </a:lnSpc>
              <a:spcBef>
                <a:spcPts val="540"/>
              </a:spcBef>
              <a:buClr>
                <a:srgbClr val="006857"/>
              </a:buClr>
              <a:buFont typeface="Wingdings"/>
              <a:buChar char=""/>
              <a:tabLst>
                <a:tab pos="698500" algn="l"/>
              </a:tabLst>
            </a:pPr>
            <a:r>
              <a:rPr dirty="0" sz="2800">
                <a:latin typeface="Calibri"/>
                <a:cs typeface="Calibri"/>
              </a:rPr>
              <a:t>A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new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data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system 	emphasizing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timeliness </a:t>
            </a:r>
            <a:r>
              <a:rPr dirty="0" sz="2800" spc="-10">
                <a:latin typeface="Calibri"/>
                <a:cs typeface="Calibri"/>
              </a:rPr>
              <a:t>	</a:t>
            </a:r>
            <a:r>
              <a:rPr dirty="0" sz="2800">
                <a:latin typeface="Calibri"/>
                <a:cs typeface="Calibri"/>
              </a:rPr>
              <a:t>and</a:t>
            </a:r>
            <a:r>
              <a:rPr dirty="0" sz="2800" spc="-4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relevance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156176" y="3829967"/>
            <a:ext cx="3983990" cy="1988820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240029" marR="5080" indent="-227965">
              <a:lnSpc>
                <a:spcPts val="3030"/>
              </a:lnSpc>
              <a:spcBef>
                <a:spcPts val="470"/>
              </a:spcBef>
              <a:buClr>
                <a:srgbClr val="006857"/>
              </a:buClr>
              <a:buFont typeface="Wingdings"/>
              <a:buChar char=""/>
              <a:tabLst>
                <a:tab pos="241300" algn="l"/>
              </a:tabLst>
            </a:pPr>
            <a:r>
              <a:rPr dirty="0" sz="2800">
                <a:latin typeface="Calibri"/>
                <a:cs typeface="Calibri"/>
              </a:rPr>
              <a:t>Provides</a:t>
            </a:r>
            <a:r>
              <a:rPr dirty="0" sz="2800" spc="-12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data</a:t>
            </a:r>
            <a:r>
              <a:rPr dirty="0" sz="2800" spc="-145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on </a:t>
            </a:r>
            <a:r>
              <a:rPr dirty="0" sz="2800" spc="-25">
                <a:latin typeface="Calibri"/>
                <a:cs typeface="Calibri"/>
              </a:rPr>
              <a:t>	</a:t>
            </a:r>
            <a:r>
              <a:rPr dirty="0" sz="2800" spc="-10">
                <a:latin typeface="Calibri"/>
                <a:cs typeface="Calibri"/>
              </a:rPr>
              <a:t>emerging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and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priority </a:t>
            </a:r>
            <a:r>
              <a:rPr dirty="0" sz="2800" spc="-10">
                <a:latin typeface="Calibri"/>
                <a:cs typeface="Calibri"/>
              </a:rPr>
              <a:t>	</a:t>
            </a:r>
            <a:r>
              <a:rPr dirty="0" sz="2800">
                <a:latin typeface="Calibri"/>
                <a:cs typeface="Calibri"/>
              </a:rPr>
              <a:t>health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topics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that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are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“fit- </a:t>
            </a:r>
            <a:r>
              <a:rPr dirty="0" sz="2800" spc="-10">
                <a:latin typeface="Calibri"/>
                <a:cs typeface="Calibri"/>
              </a:rPr>
              <a:t>	</a:t>
            </a:r>
            <a:r>
              <a:rPr dirty="0" sz="2800" spc="-35">
                <a:latin typeface="Calibri"/>
                <a:cs typeface="Calibri"/>
              </a:rPr>
              <a:t>for-</a:t>
            </a:r>
            <a:r>
              <a:rPr dirty="0" sz="2800">
                <a:latin typeface="Calibri"/>
                <a:cs typeface="Calibri"/>
              </a:rPr>
              <a:t>use”</a:t>
            </a:r>
            <a:r>
              <a:rPr dirty="0" sz="2800" spc="-4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for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decision 	making</a:t>
            </a:r>
            <a:endParaRPr sz="2800">
              <a:latin typeface="Calibri"/>
              <a:cs typeface="Calibri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6486393" y="1690464"/>
            <a:ext cx="4572000" cy="4175125"/>
            <a:chOff x="6486393" y="1690464"/>
            <a:chExt cx="4572000" cy="4175125"/>
          </a:xfrm>
        </p:grpSpPr>
        <p:sp>
          <p:nvSpPr>
            <p:cNvPr id="9" name="object 9" descr=""/>
            <p:cNvSpPr/>
            <p:nvPr/>
          </p:nvSpPr>
          <p:spPr>
            <a:xfrm>
              <a:off x="6518143" y="2334061"/>
              <a:ext cx="668655" cy="2832735"/>
            </a:xfrm>
            <a:custGeom>
              <a:avLst/>
              <a:gdLst/>
              <a:ahLst/>
              <a:cxnLst/>
              <a:rect l="l" t="t" r="r" b="b"/>
              <a:pathLst>
                <a:path w="668654" h="2832735">
                  <a:moveTo>
                    <a:pt x="607903" y="2832176"/>
                  </a:moveTo>
                  <a:lnTo>
                    <a:pt x="572668" y="2797578"/>
                  </a:lnTo>
                  <a:lnTo>
                    <a:pt x="538490" y="2762430"/>
                  </a:lnTo>
                  <a:lnTo>
                    <a:pt x="505369" y="2726750"/>
                  </a:lnTo>
                  <a:lnTo>
                    <a:pt x="473303" y="2690554"/>
                  </a:lnTo>
                  <a:lnTo>
                    <a:pt x="442292" y="2653859"/>
                  </a:lnTo>
                  <a:lnTo>
                    <a:pt x="412337" y="2616682"/>
                  </a:lnTo>
                  <a:lnTo>
                    <a:pt x="383435" y="2579039"/>
                  </a:lnTo>
                  <a:lnTo>
                    <a:pt x="355588" y="2540947"/>
                  </a:lnTo>
                  <a:lnTo>
                    <a:pt x="328795" y="2502423"/>
                  </a:lnTo>
                  <a:lnTo>
                    <a:pt x="303054" y="2463483"/>
                  </a:lnTo>
                  <a:lnTo>
                    <a:pt x="278366" y="2424145"/>
                  </a:lnTo>
                  <a:lnTo>
                    <a:pt x="254730" y="2384425"/>
                  </a:lnTo>
                  <a:lnTo>
                    <a:pt x="232146" y="2344339"/>
                  </a:lnTo>
                  <a:lnTo>
                    <a:pt x="210614" y="2303905"/>
                  </a:lnTo>
                  <a:lnTo>
                    <a:pt x="190131" y="2263139"/>
                  </a:lnTo>
                  <a:lnTo>
                    <a:pt x="170700" y="2222059"/>
                  </a:lnTo>
                  <a:lnTo>
                    <a:pt x="152318" y="2180680"/>
                  </a:lnTo>
                  <a:lnTo>
                    <a:pt x="134985" y="2139019"/>
                  </a:lnTo>
                  <a:lnTo>
                    <a:pt x="118701" y="2097094"/>
                  </a:lnTo>
                  <a:lnTo>
                    <a:pt x="103466" y="2054921"/>
                  </a:lnTo>
                  <a:lnTo>
                    <a:pt x="89279" y="2012516"/>
                  </a:lnTo>
                  <a:lnTo>
                    <a:pt x="76139" y="1969897"/>
                  </a:lnTo>
                  <a:lnTo>
                    <a:pt x="64046" y="1927081"/>
                  </a:lnTo>
                  <a:lnTo>
                    <a:pt x="53000" y="1884083"/>
                  </a:lnTo>
                  <a:lnTo>
                    <a:pt x="43000" y="1840920"/>
                  </a:lnTo>
                  <a:lnTo>
                    <a:pt x="34046" y="1797611"/>
                  </a:lnTo>
                  <a:lnTo>
                    <a:pt x="26137" y="1754170"/>
                  </a:lnTo>
                  <a:lnTo>
                    <a:pt x="19272" y="1710615"/>
                  </a:lnTo>
                  <a:lnTo>
                    <a:pt x="13452" y="1666963"/>
                  </a:lnTo>
                  <a:lnTo>
                    <a:pt x="8676" y="1623230"/>
                  </a:lnTo>
                  <a:lnTo>
                    <a:pt x="4943" y="1579434"/>
                  </a:lnTo>
                  <a:lnTo>
                    <a:pt x="2253" y="1535590"/>
                  </a:lnTo>
                  <a:lnTo>
                    <a:pt x="605" y="1491716"/>
                  </a:lnTo>
                  <a:lnTo>
                    <a:pt x="0" y="1447828"/>
                  </a:lnTo>
                  <a:lnTo>
                    <a:pt x="435" y="1403943"/>
                  </a:lnTo>
                  <a:lnTo>
                    <a:pt x="1912" y="1360078"/>
                  </a:lnTo>
                  <a:lnTo>
                    <a:pt x="4430" y="1316250"/>
                  </a:lnTo>
                  <a:lnTo>
                    <a:pt x="7987" y="1272475"/>
                  </a:lnTo>
                  <a:lnTo>
                    <a:pt x="12585" y="1228770"/>
                  </a:lnTo>
                  <a:lnTo>
                    <a:pt x="18221" y="1185152"/>
                  </a:lnTo>
                  <a:lnTo>
                    <a:pt x="24896" y="1141637"/>
                  </a:lnTo>
                  <a:lnTo>
                    <a:pt x="32609" y="1098243"/>
                  </a:lnTo>
                  <a:lnTo>
                    <a:pt x="41361" y="1054986"/>
                  </a:lnTo>
                  <a:lnTo>
                    <a:pt x="51149" y="1011882"/>
                  </a:lnTo>
                  <a:lnTo>
                    <a:pt x="61975" y="968949"/>
                  </a:lnTo>
                  <a:lnTo>
                    <a:pt x="73837" y="926203"/>
                  </a:lnTo>
                  <a:lnTo>
                    <a:pt x="86734" y="883661"/>
                  </a:lnTo>
                  <a:lnTo>
                    <a:pt x="100668" y="841340"/>
                  </a:lnTo>
                  <a:lnTo>
                    <a:pt x="115636" y="799256"/>
                  </a:lnTo>
                  <a:lnTo>
                    <a:pt x="131639" y="757427"/>
                  </a:lnTo>
                  <a:lnTo>
                    <a:pt x="148676" y="715868"/>
                  </a:lnTo>
                  <a:lnTo>
                    <a:pt x="166746" y="674597"/>
                  </a:lnTo>
                  <a:lnTo>
                    <a:pt x="185850" y="633631"/>
                  </a:lnTo>
                  <a:lnTo>
                    <a:pt x="205986" y="592985"/>
                  </a:lnTo>
                  <a:lnTo>
                    <a:pt x="227155" y="552678"/>
                  </a:lnTo>
                  <a:lnTo>
                    <a:pt x="249356" y="512725"/>
                  </a:lnTo>
                  <a:lnTo>
                    <a:pt x="272588" y="473144"/>
                  </a:lnTo>
                  <a:lnTo>
                    <a:pt x="296850" y="433951"/>
                  </a:lnTo>
                  <a:lnTo>
                    <a:pt x="322143" y="395162"/>
                  </a:lnTo>
                  <a:lnTo>
                    <a:pt x="348466" y="356796"/>
                  </a:lnTo>
                  <a:lnTo>
                    <a:pt x="375819" y="318867"/>
                  </a:lnTo>
                  <a:lnTo>
                    <a:pt x="404200" y="281394"/>
                  </a:lnTo>
                  <a:lnTo>
                    <a:pt x="433610" y="244392"/>
                  </a:lnTo>
                  <a:lnTo>
                    <a:pt x="464048" y="207879"/>
                  </a:lnTo>
                  <a:lnTo>
                    <a:pt x="495514" y="171872"/>
                  </a:lnTo>
                  <a:lnTo>
                    <a:pt x="528007" y="136386"/>
                  </a:lnTo>
                  <a:lnTo>
                    <a:pt x="561527" y="101440"/>
                  </a:lnTo>
                  <a:lnTo>
                    <a:pt x="596073" y="67048"/>
                  </a:lnTo>
                  <a:lnTo>
                    <a:pt x="631644" y="33229"/>
                  </a:lnTo>
                  <a:lnTo>
                    <a:pt x="668241" y="0"/>
                  </a:lnTo>
                </a:path>
              </a:pathLst>
            </a:custGeom>
            <a:ln w="63500">
              <a:solidFill>
                <a:srgbClr val="5F5CA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7102617" y="2232127"/>
              <a:ext cx="207645" cy="194945"/>
            </a:xfrm>
            <a:custGeom>
              <a:avLst/>
              <a:gdLst/>
              <a:ahLst/>
              <a:cxnLst/>
              <a:rect l="l" t="t" r="r" b="b"/>
              <a:pathLst>
                <a:path w="207645" h="194944">
                  <a:moveTo>
                    <a:pt x="207619" y="0"/>
                  </a:moveTo>
                  <a:lnTo>
                    <a:pt x="0" y="47523"/>
                  </a:lnTo>
                  <a:lnTo>
                    <a:pt x="121069" y="194602"/>
                  </a:lnTo>
                  <a:lnTo>
                    <a:pt x="207619" y="0"/>
                  </a:lnTo>
                  <a:close/>
                </a:path>
              </a:pathLst>
            </a:custGeom>
            <a:solidFill>
              <a:srgbClr val="5F5CA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7399975" y="1722214"/>
              <a:ext cx="2808605" cy="484505"/>
            </a:xfrm>
            <a:custGeom>
              <a:avLst/>
              <a:gdLst/>
              <a:ahLst/>
              <a:cxnLst/>
              <a:rect l="l" t="t" r="r" b="b"/>
              <a:pathLst>
                <a:path w="2808604" h="484505">
                  <a:moveTo>
                    <a:pt x="0" y="436069"/>
                  </a:moveTo>
                  <a:lnTo>
                    <a:pt x="39959" y="407820"/>
                  </a:lnTo>
                  <a:lnTo>
                    <a:pt x="80422" y="380525"/>
                  </a:lnTo>
                  <a:lnTo>
                    <a:pt x="121371" y="354184"/>
                  </a:lnTo>
                  <a:lnTo>
                    <a:pt x="162789" y="328795"/>
                  </a:lnTo>
                  <a:lnTo>
                    <a:pt x="204659" y="304357"/>
                  </a:lnTo>
                  <a:lnTo>
                    <a:pt x="246963" y="280871"/>
                  </a:lnTo>
                  <a:lnTo>
                    <a:pt x="289684" y="258333"/>
                  </a:lnTo>
                  <a:lnTo>
                    <a:pt x="332803" y="236745"/>
                  </a:lnTo>
                  <a:lnTo>
                    <a:pt x="376305" y="216104"/>
                  </a:lnTo>
                  <a:lnTo>
                    <a:pt x="420170" y="196411"/>
                  </a:lnTo>
                  <a:lnTo>
                    <a:pt x="464382" y="177663"/>
                  </a:lnTo>
                  <a:lnTo>
                    <a:pt x="508924" y="159861"/>
                  </a:lnTo>
                  <a:lnTo>
                    <a:pt x="553778" y="143003"/>
                  </a:lnTo>
                  <a:lnTo>
                    <a:pt x="598925" y="127088"/>
                  </a:lnTo>
                  <a:lnTo>
                    <a:pt x="644350" y="112116"/>
                  </a:lnTo>
                  <a:lnTo>
                    <a:pt x="690035" y="98085"/>
                  </a:lnTo>
                  <a:lnTo>
                    <a:pt x="735961" y="84995"/>
                  </a:lnTo>
                  <a:lnTo>
                    <a:pt x="782112" y="72845"/>
                  </a:lnTo>
                  <a:lnTo>
                    <a:pt x="828471" y="61633"/>
                  </a:lnTo>
                  <a:lnTo>
                    <a:pt x="875018" y="51360"/>
                  </a:lnTo>
                  <a:lnTo>
                    <a:pt x="921739" y="42023"/>
                  </a:lnTo>
                  <a:lnTo>
                    <a:pt x="968614" y="33623"/>
                  </a:lnTo>
                  <a:lnTo>
                    <a:pt x="1015626" y="26158"/>
                  </a:lnTo>
                  <a:lnTo>
                    <a:pt x="1062758" y="19628"/>
                  </a:lnTo>
                  <a:lnTo>
                    <a:pt x="1109993" y="14030"/>
                  </a:lnTo>
                  <a:lnTo>
                    <a:pt x="1157313" y="9366"/>
                  </a:lnTo>
                  <a:lnTo>
                    <a:pt x="1204700" y="5633"/>
                  </a:lnTo>
                  <a:lnTo>
                    <a:pt x="1252137" y="2831"/>
                  </a:lnTo>
                  <a:lnTo>
                    <a:pt x="1299607" y="958"/>
                  </a:lnTo>
                  <a:lnTo>
                    <a:pt x="1347092" y="15"/>
                  </a:lnTo>
                  <a:lnTo>
                    <a:pt x="1394575" y="0"/>
                  </a:lnTo>
                  <a:lnTo>
                    <a:pt x="1442038" y="911"/>
                  </a:lnTo>
                  <a:lnTo>
                    <a:pt x="1489464" y="2749"/>
                  </a:lnTo>
                  <a:lnTo>
                    <a:pt x="1536835" y="5513"/>
                  </a:lnTo>
                  <a:lnTo>
                    <a:pt x="1584135" y="9201"/>
                  </a:lnTo>
                  <a:lnTo>
                    <a:pt x="1631344" y="13812"/>
                  </a:lnTo>
                  <a:lnTo>
                    <a:pt x="1678447" y="19346"/>
                  </a:lnTo>
                  <a:lnTo>
                    <a:pt x="1725425" y="25802"/>
                  </a:lnTo>
                  <a:lnTo>
                    <a:pt x="1772261" y="33178"/>
                  </a:lnTo>
                  <a:lnTo>
                    <a:pt x="1818938" y="41475"/>
                  </a:lnTo>
                  <a:lnTo>
                    <a:pt x="1865439" y="50690"/>
                  </a:lnTo>
                  <a:lnTo>
                    <a:pt x="1911745" y="60824"/>
                  </a:lnTo>
                  <a:lnTo>
                    <a:pt x="1957839" y="71875"/>
                  </a:lnTo>
                  <a:lnTo>
                    <a:pt x="2003704" y="83842"/>
                  </a:lnTo>
                  <a:lnTo>
                    <a:pt x="2049322" y="96725"/>
                  </a:lnTo>
                  <a:lnTo>
                    <a:pt x="2094677" y="110522"/>
                  </a:lnTo>
                  <a:lnTo>
                    <a:pt x="2139750" y="125233"/>
                  </a:lnTo>
                  <a:lnTo>
                    <a:pt x="2184524" y="140857"/>
                  </a:lnTo>
                  <a:lnTo>
                    <a:pt x="2228981" y="157392"/>
                  </a:lnTo>
                  <a:lnTo>
                    <a:pt x="2273105" y="174838"/>
                  </a:lnTo>
                  <a:lnTo>
                    <a:pt x="2316877" y="193195"/>
                  </a:lnTo>
                  <a:lnTo>
                    <a:pt x="2360281" y="212460"/>
                  </a:lnTo>
                  <a:lnTo>
                    <a:pt x="2403298" y="232634"/>
                  </a:lnTo>
                  <a:lnTo>
                    <a:pt x="2445912" y="253715"/>
                  </a:lnTo>
                  <a:lnTo>
                    <a:pt x="2488104" y="275703"/>
                  </a:lnTo>
                  <a:lnTo>
                    <a:pt x="2529858" y="298596"/>
                  </a:lnTo>
                  <a:lnTo>
                    <a:pt x="2571156" y="322393"/>
                  </a:lnTo>
                  <a:lnTo>
                    <a:pt x="2611980" y="347095"/>
                  </a:lnTo>
                  <a:lnTo>
                    <a:pt x="2652314" y="372699"/>
                  </a:lnTo>
                  <a:lnTo>
                    <a:pt x="2692139" y="399205"/>
                  </a:lnTo>
                  <a:lnTo>
                    <a:pt x="2731438" y="426612"/>
                  </a:lnTo>
                  <a:lnTo>
                    <a:pt x="2770194" y="454919"/>
                  </a:lnTo>
                  <a:lnTo>
                    <a:pt x="2808389" y="484125"/>
                  </a:lnTo>
                </a:path>
              </a:pathLst>
            </a:custGeom>
            <a:ln w="63500">
              <a:solidFill>
                <a:srgbClr val="04A49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0123747" y="2113976"/>
              <a:ext cx="207645" cy="196215"/>
            </a:xfrm>
            <a:custGeom>
              <a:avLst/>
              <a:gdLst/>
              <a:ahLst/>
              <a:cxnLst/>
              <a:rect l="l" t="t" r="r" b="b"/>
              <a:pathLst>
                <a:path w="207645" h="196214">
                  <a:moveTo>
                    <a:pt x="122821" y="0"/>
                  </a:moveTo>
                  <a:lnTo>
                    <a:pt x="0" y="145618"/>
                  </a:lnTo>
                  <a:lnTo>
                    <a:pt x="207022" y="195630"/>
                  </a:lnTo>
                  <a:lnTo>
                    <a:pt x="122821" y="0"/>
                  </a:lnTo>
                  <a:close/>
                </a:path>
              </a:pathLst>
            </a:custGeom>
            <a:solidFill>
              <a:srgbClr val="04A49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0377920" y="2380639"/>
              <a:ext cx="648335" cy="2823210"/>
            </a:xfrm>
            <a:custGeom>
              <a:avLst/>
              <a:gdLst/>
              <a:ahLst/>
              <a:cxnLst/>
              <a:rect l="l" t="t" r="r" b="b"/>
              <a:pathLst>
                <a:path w="648334" h="2823210">
                  <a:moveTo>
                    <a:pt x="30543" y="0"/>
                  </a:moveTo>
                  <a:lnTo>
                    <a:pt x="65886" y="34256"/>
                  </a:lnTo>
                  <a:lnTo>
                    <a:pt x="100184" y="69063"/>
                  </a:lnTo>
                  <a:lnTo>
                    <a:pt x="133438" y="104405"/>
                  </a:lnTo>
                  <a:lnTo>
                    <a:pt x="165648" y="140265"/>
                  </a:lnTo>
                  <a:lnTo>
                    <a:pt x="196813" y="176626"/>
                  </a:lnTo>
                  <a:lnTo>
                    <a:pt x="226935" y="213472"/>
                  </a:lnTo>
                  <a:lnTo>
                    <a:pt x="256014" y="250786"/>
                  </a:lnTo>
                  <a:lnTo>
                    <a:pt x="284051" y="288552"/>
                  </a:lnTo>
                  <a:lnTo>
                    <a:pt x="311044" y="326753"/>
                  </a:lnTo>
                  <a:lnTo>
                    <a:pt x="336996" y="365373"/>
                  </a:lnTo>
                  <a:lnTo>
                    <a:pt x="361906" y="404395"/>
                  </a:lnTo>
                  <a:lnTo>
                    <a:pt x="385774" y="443803"/>
                  </a:lnTo>
                  <a:lnTo>
                    <a:pt x="408601" y="483579"/>
                  </a:lnTo>
                  <a:lnTo>
                    <a:pt x="430388" y="523708"/>
                  </a:lnTo>
                  <a:lnTo>
                    <a:pt x="451134" y="564173"/>
                  </a:lnTo>
                  <a:lnTo>
                    <a:pt x="470840" y="604958"/>
                  </a:lnTo>
                  <a:lnTo>
                    <a:pt x="489506" y="646045"/>
                  </a:lnTo>
                  <a:lnTo>
                    <a:pt x="507133" y="687419"/>
                  </a:lnTo>
                  <a:lnTo>
                    <a:pt x="523721" y="729062"/>
                  </a:lnTo>
                  <a:lnTo>
                    <a:pt x="539270" y="770959"/>
                  </a:lnTo>
                  <a:lnTo>
                    <a:pt x="553781" y="813092"/>
                  </a:lnTo>
                  <a:lnTo>
                    <a:pt x="567253" y="855445"/>
                  </a:lnTo>
                  <a:lnTo>
                    <a:pt x="579689" y="898003"/>
                  </a:lnTo>
                  <a:lnTo>
                    <a:pt x="591086" y="940747"/>
                  </a:lnTo>
                  <a:lnTo>
                    <a:pt x="601447" y="983661"/>
                  </a:lnTo>
                  <a:lnTo>
                    <a:pt x="610771" y="1026730"/>
                  </a:lnTo>
                  <a:lnTo>
                    <a:pt x="619059" y="1069936"/>
                  </a:lnTo>
                  <a:lnTo>
                    <a:pt x="626311" y="1113263"/>
                  </a:lnTo>
                  <a:lnTo>
                    <a:pt x="632528" y="1156695"/>
                  </a:lnTo>
                  <a:lnTo>
                    <a:pt x="637709" y="1200214"/>
                  </a:lnTo>
                  <a:lnTo>
                    <a:pt x="641855" y="1243804"/>
                  </a:lnTo>
                  <a:lnTo>
                    <a:pt x="644967" y="1287450"/>
                  </a:lnTo>
                  <a:lnTo>
                    <a:pt x="647044" y="1331133"/>
                  </a:lnTo>
                  <a:lnTo>
                    <a:pt x="648088" y="1374838"/>
                  </a:lnTo>
                  <a:lnTo>
                    <a:pt x="648098" y="1418548"/>
                  </a:lnTo>
                  <a:lnTo>
                    <a:pt x="647075" y="1462247"/>
                  </a:lnTo>
                  <a:lnTo>
                    <a:pt x="645019" y="1505918"/>
                  </a:lnTo>
                  <a:lnTo>
                    <a:pt x="641930" y="1549544"/>
                  </a:lnTo>
                  <a:lnTo>
                    <a:pt x="637810" y="1593109"/>
                  </a:lnTo>
                  <a:lnTo>
                    <a:pt x="632657" y="1636597"/>
                  </a:lnTo>
                  <a:lnTo>
                    <a:pt x="626473" y="1679990"/>
                  </a:lnTo>
                  <a:lnTo>
                    <a:pt x="619258" y="1723273"/>
                  </a:lnTo>
                  <a:lnTo>
                    <a:pt x="611013" y="1766429"/>
                  </a:lnTo>
                  <a:lnTo>
                    <a:pt x="601736" y="1809441"/>
                  </a:lnTo>
                  <a:lnTo>
                    <a:pt x="591430" y="1852292"/>
                  </a:lnTo>
                  <a:lnTo>
                    <a:pt x="580094" y="1894967"/>
                  </a:lnTo>
                  <a:lnTo>
                    <a:pt x="567729" y="1937448"/>
                  </a:lnTo>
                  <a:lnTo>
                    <a:pt x="554334" y="1979719"/>
                  </a:lnTo>
                  <a:lnTo>
                    <a:pt x="539911" y="2021764"/>
                  </a:lnTo>
                  <a:lnTo>
                    <a:pt x="524459" y="2063566"/>
                  </a:lnTo>
                  <a:lnTo>
                    <a:pt x="507980" y="2105108"/>
                  </a:lnTo>
                  <a:lnTo>
                    <a:pt x="490472" y="2146375"/>
                  </a:lnTo>
                  <a:lnTo>
                    <a:pt x="471938" y="2187348"/>
                  </a:lnTo>
                  <a:lnTo>
                    <a:pt x="452376" y="2228012"/>
                  </a:lnTo>
                  <a:lnTo>
                    <a:pt x="431788" y="2268351"/>
                  </a:lnTo>
                  <a:lnTo>
                    <a:pt x="410173" y="2308347"/>
                  </a:lnTo>
                  <a:lnTo>
                    <a:pt x="387532" y="2347985"/>
                  </a:lnTo>
                  <a:lnTo>
                    <a:pt x="363866" y="2387247"/>
                  </a:lnTo>
                  <a:lnTo>
                    <a:pt x="339175" y="2426118"/>
                  </a:lnTo>
                  <a:lnTo>
                    <a:pt x="313458" y="2464579"/>
                  </a:lnTo>
                  <a:lnTo>
                    <a:pt x="286718" y="2502616"/>
                  </a:lnTo>
                  <a:lnTo>
                    <a:pt x="258952" y="2540212"/>
                  </a:lnTo>
                  <a:lnTo>
                    <a:pt x="230163" y="2577349"/>
                  </a:lnTo>
                  <a:lnTo>
                    <a:pt x="200351" y="2614012"/>
                  </a:lnTo>
                  <a:lnTo>
                    <a:pt x="169515" y="2650183"/>
                  </a:lnTo>
                  <a:lnTo>
                    <a:pt x="137656" y="2685847"/>
                  </a:lnTo>
                  <a:lnTo>
                    <a:pt x="104775" y="2720987"/>
                  </a:lnTo>
                  <a:lnTo>
                    <a:pt x="70871" y="2755586"/>
                  </a:lnTo>
                  <a:lnTo>
                    <a:pt x="35946" y="2789627"/>
                  </a:lnTo>
                  <a:lnTo>
                    <a:pt x="0" y="2823095"/>
                  </a:lnTo>
                </a:path>
              </a:pathLst>
            </a:custGeom>
            <a:ln w="63500">
              <a:solidFill>
                <a:srgbClr val="1790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10255411" y="5111486"/>
              <a:ext cx="207010" cy="196215"/>
            </a:xfrm>
            <a:custGeom>
              <a:avLst/>
              <a:gdLst/>
              <a:ahLst/>
              <a:cxnLst/>
              <a:rect l="l" t="t" r="r" b="b"/>
              <a:pathLst>
                <a:path w="207009" h="196214">
                  <a:moveTo>
                    <a:pt x="84112" y="0"/>
                  </a:moveTo>
                  <a:lnTo>
                    <a:pt x="0" y="195668"/>
                  </a:lnTo>
                  <a:lnTo>
                    <a:pt x="207009" y="145554"/>
                  </a:lnTo>
                  <a:lnTo>
                    <a:pt x="84112" y="0"/>
                  </a:lnTo>
                  <a:close/>
                </a:path>
              </a:pathLst>
            </a:custGeom>
            <a:solidFill>
              <a:srgbClr val="1790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7336593" y="5350172"/>
              <a:ext cx="2840990" cy="483870"/>
            </a:xfrm>
            <a:custGeom>
              <a:avLst/>
              <a:gdLst/>
              <a:ahLst/>
              <a:cxnLst/>
              <a:rect l="l" t="t" r="r" b="b"/>
              <a:pathLst>
                <a:path w="2840990" h="483870">
                  <a:moveTo>
                    <a:pt x="2840380" y="23444"/>
                  </a:moveTo>
                  <a:lnTo>
                    <a:pt x="2801063" y="52348"/>
                  </a:lnTo>
                  <a:lnTo>
                    <a:pt x="2761227" y="80308"/>
                  </a:lnTo>
                  <a:lnTo>
                    <a:pt x="2720890" y="107324"/>
                  </a:lnTo>
                  <a:lnTo>
                    <a:pt x="2680068" y="133397"/>
                  </a:lnTo>
                  <a:lnTo>
                    <a:pt x="2638778" y="158528"/>
                  </a:lnTo>
                  <a:lnTo>
                    <a:pt x="2597039" y="182718"/>
                  </a:lnTo>
                  <a:lnTo>
                    <a:pt x="2554868" y="205966"/>
                  </a:lnTo>
                  <a:lnTo>
                    <a:pt x="2512281" y="228275"/>
                  </a:lnTo>
                  <a:lnTo>
                    <a:pt x="2469297" y="249644"/>
                  </a:lnTo>
                  <a:lnTo>
                    <a:pt x="2425932" y="270075"/>
                  </a:lnTo>
                  <a:lnTo>
                    <a:pt x="2382204" y="289568"/>
                  </a:lnTo>
                  <a:lnTo>
                    <a:pt x="2338130" y="308124"/>
                  </a:lnTo>
                  <a:lnTo>
                    <a:pt x="2293728" y="325743"/>
                  </a:lnTo>
                  <a:lnTo>
                    <a:pt x="2249015" y="342427"/>
                  </a:lnTo>
                  <a:lnTo>
                    <a:pt x="2204008" y="358176"/>
                  </a:lnTo>
                  <a:lnTo>
                    <a:pt x="2158725" y="372991"/>
                  </a:lnTo>
                  <a:lnTo>
                    <a:pt x="2113182" y="386872"/>
                  </a:lnTo>
                  <a:lnTo>
                    <a:pt x="2067398" y="399821"/>
                  </a:lnTo>
                  <a:lnTo>
                    <a:pt x="2021390" y="411838"/>
                  </a:lnTo>
                  <a:lnTo>
                    <a:pt x="1975175" y="422923"/>
                  </a:lnTo>
                  <a:lnTo>
                    <a:pt x="1928770" y="433078"/>
                  </a:lnTo>
                  <a:lnTo>
                    <a:pt x="1882192" y="442304"/>
                  </a:lnTo>
                  <a:lnTo>
                    <a:pt x="1835460" y="450600"/>
                  </a:lnTo>
                  <a:lnTo>
                    <a:pt x="1788590" y="457968"/>
                  </a:lnTo>
                  <a:lnTo>
                    <a:pt x="1741599" y="464409"/>
                  </a:lnTo>
                  <a:lnTo>
                    <a:pt x="1694506" y="469923"/>
                  </a:lnTo>
                  <a:lnTo>
                    <a:pt x="1647327" y="474511"/>
                  </a:lnTo>
                  <a:lnTo>
                    <a:pt x="1600080" y="478173"/>
                  </a:lnTo>
                  <a:lnTo>
                    <a:pt x="1552782" y="480911"/>
                  </a:lnTo>
                  <a:lnTo>
                    <a:pt x="1505450" y="482725"/>
                  </a:lnTo>
                  <a:lnTo>
                    <a:pt x="1458102" y="483617"/>
                  </a:lnTo>
                  <a:lnTo>
                    <a:pt x="1410755" y="483585"/>
                  </a:lnTo>
                  <a:lnTo>
                    <a:pt x="1363427" y="482632"/>
                  </a:lnTo>
                  <a:lnTo>
                    <a:pt x="1316134" y="480759"/>
                  </a:lnTo>
                  <a:lnTo>
                    <a:pt x="1268894" y="477965"/>
                  </a:lnTo>
                  <a:lnTo>
                    <a:pt x="1221725" y="474252"/>
                  </a:lnTo>
                  <a:lnTo>
                    <a:pt x="1174644" y="469620"/>
                  </a:lnTo>
                  <a:lnTo>
                    <a:pt x="1127668" y="464070"/>
                  </a:lnTo>
                  <a:lnTo>
                    <a:pt x="1080814" y="457603"/>
                  </a:lnTo>
                  <a:lnTo>
                    <a:pt x="1034100" y="450219"/>
                  </a:lnTo>
                  <a:lnTo>
                    <a:pt x="987543" y="441920"/>
                  </a:lnTo>
                  <a:lnTo>
                    <a:pt x="941161" y="432706"/>
                  </a:lnTo>
                  <a:lnTo>
                    <a:pt x="894970" y="422578"/>
                  </a:lnTo>
                  <a:lnTo>
                    <a:pt x="848989" y="411536"/>
                  </a:lnTo>
                  <a:lnTo>
                    <a:pt x="803235" y="399581"/>
                  </a:lnTo>
                  <a:lnTo>
                    <a:pt x="757724" y="386714"/>
                  </a:lnTo>
                  <a:lnTo>
                    <a:pt x="712474" y="372937"/>
                  </a:lnTo>
                  <a:lnTo>
                    <a:pt x="667503" y="358248"/>
                  </a:lnTo>
                  <a:lnTo>
                    <a:pt x="622828" y="342650"/>
                  </a:lnTo>
                  <a:lnTo>
                    <a:pt x="578466" y="326142"/>
                  </a:lnTo>
                  <a:lnTo>
                    <a:pt x="534434" y="308727"/>
                  </a:lnTo>
                  <a:lnTo>
                    <a:pt x="490751" y="290403"/>
                  </a:lnTo>
                  <a:lnTo>
                    <a:pt x="447433" y="271173"/>
                  </a:lnTo>
                  <a:lnTo>
                    <a:pt x="404497" y="251037"/>
                  </a:lnTo>
                  <a:lnTo>
                    <a:pt x="361962" y="229995"/>
                  </a:lnTo>
                  <a:lnTo>
                    <a:pt x="319843" y="208049"/>
                  </a:lnTo>
                  <a:lnTo>
                    <a:pt x="278159" y="185199"/>
                  </a:lnTo>
                  <a:lnTo>
                    <a:pt x="236928" y="161445"/>
                  </a:lnTo>
                  <a:lnTo>
                    <a:pt x="196165" y="136789"/>
                  </a:lnTo>
                  <a:lnTo>
                    <a:pt x="155889" y="111232"/>
                  </a:lnTo>
                  <a:lnTo>
                    <a:pt x="116118" y="84773"/>
                  </a:lnTo>
                  <a:lnTo>
                    <a:pt x="76867" y="57415"/>
                  </a:lnTo>
                  <a:lnTo>
                    <a:pt x="38155" y="29156"/>
                  </a:lnTo>
                  <a:lnTo>
                    <a:pt x="0" y="0"/>
                  </a:lnTo>
                </a:path>
              </a:pathLst>
            </a:custGeom>
            <a:ln w="63500">
              <a:solidFill>
                <a:srgbClr val="1D68A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7214927" y="5247666"/>
              <a:ext cx="207645" cy="195580"/>
            </a:xfrm>
            <a:custGeom>
              <a:avLst/>
              <a:gdLst/>
              <a:ahLst/>
              <a:cxnLst/>
              <a:rect l="l" t="t" r="r" b="b"/>
              <a:pathLst>
                <a:path w="207645" h="195579">
                  <a:moveTo>
                    <a:pt x="0" y="0"/>
                  </a:moveTo>
                  <a:lnTo>
                    <a:pt x="84327" y="195580"/>
                  </a:lnTo>
                  <a:lnTo>
                    <a:pt x="207060" y="498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D68A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7766303" y="2862072"/>
              <a:ext cx="2010410" cy="1830705"/>
            </a:xfrm>
            <a:custGeom>
              <a:avLst/>
              <a:gdLst/>
              <a:ahLst/>
              <a:cxnLst/>
              <a:rect l="l" t="t" r="r" b="b"/>
              <a:pathLst>
                <a:path w="2010409" h="1830704">
                  <a:moveTo>
                    <a:pt x="1005078" y="0"/>
                  </a:moveTo>
                  <a:lnTo>
                    <a:pt x="954914" y="1119"/>
                  </a:lnTo>
                  <a:lnTo>
                    <a:pt x="905387" y="4444"/>
                  </a:lnTo>
                  <a:lnTo>
                    <a:pt x="856554" y="9922"/>
                  </a:lnTo>
                  <a:lnTo>
                    <a:pt x="808473" y="17500"/>
                  </a:lnTo>
                  <a:lnTo>
                    <a:pt x="761201" y="27125"/>
                  </a:lnTo>
                  <a:lnTo>
                    <a:pt x="714797" y="38746"/>
                  </a:lnTo>
                  <a:lnTo>
                    <a:pt x="669317" y="52310"/>
                  </a:lnTo>
                  <a:lnTo>
                    <a:pt x="624819" y="67764"/>
                  </a:lnTo>
                  <a:lnTo>
                    <a:pt x="581361" y="85056"/>
                  </a:lnTo>
                  <a:lnTo>
                    <a:pt x="539000" y="104134"/>
                  </a:lnTo>
                  <a:lnTo>
                    <a:pt x="497794" y="124945"/>
                  </a:lnTo>
                  <a:lnTo>
                    <a:pt x="457801" y="147437"/>
                  </a:lnTo>
                  <a:lnTo>
                    <a:pt x="419078" y="171557"/>
                  </a:lnTo>
                  <a:lnTo>
                    <a:pt x="381682" y="197252"/>
                  </a:lnTo>
                  <a:lnTo>
                    <a:pt x="345672" y="224472"/>
                  </a:lnTo>
                  <a:lnTo>
                    <a:pt x="311104" y="253162"/>
                  </a:lnTo>
                  <a:lnTo>
                    <a:pt x="278037" y="283271"/>
                  </a:lnTo>
                  <a:lnTo>
                    <a:pt x="246527" y="314746"/>
                  </a:lnTo>
                  <a:lnTo>
                    <a:pt x="216634" y="347535"/>
                  </a:lnTo>
                  <a:lnTo>
                    <a:pt x="188413" y="381585"/>
                  </a:lnTo>
                  <a:lnTo>
                    <a:pt x="161923" y="416844"/>
                  </a:lnTo>
                  <a:lnTo>
                    <a:pt x="137222" y="453260"/>
                  </a:lnTo>
                  <a:lnTo>
                    <a:pt x="114366" y="490779"/>
                  </a:lnTo>
                  <a:lnTo>
                    <a:pt x="93414" y="529350"/>
                  </a:lnTo>
                  <a:lnTo>
                    <a:pt x="74422" y="568921"/>
                  </a:lnTo>
                  <a:lnTo>
                    <a:pt x="57450" y="609438"/>
                  </a:lnTo>
                  <a:lnTo>
                    <a:pt x="42553" y="650849"/>
                  </a:lnTo>
                  <a:lnTo>
                    <a:pt x="29791" y="693102"/>
                  </a:lnTo>
                  <a:lnTo>
                    <a:pt x="19219" y="736145"/>
                  </a:lnTo>
                  <a:lnTo>
                    <a:pt x="10897" y="779925"/>
                  </a:lnTo>
                  <a:lnTo>
                    <a:pt x="4881" y="824389"/>
                  </a:lnTo>
                  <a:lnTo>
                    <a:pt x="1230" y="869485"/>
                  </a:lnTo>
                  <a:lnTo>
                    <a:pt x="0" y="915161"/>
                  </a:lnTo>
                  <a:lnTo>
                    <a:pt x="1230" y="960838"/>
                  </a:lnTo>
                  <a:lnTo>
                    <a:pt x="4881" y="1005934"/>
                  </a:lnTo>
                  <a:lnTo>
                    <a:pt x="10897" y="1050398"/>
                  </a:lnTo>
                  <a:lnTo>
                    <a:pt x="19219" y="1094178"/>
                  </a:lnTo>
                  <a:lnTo>
                    <a:pt x="29791" y="1137221"/>
                  </a:lnTo>
                  <a:lnTo>
                    <a:pt x="42553" y="1179474"/>
                  </a:lnTo>
                  <a:lnTo>
                    <a:pt x="57450" y="1220885"/>
                  </a:lnTo>
                  <a:lnTo>
                    <a:pt x="74422" y="1261402"/>
                  </a:lnTo>
                  <a:lnTo>
                    <a:pt x="93414" y="1300973"/>
                  </a:lnTo>
                  <a:lnTo>
                    <a:pt x="114366" y="1339544"/>
                  </a:lnTo>
                  <a:lnTo>
                    <a:pt x="137222" y="1377063"/>
                  </a:lnTo>
                  <a:lnTo>
                    <a:pt x="161923" y="1413479"/>
                  </a:lnTo>
                  <a:lnTo>
                    <a:pt x="188413" y="1448738"/>
                  </a:lnTo>
                  <a:lnTo>
                    <a:pt x="216634" y="1482788"/>
                  </a:lnTo>
                  <a:lnTo>
                    <a:pt x="246527" y="1515577"/>
                  </a:lnTo>
                  <a:lnTo>
                    <a:pt x="278037" y="1547052"/>
                  </a:lnTo>
                  <a:lnTo>
                    <a:pt x="311104" y="1577161"/>
                  </a:lnTo>
                  <a:lnTo>
                    <a:pt x="345672" y="1605851"/>
                  </a:lnTo>
                  <a:lnTo>
                    <a:pt x="381682" y="1633071"/>
                  </a:lnTo>
                  <a:lnTo>
                    <a:pt x="419078" y="1658766"/>
                  </a:lnTo>
                  <a:lnTo>
                    <a:pt x="457801" y="1682886"/>
                  </a:lnTo>
                  <a:lnTo>
                    <a:pt x="497794" y="1705378"/>
                  </a:lnTo>
                  <a:lnTo>
                    <a:pt x="539000" y="1726189"/>
                  </a:lnTo>
                  <a:lnTo>
                    <a:pt x="581361" y="1745267"/>
                  </a:lnTo>
                  <a:lnTo>
                    <a:pt x="624819" y="1762559"/>
                  </a:lnTo>
                  <a:lnTo>
                    <a:pt x="669317" y="1778013"/>
                  </a:lnTo>
                  <a:lnTo>
                    <a:pt x="714797" y="1791577"/>
                  </a:lnTo>
                  <a:lnTo>
                    <a:pt x="761201" y="1803198"/>
                  </a:lnTo>
                  <a:lnTo>
                    <a:pt x="808473" y="1812823"/>
                  </a:lnTo>
                  <a:lnTo>
                    <a:pt x="856554" y="1820401"/>
                  </a:lnTo>
                  <a:lnTo>
                    <a:pt x="905387" y="1825879"/>
                  </a:lnTo>
                  <a:lnTo>
                    <a:pt x="954914" y="1829204"/>
                  </a:lnTo>
                  <a:lnTo>
                    <a:pt x="1005078" y="1830323"/>
                  </a:lnTo>
                  <a:lnTo>
                    <a:pt x="1055241" y="1829204"/>
                  </a:lnTo>
                  <a:lnTo>
                    <a:pt x="1104768" y="1825879"/>
                  </a:lnTo>
                  <a:lnTo>
                    <a:pt x="1153601" y="1820401"/>
                  </a:lnTo>
                  <a:lnTo>
                    <a:pt x="1201682" y="1812823"/>
                  </a:lnTo>
                  <a:lnTo>
                    <a:pt x="1248954" y="1803198"/>
                  </a:lnTo>
                  <a:lnTo>
                    <a:pt x="1295358" y="1791577"/>
                  </a:lnTo>
                  <a:lnTo>
                    <a:pt x="1340838" y="1778013"/>
                  </a:lnTo>
                  <a:lnTo>
                    <a:pt x="1385336" y="1762559"/>
                  </a:lnTo>
                  <a:lnTo>
                    <a:pt x="1428794" y="1745267"/>
                  </a:lnTo>
                  <a:lnTo>
                    <a:pt x="1471155" y="1726189"/>
                  </a:lnTo>
                  <a:lnTo>
                    <a:pt x="1512361" y="1705378"/>
                  </a:lnTo>
                  <a:lnTo>
                    <a:pt x="1552354" y="1682886"/>
                  </a:lnTo>
                  <a:lnTo>
                    <a:pt x="1591077" y="1658766"/>
                  </a:lnTo>
                  <a:lnTo>
                    <a:pt x="1628473" y="1633071"/>
                  </a:lnTo>
                  <a:lnTo>
                    <a:pt x="1664483" y="1605851"/>
                  </a:lnTo>
                  <a:lnTo>
                    <a:pt x="1699051" y="1577161"/>
                  </a:lnTo>
                  <a:lnTo>
                    <a:pt x="1732118" y="1547052"/>
                  </a:lnTo>
                  <a:lnTo>
                    <a:pt x="1763628" y="1515577"/>
                  </a:lnTo>
                  <a:lnTo>
                    <a:pt x="1793521" y="1482788"/>
                  </a:lnTo>
                  <a:lnTo>
                    <a:pt x="1821742" y="1448738"/>
                  </a:lnTo>
                  <a:lnTo>
                    <a:pt x="1848232" y="1413479"/>
                  </a:lnTo>
                  <a:lnTo>
                    <a:pt x="1872933" y="1377063"/>
                  </a:lnTo>
                  <a:lnTo>
                    <a:pt x="1895789" y="1339544"/>
                  </a:lnTo>
                  <a:lnTo>
                    <a:pt x="1916741" y="1300973"/>
                  </a:lnTo>
                  <a:lnTo>
                    <a:pt x="1935733" y="1261402"/>
                  </a:lnTo>
                  <a:lnTo>
                    <a:pt x="1952705" y="1220885"/>
                  </a:lnTo>
                  <a:lnTo>
                    <a:pt x="1967602" y="1179474"/>
                  </a:lnTo>
                  <a:lnTo>
                    <a:pt x="1980364" y="1137221"/>
                  </a:lnTo>
                  <a:lnTo>
                    <a:pt x="1990936" y="1094178"/>
                  </a:lnTo>
                  <a:lnTo>
                    <a:pt x="1999258" y="1050398"/>
                  </a:lnTo>
                  <a:lnTo>
                    <a:pt x="2005274" y="1005934"/>
                  </a:lnTo>
                  <a:lnTo>
                    <a:pt x="2008925" y="960838"/>
                  </a:lnTo>
                  <a:lnTo>
                    <a:pt x="2010156" y="915161"/>
                  </a:lnTo>
                  <a:lnTo>
                    <a:pt x="2008925" y="869485"/>
                  </a:lnTo>
                  <a:lnTo>
                    <a:pt x="2005274" y="824389"/>
                  </a:lnTo>
                  <a:lnTo>
                    <a:pt x="1999258" y="779925"/>
                  </a:lnTo>
                  <a:lnTo>
                    <a:pt x="1990936" y="736145"/>
                  </a:lnTo>
                  <a:lnTo>
                    <a:pt x="1980364" y="693102"/>
                  </a:lnTo>
                  <a:lnTo>
                    <a:pt x="1967602" y="650849"/>
                  </a:lnTo>
                  <a:lnTo>
                    <a:pt x="1952705" y="609438"/>
                  </a:lnTo>
                  <a:lnTo>
                    <a:pt x="1935733" y="568921"/>
                  </a:lnTo>
                  <a:lnTo>
                    <a:pt x="1916741" y="529350"/>
                  </a:lnTo>
                  <a:lnTo>
                    <a:pt x="1895789" y="490779"/>
                  </a:lnTo>
                  <a:lnTo>
                    <a:pt x="1872933" y="453260"/>
                  </a:lnTo>
                  <a:lnTo>
                    <a:pt x="1848232" y="416844"/>
                  </a:lnTo>
                  <a:lnTo>
                    <a:pt x="1821742" y="381585"/>
                  </a:lnTo>
                  <a:lnTo>
                    <a:pt x="1793521" y="347535"/>
                  </a:lnTo>
                  <a:lnTo>
                    <a:pt x="1763628" y="314746"/>
                  </a:lnTo>
                  <a:lnTo>
                    <a:pt x="1732118" y="283271"/>
                  </a:lnTo>
                  <a:lnTo>
                    <a:pt x="1699051" y="253162"/>
                  </a:lnTo>
                  <a:lnTo>
                    <a:pt x="1664483" y="224472"/>
                  </a:lnTo>
                  <a:lnTo>
                    <a:pt x="1628473" y="197252"/>
                  </a:lnTo>
                  <a:lnTo>
                    <a:pt x="1591077" y="171557"/>
                  </a:lnTo>
                  <a:lnTo>
                    <a:pt x="1552354" y="147437"/>
                  </a:lnTo>
                  <a:lnTo>
                    <a:pt x="1512361" y="124945"/>
                  </a:lnTo>
                  <a:lnTo>
                    <a:pt x="1471155" y="104134"/>
                  </a:lnTo>
                  <a:lnTo>
                    <a:pt x="1428794" y="85056"/>
                  </a:lnTo>
                  <a:lnTo>
                    <a:pt x="1385336" y="67764"/>
                  </a:lnTo>
                  <a:lnTo>
                    <a:pt x="1340838" y="52310"/>
                  </a:lnTo>
                  <a:lnTo>
                    <a:pt x="1295358" y="38746"/>
                  </a:lnTo>
                  <a:lnTo>
                    <a:pt x="1248954" y="27125"/>
                  </a:lnTo>
                  <a:lnTo>
                    <a:pt x="1201682" y="17500"/>
                  </a:lnTo>
                  <a:lnTo>
                    <a:pt x="1153601" y="9922"/>
                  </a:lnTo>
                  <a:lnTo>
                    <a:pt x="1104768" y="4444"/>
                  </a:lnTo>
                  <a:lnTo>
                    <a:pt x="1055241" y="1119"/>
                  </a:lnTo>
                  <a:lnTo>
                    <a:pt x="1005078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7766303" y="2862072"/>
              <a:ext cx="2010410" cy="1830705"/>
            </a:xfrm>
            <a:custGeom>
              <a:avLst/>
              <a:gdLst/>
              <a:ahLst/>
              <a:cxnLst/>
              <a:rect l="l" t="t" r="r" b="b"/>
              <a:pathLst>
                <a:path w="2010409" h="1830704">
                  <a:moveTo>
                    <a:pt x="0" y="915161"/>
                  </a:moveTo>
                  <a:lnTo>
                    <a:pt x="1230" y="869485"/>
                  </a:lnTo>
                  <a:lnTo>
                    <a:pt x="4881" y="824389"/>
                  </a:lnTo>
                  <a:lnTo>
                    <a:pt x="10897" y="779925"/>
                  </a:lnTo>
                  <a:lnTo>
                    <a:pt x="19219" y="736145"/>
                  </a:lnTo>
                  <a:lnTo>
                    <a:pt x="29791" y="693102"/>
                  </a:lnTo>
                  <a:lnTo>
                    <a:pt x="42553" y="650849"/>
                  </a:lnTo>
                  <a:lnTo>
                    <a:pt x="57450" y="609438"/>
                  </a:lnTo>
                  <a:lnTo>
                    <a:pt x="74422" y="568921"/>
                  </a:lnTo>
                  <a:lnTo>
                    <a:pt x="93414" y="529350"/>
                  </a:lnTo>
                  <a:lnTo>
                    <a:pt x="114366" y="490779"/>
                  </a:lnTo>
                  <a:lnTo>
                    <a:pt x="137222" y="453260"/>
                  </a:lnTo>
                  <a:lnTo>
                    <a:pt x="161923" y="416844"/>
                  </a:lnTo>
                  <a:lnTo>
                    <a:pt x="188413" y="381585"/>
                  </a:lnTo>
                  <a:lnTo>
                    <a:pt x="216634" y="347535"/>
                  </a:lnTo>
                  <a:lnTo>
                    <a:pt x="246527" y="314746"/>
                  </a:lnTo>
                  <a:lnTo>
                    <a:pt x="278037" y="283271"/>
                  </a:lnTo>
                  <a:lnTo>
                    <a:pt x="311104" y="253162"/>
                  </a:lnTo>
                  <a:lnTo>
                    <a:pt x="345672" y="224472"/>
                  </a:lnTo>
                  <a:lnTo>
                    <a:pt x="381682" y="197252"/>
                  </a:lnTo>
                  <a:lnTo>
                    <a:pt x="419078" y="171557"/>
                  </a:lnTo>
                  <a:lnTo>
                    <a:pt x="457801" y="147437"/>
                  </a:lnTo>
                  <a:lnTo>
                    <a:pt x="497794" y="124945"/>
                  </a:lnTo>
                  <a:lnTo>
                    <a:pt x="539000" y="104134"/>
                  </a:lnTo>
                  <a:lnTo>
                    <a:pt x="581361" y="85056"/>
                  </a:lnTo>
                  <a:lnTo>
                    <a:pt x="624819" y="67764"/>
                  </a:lnTo>
                  <a:lnTo>
                    <a:pt x="669317" y="52310"/>
                  </a:lnTo>
                  <a:lnTo>
                    <a:pt x="714797" y="38746"/>
                  </a:lnTo>
                  <a:lnTo>
                    <a:pt x="761201" y="27125"/>
                  </a:lnTo>
                  <a:lnTo>
                    <a:pt x="808473" y="17500"/>
                  </a:lnTo>
                  <a:lnTo>
                    <a:pt x="856554" y="9922"/>
                  </a:lnTo>
                  <a:lnTo>
                    <a:pt x="905387" y="4444"/>
                  </a:lnTo>
                  <a:lnTo>
                    <a:pt x="954914" y="1119"/>
                  </a:lnTo>
                  <a:lnTo>
                    <a:pt x="1005078" y="0"/>
                  </a:lnTo>
                  <a:lnTo>
                    <a:pt x="1055241" y="1119"/>
                  </a:lnTo>
                  <a:lnTo>
                    <a:pt x="1104768" y="4444"/>
                  </a:lnTo>
                  <a:lnTo>
                    <a:pt x="1153601" y="9922"/>
                  </a:lnTo>
                  <a:lnTo>
                    <a:pt x="1201682" y="17500"/>
                  </a:lnTo>
                  <a:lnTo>
                    <a:pt x="1248954" y="27125"/>
                  </a:lnTo>
                  <a:lnTo>
                    <a:pt x="1295358" y="38746"/>
                  </a:lnTo>
                  <a:lnTo>
                    <a:pt x="1340838" y="52310"/>
                  </a:lnTo>
                  <a:lnTo>
                    <a:pt x="1385336" y="67764"/>
                  </a:lnTo>
                  <a:lnTo>
                    <a:pt x="1428794" y="85056"/>
                  </a:lnTo>
                  <a:lnTo>
                    <a:pt x="1471155" y="104134"/>
                  </a:lnTo>
                  <a:lnTo>
                    <a:pt x="1512361" y="124945"/>
                  </a:lnTo>
                  <a:lnTo>
                    <a:pt x="1552354" y="147437"/>
                  </a:lnTo>
                  <a:lnTo>
                    <a:pt x="1591077" y="171557"/>
                  </a:lnTo>
                  <a:lnTo>
                    <a:pt x="1628473" y="197252"/>
                  </a:lnTo>
                  <a:lnTo>
                    <a:pt x="1664483" y="224472"/>
                  </a:lnTo>
                  <a:lnTo>
                    <a:pt x="1699051" y="253162"/>
                  </a:lnTo>
                  <a:lnTo>
                    <a:pt x="1732118" y="283271"/>
                  </a:lnTo>
                  <a:lnTo>
                    <a:pt x="1763628" y="314746"/>
                  </a:lnTo>
                  <a:lnTo>
                    <a:pt x="1793521" y="347535"/>
                  </a:lnTo>
                  <a:lnTo>
                    <a:pt x="1821742" y="381585"/>
                  </a:lnTo>
                  <a:lnTo>
                    <a:pt x="1848232" y="416844"/>
                  </a:lnTo>
                  <a:lnTo>
                    <a:pt x="1872933" y="453260"/>
                  </a:lnTo>
                  <a:lnTo>
                    <a:pt x="1895789" y="490779"/>
                  </a:lnTo>
                  <a:lnTo>
                    <a:pt x="1916741" y="529350"/>
                  </a:lnTo>
                  <a:lnTo>
                    <a:pt x="1935733" y="568921"/>
                  </a:lnTo>
                  <a:lnTo>
                    <a:pt x="1952705" y="609438"/>
                  </a:lnTo>
                  <a:lnTo>
                    <a:pt x="1967602" y="650849"/>
                  </a:lnTo>
                  <a:lnTo>
                    <a:pt x="1980364" y="693102"/>
                  </a:lnTo>
                  <a:lnTo>
                    <a:pt x="1990936" y="736145"/>
                  </a:lnTo>
                  <a:lnTo>
                    <a:pt x="1999258" y="779925"/>
                  </a:lnTo>
                  <a:lnTo>
                    <a:pt x="2005274" y="824389"/>
                  </a:lnTo>
                  <a:lnTo>
                    <a:pt x="2008925" y="869485"/>
                  </a:lnTo>
                  <a:lnTo>
                    <a:pt x="2010156" y="915161"/>
                  </a:lnTo>
                  <a:lnTo>
                    <a:pt x="2008925" y="960838"/>
                  </a:lnTo>
                  <a:lnTo>
                    <a:pt x="2005274" y="1005934"/>
                  </a:lnTo>
                  <a:lnTo>
                    <a:pt x="1999258" y="1050398"/>
                  </a:lnTo>
                  <a:lnTo>
                    <a:pt x="1990936" y="1094178"/>
                  </a:lnTo>
                  <a:lnTo>
                    <a:pt x="1980364" y="1137221"/>
                  </a:lnTo>
                  <a:lnTo>
                    <a:pt x="1967602" y="1179474"/>
                  </a:lnTo>
                  <a:lnTo>
                    <a:pt x="1952705" y="1220885"/>
                  </a:lnTo>
                  <a:lnTo>
                    <a:pt x="1935733" y="1261402"/>
                  </a:lnTo>
                  <a:lnTo>
                    <a:pt x="1916741" y="1300973"/>
                  </a:lnTo>
                  <a:lnTo>
                    <a:pt x="1895789" y="1339544"/>
                  </a:lnTo>
                  <a:lnTo>
                    <a:pt x="1872933" y="1377063"/>
                  </a:lnTo>
                  <a:lnTo>
                    <a:pt x="1848232" y="1413479"/>
                  </a:lnTo>
                  <a:lnTo>
                    <a:pt x="1821742" y="1448738"/>
                  </a:lnTo>
                  <a:lnTo>
                    <a:pt x="1793521" y="1482788"/>
                  </a:lnTo>
                  <a:lnTo>
                    <a:pt x="1763628" y="1515577"/>
                  </a:lnTo>
                  <a:lnTo>
                    <a:pt x="1732118" y="1547052"/>
                  </a:lnTo>
                  <a:lnTo>
                    <a:pt x="1699051" y="1577161"/>
                  </a:lnTo>
                  <a:lnTo>
                    <a:pt x="1664483" y="1605851"/>
                  </a:lnTo>
                  <a:lnTo>
                    <a:pt x="1628473" y="1633071"/>
                  </a:lnTo>
                  <a:lnTo>
                    <a:pt x="1591077" y="1658766"/>
                  </a:lnTo>
                  <a:lnTo>
                    <a:pt x="1552354" y="1682886"/>
                  </a:lnTo>
                  <a:lnTo>
                    <a:pt x="1512361" y="1705378"/>
                  </a:lnTo>
                  <a:lnTo>
                    <a:pt x="1471155" y="1726189"/>
                  </a:lnTo>
                  <a:lnTo>
                    <a:pt x="1428794" y="1745267"/>
                  </a:lnTo>
                  <a:lnTo>
                    <a:pt x="1385336" y="1762559"/>
                  </a:lnTo>
                  <a:lnTo>
                    <a:pt x="1340838" y="1778013"/>
                  </a:lnTo>
                  <a:lnTo>
                    <a:pt x="1295358" y="1791577"/>
                  </a:lnTo>
                  <a:lnTo>
                    <a:pt x="1248954" y="1803198"/>
                  </a:lnTo>
                  <a:lnTo>
                    <a:pt x="1201682" y="1812823"/>
                  </a:lnTo>
                  <a:lnTo>
                    <a:pt x="1153601" y="1820401"/>
                  </a:lnTo>
                  <a:lnTo>
                    <a:pt x="1104768" y="1825879"/>
                  </a:lnTo>
                  <a:lnTo>
                    <a:pt x="1055241" y="1829204"/>
                  </a:lnTo>
                  <a:lnTo>
                    <a:pt x="1005078" y="1830323"/>
                  </a:lnTo>
                  <a:lnTo>
                    <a:pt x="954914" y="1829204"/>
                  </a:lnTo>
                  <a:lnTo>
                    <a:pt x="905387" y="1825879"/>
                  </a:lnTo>
                  <a:lnTo>
                    <a:pt x="856554" y="1820401"/>
                  </a:lnTo>
                  <a:lnTo>
                    <a:pt x="808473" y="1812823"/>
                  </a:lnTo>
                  <a:lnTo>
                    <a:pt x="761201" y="1803198"/>
                  </a:lnTo>
                  <a:lnTo>
                    <a:pt x="714797" y="1791577"/>
                  </a:lnTo>
                  <a:lnTo>
                    <a:pt x="669317" y="1778013"/>
                  </a:lnTo>
                  <a:lnTo>
                    <a:pt x="624819" y="1762559"/>
                  </a:lnTo>
                  <a:lnTo>
                    <a:pt x="581361" y="1745267"/>
                  </a:lnTo>
                  <a:lnTo>
                    <a:pt x="539000" y="1726189"/>
                  </a:lnTo>
                  <a:lnTo>
                    <a:pt x="497794" y="1705378"/>
                  </a:lnTo>
                  <a:lnTo>
                    <a:pt x="457801" y="1682886"/>
                  </a:lnTo>
                  <a:lnTo>
                    <a:pt x="419078" y="1658766"/>
                  </a:lnTo>
                  <a:lnTo>
                    <a:pt x="381682" y="1633071"/>
                  </a:lnTo>
                  <a:lnTo>
                    <a:pt x="345672" y="1605851"/>
                  </a:lnTo>
                  <a:lnTo>
                    <a:pt x="311104" y="1577161"/>
                  </a:lnTo>
                  <a:lnTo>
                    <a:pt x="278037" y="1547052"/>
                  </a:lnTo>
                  <a:lnTo>
                    <a:pt x="246527" y="1515577"/>
                  </a:lnTo>
                  <a:lnTo>
                    <a:pt x="216634" y="1482788"/>
                  </a:lnTo>
                  <a:lnTo>
                    <a:pt x="188413" y="1448738"/>
                  </a:lnTo>
                  <a:lnTo>
                    <a:pt x="161923" y="1413479"/>
                  </a:lnTo>
                  <a:lnTo>
                    <a:pt x="137222" y="1377063"/>
                  </a:lnTo>
                  <a:lnTo>
                    <a:pt x="114366" y="1339544"/>
                  </a:lnTo>
                  <a:lnTo>
                    <a:pt x="93414" y="1300973"/>
                  </a:lnTo>
                  <a:lnTo>
                    <a:pt x="74422" y="1261402"/>
                  </a:lnTo>
                  <a:lnTo>
                    <a:pt x="57450" y="1220885"/>
                  </a:lnTo>
                  <a:lnTo>
                    <a:pt x="42553" y="1179474"/>
                  </a:lnTo>
                  <a:lnTo>
                    <a:pt x="29791" y="1137221"/>
                  </a:lnTo>
                  <a:lnTo>
                    <a:pt x="19219" y="1094178"/>
                  </a:lnTo>
                  <a:lnTo>
                    <a:pt x="10897" y="1050398"/>
                  </a:lnTo>
                  <a:lnTo>
                    <a:pt x="4881" y="1005934"/>
                  </a:lnTo>
                  <a:lnTo>
                    <a:pt x="1230" y="960838"/>
                  </a:lnTo>
                  <a:lnTo>
                    <a:pt x="0" y="915161"/>
                  </a:lnTo>
                  <a:close/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 descr=""/>
          <p:cNvSpPr txBox="1"/>
          <p:nvPr/>
        </p:nvSpPr>
        <p:spPr>
          <a:xfrm>
            <a:off x="8150407" y="3378102"/>
            <a:ext cx="1240155" cy="6362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 indent="316865">
              <a:lnSpc>
                <a:spcPct val="100000"/>
              </a:lnSpc>
              <a:spcBef>
                <a:spcPts val="105"/>
              </a:spcBef>
            </a:pPr>
            <a:r>
              <a:rPr dirty="0" sz="2000" spc="-20" b="1">
                <a:latin typeface="Arial"/>
                <a:cs typeface="Arial"/>
              </a:rPr>
              <a:t>Core </a:t>
            </a:r>
            <a:r>
              <a:rPr dirty="0" sz="2000" spc="-10" b="1">
                <a:latin typeface="Arial"/>
                <a:cs typeface="Arial"/>
              </a:rPr>
              <a:t>Principles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20" name="object 20" descr=""/>
          <p:cNvGrpSpPr/>
          <p:nvPr/>
        </p:nvGrpSpPr>
        <p:grpSpPr>
          <a:xfrm>
            <a:off x="7932419" y="1042416"/>
            <a:ext cx="1678305" cy="1531620"/>
            <a:chOff x="7932419" y="1042416"/>
            <a:chExt cx="1678305" cy="1531620"/>
          </a:xfrm>
        </p:grpSpPr>
        <p:pic>
          <p:nvPicPr>
            <p:cNvPr id="21" name="object 21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932419" y="1042416"/>
              <a:ext cx="1677923" cy="1531619"/>
            </a:xfrm>
            <a:prstGeom prst="rect">
              <a:avLst/>
            </a:prstGeom>
          </p:spPr>
        </p:pic>
        <p:sp>
          <p:nvSpPr>
            <p:cNvPr id="22" name="object 22" descr=""/>
            <p:cNvSpPr/>
            <p:nvPr/>
          </p:nvSpPr>
          <p:spPr>
            <a:xfrm>
              <a:off x="8017763" y="1120139"/>
              <a:ext cx="1508760" cy="1376680"/>
            </a:xfrm>
            <a:custGeom>
              <a:avLst/>
              <a:gdLst/>
              <a:ahLst/>
              <a:cxnLst/>
              <a:rect l="l" t="t" r="r" b="b"/>
              <a:pathLst>
                <a:path w="1508759" h="1376680">
                  <a:moveTo>
                    <a:pt x="754380" y="0"/>
                  </a:moveTo>
                  <a:lnTo>
                    <a:pt x="704778" y="1463"/>
                  </a:lnTo>
                  <a:lnTo>
                    <a:pt x="656034" y="5793"/>
                  </a:lnTo>
                  <a:lnTo>
                    <a:pt x="608246" y="12900"/>
                  </a:lnTo>
                  <a:lnTo>
                    <a:pt x="561513" y="22692"/>
                  </a:lnTo>
                  <a:lnTo>
                    <a:pt x="515936" y="35078"/>
                  </a:lnTo>
                  <a:lnTo>
                    <a:pt x="471612" y="49969"/>
                  </a:lnTo>
                  <a:lnTo>
                    <a:pt x="428643" y="67273"/>
                  </a:lnTo>
                  <a:lnTo>
                    <a:pt x="387127" y="86900"/>
                  </a:lnTo>
                  <a:lnTo>
                    <a:pt x="347163" y="108759"/>
                  </a:lnTo>
                  <a:lnTo>
                    <a:pt x="308851" y="132759"/>
                  </a:lnTo>
                  <a:lnTo>
                    <a:pt x="272290" y="158811"/>
                  </a:lnTo>
                  <a:lnTo>
                    <a:pt x="237581" y="186822"/>
                  </a:lnTo>
                  <a:lnTo>
                    <a:pt x="204821" y="216703"/>
                  </a:lnTo>
                  <a:lnTo>
                    <a:pt x="174111" y="248362"/>
                  </a:lnTo>
                  <a:lnTo>
                    <a:pt x="145550" y="281710"/>
                  </a:lnTo>
                  <a:lnTo>
                    <a:pt x="119237" y="316655"/>
                  </a:lnTo>
                  <a:lnTo>
                    <a:pt x="95272" y="353107"/>
                  </a:lnTo>
                  <a:lnTo>
                    <a:pt x="73755" y="390974"/>
                  </a:lnTo>
                  <a:lnTo>
                    <a:pt x="54783" y="430168"/>
                  </a:lnTo>
                  <a:lnTo>
                    <a:pt x="38458" y="470596"/>
                  </a:lnTo>
                  <a:lnTo>
                    <a:pt x="24878" y="512168"/>
                  </a:lnTo>
                  <a:lnTo>
                    <a:pt x="14143" y="554794"/>
                  </a:lnTo>
                  <a:lnTo>
                    <a:pt x="6352" y="598383"/>
                  </a:lnTo>
                  <a:lnTo>
                    <a:pt x="1604" y="642843"/>
                  </a:lnTo>
                  <a:lnTo>
                    <a:pt x="0" y="688086"/>
                  </a:lnTo>
                  <a:lnTo>
                    <a:pt x="1604" y="733328"/>
                  </a:lnTo>
                  <a:lnTo>
                    <a:pt x="6352" y="777788"/>
                  </a:lnTo>
                  <a:lnTo>
                    <a:pt x="14143" y="821377"/>
                  </a:lnTo>
                  <a:lnTo>
                    <a:pt x="24878" y="864003"/>
                  </a:lnTo>
                  <a:lnTo>
                    <a:pt x="38458" y="905575"/>
                  </a:lnTo>
                  <a:lnTo>
                    <a:pt x="54783" y="946003"/>
                  </a:lnTo>
                  <a:lnTo>
                    <a:pt x="73755" y="985197"/>
                  </a:lnTo>
                  <a:lnTo>
                    <a:pt x="95272" y="1023064"/>
                  </a:lnTo>
                  <a:lnTo>
                    <a:pt x="119237" y="1059516"/>
                  </a:lnTo>
                  <a:lnTo>
                    <a:pt x="145550" y="1094461"/>
                  </a:lnTo>
                  <a:lnTo>
                    <a:pt x="174111" y="1127809"/>
                  </a:lnTo>
                  <a:lnTo>
                    <a:pt x="204821" y="1159468"/>
                  </a:lnTo>
                  <a:lnTo>
                    <a:pt x="237581" y="1189349"/>
                  </a:lnTo>
                  <a:lnTo>
                    <a:pt x="272290" y="1217360"/>
                  </a:lnTo>
                  <a:lnTo>
                    <a:pt x="308851" y="1243412"/>
                  </a:lnTo>
                  <a:lnTo>
                    <a:pt x="347163" y="1267412"/>
                  </a:lnTo>
                  <a:lnTo>
                    <a:pt x="387127" y="1289271"/>
                  </a:lnTo>
                  <a:lnTo>
                    <a:pt x="428643" y="1308898"/>
                  </a:lnTo>
                  <a:lnTo>
                    <a:pt x="471612" y="1326202"/>
                  </a:lnTo>
                  <a:lnTo>
                    <a:pt x="515936" y="1341093"/>
                  </a:lnTo>
                  <a:lnTo>
                    <a:pt x="561513" y="1353479"/>
                  </a:lnTo>
                  <a:lnTo>
                    <a:pt x="608246" y="1363271"/>
                  </a:lnTo>
                  <a:lnTo>
                    <a:pt x="656034" y="1370378"/>
                  </a:lnTo>
                  <a:lnTo>
                    <a:pt x="704778" y="1374708"/>
                  </a:lnTo>
                  <a:lnTo>
                    <a:pt x="754380" y="1376172"/>
                  </a:lnTo>
                  <a:lnTo>
                    <a:pt x="803981" y="1374708"/>
                  </a:lnTo>
                  <a:lnTo>
                    <a:pt x="852725" y="1370378"/>
                  </a:lnTo>
                  <a:lnTo>
                    <a:pt x="900513" y="1363271"/>
                  </a:lnTo>
                  <a:lnTo>
                    <a:pt x="947246" y="1353479"/>
                  </a:lnTo>
                  <a:lnTo>
                    <a:pt x="992823" y="1341093"/>
                  </a:lnTo>
                  <a:lnTo>
                    <a:pt x="1037147" y="1326202"/>
                  </a:lnTo>
                  <a:lnTo>
                    <a:pt x="1080116" y="1308898"/>
                  </a:lnTo>
                  <a:lnTo>
                    <a:pt x="1121632" y="1289271"/>
                  </a:lnTo>
                  <a:lnTo>
                    <a:pt x="1161596" y="1267412"/>
                  </a:lnTo>
                  <a:lnTo>
                    <a:pt x="1199908" y="1243412"/>
                  </a:lnTo>
                  <a:lnTo>
                    <a:pt x="1236469" y="1217360"/>
                  </a:lnTo>
                  <a:lnTo>
                    <a:pt x="1271178" y="1189349"/>
                  </a:lnTo>
                  <a:lnTo>
                    <a:pt x="1303938" y="1159468"/>
                  </a:lnTo>
                  <a:lnTo>
                    <a:pt x="1334648" y="1127809"/>
                  </a:lnTo>
                  <a:lnTo>
                    <a:pt x="1363209" y="1094461"/>
                  </a:lnTo>
                  <a:lnTo>
                    <a:pt x="1389522" y="1059516"/>
                  </a:lnTo>
                  <a:lnTo>
                    <a:pt x="1413487" y="1023064"/>
                  </a:lnTo>
                  <a:lnTo>
                    <a:pt x="1435004" y="985197"/>
                  </a:lnTo>
                  <a:lnTo>
                    <a:pt x="1453976" y="946003"/>
                  </a:lnTo>
                  <a:lnTo>
                    <a:pt x="1470301" y="905575"/>
                  </a:lnTo>
                  <a:lnTo>
                    <a:pt x="1483881" y="864003"/>
                  </a:lnTo>
                  <a:lnTo>
                    <a:pt x="1494616" y="821377"/>
                  </a:lnTo>
                  <a:lnTo>
                    <a:pt x="1502407" y="777788"/>
                  </a:lnTo>
                  <a:lnTo>
                    <a:pt x="1507155" y="733328"/>
                  </a:lnTo>
                  <a:lnTo>
                    <a:pt x="1508760" y="688086"/>
                  </a:lnTo>
                  <a:lnTo>
                    <a:pt x="1507155" y="642843"/>
                  </a:lnTo>
                  <a:lnTo>
                    <a:pt x="1502407" y="598383"/>
                  </a:lnTo>
                  <a:lnTo>
                    <a:pt x="1494616" y="554794"/>
                  </a:lnTo>
                  <a:lnTo>
                    <a:pt x="1483881" y="512168"/>
                  </a:lnTo>
                  <a:lnTo>
                    <a:pt x="1470301" y="470596"/>
                  </a:lnTo>
                  <a:lnTo>
                    <a:pt x="1453976" y="430168"/>
                  </a:lnTo>
                  <a:lnTo>
                    <a:pt x="1435004" y="390974"/>
                  </a:lnTo>
                  <a:lnTo>
                    <a:pt x="1413487" y="353107"/>
                  </a:lnTo>
                  <a:lnTo>
                    <a:pt x="1389522" y="316655"/>
                  </a:lnTo>
                  <a:lnTo>
                    <a:pt x="1363209" y="281710"/>
                  </a:lnTo>
                  <a:lnTo>
                    <a:pt x="1334648" y="248362"/>
                  </a:lnTo>
                  <a:lnTo>
                    <a:pt x="1303938" y="216703"/>
                  </a:lnTo>
                  <a:lnTo>
                    <a:pt x="1271178" y="186822"/>
                  </a:lnTo>
                  <a:lnTo>
                    <a:pt x="1236469" y="158811"/>
                  </a:lnTo>
                  <a:lnTo>
                    <a:pt x="1199908" y="132759"/>
                  </a:lnTo>
                  <a:lnTo>
                    <a:pt x="1161596" y="108759"/>
                  </a:lnTo>
                  <a:lnTo>
                    <a:pt x="1121632" y="86900"/>
                  </a:lnTo>
                  <a:lnTo>
                    <a:pt x="1080116" y="67273"/>
                  </a:lnTo>
                  <a:lnTo>
                    <a:pt x="1037147" y="49969"/>
                  </a:lnTo>
                  <a:lnTo>
                    <a:pt x="992823" y="35078"/>
                  </a:lnTo>
                  <a:lnTo>
                    <a:pt x="947246" y="22692"/>
                  </a:lnTo>
                  <a:lnTo>
                    <a:pt x="900513" y="12900"/>
                  </a:lnTo>
                  <a:lnTo>
                    <a:pt x="852725" y="5793"/>
                  </a:lnTo>
                  <a:lnTo>
                    <a:pt x="803981" y="1463"/>
                  </a:lnTo>
                  <a:lnTo>
                    <a:pt x="754380" y="0"/>
                  </a:lnTo>
                  <a:close/>
                </a:path>
              </a:pathLst>
            </a:custGeom>
            <a:solidFill>
              <a:srgbClr val="006857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 descr=""/>
          <p:cNvSpPr txBox="1"/>
          <p:nvPr/>
        </p:nvSpPr>
        <p:spPr>
          <a:xfrm>
            <a:off x="8375005" y="1593204"/>
            <a:ext cx="7905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 b="1">
                <a:solidFill>
                  <a:srgbClr val="FFFFFF"/>
                </a:solidFill>
                <a:latin typeface="Calibri"/>
                <a:cs typeface="Calibri"/>
              </a:rPr>
              <a:t>Accessible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24" name="object 24" descr=""/>
          <p:cNvGrpSpPr/>
          <p:nvPr/>
        </p:nvGrpSpPr>
        <p:grpSpPr>
          <a:xfrm>
            <a:off x="10104119" y="3011423"/>
            <a:ext cx="1678305" cy="1531620"/>
            <a:chOff x="10104119" y="3011423"/>
            <a:chExt cx="1678305" cy="1531620"/>
          </a:xfrm>
        </p:grpSpPr>
        <p:pic>
          <p:nvPicPr>
            <p:cNvPr id="25" name="object 2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104119" y="3011423"/>
              <a:ext cx="1677923" cy="1531619"/>
            </a:xfrm>
            <a:prstGeom prst="rect">
              <a:avLst/>
            </a:prstGeom>
          </p:spPr>
        </p:pic>
        <p:sp>
          <p:nvSpPr>
            <p:cNvPr id="26" name="object 26" descr=""/>
            <p:cNvSpPr/>
            <p:nvPr/>
          </p:nvSpPr>
          <p:spPr>
            <a:xfrm>
              <a:off x="10166603" y="3089147"/>
              <a:ext cx="1507490" cy="1376680"/>
            </a:xfrm>
            <a:custGeom>
              <a:avLst/>
              <a:gdLst/>
              <a:ahLst/>
              <a:cxnLst/>
              <a:rect l="l" t="t" r="r" b="b"/>
              <a:pathLst>
                <a:path w="1507490" h="1376679">
                  <a:moveTo>
                    <a:pt x="753618" y="0"/>
                  </a:moveTo>
                  <a:lnTo>
                    <a:pt x="704066" y="1463"/>
                  </a:lnTo>
                  <a:lnTo>
                    <a:pt x="655371" y="5793"/>
                  </a:lnTo>
                  <a:lnTo>
                    <a:pt x="607631" y="12900"/>
                  </a:lnTo>
                  <a:lnTo>
                    <a:pt x="560946" y="22692"/>
                  </a:lnTo>
                  <a:lnTo>
                    <a:pt x="515414" y="35078"/>
                  </a:lnTo>
                  <a:lnTo>
                    <a:pt x="471135" y="49969"/>
                  </a:lnTo>
                  <a:lnTo>
                    <a:pt x="428209" y="67273"/>
                  </a:lnTo>
                  <a:lnTo>
                    <a:pt x="386735" y="86900"/>
                  </a:lnTo>
                  <a:lnTo>
                    <a:pt x="346811" y="108759"/>
                  </a:lnTo>
                  <a:lnTo>
                    <a:pt x="308538" y="132759"/>
                  </a:lnTo>
                  <a:lnTo>
                    <a:pt x="272015" y="158811"/>
                  </a:lnTo>
                  <a:lnTo>
                    <a:pt x="237340" y="186822"/>
                  </a:lnTo>
                  <a:lnTo>
                    <a:pt x="204614" y="216703"/>
                  </a:lnTo>
                  <a:lnTo>
                    <a:pt x="173935" y="248362"/>
                  </a:lnTo>
                  <a:lnTo>
                    <a:pt x="145403" y="281710"/>
                  </a:lnTo>
                  <a:lnTo>
                    <a:pt x="119116" y="316655"/>
                  </a:lnTo>
                  <a:lnTo>
                    <a:pt x="95176" y="353107"/>
                  </a:lnTo>
                  <a:lnTo>
                    <a:pt x="73680" y="390974"/>
                  </a:lnTo>
                  <a:lnTo>
                    <a:pt x="54728" y="430168"/>
                  </a:lnTo>
                  <a:lnTo>
                    <a:pt x="38419" y="470596"/>
                  </a:lnTo>
                  <a:lnTo>
                    <a:pt x="24853" y="512168"/>
                  </a:lnTo>
                  <a:lnTo>
                    <a:pt x="14128" y="554794"/>
                  </a:lnTo>
                  <a:lnTo>
                    <a:pt x="6345" y="598383"/>
                  </a:lnTo>
                  <a:lnTo>
                    <a:pt x="1602" y="642843"/>
                  </a:lnTo>
                  <a:lnTo>
                    <a:pt x="0" y="688085"/>
                  </a:lnTo>
                  <a:lnTo>
                    <a:pt x="1602" y="733328"/>
                  </a:lnTo>
                  <a:lnTo>
                    <a:pt x="6345" y="777788"/>
                  </a:lnTo>
                  <a:lnTo>
                    <a:pt x="14128" y="821377"/>
                  </a:lnTo>
                  <a:lnTo>
                    <a:pt x="24853" y="864003"/>
                  </a:lnTo>
                  <a:lnTo>
                    <a:pt x="38419" y="905575"/>
                  </a:lnTo>
                  <a:lnTo>
                    <a:pt x="54728" y="946003"/>
                  </a:lnTo>
                  <a:lnTo>
                    <a:pt x="73680" y="985197"/>
                  </a:lnTo>
                  <a:lnTo>
                    <a:pt x="95176" y="1023064"/>
                  </a:lnTo>
                  <a:lnTo>
                    <a:pt x="119116" y="1059516"/>
                  </a:lnTo>
                  <a:lnTo>
                    <a:pt x="145403" y="1094461"/>
                  </a:lnTo>
                  <a:lnTo>
                    <a:pt x="173935" y="1127809"/>
                  </a:lnTo>
                  <a:lnTo>
                    <a:pt x="204614" y="1159468"/>
                  </a:lnTo>
                  <a:lnTo>
                    <a:pt x="237340" y="1189349"/>
                  </a:lnTo>
                  <a:lnTo>
                    <a:pt x="272015" y="1217360"/>
                  </a:lnTo>
                  <a:lnTo>
                    <a:pt x="308538" y="1243412"/>
                  </a:lnTo>
                  <a:lnTo>
                    <a:pt x="346811" y="1267412"/>
                  </a:lnTo>
                  <a:lnTo>
                    <a:pt x="386735" y="1289271"/>
                  </a:lnTo>
                  <a:lnTo>
                    <a:pt x="428209" y="1308898"/>
                  </a:lnTo>
                  <a:lnTo>
                    <a:pt x="471135" y="1326202"/>
                  </a:lnTo>
                  <a:lnTo>
                    <a:pt x="515414" y="1341093"/>
                  </a:lnTo>
                  <a:lnTo>
                    <a:pt x="560946" y="1353479"/>
                  </a:lnTo>
                  <a:lnTo>
                    <a:pt x="607631" y="1363271"/>
                  </a:lnTo>
                  <a:lnTo>
                    <a:pt x="655371" y="1370378"/>
                  </a:lnTo>
                  <a:lnTo>
                    <a:pt x="704066" y="1374708"/>
                  </a:lnTo>
                  <a:lnTo>
                    <a:pt x="753618" y="1376171"/>
                  </a:lnTo>
                  <a:lnTo>
                    <a:pt x="803169" y="1374708"/>
                  </a:lnTo>
                  <a:lnTo>
                    <a:pt x="851864" y="1370378"/>
                  </a:lnTo>
                  <a:lnTo>
                    <a:pt x="899604" y="1363271"/>
                  </a:lnTo>
                  <a:lnTo>
                    <a:pt x="946289" y="1353479"/>
                  </a:lnTo>
                  <a:lnTo>
                    <a:pt x="991821" y="1341093"/>
                  </a:lnTo>
                  <a:lnTo>
                    <a:pt x="1036100" y="1326202"/>
                  </a:lnTo>
                  <a:lnTo>
                    <a:pt x="1079026" y="1308898"/>
                  </a:lnTo>
                  <a:lnTo>
                    <a:pt x="1120500" y="1289271"/>
                  </a:lnTo>
                  <a:lnTo>
                    <a:pt x="1160424" y="1267412"/>
                  </a:lnTo>
                  <a:lnTo>
                    <a:pt x="1198697" y="1243412"/>
                  </a:lnTo>
                  <a:lnTo>
                    <a:pt x="1235220" y="1217360"/>
                  </a:lnTo>
                  <a:lnTo>
                    <a:pt x="1269895" y="1189349"/>
                  </a:lnTo>
                  <a:lnTo>
                    <a:pt x="1302621" y="1159468"/>
                  </a:lnTo>
                  <a:lnTo>
                    <a:pt x="1333300" y="1127809"/>
                  </a:lnTo>
                  <a:lnTo>
                    <a:pt x="1361832" y="1094461"/>
                  </a:lnTo>
                  <a:lnTo>
                    <a:pt x="1388119" y="1059516"/>
                  </a:lnTo>
                  <a:lnTo>
                    <a:pt x="1412059" y="1023064"/>
                  </a:lnTo>
                  <a:lnTo>
                    <a:pt x="1433555" y="985197"/>
                  </a:lnTo>
                  <a:lnTo>
                    <a:pt x="1452507" y="946003"/>
                  </a:lnTo>
                  <a:lnTo>
                    <a:pt x="1468816" y="905575"/>
                  </a:lnTo>
                  <a:lnTo>
                    <a:pt x="1482382" y="864003"/>
                  </a:lnTo>
                  <a:lnTo>
                    <a:pt x="1493107" y="821377"/>
                  </a:lnTo>
                  <a:lnTo>
                    <a:pt x="1500890" y="777788"/>
                  </a:lnTo>
                  <a:lnTo>
                    <a:pt x="1505633" y="733328"/>
                  </a:lnTo>
                  <a:lnTo>
                    <a:pt x="1507236" y="688085"/>
                  </a:lnTo>
                  <a:lnTo>
                    <a:pt x="1505633" y="642843"/>
                  </a:lnTo>
                  <a:lnTo>
                    <a:pt x="1500890" y="598383"/>
                  </a:lnTo>
                  <a:lnTo>
                    <a:pt x="1493107" y="554794"/>
                  </a:lnTo>
                  <a:lnTo>
                    <a:pt x="1482382" y="512168"/>
                  </a:lnTo>
                  <a:lnTo>
                    <a:pt x="1468816" y="470596"/>
                  </a:lnTo>
                  <a:lnTo>
                    <a:pt x="1452507" y="430168"/>
                  </a:lnTo>
                  <a:lnTo>
                    <a:pt x="1433555" y="390974"/>
                  </a:lnTo>
                  <a:lnTo>
                    <a:pt x="1412059" y="353107"/>
                  </a:lnTo>
                  <a:lnTo>
                    <a:pt x="1388119" y="316655"/>
                  </a:lnTo>
                  <a:lnTo>
                    <a:pt x="1361832" y="281710"/>
                  </a:lnTo>
                  <a:lnTo>
                    <a:pt x="1333300" y="248362"/>
                  </a:lnTo>
                  <a:lnTo>
                    <a:pt x="1302621" y="216703"/>
                  </a:lnTo>
                  <a:lnTo>
                    <a:pt x="1269895" y="186822"/>
                  </a:lnTo>
                  <a:lnTo>
                    <a:pt x="1235220" y="158811"/>
                  </a:lnTo>
                  <a:lnTo>
                    <a:pt x="1198697" y="132759"/>
                  </a:lnTo>
                  <a:lnTo>
                    <a:pt x="1160424" y="108759"/>
                  </a:lnTo>
                  <a:lnTo>
                    <a:pt x="1120500" y="86900"/>
                  </a:lnTo>
                  <a:lnTo>
                    <a:pt x="1079026" y="67273"/>
                  </a:lnTo>
                  <a:lnTo>
                    <a:pt x="1036100" y="49969"/>
                  </a:lnTo>
                  <a:lnTo>
                    <a:pt x="991821" y="35078"/>
                  </a:lnTo>
                  <a:lnTo>
                    <a:pt x="946289" y="22692"/>
                  </a:lnTo>
                  <a:lnTo>
                    <a:pt x="899604" y="12900"/>
                  </a:lnTo>
                  <a:lnTo>
                    <a:pt x="851864" y="5793"/>
                  </a:lnTo>
                  <a:lnTo>
                    <a:pt x="803169" y="1463"/>
                  </a:lnTo>
                  <a:lnTo>
                    <a:pt x="753618" y="0"/>
                  </a:lnTo>
                  <a:close/>
                </a:path>
              </a:pathLst>
            </a:custGeom>
            <a:solidFill>
              <a:srgbClr val="1790AC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7" name="object 27" descr=""/>
          <p:cNvSpPr txBox="1"/>
          <p:nvPr/>
        </p:nvSpPr>
        <p:spPr>
          <a:xfrm>
            <a:off x="10491799" y="3513225"/>
            <a:ext cx="839469" cy="453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95885" marR="5080" indent="-8382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Timely</a:t>
            </a:r>
            <a:r>
              <a:rPr dirty="0" sz="14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25" b="1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dirty="0" sz="1400" spc="-10" b="1">
                <a:solidFill>
                  <a:srgbClr val="FFFFFF"/>
                </a:solidFill>
                <a:latin typeface="Calibri"/>
                <a:cs typeface="Calibri"/>
              </a:rPr>
              <a:t>Relevant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28" name="object 28" descr=""/>
          <p:cNvGrpSpPr/>
          <p:nvPr/>
        </p:nvGrpSpPr>
        <p:grpSpPr>
          <a:xfrm>
            <a:off x="5762244" y="3011423"/>
            <a:ext cx="1678305" cy="1531620"/>
            <a:chOff x="5762244" y="3011423"/>
            <a:chExt cx="1678305" cy="1531620"/>
          </a:xfrm>
        </p:grpSpPr>
        <p:pic>
          <p:nvPicPr>
            <p:cNvPr id="29" name="object 29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62244" y="3011423"/>
              <a:ext cx="1677923" cy="1531619"/>
            </a:xfrm>
            <a:prstGeom prst="rect">
              <a:avLst/>
            </a:prstGeom>
          </p:spPr>
        </p:pic>
        <p:sp>
          <p:nvSpPr>
            <p:cNvPr id="30" name="object 30" descr=""/>
            <p:cNvSpPr/>
            <p:nvPr/>
          </p:nvSpPr>
          <p:spPr>
            <a:xfrm>
              <a:off x="5847588" y="3089147"/>
              <a:ext cx="1507490" cy="1376680"/>
            </a:xfrm>
            <a:custGeom>
              <a:avLst/>
              <a:gdLst/>
              <a:ahLst/>
              <a:cxnLst/>
              <a:rect l="l" t="t" r="r" b="b"/>
              <a:pathLst>
                <a:path w="1507490" h="1376679">
                  <a:moveTo>
                    <a:pt x="753618" y="0"/>
                  </a:moveTo>
                  <a:lnTo>
                    <a:pt x="704066" y="1463"/>
                  </a:lnTo>
                  <a:lnTo>
                    <a:pt x="655371" y="5793"/>
                  </a:lnTo>
                  <a:lnTo>
                    <a:pt x="607631" y="12900"/>
                  </a:lnTo>
                  <a:lnTo>
                    <a:pt x="560946" y="22692"/>
                  </a:lnTo>
                  <a:lnTo>
                    <a:pt x="515414" y="35078"/>
                  </a:lnTo>
                  <a:lnTo>
                    <a:pt x="471135" y="49969"/>
                  </a:lnTo>
                  <a:lnTo>
                    <a:pt x="428209" y="67273"/>
                  </a:lnTo>
                  <a:lnTo>
                    <a:pt x="386735" y="86900"/>
                  </a:lnTo>
                  <a:lnTo>
                    <a:pt x="346811" y="108759"/>
                  </a:lnTo>
                  <a:lnTo>
                    <a:pt x="308538" y="132759"/>
                  </a:lnTo>
                  <a:lnTo>
                    <a:pt x="272015" y="158811"/>
                  </a:lnTo>
                  <a:lnTo>
                    <a:pt x="237340" y="186822"/>
                  </a:lnTo>
                  <a:lnTo>
                    <a:pt x="204614" y="216703"/>
                  </a:lnTo>
                  <a:lnTo>
                    <a:pt x="173935" y="248362"/>
                  </a:lnTo>
                  <a:lnTo>
                    <a:pt x="145403" y="281710"/>
                  </a:lnTo>
                  <a:lnTo>
                    <a:pt x="119116" y="316655"/>
                  </a:lnTo>
                  <a:lnTo>
                    <a:pt x="95176" y="353107"/>
                  </a:lnTo>
                  <a:lnTo>
                    <a:pt x="73680" y="390974"/>
                  </a:lnTo>
                  <a:lnTo>
                    <a:pt x="54728" y="430168"/>
                  </a:lnTo>
                  <a:lnTo>
                    <a:pt x="38419" y="470596"/>
                  </a:lnTo>
                  <a:lnTo>
                    <a:pt x="24853" y="512168"/>
                  </a:lnTo>
                  <a:lnTo>
                    <a:pt x="14128" y="554794"/>
                  </a:lnTo>
                  <a:lnTo>
                    <a:pt x="6345" y="598383"/>
                  </a:lnTo>
                  <a:lnTo>
                    <a:pt x="1602" y="642843"/>
                  </a:lnTo>
                  <a:lnTo>
                    <a:pt x="0" y="688085"/>
                  </a:lnTo>
                  <a:lnTo>
                    <a:pt x="1602" y="733328"/>
                  </a:lnTo>
                  <a:lnTo>
                    <a:pt x="6345" y="777788"/>
                  </a:lnTo>
                  <a:lnTo>
                    <a:pt x="14128" y="821377"/>
                  </a:lnTo>
                  <a:lnTo>
                    <a:pt x="24853" y="864003"/>
                  </a:lnTo>
                  <a:lnTo>
                    <a:pt x="38419" y="905575"/>
                  </a:lnTo>
                  <a:lnTo>
                    <a:pt x="54728" y="946003"/>
                  </a:lnTo>
                  <a:lnTo>
                    <a:pt x="73680" y="985197"/>
                  </a:lnTo>
                  <a:lnTo>
                    <a:pt x="95176" y="1023064"/>
                  </a:lnTo>
                  <a:lnTo>
                    <a:pt x="119116" y="1059516"/>
                  </a:lnTo>
                  <a:lnTo>
                    <a:pt x="145403" y="1094461"/>
                  </a:lnTo>
                  <a:lnTo>
                    <a:pt x="173935" y="1127809"/>
                  </a:lnTo>
                  <a:lnTo>
                    <a:pt x="204614" y="1159468"/>
                  </a:lnTo>
                  <a:lnTo>
                    <a:pt x="237340" y="1189349"/>
                  </a:lnTo>
                  <a:lnTo>
                    <a:pt x="272015" y="1217360"/>
                  </a:lnTo>
                  <a:lnTo>
                    <a:pt x="308538" y="1243412"/>
                  </a:lnTo>
                  <a:lnTo>
                    <a:pt x="346811" y="1267412"/>
                  </a:lnTo>
                  <a:lnTo>
                    <a:pt x="386735" y="1289271"/>
                  </a:lnTo>
                  <a:lnTo>
                    <a:pt x="428209" y="1308898"/>
                  </a:lnTo>
                  <a:lnTo>
                    <a:pt x="471135" y="1326202"/>
                  </a:lnTo>
                  <a:lnTo>
                    <a:pt x="515414" y="1341093"/>
                  </a:lnTo>
                  <a:lnTo>
                    <a:pt x="560946" y="1353479"/>
                  </a:lnTo>
                  <a:lnTo>
                    <a:pt x="607631" y="1363271"/>
                  </a:lnTo>
                  <a:lnTo>
                    <a:pt x="655371" y="1370378"/>
                  </a:lnTo>
                  <a:lnTo>
                    <a:pt x="704066" y="1374708"/>
                  </a:lnTo>
                  <a:lnTo>
                    <a:pt x="753618" y="1376171"/>
                  </a:lnTo>
                  <a:lnTo>
                    <a:pt x="803169" y="1374708"/>
                  </a:lnTo>
                  <a:lnTo>
                    <a:pt x="851864" y="1370378"/>
                  </a:lnTo>
                  <a:lnTo>
                    <a:pt x="899604" y="1363271"/>
                  </a:lnTo>
                  <a:lnTo>
                    <a:pt x="946289" y="1353479"/>
                  </a:lnTo>
                  <a:lnTo>
                    <a:pt x="991821" y="1341093"/>
                  </a:lnTo>
                  <a:lnTo>
                    <a:pt x="1036100" y="1326202"/>
                  </a:lnTo>
                  <a:lnTo>
                    <a:pt x="1079026" y="1308898"/>
                  </a:lnTo>
                  <a:lnTo>
                    <a:pt x="1120500" y="1289271"/>
                  </a:lnTo>
                  <a:lnTo>
                    <a:pt x="1160424" y="1267412"/>
                  </a:lnTo>
                  <a:lnTo>
                    <a:pt x="1198697" y="1243412"/>
                  </a:lnTo>
                  <a:lnTo>
                    <a:pt x="1235220" y="1217360"/>
                  </a:lnTo>
                  <a:lnTo>
                    <a:pt x="1269895" y="1189349"/>
                  </a:lnTo>
                  <a:lnTo>
                    <a:pt x="1302621" y="1159468"/>
                  </a:lnTo>
                  <a:lnTo>
                    <a:pt x="1333300" y="1127809"/>
                  </a:lnTo>
                  <a:lnTo>
                    <a:pt x="1361832" y="1094461"/>
                  </a:lnTo>
                  <a:lnTo>
                    <a:pt x="1388119" y="1059516"/>
                  </a:lnTo>
                  <a:lnTo>
                    <a:pt x="1412059" y="1023064"/>
                  </a:lnTo>
                  <a:lnTo>
                    <a:pt x="1433555" y="985197"/>
                  </a:lnTo>
                  <a:lnTo>
                    <a:pt x="1452507" y="946003"/>
                  </a:lnTo>
                  <a:lnTo>
                    <a:pt x="1468816" y="905575"/>
                  </a:lnTo>
                  <a:lnTo>
                    <a:pt x="1482382" y="864003"/>
                  </a:lnTo>
                  <a:lnTo>
                    <a:pt x="1493107" y="821377"/>
                  </a:lnTo>
                  <a:lnTo>
                    <a:pt x="1500890" y="777788"/>
                  </a:lnTo>
                  <a:lnTo>
                    <a:pt x="1505633" y="733328"/>
                  </a:lnTo>
                  <a:lnTo>
                    <a:pt x="1507236" y="688085"/>
                  </a:lnTo>
                  <a:lnTo>
                    <a:pt x="1505633" y="642843"/>
                  </a:lnTo>
                  <a:lnTo>
                    <a:pt x="1500890" y="598383"/>
                  </a:lnTo>
                  <a:lnTo>
                    <a:pt x="1493107" y="554794"/>
                  </a:lnTo>
                  <a:lnTo>
                    <a:pt x="1482382" y="512168"/>
                  </a:lnTo>
                  <a:lnTo>
                    <a:pt x="1468816" y="470596"/>
                  </a:lnTo>
                  <a:lnTo>
                    <a:pt x="1452507" y="430168"/>
                  </a:lnTo>
                  <a:lnTo>
                    <a:pt x="1433555" y="390974"/>
                  </a:lnTo>
                  <a:lnTo>
                    <a:pt x="1412059" y="353107"/>
                  </a:lnTo>
                  <a:lnTo>
                    <a:pt x="1388119" y="316655"/>
                  </a:lnTo>
                  <a:lnTo>
                    <a:pt x="1361832" y="281710"/>
                  </a:lnTo>
                  <a:lnTo>
                    <a:pt x="1333300" y="248362"/>
                  </a:lnTo>
                  <a:lnTo>
                    <a:pt x="1302621" y="216703"/>
                  </a:lnTo>
                  <a:lnTo>
                    <a:pt x="1269895" y="186822"/>
                  </a:lnTo>
                  <a:lnTo>
                    <a:pt x="1235220" y="158811"/>
                  </a:lnTo>
                  <a:lnTo>
                    <a:pt x="1198697" y="132759"/>
                  </a:lnTo>
                  <a:lnTo>
                    <a:pt x="1160424" y="108759"/>
                  </a:lnTo>
                  <a:lnTo>
                    <a:pt x="1120500" y="86900"/>
                  </a:lnTo>
                  <a:lnTo>
                    <a:pt x="1079026" y="67273"/>
                  </a:lnTo>
                  <a:lnTo>
                    <a:pt x="1036100" y="49969"/>
                  </a:lnTo>
                  <a:lnTo>
                    <a:pt x="991821" y="35078"/>
                  </a:lnTo>
                  <a:lnTo>
                    <a:pt x="946289" y="22692"/>
                  </a:lnTo>
                  <a:lnTo>
                    <a:pt x="899604" y="12900"/>
                  </a:lnTo>
                  <a:lnTo>
                    <a:pt x="851864" y="5793"/>
                  </a:lnTo>
                  <a:lnTo>
                    <a:pt x="803169" y="1463"/>
                  </a:lnTo>
                  <a:lnTo>
                    <a:pt x="753618" y="0"/>
                  </a:lnTo>
                  <a:close/>
                </a:path>
              </a:pathLst>
            </a:custGeom>
            <a:solidFill>
              <a:srgbClr val="5F5CA1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1" name="object 31" descr=""/>
          <p:cNvSpPr txBox="1"/>
          <p:nvPr/>
        </p:nvSpPr>
        <p:spPr>
          <a:xfrm>
            <a:off x="6002679" y="3512516"/>
            <a:ext cx="1139825" cy="453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 indent="74295">
              <a:lnSpc>
                <a:spcPct val="100000"/>
              </a:lnSpc>
              <a:spcBef>
                <a:spcPts val="105"/>
              </a:spcBef>
            </a:pPr>
            <a:r>
              <a:rPr dirty="0" sz="1400" spc="-10" b="1">
                <a:solidFill>
                  <a:srgbClr val="FFFFFF"/>
                </a:solidFill>
                <a:latin typeface="Calibri"/>
                <a:cs typeface="Calibri"/>
              </a:rPr>
              <a:t>Accurate</a:t>
            </a:r>
            <a:r>
              <a:rPr dirty="0" sz="1400" spc="-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25" b="1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dirty="0" sz="1400" spc="-10" b="1">
                <a:solidFill>
                  <a:srgbClr val="FFFFFF"/>
                </a:solidFill>
                <a:latin typeface="Calibri"/>
                <a:cs typeface="Calibri"/>
              </a:rPr>
              <a:t>Representative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32" name="object 32" descr=""/>
          <p:cNvGrpSpPr/>
          <p:nvPr/>
        </p:nvGrpSpPr>
        <p:grpSpPr>
          <a:xfrm>
            <a:off x="7932419" y="4980432"/>
            <a:ext cx="1678305" cy="1531620"/>
            <a:chOff x="7932419" y="4980432"/>
            <a:chExt cx="1678305" cy="1531620"/>
          </a:xfrm>
        </p:grpSpPr>
        <p:pic>
          <p:nvPicPr>
            <p:cNvPr id="33" name="object 33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32419" y="4980432"/>
              <a:ext cx="1677923" cy="1531619"/>
            </a:xfrm>
            <a:prstGeom prst="rect">
              <a:avLst/>
            </a:prstGeom>
          </p:spPr>
        </p:pic>
        <p:sp>
          <p:nvSpPr>
            <p:cNvPr id="34" name="object 34" descr=""/>
            <p:cNvSpPr/>
            <p:nvPr/>
          </p:nvSpPr>
          <p:spPr>
            <a:xfrm>
              <a:off x="8017763" y="5058155"/>
              <a:ext cx="1508760" cy="1376680"/>
            </a:xfrm>
            <a:custGeom>
              <a:avLst/>
              <a:gdLst/>
              <a:ahLst/>
              <a:cxnLst/>
              <a:rect l="l" t="t" r="r" b="b"/>
              <a:pathLst>
                <a:path w="1508759" h="1376679">
                  <a:moveTo>
                    <a:pt x="754379" y="0"/>
                  </a:moveTo>
                  <a:lnTo>
                    <a:pt x="704778" y="1463"/>
                  </a:lnTo>
                  <a:lnTo>
                    <a:pt x="656034" y="5793"/>
                  </a:lnTo>
                  <a:lnTo>
                    <a:pt x="608246" y="12900"/>
                  </a:lnTo>
                  <a:lnTo>
                    <a:pt x="561513" y="22692"/>
                  </a:lnTo>
                  <a:lnTo>
                    <a:pt x="515936" y="35078"/>
                  </a:lnTo>
                  <a:lnTo>
                    <a:pt x="471612" y="49969"/>
                  </a:lnTo>
                  <a:lnTo>
                    <a:pt x="428643" y="67273"/>
                  </a:lnTo>
                  <a:lnTo>
                    <a:pt x="387127" y="86900"/>
                  </a:lnTo>
                  <a:lnTo>
                    <a:pt x="347163" y="108759"/>
                  </a:lnTo>
                  <a:lnTo>
                    <a:pt x="308851" y="132759"/>
                  </a:lnTo>
                  <a:lnTo>
                    <a:pt x="272290" y="158811"/>
                  </a:lnTo>
                  <a:lnTo>
                    <a:pt x="237581" y="186822"/>
                  </a:lnTo>
                  <a:lnTo>
                    <a:pt x="204821" y="216703"/>
                  </a:lnTo>
                  <a:lnTo>
                    <a:pt x="174111" y="248362"/>
                  </a:lnTo>
                  <a:lnTo>
                    <a:pt x="145550" y="281710"/>
                  </a:lnTo>
                  <a:lnTo>
                    <a:pt x="119237" y="316655"/>
                  </a:lnTo>
                  <a:lnTo>
                    <a:pt x="95272" y="353107"/>
                  </a:lnTo>
                  <a:lnTo>
                    <a:pt x="73755" y="390974"/>
                  </a:lnTo>
                  <a:lnTo>
                    <a:pt x="54783" y="430168"/>
                  </a:lnTo>
                  <a:lnTo>
                    <a:pt x="38458" y="470596"/>
                  </a:lnTo>
                  <a:lnTo>
                    <a:pt x="24878" y="512168"/>
                  </a:lnTo>
                  <a:lnTo>
                    <a:pt x="14143" y="554794"/>
                  </a:lnTo>
                  <a:lnTo>
                    <a:pt x="6352" y="598383"/>
                  </a:lnTo>
                  <a:lnTo>
                    <a:pt x="1604" y="642843"/>
                  </a:lnTo>
                  <a:lnTo>
                    <a:pt x="0" y="688086"/>
                  </a:lnTo>
                  <a:lnTo>
                    <a:pt x="1604" y="733328"/>
                  </a:lnTo>
                  <a:lnTo>
                    <a:pt x="6352" y="777788"/>
                  </a:lnTo>
                  <a:lnTo>
                    <a:pt x="14143" y="821377"/>
                  </a:lnTo>
                  <a:lnTo>
                    <a:pt x="24878" y="864003"/>
                  </a:lnTo>
                  <a:lnTo>
                    <a:pt x="38458" y="905575"/>
                  </a:lnTo>
                  <a:lnTo>
                    <a:pt x="54783" y="946003"/>
                  </a:lnTo>
                  <a:lnTo>
                    <a:pt x="73755" y="985197"/>
                  </a:lnTo>
                  <a:lnTo>
                    <a:pt x="95272" y="1023064"/>
                  </a:lnTo>
                  <a:lnTo>
                    <a:pt x="119237" y="1059516"/>
                  </a:lnTo>
                  <a:lnTo>
                    <a:pt x="145550" y="1094461"/>
                  </a:lnTo>
                  <a:lnTo>
                    <a:pt x="174111" y="1127809"/>
                  </a:lnTo>
                  <a:lnTo>
                    <a:pt x="204821" y="1159468"/>
                  </a:lnTo>
                  <a:lnTo>
                    <a:pt x="237581" y="1189349"/>
                  </a:lnTo>
                  <a:lnTo>
                    <a:pt x="272290" y="1217360"/>
                  </a:lnTo>
                  <a:lnTo>
                    <a:pt x="308851" y="1243412"/>
                  </a:lnTo>
                  <a:lnTo>
                    <a:pt x="347163" y="1267412"/>
                  </a:lnTo>
                  <a:lnTo>
                    <a:pt x="387127" y="1289271"/>
                  </a:lnTo>
                  <a:lnTo>
                    <a:pt x="428643" y="1308898"/>
                  </a:lnTo>
                  <a:lnTo>
                    <a:pt x="471612" y="1326202"/>
                  </a:lnTo>
                  <a:lnTo>
                    <a:pt x="515936" y="1341093"/>
                  </a:lnTo>
                  <a:lnTo>
                    <a:pt x="561513" y="1353479"/>
                  </a:lnTo>
                  <a:lnTo>
                    <a:pt x="608246" y="1363271"/>
                  </a:lnTo>
                  <a:lnTo>
                    <a:pt x="656034" y="1370378"/>
                  </a:lnTo>
                  <a:lnTo>
                    <a:pt x="704778" y="1374708"/>
                  </a:lnTo>
                  <a:lnTo>
                    <a:pt x="754379" y="1376172"/>
                  </a:lnTo>
                  <a:lnTo>
                    <a:pt x="803981" y="1374708"/>
                  </a:lnTo>
                  <a:lnTo>
                    <a:pt x="852725" y="1370378"/>
                  </a:lnTo>
                  <a:lnTo>
                    <a:pt x="900513" y="1363271"/>
                  </a:lnTo>
                  <a:lnTo>
                    <a:pt x="947246" y="1353479"/>
                  </a:lnTo>
                  <a:lnTo>
                    <a:pt x="992823" y="1341093"/>
                  </a:lnTo>
                  <a:lnTo>
                    <a:pt x="1037147" y="1326202"/>
                  </a:lnTo>
                  <a:lnTo>
                    <a:pt x="1080116" y="1308898"/>
                  </a:lnTo>
                  <a:lnTo>
                    <a:pt x="1121632" y="1289271"/>
                  </a:lnTo>
                  <a:lnTo>
                    <a:pt x="1161596" y="1267412"/>
                  </a:lnTo>
                  <a:lnTo>
                    <a:pt x="1199908" y="1243412"/>
                  </a:lnTo>
                  <a:lnTo>
                    <a:pt x="1236469" y="1217360"/>
                  </a:lnTo>
                  <a:lnTo>
                    <a:pt x="1271178" y="1189349"/>
                  </a:lnTo>
                  <a:lnTo>
                    <a:pt x="1303938" y="1159468"/>
                  </a:lnTo>
                  <a:lnTo>
                    <a:pt x="1334648" y="1127809"/>
                  </a:lnTo>
                  <a:lnTo>
                    <a:pt x="1363209" y="1094461"/>
                  </a:lnTo>
                  <a:lnTo>
                    <a:pt x="1389522" y="1059516"/>
                  </a:lnTo>
                  <a:lnTo>
                    <a:pt x="1413487" y="1023064"/>
                  </a:lnTo>
                  <a:lnTo>
                    <a:pt x="1435004" y="985197"/>
                  </a:lnTo>
                  <a:lnTo>
                    <a:pt x="1453976" y="946003"/>
                  </a:lnTo>
                  <a:lnTo>
                    <a:pt x="1470301" y="905575"/>
                  </a:lnTo>
                  <a:lnTo>
                    <a:pt x="1483881" y="864003"/>
                  </a:lnTo>
                  <a:lnTo>
                    <a:pt x="1494616" y="821377"/>
                  </a:lnTo>
                  <a:lnTo>
                    <a:pt x="1502407" y="777788"/>
                  </a:lnTo>
                  <a:lnTo>
                    <a:pt x="1507155" y="733328"/>
                  </a:lnTo>
                  <a:lnTo>
                    <a:pt x="1508759" y="688086"/>
                  </a:lnTo>
                  <a:lnTo>
                    <a:pt x="1507155" y="642843"/>
                  </a:lnTo>
                  <a:lnTo>
                    <a:pt x="1502407" y="598383"/>
                  </a:lnTo>
                  <a:lnTo>
                    <a:pt x="1494616" y="554794"/>
                  </a:lnTo>
                  <a:lnTo>
                    <a:pt x="1483881" y="512168"/>
                  </a:lnTo>
                  <a:lnTo>
                    <a:pt x="1470301" y="470596"/>
                  </a:lnTo>
                  <a:lnTo>
                    <a:pt x="1453976" y="430168"/>
                  </a:lnTo>
                  <a:lnTo>
                    <a:pt x="1435004" y="390974"/>
                  </a:lnTo>
                  <a:lnTo>
                    <a:pt x="1413487" y="353107"/>
                  </a:lnTo>
                  <a:lnTo>
                    <a:pt x="1389522" y="316655"/>
                  </a:lnTo>
                  <a:lnTo>
                    <a:pt x="1363209" y="281710"/>
                  </a:lnTo>
                  <a:lnTo>
                    <a:pt x="1334648" y="248362"/>
                  </a:lnTo>
                  <a:lnTo>
                    <a:pt x="1303938" y="216703"/>
                  </a:lnTo>
                  <a:lnTo>
                    <a:pt x="1271178" y="186822"/>
                  </a:lnTo>
                  <a:lnTo>
                    <a:pt x="1236469" y="158811"/>
                  </a:lnTo>
                  <a:lnTo>
                    <a:pt x="1199908" y="132759"/>
                  </a:lnTo>
                  <a:lnTo>
                    <a:pt x="1161596" y="108759"/>
                  </a:lnTo>
                  <a:lnTo>
                    <a:pt x="1121632" y="86900"/>
                  </a:lnTo>
                  <a:lnTo>
                    <a:pt x="1080116" y="67273"/>
                  </a:lnTo>
                  <a:lnTo>
                    <a:pt x="1037147" y="49969"/>
                  </a:lnTo>
                  <a:lnTo>
                    <a:pt x="992823" y="35078"/>
                  </a:lnTo>
                  <a:lnTo>
                    <a:pt x="947246" y="22692"/>
                  </a:lnTo>
                  <a:lnTo>
                    <a:pt x="900513" y="12900"/>
                  </a:lnTo>
                  <a:lnTo>
                    <a:pt x="852725" y="5793"/>
                  </a:lnTo>
                  <a:lnTo>
                    <a:pt x="803981" y="1463"/>
                  </a:lnTo>
                  <a:lnTo>
                    <a:pt x="754379" y="0"/>
                  </a:lnTo>
                  <a:close/>
                </a:path>
              </a:pathLst>
            </a:custGeom>
            <a:solidFill>
              <a:srgbClr val="1D68A6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5" name="object 35" descr=""/>
          <p:cNvSpPr txBox="1"/>
          <p:nvPr/>
        </p:nvSpPr>
        <p:spPr>
          <a:xfrm>
            <a:off x="8150577" y="5460795"/>
            <a:ext cx="1227455" cy="453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292100">
              <a:lnSpc>
                <a:spcPct val="100000"/>
              </a:lnSpc>
              <a:spcBef>
                <a:spcPts val="100"/>
              </a:spcBef>
            </a:pPr>
            <a:r>
              <a:rPr dirty="0" sz="1400" spc="-10" b="1">
                <a:solidFill>
                  <a:srgbClr val="FFFFFF"/>
                </a:solidFill>
                <a:latin typeface="Calibri"/>
                <a:cs typeface="Calibri"/>
              </a:rPr>
              <a:t>Credible</a:t>
            </a:r>
            <a:r>
              <a:rPr dirty="0" sz="1400" spc="5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400" spc="-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20" b="1">
                <a:solidFill>
                  <a:srgbClr val="FFFFFF"/>
                </a:solidFill>
                <a:latin typeface="Calibri"/>
                <a:cs typeface="Calibri"/>
              </a:rPr>
              <a:t>Transparent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36" name="object 36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0" y="6737604"/>
            <a:ext cx="12191999" cy="120395"/>
          </a:xfrm>
          <a:prstGeom prst="rect">
            <a:avLst/>
          </a:prstGeom>
        </p:spPr>
      </p:pic>
    </p:spTree>
  </p:cSld>
  <p:clrMapOvr>
    <a:masterClrMapping/>
  </p:clrMapOvr>
  <p:transition spd="fast">
    <p:fade thruBlk="0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-6350" y="1324102"/>
            <a:ext cx="12204700" cy="2694940"/>
            <a:chOff x="-6350" y="1324102"/>
            <a:chExt cx="12204700" cy="2694940"/>
          </a:xfrm>
        </p:grpSpPr>
        <p:sp>
          <p:nvSpPr>
            <p:cNvPr id="3" name="object 3" descr=""/>
            <p:cNvSpPr/>
            <p:nvPr/>
          </p:nvSpPr>
          <p:spPr>
            <a:xfrm>
              <a:off x="0" y="1330452"/>
              <a:ext cx="12192000" cy="2682240"/>
            </a:xfrm>
            <a:custGeom>
              <a:avLst/>
              <a:gdLst/>
              <a:ahLst/>
              <a:cxnLst/>
              <a:rect l="l" t="t" r="r" b="b"/>
              <a:pathLst>
                <a:path w="12192000" h="2682240">
                  <a:moveTo>
                    <a:pt x="12192000" y="0"/>
                  </a:moveTo>
                  <a:lnTo>
                    <a:pt x="0" y="0"/>
                  </a:lnTo>
                  <a:lnTo>
                    <a:pt x="0" y="2682240"/>
                  </a:lnTo>
                  <a:lnTo>
                    <a:pt x="12192000" y="268224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685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0" y="1330452"/>
              <a:ext cx="12192000" cy="2682240"/>
            </a:xfrm>
            <a:custGeom>
              <a:avLst/>
              <a:gdLst/>
              <a:ahLst/>
              <a:cxnLst/>
              <a:rect l="l" t="t" r="r" b="b"/>
              <a:pathLst>
                <a:path w="12192000" h="2682240">
                  <a:moveTo>
                    <a:pt x="0" y="0"/>
                  </a:moveTo>
                  <a:lnTo>
                    <a:pt x="12192000" y="0"/>
                  </a:lnTo>
                  <a:lnTo>
                    <a:pt x="12192000" y="2682240"/>
                  </a:lnTo>
                  <a:lnTo>
                    <a:pt x="0" y="2682240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>
                <a:solidFill>
                  <a:srgbClr val="006858"/>
                </a:solidFill>
              </a:rPr>
              <a:t>Rapid</a:t>
            </a:r>
            <a:r>
              <a:rPr dirty="0" sz="4800" spc="-80">
                <a:solidFill>
                  <a:srgbClr val="006858"/>
                </a:solidFill>
              </a:rPr>
              <a:t> </a:t>
            </a:r>
            <a:r>
              <a:rPr dirty="0" sz="4800">
                <a:solidFill>
                  <a:srgbClr val="006858"/>
                </a:solidFill>
              </a:rPr>
              <a:t>Surveys</a:t>
            </a:r>
            <a:r>
              <a:rPr dirty="0" sz="4800" spc="-40">
                <a:solidFill>
                  <a:srgbClr val="006858"/>
                </a:solidFill>
              </a:rPr>
              <a:t> </a:t>
            </a:r>
            <a:r>
              <a:rPr dirty="0" sz="4800" spc="-10">
                <a:solidFill>
                  <a:srgbClr val="006858"/>
                </a:solidFill>
              </a:rPr>
              <a:t>Schedule</a:t>
            </a:r>
            <a:endParaRPr sz="4800"/>
          </a:p>
        </p:txBody>
      </p:sp>
      <p:sp>
        <p:nvSpPr>
          <p:cNvPr id="6" name="object 6" descr=""/>
          <p:cNvSpPr txBox="1"/>
          <p:nvPr/>
        </p:nvSpPr>
        <p:spPr>
          <a:xfrm>
            <a:off x="425071" y="1541707"/>
            <a:ext cx="5001260" cy="918844"/>
          </a:xfrm>
          <a:prstGeom prst="rect">
            <a:avLst/>
          </a:prstGeom>
        </p:spPr>
        <p:txBody>
          <a:bodyPr wrap="square" lIns="0" tIns="508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</a:pPr>
            <a:r>
              <a:rPr dirty="0" sz="3700" b="1">
                <a:solidFill>
                  <a:srgbClr val="FFFFFF"/>
                </a:solidFill>
                <a:latin typeface="Calibri"/>
                <a:cs typeface="Calibri"/>
              </a:rPr>
              <a:t>Quarterly</a:t>
            </a:r>
            <a:r>
              <a:rPr dirty="0" sz="3700" spc="-8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700" b="1">
                <a:solidFill>
                  <a:srgbClr val="FFFFFF"/>
                </a:solidFill>
                <a:latin typeface="Calibri"/>
                <a:cs typeface="Calibri"/>
              </a:rPr>
              <a:t>Data</a:t>
            </a:r>
            <a:r>
              <a:rPr dirty="0" sz="3700" spc="-6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700" spc="-10" b="1">
                <a:solidFill>
                  <a:srgbClr val="FFFFFF"/>
                </a:solidFill>
                <a:latin typeface="Calibri"/>
                <a:cs typeface="Calibri"/>
              </a:rPr>
              <a:t>Collection</a:t>
            </a:r>
            <a:endParaRPr sz="3700">
              <a:latin typeface="Calibri"/>
              <a:cs typeface="Calibri"/>
            </a:endParaRPr>
          </a:p>
          <a:p>
            <a:pPr marL="140335">
              <a:lnSpc>
                <a:spcPct val="100000"/>
              </a:lnSpc>
              <a:spcBef>
                <a:spcPts val="135"/>
              </a:spcBef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(at</a:t>
            </a:r>
            <a:r>
              <a:rPr dirty="0" sz="1800" spc="-3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least</a:t>
            </a:r>
            <a:r>
              <a:rPr dirty="0" sz="1800" spc="-3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4,000</a:t>
            </a:r>
            <a:r>
              <a:rPr dirty="0" sz="1800" spc="-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respondents</a:t>
            </a:r>
            <a:r>
              <a:rPr dirty="0" sz="1800" spc="-2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per</a:t>
            </a:r>
            <a:r>
              <a:rPr dirty="0" sz="1800" spc="-3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quarter)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8643601" y="2636493"/>
            <a:ext cx="1401445" cy="67754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dirty="0" u="heavy" sz="21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Rounds</a:t>
            </a:r>
            <a:r>
              <a:rPr dirty="0" u="heavy" sz="2100" spc="4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100" spc="-2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3‒6:</a:t>
            </a:r>
            <a:endParaRPr sz="2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r>
              <a:rPr dirty="0" sz="210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2100" spc="2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100" spc="-20">
                <a:solidFill>
                  <a:srgbClr val="FFFFFF"/>
                </a:solidFill>
                <a:latin typeface="Calibri"/>
                <a:cs typeface="Calibri"/>
              </a:rPr>
              <a:t>2024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63222" y="2620217"/>
            <a:ext cx="2383155" cy="805815"/>
          </a:xfrm>
          <a:prstGeom prst="rect">
            <a:avLst/>
          </a:prstGeom>
        </p:spPr>
        <p:txBody>
          <a:bodyPr wrap="square" lIns="0" tIns="8191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645"/>
              </a:spcBef>
            </a:pPr>
            <a:r>
              <a:rPr dirty="0" u="sng" sz="21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Round</a:t>
            </a:r>
            <a:r>
              <a:rPr dirty="0" u="sng" sz="2100" spc="3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100" spc="-2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1:</a:t>
            </a:r>
            <a:endParaRPr sz="2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r>
              <a:rPr dirty="0" sz="2100">
                <a:solidFill>
                  <a:srgbClr val="FFFFFF"/>
                </a:solidFill>
                <a:latin typeface="Calibri"/>
                <a:cs typeface="Calibri"/>
              </a:rPr>
              <a:t>July‒September</a:t>
            </a:r>
            <a:r>
              <a:rPr dirty="0" sz="2100" spc="4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100" spc="-20">
                <a:solidFill>
                  <a:srgbClr val="FFFFFF"/>
                </a:solidFill>
                <a:latin typeface="Calibri"/>
                <a:cs typeface="Calibri"/>
              </a:rPr>
              <a:t>2023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288871" y="2569760"/>
            <a:ext cx="2797810" cy="806450"/>
          </a:xfrm>
          <a:prstGeom prst="rect">
            <a:avLst/>
          </a:prstGeom>
        </p:spPr>
        <p:txBody>
          <a:bodyPr wrap="square" lIns="0" tIns="8191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645"/>
              </a:spcBef>
            </a:pPr>
            <a:r>
              <a:rPr dirty="0" u="sng" sz="21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Round</a:t>
            </a:r>
            <a:r>
              <a:rPr dirty="0" u="sng" sz="2100" spc="3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100" spc="-2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2:</a:t>
            </a:r>
            <a:endParaRPr sz="2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5"/>
              </a:spcBef>
            </a:pPr>
            <a:r>
              <a:rPr dirty="0" sz="2100">
                <a:solidFill>
                  <a:srgbClr val="FFFFFF"/>
                </a:solidFill>
                <a:latin typeface="Calibri"/>
                <a:cs typeface="Calibri"/>
              </a:rPr>
              <a:t>October‒December</a:t>
            </a:r>
            <a:r>
              <a:rPr dirty="0" sz="2100" spc="114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100" spc="-20">
                <a:solidFill>
                  <a:srgbClr val="FFFFFF"/>
                </a:solidFill>
                <a:latin typeface="Calibri"/>
                <a:cs typeface="Calibri"/>
              </a:rPr>
              <a:t>2023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2059939" y="4442960"/>
            <a:ext cx="7910195" cy="1656714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1299845">
              <a:lnSpc>
                <a:spcPts val="2880"/>
              </a:lnSpc>
              <a:spcBef>
                <a:spcPts val="459"/>
              </a:spcBef>
            </a:pPr>
            <a:r>
              <a:rPr dirty="0" sz="2650" b="1">
                <a:solidFill>
                  <a:srgbClr val="006857"/>
                </a:solidFill>
                <a:latin typeface="Calibri"/>
                <a:cs typeface="Calibri"/>
              </a:rPr>
              <a:t>Data</a:t>
            </a:r>
            <a:r>
              <a:rPr dirty="0" sz="2650" spc="-50" b="1">
                <a:solidFill>
                  <a:srgbClr val="006857"/>
                </a:solidFill>
                <a:latin typeface="Calibri"/>
                <a:cs typeface="Calibri"/>
              </a:rPr>
              <a:t> </a:t>
            </a:r>
            <a:r>
              <a:rPr dirty="0" sz="2650" b="1">
                <a:solidFill>
                  <a:srgbClr val="006857"/>
                </a:solidFill>
                <a:latin typeface="Calibri"/>
                <a:cs typeface="Calibri"/>
              </a:rPr>
              <a:t>will</a:t>
            </a:r>
            <a:r>
              <a:rPr dirty="0" sz="2650" spc="-50" b="1">
                <a:solidFill>
                  <a:srgbClr val="006857"/>
                </a:solidFill>
                <a:latin typeface="Calibri"/>
                <a:cs typeface="Calibri"/>
              </a:rPr>
              <a:t> </a:t>
            </a:r>
            <a:r>
              <a:rPr dirty="0" sz="2650" b="1">
                <a:solidFill>
                  <a:srgbClr val="006857"/>
                </a:solidFill>
                <a:latin typeface="Calibri"/>
                <a:cs typeface="Calibri"/>
              </a:rPr>
              <a:t>be</a:t>
            </a:r>
            <a:r>
              <a:rPr dirty="0" sz="2650" spc="-35" b="1">
                <a:solidFill>
                  <a:srgbClr val="006857"/>
                </a:solidFill>
                <a:latin typeface="Calibri"/>
                <a:cs typeface="Calibri"/>
              </a:rPr>
              <a:t> </a:t>
            </a:r>
            <a:r>
              <a:rPr dirty="0" sz="2650" b="1">
                <a:solidFill>
                  <a:srgbClr val="006857"/>
                </a:solidFill>
                <a:latin typeface="Calibri"/>
                <a:cs typeface="Calibri"/>
              </a:rPr>
              <a:t>collected</a:t>
            </a:r>
            <a:r>
              <a:rPr dirty="0" sz="2650" spc="-65" b="1">
                <a:solidFill>
                  <a:srgbClr val="006857"/>
                </a:solidFill>
                <a:latin typeface="Calibri"/>
                <a:cs typeface="Calibri"/>
              </a:rPr>
              <a:t> </a:t>
            </a:r>
            <a:r>
              <a:rPr dirty="0" sz="2650" b="1">
                <a:solidFill>
                  <a:srgbClr val="006857"/>
                </a:solidFill>
                <a:latin typeface="Calibri"/>
                <a:cs typeface="Calibri"/>
              </a:rPr>
              <a:t>simultaneously</a:t>
            </a:r>
            <a:r>
              <a:rPr dirty="0" sz="2650" spc="-70" b="1">
                <a:solidFill>
                  <a:srgbClr val="006857"/>
                </a:solidFill>
                <a:latin typeface="Calibri"/>
                <a:cs typeface="Calibri"/>
              </a:rPr>
              <a:t> </a:t>
            </a:r>
            <a:r>
              <a:rPr dirty="0" sz="2650" b="1">
                <a:solidFill>
                  <a:srgbClr val="006857"/>
                </a:solidFill>
                <a:latin typeface="Calibri"/>
                <a:cs typeface="Calibri"/>
              </a:rPr>
              <a:t>from</a:t>
            </a:r>
            <a:r>
              <a:rPr dirty="0" sz="2650" spc="-5" b="1">
                <a:solidFill>
                  <a:srgbClr val="006857"/>
                </a:solidFill>
                <a:latin typeface="Calibri"/>
                <a:cs typeface="Calibri"/>
              </a:rPr>
              <a:t> </a:t>
            </a:r>
            <a:r>
              <a:rPr dirty="0" sz="2650" spc="-25" b="1">
                <a:solidFill>
                  <a:srgbClr val="006857"/>
                </a:solidFill>
                <a:latin typeface="Calibri"/>
                <a:cs typeface="Calibri"/>
              </a:rPr>
              <a:t>two </a:t>
            </a:r>
            <a:r>
              <a:rPr dirty="0" sz="2650" b="1">
                <a:solidFill>
                  <a:srgbClr val="006857"/>
                </a:solidFill>
                <a:latin typeface="Calibri"/>
                <a:cs typeface="Calibri"/>
              </a:rPr>
              <a:t>commercial</a:t>
            </a:r>
            <a:r>
              <a:rPr dirty="0" sz="2650" spc="-55" b="1">
                <a:solidFill>
                  <a:srgbClr val="006857"/>
                </a:solidFill>
                <a:latin typeface="Calibri"/>
                <a:cs typeface="Calibri"/>
              </a:rPr>
              <a:t> </a:t>
            </a:r>
            <a:r>
              <a:rPr dirty="0" sz="2650" b="1">
                <a:solidFill>
                  <a:srgbClr val="006857"/>
                </a:solidFill>
                <a:latin typeface="Calibri"/>
                <a:cs typeface="Calibri"/>
              </a:rPr>
              <a:t>online</a:t>
            </a:r>
            <a:r>
              <a:rPr dirty="0" sz="2650" spc="-50" b="1">
                <a:solidFill>
                  <a:srgbClr val="006857"/>
                </a:solidFill>
                <a:latin typeface="Calibri"/>
                <a:cs typeface="Calibri"/>
              </a:rPr>
              <a:t> </a:t>
            </a:r>
            <a:r>
              <a:rPr dirty="0" sz="2650" spc="-10" b="1">
                <a:solidFill>
                  <a:srgbClr val="006857"/>
                </a:solidFill>
                <a:latin typeface="Calibri"/>
                <a:cs typeface="Calibri"/>
              </a:rPr>
              <a:t>panels:</a:t>
            </a:r>
            <a:endParaRPr sz="2650">
              <a:latin typeface="Calibri"/>
              <a:cs typeface="Calibri"/>
            </a:endParaRPr>
          </a:p>
          <a:p>
            <a:pPr marL="697230" indent="-227965">
              <a:lnSpc>
                <a:spcPct val="100000"/>
              </a:lnSpc>
              <a:spcBef>
                <a:spcPts val="155"/>
              </a:spcBef>
              <a:buClr>
                <a:srgbClr val="008AAF"/>
              </a:buClr>
              <a:buFont typeface="Arial"/>
              <a:buChar char="•"/>
              <a:tabLst>
                <a:tab pos="697230" algn="l"/>
              </a:tabLst>
            </a:pPr>
            <a:r>
              <a:rPr dirty="0" sz="2650" spc="-10">
                <a:solidFill>
                  <a:srgbClr val="5F5F5F"/>
                </a:solidFill>
                <a:latin typeface="Calibri"/>
                <a:cs typeface="Calibri"/>
              </a:rPr>
              <a:t>KnowledgePanel,</a:t>
            </a:r>
            <a:r>
              <a:rPr dirty="0" sz="2650" spc="-35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>
                <a:solidFill>
                  <a:srgbClr val="5F5F5F"/>
                </a:solidFill>
                <a:latin typeface="Calibri"/>
                <a:cs typeface="Calibri"/>
              </a:rPr>
              <a:t>from</a:t>
            </a:r>
            <a:r>
              <a:rPr dirty="0" sz="2650" spc="-20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>
                <a:solidFill>
                  <a:srgbClr val="5F5F5F"/>
                </a:solidFill>
                <a:latin typeface="Calibri"/>
                <a:cs typeface="Calibri"/>
              </a:rPr>
              <a:t>Ipsos</a:t>
            </a:r>
            <a:r>
              <a:rPr dirty="0" sz="2650" spc="-25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>
                <a:solidFill>
                  <a:srgbClr val="5F5F5F"/>
                </a:solidFill>
                <a:latin typeface="Calibri"/>
                <a:cs typeface="Calibri"/>
              </a:rPr>
              <a:t>Public</a:t>
            </a:r>
            <a:r>
              <a:rPr dirty="0" sz="2650" spc="-35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 spc="-10">
                <a:solidFill>
                  <a:srgbClr val="5F5F5F"/>
                </a:solidFill>
                <a:latin typeface="Calibri"/>
                <a:cs typeface="Calibri"/>
              </a:rPr>
              <a:t>Affairs</a:t>
            </a:r>
            <a:endParaRPr sz="2650">
              <a:latin typeface="Calibri"/>
              <a:cs typeface="Calibri"/>
            </a:endParaRPr>
          </a:p>
          <a:p>
            <a:pPr marL="697230" indent="-227965">
              <a:lnSpc>
                <a:spcPct val="100000"/>
              </a:lnSpc>
              <a:spcBef>
                <a:spcPts val="204"/>
              </a:spcBef>
              <a:buClr>
                <a:srgbClr val="008AAF"/>
              </a:buClr>
              <a:buFont typeface="Arial"/>
              <a:buChar char="•"/>
              <a:tabLst>
                <a:tab pos="697230" algn="l"/>
              </a:tabLst>
            </a:pPr>
            <a:r>
              <a:rPr dirty="0" sz="2650">
                <a:solidFill>
                  <a:srgbClr val="5F5F5F"/>
                </a:solidFill>
                <a:latin typeface="Calibri"/>
                <a:cs typeface="Calibri"/>
              </a:rPr>
              <a:t>AmeriSpeak,</a:t>
            </a:r>
            <a:r>
              <a:rPr dirty="0" sz="2650" spc="-50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>
                <a:solidFill>
                  <a:srgbClr val="5F5F5F"/>
                </a:solidFill>
                <a:latin typeface="Calibri"/>
                <a:cs typeface="Calibri"/>
              </a:rPr>
              <a:t>from</a:t>
            </a:r>
            <a:r>
              <a:rPr dirty="0" sz="2650" spc="-35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>
                <a:solidFill>
                  <a:srgbClr val="5F5F5F"/>
                </a:solidFill>
                <a:latin typeface="Calibri"/>
                <a:cs typeface="Calibri"/>
              </a:rPr>
              <a:t>NORC</a:t>
            </a:r>
            <a:r>
              <a:rPr dirty="0" sz="2650" spc="-25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>
                <a:solidFill>
                  <a:srgbClr val="5F5F5F"/>
                </a:solidFill>
                <a:latin typeface="Calibri"/>
                <a:cs typeface="Calibri"/>
              </a:rPr>
              <a:t>at</a:t>
            </a:r>
            <a:r>
              <a:rPr dirty="0" sz="2650" spc="-50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>
                <a:solidFill>
                  <a:srgbClr val="5F5F5F"/>
                </a:solidFill>
                <a:latin typeface="Calibri"/>
                <a:cs typeface="Calibri"/>
              </a:rPr>
              <a:t>the</a:t>
            </a:r>
            <a:r>
              <a:rPr dirty="0" sz="2650" spc="-45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>
                <a:solidFill>
                  <a:srgbClr val="5F5F5F"/>
                </a:solidFill>
                <a:latin typeface="Calibri"/>
                <a:cs typeface="Calibri"/>
              </a:rPr>
              <a:t>University</a:t>
            </a:r>
            <a:r>
              <a:rPr dirty="0" sz="2650" spc="-35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>
                <a:solidFill>
                  <a:srgbClr val="5F5F5F"/>
                </a:solidFill>
                <a:latin typeface="Calibri"/>
                <a:cs typeface="Calibri"/>
              </a:rPr>
              <a:t>of</a:t>
            </a:r>
            <a:r>
              <a:rPr dirty="0" sz="2650" spc="-25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 spc="-10">
                <a:solidFill>
                  <a:srgbClr val="5F5F5F"/>
                </a:solidFill>
                <a:latin typeface="Calibri"/>
                <a:cs typeface="Calibri"/>
              </a:rPr>
              <a:t>Chicago</a:t>
            </a:r>
            <a:endParaRPr sz="2650">
              <a:latin typeface="Calibri"/>
              <a:cs typeface="Calibri"/>
            </a:endParaRPr>
          </a:p>
        </p:txBody>
      </p:sp>
      <p:pic>
        <p:nvPicPr>
          <p:cNvPr id="11" name="object 11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6737604"/>
            <a:ext cx="12191999" cy="120395"/>
          </a:xfrm>
          <a:prstGeom prst="rect">
            <a:avLst/>
          </a:prstGeom>
        </p:spPr>
      </p:pic>
    </p:spTree>
  </p:cSld>
  <p:clrMapOvr>
    <a:masterClrMapping/>
  </p:clrMapOvr>
  <p:transition spd="fast">
    <p:fade thruBlk="0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471540" y="688340"/>
            <a:ext cx="499745" cy="9041765"/>
          </a:xfrm>
          <a:prstGeom prst="rect">
            <a:avLst/>
          </a:prstGeom>
        </p:spPr>
        <p:txBody>
          <a:bodyPr wrap="square" lIns="0" tIns="0" rIns="0" bIns="0" rtlCol="0" vert="vert">
            <a:spAutoFit/>
          </a:bodyPr>
          <a:lstStyle/>
          <a:p>
            <a:pPr marL="12700">
              <a:lnSpc>
                <a:spcPts val="3640"/>
              </a:lnSpc>
            </a:pPr>
            <a:r>
              <a:rPr dirty="0" sz="3700" b="1">
                <a:solidFill>
                  <a:srgbClr val="006857"/>
                </a:solidFill>
                <a:latin typeface="Calibri"/>
                <a:cs typeface="Calibri"/>
              </a:rPr>
              <a:t>Rapid</a:t>
            </a:r>
            <a:r>
              <a:rPr dirty="0" sz="3700" spc="-65" b="1">
                <a:solidFill>
                  <a:srgbClr val="006857"/>
                </a:solidFill>
                <a:latin typeface="Calibri"/>
                <a:cs typeface="Calibri"/>
              </a:rPr>
              <a:t> </a:t>
            </a:r>
            <a:r>
              <a:rPr dirty="0" sz="3700" b="1">
                <a:solidFill>
                  <a:srgbClr val="006857"/>
                </a:solidFill>
                <a:latin typeface="Calibri"/>
                <a:cs typeface="Calibri"/>
              </a:rPr>
              <a:t>Surveys</a:t>
            </a:r>
            <a:r>
              <a:rPr dirty="0" sz="3700" spc="-55" b="1">
                <a:solidFill>
                  <a:srgbClr val="006857"/>
                </a:solidFill>
                <a:latin typeface="Calibri"/>
                <a:cs typeface="Calibri"/>
              </a:rPr>
              <a:t> </a:t>
            </a:r>
            <a:r>
              <a:rPr dirty="0" sz="3700" b="1">
                <a:solidFill>
                  <a:srgbClr val="006857"/>
                </a:solidFill>
                <a:latin typeface="Calibri"/>
                <a:cs typeface="Calibri"/>
              </a:rPr>
              <a:t>are</a:t>
            </a:r>
            <a:r>
              <a:rPr dirty="0" sz="3700" spc="-60" b="1">
                <a:solidFill>
                  <a:srgbClr val="006857"/>
                </a:solidFill>
                <a:latin typeface="Calibri"/>
                <a:cs typeface="Calibri"/>
              </a:rPr>
              <a:t> </a:t>
            </a:r>
            <a:r>
              <a:rPr dirty="0" sz="3700" b="1">
                <a:solidFill>
                  <a:srgbClr val="006857"/>
                </a:solidFill>
                <a:latin typeface="Calibri"/>
                <a:cs typeface="Calibri"/>
              </a:rPr>
              <a:t>Particularly</a:t>
            </a:r>
            <a:r>
              <a:rPr dirty="0" sz="3700" spc="-70" b="1">
                <a:solidFill>
                  <a:srgbClr val="006857"/>
                </a:solidFill>
                <a:latin typeface="Calibri"/>
                <a:cs typeface="Calibri"/>
              </a:rPr>
              <a:t> </a:t>
            </a:r>
            <a:r>
              <a:rPr dirty="0" sz="3700" spc="-30" b="1">
                <a:solidFill>
                  <a:srgbClr val="006857"/>
                </a:solidFill>
                <a:latin typeface="Calibri"/>
                <a:cs typeface="Calibri"/>
              </a:rPr>
              <a:t>Well-</a:t>
            </a:r>
            <a:r>
              <a:rPr dirty="0" sz="3700" b="1">
                <a:solidFill>
                  <a:srgbClr val="006857"/>
                </a:solidFill>
                <a:latin typeface="Calibri"/>
                <a:cs typeface="Calibri"/>
              </a:rPr>
              <a:t>Suited</a:t>
            </a:r>
            <a:r>
              <a:rPr dirty="0" sz="3700" spc="-50" b="1">
                <a:solidFill>
                  <a:srgbClr val="006857"/>
                </a:solidFill>
                <a:latin typeface="Calibri"/>
                <a:cs typeface="Calibri"/>
              </a:rPr>
              <a:t> </a:t>
            </a:r>
            <a:r>
              <a:rPr dirty="0" sz="3700" spc="-20" b="1">
                <a:solidFill>
                  <a:srgbClr val="006857"/>
                </a:solidFill>
                <a:latin typeface="Calibri"/>
                <a:cs typeface="Calibri"/>
              </a:rPr>
              <a:t>for:</a:t>
            </a:r>
            <a:endParaRPr sz="3700">
              <a:latin typeface="Calibri"/>
              <a:cs typeface="Calibri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4386021" y="803642"/>
            <a:ext cx="730250" cy="790575"/>
          </a:xfrm>
          <a:custGeom>
            <a:avLst/>
            <a:gdLst/>
            <a:ahLst/>
            <a:cxnLst/>
            <a:rect l="l" t="t" r="r" b="b"/>
            <a:pathLst>
              <a:path w="730250" h="790575">
                <a:moveTo>
                  <a:pt x="585508" y="427621"/>
                </a:moveTo>
                <a:lnTo>
                  <a:pt x="582828" y="415099"/>
                </a:lnTo>
                <a:lnTo>
                  <a:pt x="575576" y="404964"/>
                </a:lnTo>
                <a:lnTo>
                  <a:pt x="564984" y="398170"/>
                </a:lnTo>
                <a:lnTo>
                  <a:pt x="552234" y="395693"/>
                </a:lnTo>
                <a:lnTo>
                  <a:pt x="360921" y="395693"/>
                </a:lnTo>
                <a:lnTo>
                  <a:pt x="267373" y="301993"/>
                </a:lnTo>
                <a:lnTo>
                  <a:pt x="255651" y="294322"/>
                </a:lnTo>
                <a:lnTo>
                  <a:pt x="242328" y="291884"/>
                </a:lnTo>
                <a:lnTo>
                  <a:pt x="229019" y="294500"/>
                </a:lnTo>
                <a:lnTo>
                  <a:pt x="217347" y="301955"/>
                </a:lnTo>
                <a:lnTo>
                  <a:pt x="209511" y="313347"/>
                </a:lnTo>
                <a:lnTo>
                  <a:pt x="206908" y="326669"/>
                </a:lnTo>
                <a:lnTo>
                  <a:pt x="209511" y="340106"/>
                </a:lnTo>
                <a:lnTo>
                  <a:pt x="217347" y="351904"/>
                </a:lnTo>
                <a:lnTo>
                  <a:pt x="320890" y="455447"/>
                </a:lnTo>
                <a:lnTo>
                  <a:pt x="321754" y="456234"/>
                </a:lnTo>
                <a:lnTo>
                  <a:pt x="322630" y="456869"/>
                </a:lnTo>
                <a:lnTo>
                  <a:pt x="323418" y="457657"/>
                </a:lnTo>
                <a:lnTo>
                  <a:pt x="329311" y="463346"/>
                </a:lnTo>
                <a:lnTo>
                  <a:pt x="337286" y="466813"/>
                </a:lnTo>
                <a:lnTo>
                  <a:pt x="552234" y="466813"/>
                </a:lnTo>
                <a:lnTo>
                  <a:pt x="564984" y="464299"/>
                </a:lnTo>
                <a:lnTo>
                  <a:pt x="575576" y="457403"/>
                </a:lnTo>
                <a:lnTo>
                  <a:pt x="582828" y="447154"/>
                </a:lnTo>
                <a:lnTo>
                  <a:pt x="585508" y="434581"/>
                </a:lnTo>
                <a:lnTo>
                  <a:pt x="585508" y="427621"/>
                </a:lnTo>
                <a:close/>
              </a:path>
              <a:path w="730250" h="790575">
                <a:moveTo>
                  <a:pt x="729627" y="431101"/>
                </a:moveTo>
                <a:lnTo>
                  <a:pt x="726643" y="416674"/>
                </a:lnTo>
                <a:lnTo>
                  <a:pt x="718489" y="405434"/>
                </a:lnTo>
                <a:lnTo>
                  <a:pt x="706399" y="398145"/>
                </a:lnTo>
                <a:lnTo>
                  <a:pt x="691578" y="395541"/>
                </a:lnTo>
                <a:lnTo>
                  <a:pt x="676973" y="397294"/>
                </a:lnTo>
                <a:lnTo>
                  <a:pt x="664984" y="403517"/>
                </a:lnTo>
                <a:lnTo>
                  <a:pt x="656805" y="415683"/>
                </a:lnTo>
                <a:lnTo>
                  <a:pt x="653605" y="435216"/>
                </a:lnTo>
                <a:lnTo>
                  <a:pt x="653478" y="435216"/>
                </a:lnTo>
                <a:lnTo>
                  <a:pt x="649173" y="479590"/>
                </a:lnTo>
                <a:lnTo>
                  <a:pt x="637882" y="522160"/>
                </a:lnTo>
                <a:lnTo>
                  <a:pt x="620179" y="562254"/>
                </a:lnTo>
                <a:lnTo>
                  <a:pt x="596646" y="599186"/>
                </a:lnTo>
                <a:lnTo>
                  <a:pt x="567867" y="632294"/>
                </a:lnTo>
                <a:lnTo>
                  <a:pt x="534428" y="660895"/>
                </a:lnTo>
                <a:lnTo>
                  <a:pt x="496912" y="684314"/>
                </a:lnTo>
                <a:lnTo>
                  <a:pt x="455904" y="701878"/>
                </a:lnTo>
                <a:lnTo>
                  <a:pt x="411975" y="712914"/>
                </a:lnTo>
                <a:lnTo>
                  <a:pt x="365709" y="716737"/>
                </a:lnTo>
                <a:lnTo>
                  <a:pt x="319036" y="712927"/>
                </a:lnTo>
                <a:lnTo>
                  <a:pt x="274637" y="701916"/>
                </a:lnTo>
                <a:lnTo>
                  <a:pt x="233146" y="684301"/>
                </a:lnTo>
                <a:lnTo>
                  <a:pt x="195186" y="660704"/>
                </a:lnTo>
                <a:lnTo>
                  <a:pt x="161353" y="631736"/>
                </a:lnTo>
                <a:lnTo>
                  <a:pt x="132295" y="598004"/>
                </a:lnTo>
                <a:lnTo>
                  <a:pt x="108610" y="560120"/>
                </a:lnTo>
                <a:lnTo>
                  <a:pt x="90932" y="518706"/>
                </a:lnTo>
                <a:lnTo>
                  <a:pt x="79857" y="474357"/>
                </a:lnTo>
                <a:lnTo>
                  <a:pt x="76034" y="427697"/>
                </a:lnTo>
                <a:lnTo>
                  <a:pt x="80162" y="378282"/>
                </a:lnTo>
                <a:lnTo>
                  <a:pt x="92113" y="331508"/>
                </a:lnTo>
                <a:lnTo>
                  <a:pt x="111226" y="288099"/>
                </a:lnTo>
                <a:lnTo>
                  <a:pt x="136880" y="248793"/>
                </a:lnTo>
                <a:lnTo>
                  <a:pt x="168414" y="214312"/>
                </a:lnTo>
                <a:lnTo>
                  <a:pt x="205193" y="185407"/>
                </a:lnTo>
                <a:lnTo>
                  <a:pt x="246557" y="162801"/>
                </a:lnTo>
                <a:lnTo>
                  <a:pt x="291884" y="147218"/>
                </a:lnTo>
                <a:lnTo>
                  <a:pt x="340499" y="139407"/>
                </a:lnTo>
                <a:lnTo>
                  <a:pt x="340499" y="206235"/>
                </a:lnTo>
                <a:lnTo>
                  <a:pt x="511962" y="103098"/>
                </a:lnTo>
                <a:lnTo>
                  <a:pt x="340487" y="0"/>
                </a:lnTo>
                <a:lnTo>
                  <a:pt x="340487" y="63233"/>
                </a:lnTo>
                <a:lnTo>
                  <a:pt x="293941" y="69024"/>
                </a:lnTo>
                <a:lnTo>
                  <a:pt x="249402" y="80581"/>
                </a:lnTo>
                <a:lnTo>
                  <a:pt x="207264" y="97497"/>
                </a:lnTo>
                <a:lnTo>
                  <a:pt x="167919" y="119380"/>
                </a:lnTo>
                <a:lnTo>
                  <a:pt x="131737" y="145846"/>
                </a:lnTo>
                <a:lnTo>
                  <a:pt x="99123" y="176491"/>
                </a:lnTo>
                <a:lnTo>
                  <a:pt x="70446" y="210947"/>
                </a:lnTo>
                <a:lnTo>
                  <a:pt x="46126" y="248793"/>
                </a:lnTo>
                <a:lnTo>
                  <a:pt x="26530" y="289661"/>
                </a:lnTo>
                <a:lnTo>
                  <a:pt x="12052" y="333159"/>
                </a:lnTo>
                <a:lnTo>
                  <a:pt x="3086" y="378879"/>
                </a:lnTo>
                <a:lnTo>
                  <a:pt x="0" y="426440"/>
                </a:lnTo>
                <a:lnTo>
                  <a:pt x="3352" y="475754"/>
                </a:lnTo>
                <a:lnTo>
                  <a:pt x="13093" y="523074"/>
                </a:lnTo>
                <a:lnTo>
                  <a:pt x="28778" y="567969"/>
                </a:lnTo>
                <a:lnTo>
                  <a:pt x="49974" y="609981"/>
                </a:lnTo>
                <a:lnTo>
                  <a:pt x="76250" y="648703"/>
                </a:lnTo>
                <a:lnTo>
                  <a:pt x="107137" y="683666"/>
                </a:lnTo>
                <a:lnTo>
                  <a:pt x="142201" y="714463"/>
                </a:lnTo>
                <a:lnTo>
                  <a:pt x="181013" y="740625"/>
                </a:lnTo>
                <a:lnTo>
                  <a:pt x="223126" y="761746"/>
                </a:lnTo>
                <a:lnTo>
                  <a:pt x="268084" y="777367"/>
                </a:lnTo>
                <a:lnTo>
                  <a:pt x="315455" y="787069"/>
                </a:lnTo>
                <a:lnTo>
                  <a:pt x="364794" y="790397"/>
                </a:lnTo>
                <a:lnTo>
                  <a:pt x="413562" y="787146"/>
                </a:lnTo>
                <a:lnTo>
                  <a:pt x="460400" y="777671"/>
                </a:lnTo>
                <a:lnTo>
                  <a:pt x="504913" y="762393"/>
                </a:lnTo>
                <a:lnTo>
                  <a:pt x="546646" y="741730"/>
                </a:lnTo>
                <a:lnTo>
                  <a:pt x="585190" y="716114"/>
                </a:lnTo>
                <a:lnTo>
                  <a:pt x="620102" y="685965"/>
                </a:lnTo>
                <a:lnTo>
                  <a:pt x="650951" y="651700"/>
                </a:lnTo>
                <a:lnTo>
                  <a:pt x="677329" y="613752"/>
                </a:lnTo>
                <a:lnTo>
                  <a:pt x="698804" y="572528"/>
                </a:lnTo>
                <a:lnTo>
                  <a:pt x="714933" y="528459"/>
                </a:lnTo>
                <a:lnTo>
                  <a:pt x="725309" y="481965"/>
                </a:lnTo>
                <a:lnTo>
                  <a:pt x="729475" y="433476"/>
                </a:lnTo>
                <a:lnTo>
                  <a:pt x="729627" y="431901"/>
                </a:lnTo>
                <a:lnTo>
                  <a:pt x="729627" y="431101"/>
                </a:lnTo>
                <a:close/>
              </a:path>
            </a:pathLst>
          </a:custGeom>
          <a:solidFill>
            <a:srgbClr val="D06E1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2023251" y="861207"/>
            <a:ext cx="2205990" cy="3014980"/>
          </a:xfrm>
          <a:prstGeom prst="rect">
            <a:avLst/>
          </a:prstGeom>
        </p:spPr>
        <p:txBody>
          <a:bodyPr wrap="square" lIns="0" tIns="0" rIns="0" bIns="0" rtlCol="0" vert="vert">
            <a:spAutoFit/>
          </a:bodyPr>
          <a:lstStyle/>
          <a:p>
            <a:pPr marL="12700">
              <a:lnSpc>
                <a:spcPts val="2480"/>
              </a:lnSpc>
            </a:pPr>
            <a:r>
              <a:rPr dirty="0" sz="2650" spc="-10" b="1">
                <a:solidFill>
                  <a:srgbClr val="006857"/>
                </a:solidFill>
                <a:latin typeface="Calibri"/>
                <a:cs typeface="Calibri"/>
              </a:rPr>
              <a:t>Time-sensitive</a:t>
            </a:r>
            <a:endParaRPr sz="2650">
              <a:latin typeface="Calibri"/>
              <a:cs typeface="Calibri"/>
            </a:endParaRPr>
          </a:p>
          <a:p>
            <a:pPr marL="12700">
              <a:lnSpc>
                <a:spcPts val="3030"/>
              </a:lnSpc>
            </a:pPr>
            <a:r>
              <a:rPr dirty="0" sz="2650" b="1">
                <a:solidFill>
                  <a:srgbClr val="006857"/>
                </a:solidFill>
                <a:latin typeface="Calibri"/>
                <a:cs typeface="Calibri"/>
              </a:rPr>
              <a:t>data</a:t>
            </a:r>
            <a:r>
              <a:rPr dirty="0" sz="2650" spc="-70" b="1">
                <a:solidFill>
                  <a:srgbClr val="006857"/>
                </a:solidFill>
                <a:latin typeface="Calibri"/>
                <a:cs typeface="Calibri"/>
              </a:rPr>
              <a:t> </a:t>
            </a:r>
            <a:r>
              <a:rPr dirty="0" sz="2650" spc="-20" b="1">
                <a:solidFill>
                  <a:srgbClr val="006857"/>
                </a:solidFill>
                <a:latin typeface="Calibri"/>
                <a:cs typeface="Calibri"/>
              </a:rPr>
              <a:t>needs</a:t>
            </a:r>
            <a:endParaRPr sz="2650">
              <a:latin typeface="Calibri"/>
              <a:cs typeface="Calibri"/>
            </a:endParaRPr>
          </a:p>
          <a:p>
            <a:pPr marL="256540" marR="5080" indent="-244475">
              <a:lnSpc>
                <a:spcPct val="101000"/>
              </a:lnSpc>
              <a:spcBef>
                <a:spcPts val="455"/>
              </a:spcBef>
              <a:buClr>
                <a:srgbClr val="006A70"/>
              </a:buClr>
              <a:buFont typeface="Wingdings"/>
              <a:buChar char=""/>
              <a:tabLst>
                <a:tab pos="256540" algn="l"/>
              </a:tabLst>
            </a:pPr>
            <a:r>
              <a:rPr dirty="0" sz="1850">
                <a:solidFill>
                  <a:srgbClr val="5F5F5F"/>
                </a:solidFill>
                <a:latin typeface="Calibri"/>
                <a:cs typeface="Calibri"/>
              </a:rPr>
              <a:t>Areas where</a:t>
            </a:r>
            <a:r>
              <a:rPr dirty="0" sz="1850" spc="-15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1850" spc="-10">
                <a:solidFill>
                  <a:srgbClr val="5F5F5F"/>
                </a:solidFill>
                <a:latin typeface="Calibri"/>
                <a:cs typeface="Calibri"/>
              </a:rPr>
              <a:t>existing </a:t>
            </a:r>
            <a:r>
              <a:rPr dirty="0" sz="1850">
                <a:solidFill>
                  <a:srgbClr val="5F5F5F"/>
                </a:solidFill>
                <a:latin typeface="Calibri"/>
                <a:cs typeface="Calibri"/>
              </a:rPr>
              <a:t>statistical</a:t>
            </a:r>
            <a:r>
              <a:rPr dirty="0" sz="1850" spc="-60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1850">
                <a:solidFill>
                  <a:srgbClr val="5F5F5F"/>
                </a:solidFill>
                <a:latin typeface="Calibri"/>
                <a:cs typeface="Calibri"/>
              </a:rPr>
              <a:t>resources</a:t>
            </a:r>
            <a:r>
              <a:rPr dirty="0" sz="1850" spc="-40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1850" spc="-25">
                <a:solidFill>
                  <a:srgbClr val="5F5F5F"/>
                </a:solidFill>
                <a:latin typeface="Calibri"/>
                <a:cs typeface="Calibri"/>
              </a:rPr>
              <a:t>are </a:t>
            </a:r>
            <a:r>
              <a:rPr dirty="0" sz="1850">
                <a:solidFill>
                  <a:srgbClr val="5F5F5F"/>
                </a:solidFill>
                <a:latin typeface="Calibri"/>
                <a:cs typeface="Calibri"/>
              </a:rPr>
              <a:t>unavailable,</a:t>
            </a:r>
            <a:r>
              <a:rPr dirty="0" sz="1850" spc="-50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1850">
                <a:solidFill>
                  <a:srgbClr val="5F5F5F"/>
                </a:solidFill>
                <a:latin typeface="Calibri"/>
                <a:cs typeface="Calibri"/>
              </a:rPr>
              <a:t>not</a:t>
            </a:r>
            <a:r>
              <a:rPr dirty="0" sz="1850" spc="-20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1850">
                <a:solidFill>
                  <a:srgbClr val="5F5F5F"/>
                </a:solidFill>
                <a:latin typeface="Calibri"/>
                <a:cs typeface="Calibri"/>
              </a:rPr>
              <a:t>timely,</a:t>
            </a:r>
            <a:r>
              <a:rPr dirty="0" sz="1850" spc="-20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1850">
                <a:solidFill>
                  <a:srgbClr val="5F5F5F"/>
                </a:solidFill>
                <a:latin typeface="Calibri"/>
                <a:cs typeface="Calibri"/>
              </a:rPr>
              <a:t>or</a:t>
            </a:r>
            <a:r>
              <a:rPr dirty="0" sz="1850" spc="-30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1850" spc="-25">
                <a:solidFill>
                  <a:srgbClr val="5F5F5F"/>
                </a:solidFill>
                <a:latin typeface="Calibri"/>
                <a:cs typeface="Calibri"/>
              </a:rPr>
              <a:t>of </a:t>
            </a:r>
            <a:r>
              <a:rPr dirty="0" sz="1850">
                <a:solidFill>
                  <a:srgbClr val="5F5F5F"/>
                </a:solidFill>
                <a:latin typeface="Calibri"/>
                <a:cs typeface="Calibri"/>
              </a:rPr>
              <a:t>insufficient</a:t>
            </a:r>
            <a:r>
              <a:rPr dirty="0" sz="1850" spc="-35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1850">
                <a:solidFill>
                  <a:srgbClr val="5F5F5F"/>
                </a:solidFill>
                <a:latin typeface="Calibri"/>
                <a:cs typeface="Calibri"/>
              </a:rPr>
              <a:t>or</a:t>
            </a:r>
            <a:r>
              <a:rPr dirty="0" sz="1850" spc="15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1850" spc="-10">
                <a:solidFill>
                  <a:srgbClr val="5F5F5F"/>
                </a:solidFill>
                <a:latin typeface="Calibri"/>
                <a:cs typeface="Calibri"/>
              </a:rPr>
              <a:t>unknown quality</a:t>
            </a:r>
            <a:endParaRPr sz="1850">
              <a:latin typeface="Calibri"/>
              <a:cs typeface="Calibri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4468204" y="4449202"/>
            <a:ext cx="554355" cy="854710"/>
            <a:chOff x="4468204" y="4449202"/>
            <a:chExt cx="554355" cy="854710"/>
          </a:xfrm>
        </p:grpSpPr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00780" y="5025130"/>
              <a:ext cx="221263" cy="189071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4525035" y="4449203"/>
              <a:ext cx="259715" cy="854710"/>
            </a:xfrm>
            <a:custGeom>
              <a:avLst/>
              <a:gdLst/>
              <a:ahLst/>
              <a:cxnLst/>
              <a:rect l="l" t="t" r="r" b="b"/>
              <a:pathLst>
                <a:path w="259714" h="854710">
                  <a:moveTo>
                    <a:pt x="259715" y="601218"/>
                  </a:moveTo>
                  <a:lnTo>
                    <a:pt x="258432" y="584161"/>
                  </a:lnTo>
                  <a:lnTo>
                    <a:pt x="254723" y="567893"/>
                  </a:lnTo>
                  <a:lnTo>
                    <a:pt x="248793" y="552577"/>
                  </a:lnTo>
                  <a:lnTo>
                    <a:pt x="240817" y="538416"/>
                  </a:lnTo>
                  <a:lnTo>
                    <a:pt x="239191" y="545680"/>
                  </a:lnTo>
                  <a:lnTo>
                    <a:pt x="237007" y="552704"/>
                  </a:lnTo>
                  <a:lnTo>
                    <a:pt x="213220" y="596061"/>
                  </a:lnTo>
                  <a:lnTo>
                    <a:pt x="182613" y="624763"/>
                  </a:lnTo>
                  <a:lnTo>
                    <a:pt x="144589" y="643509"/>
                  </a:lnTo>
                  <a:lnTo>
                    <a:pt x="101219" y="650227"/>
                  </a:lnTo>
                  <a:lnTo>
                    <a:pt x="0" y="650227"/>
                  </a:lnTo>
                  <a:lnTo>
                    <a:pt x="0" y="854303"/>
                  </a:lnTo>
                  <a:lnTo>
                    <a:pt x="144995" y="854303"/>
                  </a:lnTo>
                  <a:lnTo>
                    <a:pt x="189611" y="845286"/>
                  </a:lnTo>
                  <a:lnTo>
                    <a:pt x="226085" y="820712"/>
                  </a:lnTo>
                  <a:lnTo>
                    <a:pt x="250685" y="784288"/>
                  </a:lnTo>
                  <a:lnTo>
                    <a:pt x="259715" y="739749"/>
                  </a:lnTo>
                  <a:lnTo>
                    <a:pt x="259715" y="601218"/>
                  </a:lnTo>
                  <a:close/>
                </a:path>
                <a:path w="259714" h="854710">
                  <a:moveTo>
                    <a:pt x="259715" y="114541"/>
                  </a:moveTo>
                  <a:lnTo>
                    <a:pt x="250685" y="70002"/>
                  </a:lnTo>
                  <a:lnTo>
                    <a:pt x="226072" y="33591"/>
                  </a:lnTo>
                  <a:lnTo>
                    <a:pt x="189611" y="9017"/>
                  </a:lnTo>
                  <a:lnTo>
                    <a:pt x="144995" y="0"/>
                  </a:lnTo>
                  <a:lnTo>
                    <a:pt x="12" y="0"/>
                  </a:lnTo>
                  <a:lnTo>
                    <a:pt x="12" y="204063"/>
                  </a:lnTo>
                  <a:lnTo>
                    <a:pt x="101231" y="204063"/>
                  </a:lnTo>
                  <a:lnTo>
                    <a:pt x="144602" y="210781"/>
                  </a:lnTo>
                  <a:lnTo>
                    <a:pt x="182626" y="229552"/>
                  </a:lnTo>
                  <a:lnTo>
                    <a:pt x="213220" y="258267"/>
                  </a:lnTo>
                  <a:lnTo>
                    <a:pt x="234327" y="294830"/>
                  </a:lnTo>
                  <a:lnTo>
                    <a:pt x="240830" y="315912"/>
                  </a:lnTo>
                  <a:lnTo>
                    <a:pt x="248805" y="301752"/>
                  </a:lnTo>
                  <a:lnTo>
                    <a:pt x="254736" y="286448"/>
                  </a:lnTo>
                  <a:lnTo>
                    <a:pt x="258432" y="270192"/>
                  </a:lnTo>
                  <a:lnTo>
                    <a:pt x="259715" y="253149"/>
                  </a:lnTo>
                  <a:lnTo>
                    <a:pt x="259715" y="114541"/>
                  </a:lnTo>
                  <a:close/>
                </a:path>
              </a:pathLst>
            </a:custGeom>
            <a:solidFill>
              <a:srgbClr val="D06E1A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00780" y="4538515"/>
              <a:ext cx="221263" cy="189060"/>
            </a:xfrm>
            <a:prstGeom prst="rect">
              <a:avLst/>
            </a:prstGeom>
          </p:spPr>
        </p:pic>
        <p:sp>
          <p:nvSpPr>
            <p:cNvPr id="9" name="object 9" descr=""/>
            <p:cNvSpPr/>
            <p:nvPr/>
          </p:nvSpPr>
          <p:spPr>
            <a:xfrm>
              <a:off x="4468204" y="4673240"/>
              <a:ext cx="281305" cy="406400"/>
            </a:xfrm>
            <a:custGeom>
              <a:avLst/>
              <a:gdLst/>
              <a:ahLst/>
              <a:cxnLst/>
              <a:rect l="l" t="t" r="r" b="b"/>
              <a:pathLst>
                <a:path w="281304" h="406400">
                  <a:moveTo>
                    <a:pt x="0" y="406201"/>
                  </a:moveTo>
                  <a:lnTo>
                    <a:pt x="0" y="0"/>
                  </a:lnTo>
                  <a:lnTo>
                    <a:pt x="158051" y="0"/>
                  </a:lnTo>
                  <a:lnTo>
                    <a:pt x="198983" y="6997"/>
                  </a:lnTo>
                  <a:lnTo>
                    <a:pt x="234079" y="26378"/>
                  </a:lnTo>
                  <a:lnTo>
                    <a:pt x="260952" y="55719"/>
                  </a:lnTo>
                  <a:lnTo>
                    <a:pt x="277212" y="92602"/>
                  </a:lnTo>
                  <a:lnTo>
                    <a:pt x="281134" y="119208"/>
                  </a:lnTo>
                  <a:lnTo>
                    <a:pt x="281131" y="287007"/>
                  </a:lnTo>
                  <a:lnTo>
                    <a:pt x="260930" y="350509"/>
                  </a:lnTo>
                  <a:lnTo>
                    <a:pt x="234060" y="379837"/>
                  </a:lnTo>
                  <a:lnTo>
                    <a:pt x="198972" y="399207"/>
                  </a:lnTo>
                  <a:lnTo>
                    <a:pt x="158051" y="406201"/>
                  </a:lnTo>
                  <a:lnTo>
                    <a:pt x="0" y="406201"/>
                  </a:lnTo>
                  <a:close/>
                </a:path>
              </a:pathLst>
            </a:custGeom>
            <a:solidFill>
              <a:srgbClr val="D06E1A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773987" y="4776715"/>
              <a:ext cx="236536" cy="199269"/>
            </a:xfrm>
            <a:prstGeom prst="rect">
              <a:avLst/>
            </a:prstGeom>
          </p:spPr>
        </p:pic>
      </p:grpSp>
      <p:sp>
        <p:nvSpPr>
          <p:cNvPr id="11" name="object 11" descr=""/>
          <p:cNvSpPr txBox="1"/>
          <p:nvPr/>
        </p:nvSpPr>
        <p:spPr>
          <a:xfrm>
            <a:off x="2607053" y="4435212"/>
            <a:ext cx="1644014" cy="2760345"/>
          </a:xfrm>
          <a:prstGeom prst="rect">
            <a:avLst/>
          </a:prstGeom>
        </p:spPr>
        <p:txBody>
          <a:bodyPr wrap="square" lIns="0" tIns="25400" rIns="0" bIns="0" rtlCol="0" vert="vert">
            <a:spAutoFit/>
          </a:bodyPr>
          <a:lstStyle/>
          <a:p>
            <a:pPr algn="just" marL="12700" marR="843915">
              <a:lnSpc>
                <a:spcPts val="2590"/>
              </a:lnSpc>
              <a:spcBef>
                <a:spcPts val="200"/>
              </a:spcBef>
            </a:pPr>
            <a:r>
              <a:rPr dirty="0" sz="2400" b="1">
                <a:solidFill>
                  <a:srgbClr val="006857"/>
                </a:solidFill>
                <a:latin typeface="Arial"/>
                <a:cs typeface="Arial"/>
              </a:rPr>
              <a:t>Public</a:t>
            </a:r>
            <a:r>
              <a:rPr dirty="0" sz="2400" spc="-40" b="1">
                <a:solidFill>
                  <a:srgbClr val="006857"/>
                </a:solidFill>
                <a:latin typeface="Arial"/>
                <a:cs typeface="Arial"/>
              </a:rPr>
              <a:t> </a:t>
            </a:r>
            <a:r>
              <a:rPr dirty="0" sz="2400" spc="-10" b="1">
                <a:solidFill>
                  <a:srgbClr val="006857"/>
                </a:solidFill>
                <a:latin typeface="Arial"/>
                <a:cs typeface="Arial"/>
              </a:rPr>
              <a:t>health </a:t>
            </a:r>
            <a:r>
              <a:rPr dirty="0" sz="2400" b="1">
                <a:solidFill>
                  <a:srgbClr val="006857"/>
                </a:solidFill>
                <a:latin typeface="Arial"/>
                <a:cs typeface="Arial"/>
              </a:rPr>
              <a:t>attitudes</a:t>
            </a:r>
            <a:r>
              <a:rPr dirty="0" sz="2400" spc="-25" b="1">
                <a:solidFill>
                  <a:srgbClr val="006857"/>
                </a:solidFill>
                <a:latin typeface="Arial"/>
                <a:cs typeface="Arial"/>
              </a:rPr>
              <a:t> and </a:t>
            </a:r>
            <a:r>
              <a:rPr dirty="0" sz="2400" spc="-10" b="1">
                <a:solidFill>
                  <a:srgbClr val="006857"/>
                </a:solidFill>
                <a:latin typeface="Arial"/>
                <a:cs typeface="Arial"/>
              </a:rPr>
              <a:t>behaviors</a:t>
            </a:r>
            <a:endParaRPr sz="2400">
              <a:latin typeface="Arial"/>
              <a:cs typeface="Arial"/>
            </a:endParaRPr>
          </a:p>
          <a:p>
            <a:pPr marL="256540" marR="5080" indent="-244475">
              <a:lnSpc>
                <a:spcPct val="100499"/>
              </a:lnSpc>
              <a:spcBef>
                <a:spcPts val="385"/>
              </a:spcBef>
              <a:buClr>
                <a:srgbClr val="006A70"/>
              </a:buClr>
              <a:buFont typeface="Wingdings"/>
              <a:buChar char=""/>
              <a:tabLst>
                <a:tab pos="256540" algn="l"/>
              </a:tabLst>
            </a:pPr>
            <a:r>
              <a:rPr dirty="0" sz="1850">
                <a:solidFill>
                  <a:srgbClr val="5F5F5F"/>
                </a:solidFill>
                <a:latin typeface="Arial"/>
                <a:cs typeface="Arial"/>
              </a:rPr>
              <a:t>Cases</a:t>
            </a:r>
            <a:r>
              <a:rPr dirty="0" sz="1850" spc="15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dirty="0" sz="1850">
                <a:solidFill>
                  <a:srgbClr val="5F5F5F"/>
                </a:solidFill>
                <a:latin typeface="Arial"/>
                <a:cs typeface="Arial"/>
              </a:rPr>
              <a:t>where</a:t>
            </a:r>
            <a:r>
              <a:rPr dirty="0" sz="1850" spc="5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dirty="0" sz="1850">
                <a:solidFill>
                  <a:srgbClr val="5F5F5F"/>
                </a:solidFill>
                <a:latin typeface="Arial"/>
                <a:cs typeface="Arial"/>
              </a:rPr>
              <a:t>things</a:t>
            </a:r>
            <a:r>
              <a:rPr dirty="0" sz="1850" spc="5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dirty="0" sz="1850" spc="-25">
                <a:solidFill>
                  <a:srgbClr val="5F5F5F"/>
                </a:solidFill>
                <a:latin typeface="Arial"/>
                <a:cs typeface="Arial"/>
              </a:rPr>
              <a:t>are </a:t>
            </a:r>
            <a:r>
              <a:rPr dirty="0" sz="1850">
                <a:solidFill>
                  <a:srgbClr val="5F5F5F"/>
                </a:solidFill>
                <a:latin typeface="Arial"/>
                <a:cs typeface="Arial"/>
              </a:rPr>
              <a:t>changing</a:t>
            </a:r>
            <a:r>
              <a:rPr dirty="0" sz="1850" spc="1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dirty="0" sz="1850">
                <a:solidFill>
                  <a:srgbClr val="5F5F5F"/>
                </a:solidFill>
                <a:latin typeface="Arial"/>
                <a:cs typeface="Arial"/>
              </a:rPr>
              <a:t>very</a:t>
            </a:r>
            <a:r>
              <a:rPr dirty="0" sz="1850" spc="35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dirty="0" sz="1850" spc="-10">
                <a:solidFill>
                  <a:srgbClr val="5F5F5F"/>
                </a:solidFill>
                <a:latin typeface="Arial"/>
                <a:cs typeface="Arial"/>
              </a:rPr>
              <a:t>quickly</a:t>
            </a:r>
            <a:endParaRPr sz="1850">
              <a:latin typeface="Arial"/>
              <a:cs typeface="Arial"/>
            </a:endParaRPr>
          </a:p>
        </p:txBody>
      </p:sp>
      <p:sp>
        <p:nvSpPr>
          <p:cNvPr id="12" name="object 12" descr=""/>
          <p:cNvSpPr/>
          <p:nvPr/>
        </p:nvSpPr>
        <p:spPr>
          <a:xfrm>
            <a:off x="4376801" y="7730070"/>
            <a:ext cx="785495" cy="786765"/>
          </a:xfrm>
          <a:custGeom>
            <a:avLst/>
            <a:gdLst/>
            <a:ahLst/>
            <a:cxnLst/>
            <a:rect l="l" t="t" r="r" b="b"/>
            <a:pathLst>
              <a:path w="785495" h="786765">
                <a:moveTo>
                  <a:pt x="475094" y="287870"/>
                </a:moveTo>
                <a:lnTo>
                  <a:pt x="470954" y="282892"/>
                </a:lnTo>
                <a:lnTo>
                  <a:pt x="465150" y="282892"/>
                </a:lnTo>
                <a:lnTo>
                  <a:pt x="426212" y="278752"/>
                </a:lnTo>
                <a:lnTo>
                  <a:pt x="424040" y="271297"/>
                </a:lnTo>
                <a:lnTo>
                  <a:pt x="421246" y="263842"/>
                </a:lnTo>
                <a:lnTo>
                  <a:pt x="417830" y="256387"/>
                </a:lnTo>
                <a:lnTo>
                  <a:pt x="413791" y="248932"/>
                </a:lnTo>
                <a:lnTo>
                  <a:pt x="438645" y="218274"/>
                </a:lnTo>
                <a:lnTo>
                  <a:pt x="441960" y="214134"/>
                </a:lnTo>
                <a:lnTo>
                  <a:pt x="441960" y="207505"/>
                </a:lnTo>
                <a:lnTo>
                  <a:pt x="411302" y="176860"/>
                </a:lnTo>
                <a:lnTo>
                  <a:pt x="404672" y="176860"/>
                </a:lnTo>
                <a:lnTo>
                  <a:pt x="400532" y="180174"/>
                </a:lnTo>
                <a:lnTo>
                  <a:pt x="369874" y="205028"/>
                </a:lnTo>
                <a:lnTo>
                  <a:pt x="367385" y="203758"/>
                </a:lnTo>
                <a:lnTo>
                  <a:pt x="367385" y="309410"/>
                </a:lnTo>
                <a:lnTo>
                  <a:pt x="362762" y="331749"/>
                </a:lnTo>
                <a:lnTo>
                  <a:pt x="350202" y="350215"/>
                </a:lnTo>
                <a:lnTo>
                  <a:pt x="331736" y="362775"/>
                </a:lnTo>
                <a:lnTo>
                  <a:pt x="309397" y="367398"/>
                </a:lnTo>
                <a:lnTo>
                  <a:pt x="287185" y="362889"/>
                </a:lnTo>
                <a:lnTo>
                  <a:pt x="269011" y="350520"/>
                </a:lnTo>
                <a:lnTo>
                  <a:pt x="256730" y="332105"/>
                </a:lnTo>
                <a:lnTo>
                  <a:pt x="252234" y="309410"/>
                </a:lnTo>
                <a:lnTo>
                  <a:pt x="256730" y="287070"/>
                </a:lnTo>
                <a:lnTo>
                  <a:pt x="287185" y="256057"/>
                </a:lnTo>
                <a:lnTo>
                  <a:pt x="331736" y="255930"/>
                </a:lnTo>
                <a:lnTo>
                  <a:pt x="362762" y="286715"/>
                </a:lnTo>
                <a:lnTo>
                  <a:pt x="367385" y="309410"/>
                </a:lnTo>
                <a:lnTo>
                  <a:pt x="367385" y="203758"/>
                </a:lnTo>
                <a:lnTo>
                  <a:pt x="362889" y="201447"/>
                </a:lnTo>
                <a:lnTo>
                  <a:pt x="355587" y="198196"/>
                </a:lnTo>
                <a:lnTo>
                  <a:pt x="347980" y="195237"/>
                </a:lnTo>
                <a:lnTo>
                  <a:pt x="340055" y="192595"/>
                </a:lnTo>
                <a:lnTo>
                  <a:pt x="335915" y="153657"/>
                </a:lnTo>
                <a:lnTo>
                  <a:pt x="335089" y="147866"/>
                </a:lnTo>
                <a:lnTo>
                  <a:pt x="330936" y="143725"/>
                </a:lnTo>
                <a:lnTo>
                  <a:pt x="287858" y="143713"/>
                </a:lnTo>
                <a:lnTo>
                  <a:pt x="282879" y="147853"/>
                </a:lnTo>
                <a:lnTo>
                  <a:pt x="282879" y="153657"/>
                </a:lnTo>
                <a:lnTo>
                  <a:pt x="278739" y="192595"/>
                </a:lnTo>
                <a:lnTo>
                  <a:pt x="270814" y="194767"/>
                </a:lnTo>
                <a:lnTo>
                  <a:pt x="263207" y="197561"/>
                </a:lnTo>
                <a:lnTo>
                  <a:pt x="255905" y="200977"/>
                </a:lnTo>
                <a:lnTo>
                  <a:pt x="248920" y="205016"/>
                </a:lnTo>
                <a:lnTo>
                  <a:pt x="218262" y="180162"/>
                </a:lnTo>
                <a:lnTo>
                  <a:pt x="214122" y="176847"/>
                </a:lnTo>
                <a:lnTo>
                  <a:pt x="207492" y="176847"/>
                </a:lnTo>
                <a:lnTo>
                  <a:pt x="176834" y="207505"/>
                </a:lnTo>
                <a:lnTo>
                  <a:pt x="176834" y="214134"/>
                </a:lnTo>
                <a:lnTo>
                  <a:pt x="180149" y="218274"/>
                </a:lnTo>
                <a:lnTo>
                  <a:pt x="205003" y="248932"/>
                </a:lnTo>
                <a:lnTo>
                  <a:pt x="201434" y="255917"/>
                </a:lnTo>
                <a:lnTo>
                  <a:pt x="198170" y="263220"/>
                </a:lnTo>
                <a:lnTo>
                  <a:pt x="195224" y="270827"/>
                </a:lnTo>
                <a:lnTo>
                  <a:pt x="192582" y="278752"/>
                </a:lnTo>
                <a:lnTo>
                  <a:pt x="153644" y="282892"/>
                </a:lnTo>
                <a:lnTo>
                  <a:pt x="147840" y="283718"/>
                </a:lnTo>
                <a:lnTo>
                  <a:pt x="143700" y="287870"/>
                </a:lnTo>
                <a:lnTo>
                  <a:pt x="143700" y="330949"/>
                </a:lnTo>
                <a:lnTo>
                  <a:pt x="147840" y="335927"/>
                </a:lnTo>
                <a:lnTo>
                  <a:pt x="153644" y="335927"/>
                </a:lnTo>
                <a:lnTo>
                  <a:pt x="192582" y="340067"/>
                </a:lnTo>
                <a:lnTo>
                  <a:pt x="194754" y="347522"/>
                </a:lnTo>
                <a:lnTo>
                  <a:pt x="197548" y="354977"/>
                </a:lnTo>
                <a:lnTo>
                  <a:pt x="200964" y="362432"/>
                </a:lnTo>
                <a:lnTo>
                  <a:pt x="205003" y="369887"/>
                </a:lnTo>
                <a:lnTo>
                  <a:pt x="180149" y="400545"/>
                </a:lnTo>
                <a:lnTo>
                  <a:pt x="176834" y="404685"/>
                </a:lnTo>
                <a:lnTo>
                  <a:pt x="176834" y="411314"/>
                </a:lnTo>
                <a:lnTo>
                  <a:pt x="205003" y="439483"/>
                </a:lnTo>
                <a:lnTo>
                  <a:pt x="207492" y="441960"/>
                </a:lnTo>
                <a:lnTo>
                  <a:pt x="214122" y="441960"/>
                </a:lnTo>
                <a:lnTo>
                  <a:pt x="218262" y="438645"/>
                </a:lnTo>
                <a:lnTo>
                  <a:pt x="248920" y="413791"/>
                </a:lnTo>
                <a:lnTo>
                  <a:pt x="252234" y="415493"/>
                </a:lnTo>
                <a:lnTo>
                  <a:pt x="255905" y="417372"/>
                </a:lnTo>
                <a:lnTo>
                  <a:pt x="263207" y="420624"/>
                </a:lnTo>
                <a:lnTo>
                  <a:pt x="270814" y="423583"/>
                </a:lnTo>
                <a:lnTo>
                  <a:pt x="278739" y="426224"/>
                </a:lnTo>
                <a:lnTo>
                  <a:pt x="282879" y="465162"/>
                </a:lnTo>
                <a:lnTo>
                  <a:pt x="283705" y="470954"/>
                </a:lnTo>
                <a:lnTo>
                  <a:pt x="287858" y="475094"/>
                </a:lnTo>
                <a:lnTo>
                  <a:pt x="330936" y="475094"/>
                </a:lnTo>
                <a:lnTo>
                  <a:pt x="335915" y="470954"/>
                </a:lnTo>
                <a:lnTo>
                  <a:pt x="335915" y="465162"/>
                </a:lnTo>
                <a:lnTo>
                  <a:pt x="340055" y="426224"/>
                </a:lnTo>
                <a:lnTo>
                  <a:pt x="369874" y="413791"/>
                </a:lnTo>
                <a:lnTo>
                  <a:pt x="400532" y="438645"/>
                </a:lnTo>
                <a:lnTo>
                  <a:pt x="404672" y="441960"/>
                </a:lnTo>
                <a:lnTo>
                  <a:pt x="411302" y="441960"/>
                </a:lnTo>
                <a:lnTo>
                  <a:pt x="413791" y="439483"/>
                </a:lnTo>
                <a:lnTo>
                  <a:pt x="441960" y="411314"/>
                </a:lnTo>
                <a:lnTo>
                  <a:pt x="441960" y="404685"/>
                </a:lnTo>
                <a:lnTo>
                  <a:pt x="438645" y="400545"/>
                </a:lnTo>
                <a:lnTo>
                  <a:pt x="413791" y="369887"/>
                </a:lnTo>
                <a:lnTo>
                  <a:pt x="417703" y="362902"/>
                </a:lnTo>
                <a:lnTo>
                  <a:pt x="420928" y="355600"/>
                </a:lnTo>
                <a:lnTo>
                  <a:pt x="423684" y="347980"/>
                </a:lnTo>
                <a:lnTo>
                  <a:pt x="426212" y="340067"/>
                </a:lnTo>
                <a:lnTo>
                  <a:pt x="465150" y="335927"/>
                </a:lnTo>
                <a:lnTo>
                  <a:pt x="470954" y="335927"/>
                </a:lnTo>
                <a:lnTo>
                  <a:pt x="475094" y="330949"/>
                </a:lnTo>
                <a:lnTo>
                  <a:pt x="475094" y="287870"/>
                </a:lnTo>
                <a:close/>
              </a:path>
              <a:path w="785495" h="786765">
                <a:moveTo>
                  <a:pt x="652399" y="194246"/>
                </a:moveTo>
                <a:lnTo>
                  <a:pt x="652119" y="186524"/>
                </a:lnTo>
                <a:lnTo>
                  <a:pt x="648258" y="180276"/>
                </a:lnTo>
                <a:lnTo>
                  <a:pt x="641908" y="176657"/>
                </a:lnTo>
                <a:lnTo>
                  <a:pt x="634174" y="176860"/>
                </a:lnTo>
                <a:lnTo>
                  <a:pt x="594398" y="189280"/>
                </a:lnTo>
                <a:lnTo>
                  <a:pt x="571309" y="144843"/>
                </a:lnTo>
                <a:lnTo>
                  <a:pt x="541680" y="105156"/>
                </a:lnTo>
                <a:lnTo>
                  <a:pt x="506285" y="70840"/>
                </a:lnTo>
                <a:lnTo>
                  <a:pt x="465886" y="42532"/>
                </a:lnTo>
                <a:lnTo>
                  <a:pt x="421259" y="20878"/>
                </a:lnTo>
                <a:lnTo>
                  <a:pt x="373151" y="6489"/>
                </a:lnTo>
                <a:lnTo>
                  <a:pt x="322364" y="0"/>
                </a:lnTo>
                <a:lnTo>
                  <a:pt x="269633" y="2044"/>
                </a:lnTo>
                <a:lnTo>
                  <a:pt x="223583" y="11366"/>
                </a:lnTo>
                <a:lnTo>
                  <a:pt x="180251" y="27355"/>
                </a:lnTo>
                <a:lnTo>
                  <a:pt x="140208" y="49428"/>
                </a:lnTo>
                <a:lnTo>
                  <a:pt x="104025" y="76987"/>
                </a:lnTo>
                <a:lnTo>
                  <a:pt x="72301" y="109486"/>
                </a:lnTo>
                <a:lnTo>
                  <a:pt x="45580" y="146329"/>
                </a:lnTo>
                <a:lnTo>
                  <a:pt x="24434" y="186918"/>
                </a:lnTo>
                <a:lnTo>
                  <a:pt x="9448" y="230708"/>
                </a:lnTo>
                <a:lnTo>
                  <a:pt x="1206" y="277101"/>
                </a:lnTo>
                <a:lnTo>
                  <a:pt x="0" y="326707"/>
                </a:lnTo>
                <a:lnTo>
                  <a:pt x="6375" y="374383"/>
                </a:lnTo>
                <a:lnTo>
                  <a:pt x="19773" y="419519"/>
                </a:lnTo>
                <a:lnTo>
                  <a:pt x="39598" y="461543"/>
                </a:lnTo>
                <a:lnTo>
                  <a:pt x="65265" y="499872"/>
                </a:lnTo>
                <a:lnTo>
                  <a:pt x="96202" y="533908"/>
                </a:lnTo>
                <a:lnTo>
                  <a:pt x="131813" y="563067"/>
                </a:lnTo>
                <a:lnTo>
                  <a:pt x="171526" y="586778"/>
                </a:lnTo>
                <a:lnTo>
                  <a:pt x="214744" y="604431"/>
                </a:lnTo>
                <a:lnTo>
                  <a:pt x="260896" y="615454"/>
                </a:lnTo>
                <a:lnTo>
                  <a:pt x="309397" y="619264"/>
                </a:lnTo>
                <a:lnTo>
                  <a:pt x="332600" y="619264"/>
                </a:lnTo>
                <a:lnTo>
                  <a:pt x="336740" y="615950"/>
                </a:lnTo>
                <a:lnTo>
                  <a:pt x="336740" y="567893"/>
                </a:lnTo>
                <a:lnTo>
                  <a:pt x="333425" y="563753"/>
                </a:lnTo>
                <a:lnTo>
                  <a:pt x="309397" y="563753"/>
                </a:lnTo>
                <a:lnTo>
                  <a:pt x="260934" y="559117"/>
                </a:lnTo>
                <a:lnTo>
                  <a:pt x="215557" y="545782"/>
                </a:lnTo>
                <a:lnTo>
                  <a:pt x="174104" y="524624"/>
                </a:lnTo>
                <a:lnTo>
                  <a:pt x="137464" y="496544"/>
                </a:lnTo>
                <a:lnTo>
                  <a:pt x="106502" y="462407"/>
                </a:lnTo>
                <a:lnTo>
                  <a:pt x="82080" y="423100"/>
                </a:lnTo>
                <a:lnTo>
                  <a:pt x="65062" y="379488"/>
                </a:lnTo>
                <a:lnTo>
                  <a:pt x="56311" y="332460"/>
                </a:lnTo>
                <a:lnTo>
                  <a:pt x="56705" y="282905"/>
                </a:lnTo>
                <a:lnTo>
                  <a:pt x="66573" y="234327"/>
                </a:lnTo>
                <a:lnTo>
                  <a:pt x="85509" y="189445"/>
                </a:lnTo>
                <a:lnTo>
                  <a:pt x="112445" y="149275"/>
                </a:lnTo>
                <a:lnTo>
                  <a:pt x="146304" y="114871"/>
                </a:lnTo>
                <a:lnTo>
                  <a:pt x="186029" y="87287"/>
                </a:lnTo>
                <a:lnTo>
                  <a:pt x="230530" y="67564"/>
                </a:lnTo>
                <a:lnTo>
                  <a:pt x="278739" y="56730"/>
                </a:lnTo>
                <a:lnTo>
                  <a:pt x="326948" y="55587"/>
                </a:lnTo>
                <a:lnTo>
                  <a:pt x="372986" y="63080"/>
                </a:lnTo>
                <a:lnTo>
                  <a:pt x="416026" y="78486"/>
                </a:lnTo>
                <a:lnTo>
                  <a:pt x="455218" y="101092"/>
                </a:lnTo>
                <a:lnTo>
                  <a:pt x="489737" y="130187"/>
                </a:lnTo>
                <a:lnTo>
                  <a:pt x="518744" y="165074"/>
                </a:lnTo>
                <a:lnTo>
                  <a:pt x="541375" y="205028"/>
                </a:lnTo>
                <a:lnTo>
                  <a:pt x="499122" y="218274"/>
                </a:lnTo>
                <a:lnTo>
                  <a:pt x="492518" y="222516"/>
                </a:lnTo>
                <a:lnTo>
                  <a:pt x="489178" y="229146"/>
                </a:lnTo>
                <a:lnTo>
                  <a:pt x="489572" y="236575"/>
                </a:lnTo>
                <a:lnTo>
                  <a:pt x="494157" y="243128"/>
                </a:lnTo>
                <a:lnTo>
                  <a:pt x="595223" y="330949"/>
                </a:lnTo>
                <a:lnTo>
                  <a:pt x="601992" y="334098"/>
                </a:lnTo>
                <a:lnTo>
                  <a:pt x="609003" y="333743"/>
                </a:lnTo>
                <a:lnTo>
                  <a:pt x="614921" y="330136"/>
                </a:lnTo>
                <a:lnTo>
                  <a:pt x="618426" y="323494"/>
                </a:lnTo>
                <a:lnTo>
                  <a:pt x="652399" y="194246"/>
                </a:lnTo>
                <a:close/>
              </a:path>
              <a:path w="785495" h="786765">
                <a:moveTo>
                  <a:pt x="784948" y="566242"/>
                </a:moveTo>
                <a:lnTo>
                  <a:pt x="781634" y="562102"/>
                </a:lnTo>
                <a:lnTo>
                  <a:pt x="776655" y="562102"/>
                </a:lnTo>
                <a:lnTo>
                  <a:pt x="727773" y="557136"/>
                </a:lnTo>
                <a:lnTo>
                  <a:pt x="724992" y="547966"/>
                </a:lnTo>
                <a:lnTo>
                  <a:pt x="721664" y="539115"/>
                </a:lnTo>
                <a:lnTo>
                  <a:pt x="717880" y="530567"/>
                </a:lnTo>
                <a:lnTo>
                  <a:pt x="713701" y="522338"/>
                </a:lnTo>
                <a:lnTo>
                  <a:pt x="745185" y="484225"/>
                </a:lnTo>
                <a:lnTo>
                  <a:pt x="748499" y="480085"/>
                </a:lnTo>
                <a:lnTo>
                  <a:pt x="747661" y="475119"/>
                </a:lnTo>
                <a:lnTo>
                  <a:pt x="710387" y="437832"/>
                </a:lnTo>
                <a:lnTo>
                  <a:pt x="704583" y="437832"/>
                </a:lnTo>
                <a:lnTo>
                  <a:pt x="701268" y="440321"/>
                </a:lnTo>
                <a:lnTo>
                  <a:pt x="663155" y="471805"/>
                </a:lnTo>
                <a:lnTo>
                  <a:pt x="659853" y="470128"/>
                </a:lnTo>
                <a:lnTo>
                  <a:pt x="659853" y="591921"/>
                </a:lnTo>
                <a:lnTo>
                  <a:pt x="654481" y="618261"/>
                </a:lnTo>
                <a:lnTo>
                  <a:pt x="639864" y="639864"/>
                </a:lnTo>
                <a:lnTo>
                  <a:pt x="618261" y="654481"/>
                </a:lnTo>
                <a:lnTo>
                  <a:pt x="591908" y="659853"/>
                </a:lnTo>
                <a:lnTo>
                  <a:pt x="565696" y="654596"/>
                </a:lnTo>
                <a:lnTo>
                  <a:pt x="544372" y="640181"/>
                </a:lnTo>
                <a:lnTo>
                  <a:pt x="530047" y="618617"/>
                </a:lnTo>
                <a:lnTo>
                  <a:pt x="524802" y="591921"/>
                </a:lnTo>
                <a:lnTo>
                  <a:pt x="530047" y="565581"/>
                </a:lnTo>
                <a:lnTo>
                  <a:pt x="565696" y="529361"/>
                </a:lnTo>
                <a:lnTo>
                  <a:pt x="618261" y="529361"/>
                </a:lnTo>
                <a:lnTo>
                  <a:pt x="654481" y="565581"/>
                </a:lnTo>
                <a:lnTo>
                  <a:pt x="659853" y="591921"/>
                </a:lnTo>
                <a:lnTo>
                  <a:pt x="659853" y="470128"/>
                </a:lnTo>
                <a:lnTo>
                  <a:pt x="654926" y="467626"/>
                </a:lnTo>
                <a:lnTo>
                  <a:pt x="646391" y="463829"/>
                </a:lnTo>
                <a:lnTo>
                  <a:pt x="637527" y="460502"/>
                </a:lnTo>
                <a:lnTo>
                  <a:pt x="628370" y="457720"/>
                </a:lnTo>
                <a:lnTo>
                  <a:pt x="623392" y="408012"/>
                </a:lnTo>
                <a:lnTo>
                  <a:pt x="622566" y="403047"/>
                </a:lnTo>
                <a:lnTo>
                  <a:pt x="618426" y="399732"/>
                </a:lnTo>
                <a:lnTo>
                  <a:pt x="566229" y="399732"/>
                </a:lnTo>
                <a:lnTo>
                  <a:pt x="562089" y="403047"/>
                </a:lnTo>
                <a:lnTo>
                  <a:pt x="562089" y="408012"/>
                </a:lnTo>
                <a:lnTo>
                  <a:pt x="557123" y="457720"/>
                </a:lnTo>
                <a:lnTo>
                  <a:pt x="547954" y="460502"/>
                </a:lnTo>
                <a:lnTo>
                  <a:pt x="539102" y="463829"/>
                </a:lnTo>
                <a:lnTo>
                  <a:pt x="530555" y="467626"/>
                </a:lnTo>
                <a:lnTo>
                  <a:pt x="522325" y="471805"/>
                </a:lnTo>
                <a:lnTo>
                  <a:pt x="483387" y="440321"/>
                </a:lnTo>
                <a:lnTo>
                  <a:pt x="479247" y="437007"/>
                </a:lnTo>
                <a:lnTo>
                  <a:pt x="474268" y="437832"/>
                </a:lnTo>
                <a:lnTo>
                  <a:pt x="436994" y="475119"/>
                </a:lnTo>
                <a:lnTo>
                  <a:pt x="436994" y="480910"/>
                </a:lnTo>
                <a:lnTo>
                  <a:pt x="439483" y="484225"/>
                </a:lnTo>
                <a:lnTo>
                  <a:pt x="470128" y="522338"/>
                </a:lnTo>
                <a:lnTo>
                  <a:pt x="465950" y="530567"/>
                </a:lnTo>
                <a:lnTo>
                  <a:pt x="462153" y="539115"/>
                </a:lnTo>
                <a:lnTo>
                  <a:pt x="458838" y="547966"/>
                </a:lnTo>
                <a:lnTo>
                  <a:pt x="456044" y="557136"/>
                </a:lnTo>
                <a:lnTo>
                  <a:pt x="407162" y="562102"/>
                </a:lnTo>
                <a:lnTo>
                  <a:pt x="402196" y="562927"/>
                </a:lnTo>
                <a:lnTo>
                  <a:pt x="398881" y="567080"/>
                </a:lnTo>
                <a:lnTo>
                  <a:pt x="398881" y="620102"/>
                </a:lnTo>
                <a:lnTo>
                  <a:pt x="402196" y="624243"/>
                </a:lnTo>
                <a:lnTo>
                  <a:pt x="407162" y="624243"/>
                </a:lnTo>
                <a:lnTo>
                  <a:pt x="456044" y="629208"/>
                </a:lnTo>
                <a:lnTo>
                  <a:pt x="458825" y="638365"/>
                </a:lnTo>
                <a:lnTo>
                  <a:pt x="462153" y="647230"/>
                </a:lnTo>
                <a:lnTo>
                  <a:pt x="465950" y="655777"/>
                </a:lnTo>
                <a:lnTo>
                  <a:pt x="470128" y="664006"/>
                </a:lnTo>
                <a:lnTo>
                  <a:pt x="436168" y="706259"/>
                </a:lnTo>
                <a:lnTo>
                  <a:pt x="436994" y="711225"/>
                </a:lnTo>
                <a:lnTo>
                  <a:pt x="470128" y="744372"/>
                </a:lnTo>
                <a:lnTo>
                  <a:pt x="474268" y="748512"/>
                </a:lnTo>
                <a:lnTo>
                  <a:pt x="480072" y="749338"/>
                </a:lnTo>
                <a:lnTo>
                  <a:pt x="483387" y="746023"/>
                </a:lnTo>
                <a:lnTo>
                  <a:pt x="522325" y="714540"/>
                </a:lnTo>
                <a:lnTo>
                  <a:pt x="524802" y="715797"/>
                </a:lnTo>
                <a:lnTo>
                  <a:pt x="530555" y="718718"/>
                </a:lnTo>
                <a:lnTo>
                  <a:pt x="539102" y="722515"/>
                </a:lnTo>
                <a:lnTo>
                  <a:pt x="547954" y="725843"/>
                </a:lnTo>
                <a:lnTo>
                  <a:pt x="557123" y="728624"/>
                </a:lnTo>
                <a:lnTo>
                  <a:pt x="562089" y="778332"/>
                </a:lnTo>
                <a:lnTo>
                  <a:pt x="562914" y="783297"/>
                </a:lnTo>
                <a:lnTo>
                  <a:pt x="567055" y="786612"/>
                </a:lnTo>
                <a:lnTo>
                  <a:pt x="619252" y="786612"/>
                </a:lnTo>
                <a:lnTo>
                  <a:pt x="622566" y="783297"/>
                </a:lnTo>
                <a:lnTo>
                  <a:pt x="623392" y="778332"/>
                </a:lnTo>
                <a:lnTo>
                  <a:pt x="628370" y="728624"/>
                </a:lnTo>
                <a:lnTo>
                  <a:pt x="637527" y="725843"/>
                </a:lnTo>
                <a:lnTo>
                  <a:pt x="646379" y="722515"/>
                </a:lnTo>
                <a:lnTo>
                  <a:pt x="654926" y="718718"/>
                </a:lnTo>
                <a:lnTo>
                  <a:pt x="659853" y="716216"/>
                </a:lnTo>
                <a:lnTo>
                  <a:pt x="663155" y="714540"/>
                </a:lnTo>
                <a:lnTo>
                  <a:pt x="701268" y="746023"/>
                </a:lnTo>
                <a:lnTo>
                  <a:pt x="705408" y="749338"/>
                </a:lnTo>
                <a:lnTo>
                  <a:pt x="710387" y="748512"/>
                </a:lnTo>
                <a:lnTo>
                  <a:pt x="713701" y="745197"/>
                </a:lnTo>
                <a:lnTo>
                  <a:pt x="747661" y="711225"/>
                </a:lnTo>
                <a:lnTo>
                  <a:pt x="747661" y="705434"/>
                </a:lnTo>
                <a:lnTo>
                  <a:pt x="745185" y="702119"/>
                </a:lnTo>
                <a:lnTo>
                  <a:pt x="713701" y="664006"/>
                </a:lnTo>
                <a:lnTo>
                  <a:pt x="718223" y="655777"/>
                </a:lnTo>
                <a:lnTo>
                  <a:pt x="721982" y="647230"/>
                </a:lnTo>
                <a:lnTo>
                  <a:pt x="725119" y="638378"/>
                </a:lnTo>
                <a:lnTo>
                  <a:pt x="727773" y="629208"/>
                </a:lnTo>
                <a:lnTo>
                  <a:pt x="776655" y="624243"/>
                </a:lnTo>
                <a:lnTo>
                  <a:pt x="781634" y="623417"/>
                </a:lnTo>
                <a:lnTo>
                  <a:pt x="784948" y="619264"/>
                </a:lnTo>
                <a:lnTo>
                  <a:pt x="784948" y="566242"/>
                </a:lnTo>
                <a:close/>
              </a:path>
            </a:pathLst>
          </a:custGeom>
          <a:solidFill>
            <a:srgbClr val="D06E1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 txBox="1"/>
          <p:nvPr/>
        </p:nvSpPr>
        <p:spPr>
          <a:xfrm>
            <a:off x="3848545" y="7818312"/>
            <a:ext cx="366395" cy="2993390"/>
          </a:xfrm>
          <a:prstGeom prst="rect">
            <a:avLst/>
          </a:prstGeom>
        </p:spPr>
        <p:txBody>
          <a:bodyPr wrap="square" lIns="0" tIns="0" rIns="0" bIns="0" rtlCol="0" vert="vert">
            <a:spAutoFit/>
          </a:bodyPr>
          <a:lstStyle/>
          <a:p>
            <a:pPr marL="12700">
              <a:lnSpc>
                <a:spcPts val="2755"/>
              </a:lnSpc>
            </a:pPr>
            <a:r>
              <a:rPr dirty="0" sz="2400" b="1">
                <a:solidFill>
                  <a:srgbClr val="006857"/>
                </a:solidFill>
                <a:latin typeface="Arial"/>
                <a:cs typeface="Arial"/>
              </a:rPr>
              <a:t>Developmental</a:t>
            </a:r>
            <a:r>
              <a:rPr dirty="0" sz="2400" spc="-45" b="1">
                <a:solidFill>
                  <a:srgbClr val="006857"/>
                </a:solidFill>
                <a:latin typeface="Arial"/>
                <a:cs typeface="Arial"/>
              </a:rPr>
              <a:t> </a:t>
            </a:r>
            <a:r>
              <a:rPr dirty="0" sz="2400" spc="-20" b="1">
                <a:solidFill>
                  <a:srgbClr val="006857"/>
                </a:solidFill>
                <a:latin typeface="Arial"/>
                <a:cs typeface="Arial"/>
              </a:rPr>
              <a:t>work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512467" y="7818312"/>
            <a:ext cx="289560" cy="134620"/>
          </a:xfrm>
          <a:prstGeom prst="rect">
            <a:avLst/>
          </a:prstGeom>
        </p:spPr>
        <p:txBody>
          <a:bodyPr wrap="square" lIns="0" tIns="0" rIns="0" bIns="0" rtlCol="0" vert="vert">
            <a:spAutoFit/>
          </a:bodyPr>
          <a:lstStyle/>
          <a:p>
            <a:pPr marL="12700">
              <a:lnSpc>
                <a:spcPts val="2155"/>
              </a:lnSpc>
            </a:pPr>
            <a:r>
              <a:rPr dirty="0" sz="1850">
                <a:solidFill>
                  <a:srgbClr val="006A70"/>
                </a:solidFill>
                <a:latin typeface="Wingdings"/>
                <a:cs typeface="Wingdings"/>
              </a:rPr>
              <a:t></a:t>
            </a:r>
            <a:endParaRPr sz="1850">
              <a:latin typeface="Wingdings"/>
              <a:cs typeface="Wingdings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2658734" y="8062238"/>
            <a:ext cx="1144905" cy="2781935"/>
          </a:xfrm>
          <a:prstGeom prst="rect">
            <a:avLst/>
          </a:prstGeom>
        </p:spPr>
        <p:txBody>
          <a:bodyPr wrap="square" lIns="0" tIns="1270" rIns="0" bIns="0" rtlCol="0" vert="vert">
            <a:spAutoFit/>
          </a:bodyPr>
          <a:lstStyle/>
          <a:p>
            <a:pPr marL="12700" marR="5080">
              <a:lnSpc>
                <a:spcPts val="2230"/>
              </a:lnSpc>
              <a:spcBef>
                <a:spcPts val="10"/>
              </a:spcBef>
            </a:pPr>
            <a:r>
              <a:rPr dirty="0" sz="1850">
                <a:solidFill>
                  <a:srgbClr val="5F5F5F"/>
                </a:solidFill>
                <a:latin typeface="Arial"/>
                <a:cs typeface="Arial"/>
              </a:rPr>
              <a:t>Areas</a:t>
            </a:r>
            <a:r>
              <a:rPr dirty="0" sz="1850" spc="35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dirty="0" sz="1850">
                <a:solidFill>
                  <a:srgbClr val="5F5F5F"/>
                </a:solidFill>
                <a:latin typeface="Arial"/>
                <a:cs typeface="Arial"/>
              </a:rPr>
              <a:t>where</a:t>
            </a:r>
            <a:r>
              <a:rPr dirty="0" sz="1850" spc="55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dirty="0" sz="1850">
                <a:solidFill>
                  <a:srgbClr val="5F5F5F"/>
                </a:solidFill>
                <a:latin typeface="Arial"/>
                <a:cs typeface="Arial"/>
              </a:rPr>
              <a:t>concepts</a:t>
            </a:r>
            <a:r>
              <a:rPr dirty="0" sz="1850" spc="1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dirty="0" sz="1850" spc="-25">
                <a:solidFill>
                  <a:srgbClr val="5F5F5F"/>
                </a:solidFill>
                <a:latin typeface="Arial"/>
                <a:cs typeface="Arial"/>
              </a:rPr>
              <a:t>are </a:t>
            </a:r>
            <a:r>
              <a:rPr dirty="0" sz="1850">
                <a:solidFill>
                  <a:srgbClr val="5F5F5F"/>
                </a:solidFill>
                <a:latin typeface="Arial"/>
                <a:cs typeface="Arial"/>
              </a:rPr>
              <a:t>less</a:t>
            </a:r>
            <a:r>
              <a:rPr dirty="0" sz="1850" spc="1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dirty="0" sz="1850">
                <a:solidFill>
                  <a:srgbClr val="5F5F5F"/>
                </a:solidFill>
                <a:latin typeface="Arial"/>
                <a:cs typeface="Arial"/>
              </a:rPr>
              <a:t>clear</a:t>
            </a:r>
            <a:r>
              <a:rPr dirty="0" sz="1850" spc="5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dirty="0" sz="1850">
                <a:solidFill>
                  <a:srgbClr val="5F5F5F"/>
                </a:solidFill>
                <a:latin typeface="Arial"/>
                <a:cs typeface="Arial"/>
              </a:rPr>
              <a:t>or</a:t>
            </a:r>
            <a:r>
              <a:rPr dirty="0" sz="1850" spc="1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dirty="0" sz="1850" spc="-10">
                <a:solidFill>
                  <a:srgbClr val="5F5F5F"/>
                </a:solidFill>
                <a:latin typeface="Arial"/>
                <a:cs typeface="Arial"/>
              </a:rPr>
              <a:t>evolving;</a:t>
            </a:r>
            <a:endParaRPr sz="1850">
              <a:latin typeface="Arial"/>
              <a:cs typeface="Arial"/>
            </a:endParaRPr>
          </a:p>
          <a:p>
            <a:pPr marL="12700" marR="139065">
              <a:lnSpc>
                <a:spcPts val="2240"/>
              </a:lnSpc>
              <a:spcBef>
                <a:spcPts val="5"/>
              </a:spcBef>
            </a:pPr>
            <a:r>
              <a:rPr dirty="0" sz="1850">
                <a:solidFill>
                  <a:srgbClr val="5F5F5F"/>
                </a:solidFill>
                <a:latin typeface="Arial"/>
                <a:cs typeface="Arial"/>
              </a:rPr>
              <a:t>measurement</a:t>
            </a:r>
            <a:r>
              <a:rPr dirty="0" sz="1850" spc="15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dirty="0" sz="1850">
                <a:solidFill>
                  <a:srgbClr val="5F5F5F"/>
                </a:solidFill>
                <a:latin typeface="Arial"/>
                <a:cs typeface="Arial"/>
              </a:rPr>
              <a:t>can</a:t>
            </a:r>
            <a:r>
              <a:rPr dirty="0" sz="1850" spc="4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dirty="0" sz="1850" spc="-10">
                <a:solidFill>
                  <a:srgbClr val="5F5F5F"/>
                </a:solidFill>
                <a:latin typeface="Arial"/>
                <a:cs typeface="Arial"/>
              </a:rPr>
              <a:t>inform </a:t>
            </a:r>
            <a:r>
              <a:rPr dirty="0" sz="1850">
                <a:solidFill>
                  <a:srgbClr val="5F5F5F"/>
                </a:solidFill>
                <a:latin typeface="Arial"/>
                <a:cs typeface="Arial"/>
              </a:rPr>
              <a:t>future</a:t>
            </a:r>
            <a:r>
              <a:rPr dirty="0" sz="1850" spc="3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dirty="0" sz="1850">
                <a:solidFill>
                  <a:srgbClr val="5F5F5F"/>
                </a:solidFill>
                <a:latin typeface="Arial"/>
                <a:cs typeface="Arial"/>
              </a:rPr>
              <a:t>question</a:t>
            </a:r>
            <a:r>
              <a:rPr dirty="0" sz="1850" spc="5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dirty="0" sz="1850" spc="-10">
                <a:solidFill>
                  <a:srgbClr val="5F5F5F"/>
                </a:solidFill>
                <a:latin typeface="Arial"/>
                <a:cs typeface="Arial"/>
              </a:rPr>
              <a:t>design</a:t>
            </a:r>
            <a:endParaRPr sz="185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94102" rIns="0" bIns="0" rtlCol="0" vert="horz">
            <a:spAutoFit/>
          </a:bodyPr>
          <a:lstStyle/>
          <a:p>
            <a:pPr marL="288290">
              <a:lnSpc>
                <a:spcPct val="100000"/>
              </a:lnSpc>
              <a:spcBef>
                <a:spcPts val="130"/>
              </a:spcBef>
            </a:pPr>
            <a:r>
              <a:rPr dirty="0"/>
              <a:t>Examples</a:t>
            </a:r>
            <a:r>
              <a:rPr dirty="0" spc="-55"/>
              <a:t> </a:t>
            </a:r>
            <a:r>
              <a:rPr dirty="0"/>
              <a:t>of</a:t>
            </a:r>
            <a:r>
              <a:rPr dirty="0" spc="-25"/>
              <a:t> </a:t>
            </a:r>
            <a:r>
              <a:rPr dirty="0"/>
              <a:t>Round</a:t>
            </a:r>
            <a:r>
              <a:rPr dirty="0" spc="-30"/>
              <a:t> </a:t>
            </a:r>
            <a:r>
              <a:rPr dirty="0"/>
              <a:t>1</a:t>
            </a:r>
            <a:r>
              <a:rPr dirty="0" spc="-20"/>
              <a:t> </a:t>
            </a:r>
            <a:r>
              <a:rPr dirty="0"/>
              <a:t>Sponsored</a:t>
            </a:r>
            <a:r>
              <a:rPr dirty="0" spc="-40"/>
              <a:t> </a:t>
            </a:r>
            <a:r>
              <a:rPr dirty="0" spc="-10"/>
              <a:t>Topics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87325" y="1475314"/>
            <a:ext cx="10253345" cy="4900930"/>
          </a:xfrm>
          <a:prstGeom prst="rect">
            <a:avLst/>
          </a:prstGeom>
        </p:spPr>
        <p:txBody>
          <a:bodyPr wrap="square" lIns="0" tIns="95885" rIns="0" bIns="0" rtlCol="0" vert="horz">
            <a:spAutoFit/>
          </a:bodyPr>
          <a:lstStyle/>
          <a:p>
            <a:pPr marL="470534" indent="-457200">
              <a:lnSpc>
                <a:spcPct val="100000"/>
              </a:lnSpc>
              <a:spcBef>
                <a:spcPts val="755"/>
              </a:spcBef>
              <a:buClr>
                <a:srgbClr val="006A70"/>
              </a:buClr>
              <a:buFont typeface="Wingdings"/>
              <a:buChar char=""/>
              <a:tabLst>
                <a:tab pos="470534" algn="l"/>
              </a:tabLst>
            </a:pPr>
            <a:r>
              <a:rPr dirty="0" sz="2650" b="1">
                <a:solidFill>
                  <a:srgbClr val="5F5F5F"/>
                </a:solidFill>
                <a:latin typeface="Calibri"/>
                <a:cs typeface="Calibri"/>
              </a:rPr>
              <a:t>Chronic</a:t>
            </a:r>
            <a:r>
              <a:rPr dirty="0" sz="2650" spc="-70" b="1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 spc="-10" b="1">
                <a:solidFill>
                  <a:srgbClr val="5F5F5F"/>
                </a:solidFill>
                <a:latin typeface="Calibri"/>
                <a:cs typeface="Calibri"/>
              </a:rPr>
              <a:t>Illness:</a:t>
            </a:r>
            <a:endParaRPr sz="2650">
              <a:latin typeface="Calibri"/>
              <a:cs typeface="Calibri"/>
            </a:endParaRPr>
          </a:p>
          <a:p>
            <a:pPr lvl="1" marL="1003935" indent="-381000">
              <a:lnSpc>
                <a:spcPct val="100000"/>
              </a:lnSpc>
              <a:spcBef>
                <a:spcPts val="660"/>
              </a:spcBef>
              <a:buClr>
                <a:srgbClr val="008AAF"/>
              </a:buClr>
              <a:buFont typeface="Arial"/>
              <a:buChar char="–"/>
              <a:tabLst>
                <a:tab pos="1003935" algn="l"/>
              </a:tabLst>
            </a:pPr>
            <a:r>
              <a:rPr dirty="0" sz="2650">
                <a:solidFill>
                  <a:srgbClr val="5F5F5F"/>
                </a:solidFill>
                <a:latin typeface="Calibri"/>
                <a:cs typeface="Calibri"/>
              </a:rPr>
              <a:t>Knowledge</a:t>
            </a:r>
            <a:r>
              <a:rPr dirty="0" sz="2650" spc="-55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>
                <a:solidFill>
                  <a:srgbClr val="5F5F5F"/>
                </a:solidFill>
                <a:latin typeface="Calibri"/>
                <a:cs typeface="Calibri"/>
              </a:rPr>
              <a:t>and</a:t>
            </a:r>
            <a:r>
              <a:rPr dirty="0" sz="2650" spc="-45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>
                <a:solidFill>
                  <a:srgbClr val="5F5F5F"/>
                </a:solidFill>
                <a:latin typeface="Calibri"/>
                <a:cs typeface="Calibri"/>
              </a:rPr>
              <a:t>attitudes</a:t>
            </a:r>
            <a:r>
              <a:rPr dirty="0" sz="2650" spc="-55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 spc="-10">
                <a:solidFill>
                  <a:srgbClr val="5F5F5F"/>
                </a:solidFill>
                <a:latin typeface="Calibri"/>
                <a:cs typeface="Calibri"/>
              </a:rPr>
              <a:t>regarding</a:t>
            </a:r>
            <a:r>
              <a:rPr dirty="0" sz="2650" spc="-60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>
                <a:solidFill>
                  <a:srgbClr val="5F5F5F"/>
                </a:solidFill>
                <a:latin typeface="Calibri"/>
                <a:cs typeface="Calibri"/>
              </a:rPr>
              <a:t>long</a:t>
            </a:r>
            <a:r>
              <a:rPr dirty="0" sz="2650" spc="-40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 spc="-10">
                <a:solidFill>
                  <a:srgbClr val="5F5F5F"/>
                </a:solidFill>
                <a:latin typeface="Calibri"/>
                <a:cs typeface="Calibri"/>
              </a:rPr>
              <a:t>COVID</a:t>
            </a:r>
            <a:endParaRPr sz="2650">
              <a:latin typeface="Calibri"/>
              <a:cs typeface="Calibri"/>
            </a:endParaRPr>
          </a:p>
          <a:p>
            <a:pPr marL="469900" indent="-456565">
              <a:lnSpc>
                <a:spcPct val="100000"/>
              </a:lnSpc>
              <a:spcBef>
                <a:spcPts val="655"/>
              </a:spcBef>
              <a:buClr>
                <a:srgbClr val="006A70"/>
              </a:buClr>
              <a:buFont typeface="Wingdings"/>
              <a:buChar char=""/>
              <a:tabLst>
                <a:tab pos="469900" algn="l"/>
              </a:tabLst>
            </a:pPr>
            <a:r>
              <a:rPr dirty="0" sz="2650" b="1">
                <a:solidFill>
                  <a:srgbClr val="5F5F5F"/>
                </a:solidFill>
                <a:latin typeface="Calibri"/>
                <a:cs typeface="Calibri"/>
              </a:rPr>
              <a:t>Air</a:t>
            </a:r>
            <a:r>
              <a:rPr dirty="0" sz="2650" spc="-10" b="1">
                <a:solidFill>
                  <a:srgbClr val="5F5F5F"/>
                </a:solidFill>
                <a:latin typeface="Calibri"/>
                <a:cs typeface="Calibri"/>
              </a:rPr>
              <a:t> Quality:</a:t>
            </a:r>
            <a:endParaRPr sz="2650">
              <a:latin typeface="Calibri"/>
              <a:cs typeface="Calibri"/>
            </a:endParaRPr>
          </a:p>
          <a:p>
            <a:pPr lvl="1" marL="1003300" indent="-381000">
              <a:lnSpc>
                <a:spcPct val="100000"/>
              </a:lnSpc>
              <a:spcBef>
                <a:spcPts val="660"/>
              </a:spcBef>
              <a:buClr>
                <a:srgbClr val="008AAF"/>
              </a:buClr>
              <a:buFont typeface="Arial"/>
              <a:buChar char="–"/>
              <a:tabLst>
                <a:tab pos="1003300" algn="l"/>
              </a:tabLst>
            </a:pPr>
            <a:r>
              <a:rPr dirty="0" sz="2650">
                <a:solidFill>
                  <a:srgbClr val="5F5F5F"/>
                </a:solidFill>
                <a:latin typeface="Calibri"/>
                <a:cs typeface="Calibri"/>
              </a:rPr>
              <a:t>Household</a:t>
            </a:r>
            <a:r>
              <a:rPr dirty="0" sz="2650" spc="-35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>
                <a:solidFill>
                  <a:srgbClr val="5F5F5F"/>
                </a:solidFill>
                <a:latin typeface="Calibri"/>
                <a:cs typeface="Calibri"/>
              </a:rPr>
              <a:t>use</a:t>
            </a:r>
            <a:r>
              <a:rPr dirty="0" sz="2650" spc="-55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>
                <a:solidFill>
                  <a:srgbClr val="5F5F5F"/>
                </a:solidFill>
                <a:latin typeface="Calibri"/>
                <a:cs typeface="Calibri"/>
              </a:rPr>
              <a:t>of</a:t>
            </a:r>
            <a:r>
              <a:rPr dirty="0" sz="2650" spc="-20">
                <a:solidFill>
                  <a:srgbClr val="5F5F5F"/>
                </a:solidFill>
                <a:latin typeface="Calibri"/>
                <a:cs typeface="Calibri"/>
              </a:rPr>
              <a:t> HEPA</a:t>
            </a:r>
            <a:r>
              <a:rPr dirty="0" sz="2650" spc="-45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>
                <a:solidFill>
                  <a:srgbClr val="5F5F5F"/>
                </a:solidFill>
                <a:latin typeface="Calibri"/>
                <a:cs typeface="Calibri"/>
              </a:rPr>
              <a:t>filters</a:t>
            </a:r>
            <a:r>
              <a:rPr dirty="0" sz="2650" spc="-35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>
                <a:solidFill>
                  <a:srgbClr val="5F5F5F"/>
                </a:solidFill>
                <a:latin typeface="Calibri"/>
                <a:cs typeface="Calibri"/>
              </a:rPr>
              <a:t>and</a:t>
            </a:r>
            <a:r>
              <a:rPr dirty="0" sz="2650" spc="-45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>
                <a:solidFill>
                  <a:srgbClr val="5F5F5F"/>
                </a:solidFill>
                <a:latin typeface="Calibri"/>
                <a:cs typeface="Calibri"/>
              </a:rPr>
              <a:t>other</a:t>
            </a:r>
            <a:r>
              <a:rPr dirty="0" sz="2650" spc="-30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>
                <a:solidFill>
                  <a:srgbClr val="5F5F5F"/>
                </a:solidFill>
                <a:latin typeface="Calibri"/>
                <a:cs typeface="Calibri"/>
              </a:rPr>
              <a:t>air</a:t>
            </a:r>
            <a:r>
              <a:rPr dirty="0" sz="2650" spc="-40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 spc="-10">
                <a:solidFill>
                  <a:srgbClr val="5F5F5F"/>
                </a:solidFill>
                <a:latin typeface="Calibri"/>
                <a:cs typeface="Calibri"/>
              </a:rPr>
              <a:t>purifiers</a:t>
            </a:r>
            <a:endParaRPr sz="265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660"/>
              </a:spcBef>
              <a:buClr>
                <a:srgbClr val="006A70"/>
              </a:buClr>
              <a:buFont typeface="Wingdings"/>
              <a:buChar char=""/>
              <a:tabLst>
                <a:tab pos="469900" algn="l"/>
              </a:tabLst>
            </a:pPr>
            <a:r>
              <a:rPr dirty="0" sz="2650" b="1">
                <a:solidFill>
                  <a:srgbClr val="5F5F5F"/>
                </a:solidFill>
                <a:latin typeface="Calibri"/>
                <a:cs typeface="Calibri"/>
              </a:rPr>
              <a:t>Cancer</a:t>
            </a:r>
            <a:r>
              <a:rPr dirty="0" sz="2650" spc="-25" b="1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 spc="-10" b="1">
                <a:solidFill>
                  <a:srgbClr val="5F5F5F"/>
                </a:solidFill>
                <a:latin typeface="Calibri"/>
                <a:cs typeface="Calibri"/>
              </a:rPr>
              <a:t>Risk:</a:t>
            </a:r>
            <a:endParaRPr sz="2650">
              <a:latin typeface="Calibri"/>
              <a:cs typeface="Calibri"/>
            </a:endParaRPr>
          </a:p>
          <a:p>
            <a:pPr lvl="1" marL="1002665" indent="-380365">
              <a:lnSpc>
                <a:spcPct val="100000"/>
              </a:lnSpc>
              <a:spcBef>
                <a:spcPts val="660"/>
              </a:spcBef>
              <a:buClr>
                <a:srgbClr val="008AAF"/>
              </a:buClr>
              <a:buFont typeface="Arial"/>
              <a:buChar char="–"/>
              <a:tabLst>
                <a:tab pos="1002665" algn="l"/>
              </a:tabLst>
            </a:pPr>
            <a:r>
              <a:rPr dirty="0" sz="2650">
                <a:solidFill>
                  <a:srgbClr val="5F5F5F"/>
                </a:solidFill>
                <a:latin typeface="Calibri"/>
                <a:cs typeface="Calibri"/>
              </a:rPr>
              <a:t>Concerns</a:t>
            </a:r>
            <a:r>
              <a:rPr dirty="0" sz="2650" spc="-45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>
                <a:solidFill>
                  <a:srgbClr val="5F5F5F"/>
                </a:solidFill>
                <a:latin typeface="Calibri"/>
                <a:cs typeface="Calibri"/>
              </a:rPr>
              <a:t>about</a:t>
            </a:r>
            <a:r>
              <a:rPr dirty="0" sz="2650" spc="-30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>
                <a:solidFill>
                  <a:srgbClr val="5F5F5F"/>
                </a:solidFill>
                <a:latin typeface="Calibri"/>
                <a:cs typeface="Calibri"/>
              </a:rPr>
              <a:t>privacy</a:t>
            </a:r>
            <a:r>
              <a:rPr dirty="0" sz="2650" spc="-45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>
                <a:solidFill>
                  <a:srgbClr val="5F5F5F"/>
                </a:solidFill>
                <a:latin typeface="Calibri"/>
                <a:cs typeface="Calibri"/>
              </a:rPr>
              <a:t>of</a:t>
            </a:r>
            <a:r>
              <a:rPr dirty="0" sz="2650" spc="-20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>
                <a:solidFill>
                  <a:srgbClr val="5F5F5F"/>
                </a:solidFill>
                <a:latin typeface="Calibri"/>
                <a:cs typeface="Calibri"/>
              </a:rPr>
              <a:t>genetic</a:t>
            </a:r>
            <a:r>
              <a:rPr dirty="0" sz="2650" spc="-40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 spc="-10">
                <a:solidFill>
                  <a:srgbClr val="5F5F5F"/>
                </a:solidFill>
                <a:latin typeface="Calibri"/>
                <a:cs typeface="Calibri"/>
              </a:rPr>
              <a:t>tests</a:t>
            </a:r>
            <a:endParaRPr sz="2650">
              <a:latin typeface="Calibri"/>
              <a:cs typeface="Calibri"/>
            </a:endParaRPr>
          </a:p>
          <a:p>
            <a:pPr lvl="1" marL="1002665" indent="-380365">
              <a:lnSpc>
                <a:spcPct val="100000"/>
              </a:lnSpc>
              <a:spcBef>
                <a:spcPts val="655"/>
              </a:spcBef>
              <a:buClr>
                <a:srgbClr val="008AAF"/>
              </a:buClr>
              <a:buFont typeface="Arial"/>
              <a:buChar char="–"/>
              <a:tabLst>
                <a:tab pos="1002665" algn="l"/>
              </a:tabLst>
            </a:pPr>
            <a:r>
              <a:rPr dirty="0" sz="2650">
                <a:solidFill>
                  <a:srgbClr val="5F5F5F"/>
                </a:solidFill>
                <a:latin typeface="Calibri"/>
                <a:cs typeface="Calibri"/>
              </a:rPr>
              <a:t>Sunscreen</a:t>
            </a:r>
            <a:r>
              <a:rPr dirty="0" sz="2650" spc="-50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>
                <a:solidFill>
                  <a:srgbClr val="5F5F5F"/>
                </a:solidFill>
                <a:latin typeface="Calibri"/>
                <a:cs typeface="Calibri"/>
              </a:rPr>
              <a:t>use</a:t>
            </a:r>
            <a:r>
              <a:rPr dirty="0" sz="2650" spc="-40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>
                <a:solidFill>
                  <a:srgbClr val="5F5F5F"/>
                </a:solidFill>
                <a:latin typeface="Calibri"/>
                <a:cs typeface="Calibri"/>
              </a:rPr>
              <a:t>and</a:t>
            </a:r>
            <a:r>
              <a:rPr dirty="0" sz="2650" spc="-35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>
                <a:solidFill>
                  <a:srgbClr val="5F5F5F"/>
                </a:solidFill>
                <a:latin typeface="Calibri"/>
                <a:cs typeface="Calibri"/>
              </a:rPr>
              <a:t>concerns</a:t>
            </a:r>
            <a:r>
              <a:rPr dirty="0" sz="2650" spc="-30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>
                <a:solidFill>
                  <a:srgbClr val="5F5F5F"/>
                </a:solidFill>
                <a:latin typeface="Calibri"/>
                <a:cs typeface="Calibri"/>
              </a:rPr>
              <a:t>about</a:t>
            </a:r>
            <a:r>
              <a:rPr dirty="0" sz="2650" spc="-35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>
                <a:solidFill>
                  <a:srgbClr val="5F5F5F"/>
                </a:solidFill>
                <a:latin typeface="Calibri"/>
                <a:cs typeface="Calibri"/>
              </a:rPr>
              <a:t>safety</a:t>
            </a:r>
            <a:r>
              <a:rPr dirty="0" sz="2650" spc="-20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>
                <a:solidFill>
                  <a:srgbClr val="5F5F5F"/>
                </a:solidFill>
                <a:latin typeface="Calibri"/>
                <a:cs typeface="Calibri"/>
              </a:rPr>
              <a:t>of</a:t>
            </a:r>
            <a:r>
              <a:rPr dirty="0" sz="2650" spc="-15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>
                <a:solidFill>
                  <a:srgbClr val="5F5F5F"/>
                </a:solidFill>
                <a:latin typeface="Calibri"/>
                <a:cs typeface="Calibri"/>
              </a:rPr>
              <a:t>chemicals</a:t>
            </a:r>
            <a:r>
              <a:rPr dirty="0" sz="2650" spc="-40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>
                <a:solidFill>
                  <a:srgbClr val="5F5F5F"/>
                </a:solidFill>
                <a:latin typeface="Calibri"/>
                <a:cs typeface="Calibri"/>
              </a:rPr>
              <a:t>in</a:t>
            </a:r>
            <a:r>
              <a:rPr dirty="0" sz="2650" spc="-25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 spc="-10">
                <a:solidFill>
                  <a:srgbClr val="5F5F5F"/>
                </a:solidFill>
                <a:latin typeface="Calibri"/>
                <a:cs typeface="Calibri"/>
              </a:rPr>
              <a:t>sunscreen</a:t>
            </a:r>
            <a:endParaRPr sz="2650">
              <a:latin typeface="Calibri"/>
              <a:cs typeface="Calibri"/>
            </a:endParaRPr>
          </a:p>
          <a:p>
            <a:pPr lvl="1" marL="1002665" indent="-380365">
              <a:lnSpc>
                <a:spcPct val="100000"/>
              </a:lnSpc>
              <a:spcBef>
                <a:spcPts val="660"/>
              </a:spcBef>
              <a:buClr>
                <a:srgbClr val="008AAF"/>
              </a:buClr>
              <a:buFont typeface="Arial"/>
              <a:buChar char="–"/>
              <a:tabLst>
                <a:tab pos="1002665" algn="l"/>
              </a:tabLst>
            </a:pPr>
            <a:r>
              <a:rPr dirty="0" sz="2650">
                <a:solidFill>
                  <a:srgbClr val="5F5F5F"/>
                </a:solidFill>
                <a:latin typeface="Calibri"/>
                <a:cs typeface="Calibri"/>
              </a:rPr>
              <a:t>Exposure</a:t>
            </a:r>
            <a:r>
              <a:rPr dirty="0" sz="2650" spc="-60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>
                <a:solidFill>
                  <a:srgbClr val="5F5F5F"/>
                </a:solidFill>
                <a:latin typeface="Calibri"/>
                <a:cs typeface="Calibri"/>
              </a:rPr>
              <a:t>to</a:t>
            </a:r>
            <a:r>
              <a:rPr dirty="0" sz="2650" spc="-30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>
                <a:solidFill>
                  <a:srgbClr val="5F5F5F"/>
                </a:solidFill>
                <a:latin typeface="Calibri"/>
                <a:cs typeface="Calibri"/>
              </a:rPr>
              <a:t>carcinogens</a:t>
            </a:r>
            <a:r>
              <a:rPr dirty="0" sz="2650" spc="-45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>
                <a:solidFill>
                  <a:srgbClr val="5F5F5F"/>
                </a:solidFill>
                <a:latin typeface="Calibri"/>
                <a:cs typeface="Calibri"/>
              </a:rPr>
              <a:t>in</a:t>
            </a:r>
            <a:r>
              <a:rPr dirty="0" sz="2650" spc="-40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>
                <a:solidFill>
                  <a:srgbClr val="5F5F5F"/>
                </a:solidFill>
                <a:latin typeface="Calibri"/>
                <a:cs typeface="Calibri"/>
              </a:rPr>
              <a:t>hair</a:t>
            </a:r>
            <a:r>
              <a:rPr dirty="0" sz="2650" spc="-40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 spc="-10">
                <a:solidFill>
                  <a:srgbClr val="5F5F5F"/>
                </a:solidFill>
                <a:latin typeface="Calibri"/>
                <a:cs typeface="Calibri"/>
              </a:rPr>
              <a:t>products</a:t>
            </a:r>
            <a:endParaRPr sz="2650">
              <a:latin typeface="Calibri"/>
              <a:cs typeface="Calibri"/>
            </a:endParaRPr>
          </a:p>
          <a:p>
            <a:pPr marL="469265" indent="-456565">
              <a:lnSpc>
                <a:spcPct val="100000"/>
              </a:lnSpc>
              <a:spcBef>
                <a:spcPts val="660"/>
              </a:spcBef>
              <a:buClr>
                <a:srgbClr val="006A70"/>
              </a:buClr>
              <a:buFont typeface="Wingdings"/>
              <a:buChar char=""/>
              <a:tabLst>
                <a:tab pos="469265" algn="l"/>
              </a:tabLst>
            </a:pPr>
            <a:r>
              <a:rPr dirty="0" sz="2650" b="1">
                <a:solidFill>
                  <a:srgbClr val="5F5F5F"/>
                </a:solidFill>
                <a:latin typeface="Calibri"/>
                <a:cs typeface="Calibri"/>
              </a:rPr>
              <a:t>Exposure</a:t>
            </a:r>
            <a:r>
              <a:rPr dirty="0" sz="2650" spc="-45" b="1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 b="1">
                <a:solidFill>
                  <a:srgbClr val="5F5F5F"/>
                </a:solidFill>
                <a:latin typeface="Calibri"/>
                <a:cs typeface="Calibri"/>
              </a:rPr>
              <a:t>to</a:t>
            </a:r>
            <a:r>
              <a:rPr dirty="0" sz="2650" spc="-25" b="1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 spc="-10" b="1">
                <a:solidFill>
                  <a:srgbClr val="5F5F5F"/>
                </a:solidFill>
                <a:latin typeface="Calibri"/>
                <a:cs typeface="Calibri"/>
              </a:rPr>
              <a:t>violence:</a:t>
            </a:r>
            <a:endParaRPr sz="2650">
              <a:latin typeface="Calibri"/>
              <a:cs typeface="Calibri"/>
            </a:endParaRPr>
          </a:p>
          <a:p>
            <a:pPr lvl="1" marL="1002665" indent="-381000">
              <a:lnSpc>
                <a:spcPct val="100000"/>
              </a:lnSpc>
              <a:spcBef>
                <a:spcPts val="660"/>
              </a:spcBef>
              <a:buClr>
                <a:srgbClr val="008AAF"/>
              </a:buClr>
              <a:buFont typeface="Arial"/>
              <a:buChar char="–"/>
              <a:tabLst>
                <a:tab pos="1002665" algn="l"/>
              </a:tabLst>
            </a:pPr>
            <a:r>
              <a:rPr dirty="0" sz="2650">
                <a:solidFill>
                  <a:srgbClr val="5F5F5F"/>
                </a:solidFill>
                <a:latin typeface="Calibri"/>
                <a:cs typeface="Calibri"/>
              </a:rPr>
              <a:t>History</a:t>
            </a:r>
            <a:r>
              <a:rPr dirty="0" sz="2650" spc="-60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>
                <a:solidFill>
                  <a:srgbClr val="5F5F5F"/>
                </a:solidFill>
                <a:latin typeface="Calibri"/>
                <a:cs typeface="Calibri"/>
              </a:rPr>
              <a:t>of</a:t>
            </a:r>
            <a:r>
              <a:rPr dirty="0" sz="2650" spc="-35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>
                <a:solidFill>
                  <a:srgbClr val="5F5F5F"/>
                </a:solidFill>
                <a:latin typeface="Calibri"/>
                <a:cs typeface="Calibri"/>
              </a:rPr>
              <a:t>intimate</a:t>
            </a:r>
            <a:r>
              <a:rPr dirty="0" sz="2650" spc="-60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>
                <a:solidFill>
                  <a:srgbClr val="5F5F5F"/>
                </a:solidFill>
                <a:latin typeface="Calibri"/>
                <a:cs typeface="Calibri"/>
              </a:rPr>
              <a:t>partner</a:t>
            </a:r>
            <a:r>
              <a:rPr dirty="0" sz="2650" spc="-55">
                <a:solidFill>
                  <a:srgbClr val="5F5F5F"/>
                </a:solidFill>
                <a:latin typeface="Calibri"/>
                <a:cs typeface="Calibri"/>
              </a:rPr>
              <a:t> </a:t>
            </a:r>
            <a:r>
              <a:rPr dirty="0" sz="2650" spc="-10">
                <a:solidFill>
                  <a:srgbClr val="5F5F5F"/>
                </a:solidFill>
                <a:latin typeface="Calibri"/>
                <a:cs typeface="Calibri"/>
              </a:rPr>
              <a:t>violence</a:t>
            </a:r>
            <a:endParaRPr sz="2650">
              <a:latin typeface="Calibri"/>
              <a:cs typeface="Calibri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6737604"/>
            <a:ext cx="12191999" cy="120395"/>
          </a:xfrm>
          <a:prstGeom prst="rect">
            <a:avLst/>
          </a:prstGeom>
        </p:spPr>
      </p:pic>
    </p:spTree>
  </p:cSld>
  <p:clrMapOvr>
    <a:masterClrMapping/>
  </p:clrMapOvr>
  <p:transition spd="fast">
    <p:fade thruBlk="0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94102" rIns="0" bIns="0" rtlCol="0" vert="horz">
            <a:spAutoFit/>
          </a:bodyPr>
          <a:lstStyle/>
          <a:p>
            <a:pPr marL="288290">
              <a:lnSpc>
                <a:spcPct val="100000"/>
              </a:lnSpc>
              <a:spcBef>
                <a:spcPts val="130"/>
              </a:spcBef>
            </a:pPr>
            <a:r>
              <a:rPr dirty="0"/>
              <a:t>OMB</a:t>
            </a:r>
            <a:r>
              <a:rPr dirty="0" spc="-40"/>
              <a:t> </a:t>
            </a:r>
            <a:r>
              <a:rPr dirty="0"/>
              <a:t>is</a:t>
            </a:r>
            <a:r>
              <a:rPr dirty="0" spc="-20"/>
              <a:t> </a:t>
            </a:r>
            <a:r>
              <a:rPr dirty="0"/>
              <a:t>also</a:t>
            </a:r>
            <a:r>
              <a:rPr dirty="0" spc="-25"/>
              <a:t> </a:t>
            </a:r>
            <a:r>
              <a:rPr dirty="0"/>
              <a:t>a</a:t>
            </a:r>
            <a:r>
              <a:rPr dirty="0" spc="-30"/>
              <a:t> </a:t>
            </a:r>
            <a:r>
              <a:rPr dirty="0"/>
              <a:t>Rapid</a:t>
            </a:r>
            <a:r>
              <a:rPr dirty="0" spc="-45"/>
              <a:t> </a:t>
            </a:r>
            <a:r>
              <a:rPr dirty="0"/>
              <a:t>Surveys</a:t>
            </a:r>
            <a:r>
              <a:rPr dirty="0" spc="-45"/>
              <a:t> </a:t>
            </a:r>
            <a:r>
              <a:rPr dirty="0"/>
              <a:t>System</a:t>
            </a:r>
            <a:r>
              <a:rPr dirty="0" spc="-45"/>
              <a:t> </a:t>
            </a:r>
            <a:r>
              <a:rPr dirty="0" spc="-10"/>
              <a:t>Partner</a:t>
            </a:r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95885" rIns="0" bIns="0" rtlCol="0" vert="horz">
            <a:spAutoFit/>
          </a:bodyPr>
          <a:lstStyle/>
          <a:p>
            <a:pPr marL="469265" indent="-456565">
              <a:lnSpc>
                <a:spcPct val="100000"/>
              </a:lnSpc>
              <a:spcBef>
                <a:spcPts val="755"/>
              </a:spcBef>
              <a:buClr>
                <a:srgbClr val="006A70"/>
              </a:buClr>
              <a:buFont typeface="Wingdings"/>
              <a:buChar char=""/>
              <a:tabLst>
                <a:tab pos="469265" algn="l"/>
              </a:tabLst>
            </a:pPr>
            <a:r>
              <a:rPr dirty="0" spc="-10"/>
              <a:t>Interagency</a:t>
            </a:r>
            <a:r>
              <a:rPr dirty="0" spc="-65"/>
              <a:t> </a:t>
            </a:r>
            <a:r>
              <a:rPr dirty="0" spc="-25"/>
              <a:t>Technical</a:t>
            </a:r>
            <a:r>
              <a:rPr dirty="0" spc="-70"/>
              <a:t> </a:t>
            </a:r>
            <a:r>
              <a:rPr dirty="0"/>
              <a:t>Working</a:t>
            </a:r>
            <a:r>
              <a:rPr dirty="0" spc="-55"/>
              <a:t> </a:t>
            </a:r>
            <a:r>
              <a:rPr dirty="0"/>
              <a:t>Group</a:t>
            </a:r>
            <a:r>
              <a:rPr dirty="0" spc="-25"/>
              <a:t> </a:t>
            </a:r>
            <a:r>
              <a:rPr dirty="0"/>
              <a:t>on</a:t>
            </a:r>
            <a:r>
              <a:rPr dirty="0" spc="-45"/>
              <a:t> </a:t>
            </a:r>
            <a:r>
              <a:rPr dirty="0"/>
              <a:t>Race</a:t>
            </a:r>
            <a:r>
              <a:rPr dirty="0" spc="-50"/>
              <a:t> </a:t>
            </a:r>
            <a:r>
              <a:rPr dirty="0"/>
              <a:t>and</a:t>
            </a:r>
            <a:r>
              <a:rPr dirty="0" spc="-55"/>
              <a:t> </a:t>
            </a:r>
            <a:r>
              <a:rPr dirty="0"/>
              <a:t>Ethnicity</a:t>
            </a:r>
            <a:r>
              <a:rPr dirty="0" spc="-60"/>
              <a:t> </a:t>
            </a:r>
            <a:r>
              <a:rPr dirty="0" spc="-10"/>
              <a:t>Standards</a:t>
            </a:r>
          </a:p>
          <a:p>
            <a:pPr marL="1002665" marR="5080" indent="-381000">
              <a:lnSpc>
                <a:spcPct val="100800"/>
              </a:lnSpc>
              <a:spcBef>
                <a:spcPts val="635"/>
              </a:spcBef>
              <a:tabLst>
                <a:tab pos="1002665" algn="l"/>
              </a:tabLst>
            </a:pPr>
            <a:r>
              <a:rPr dirty="0" spc="-50" b="0">
                <a:solidFill>
                  <a:srgbClr val="008AAF"/>
                </a:solidFill>
                <a:latin typeface="Arial"/>
                <a:cs typeface="Arial"/>
              </a:rPr>
              <a:t>–</a:t>
            </a:r>
            <a:r>
              <a:rPr dirty="0" b="0">
                <a:solidFill>
                  <a:srgbClr val="008AAF"/>
                </a:solidFill>
                <a:latin typeface="Arial"/>
                <a:cs typeface="Arial"/>
              </a:rPr>
              <a:t>	</a:t>
            </a:r>
            <a:r>
              <a:rPr dirty="0" spc="-25" b="0">
                <a:latin typeface="Calibri"/>
                <a:cs typeface="Calibri"/>
              </a:rPr>
              <a:t>Testing</a:t>
            </a:r>
            <a:r>
              <a:rPr dirty="0" spc="-6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the</a:t>
            </a:r>
            <a:r>
              <a:rPr dirty="0" spc="-5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impact</a:t>
            </a:r>
            <a:r>
              <a:rPr dirty="0" spc="-5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of</a:t>
            </a:r>
            <a:r>
              <a:rPr dirty="0" spc="-4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alternative</a:t>
            </a:r>
            <a:r>
              <a:rPr dirty="0" spc="-4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wording</a:t>
            </a:r>
            <a:r>
              <a:rPr dirty="0" spc="-5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for</a:t>
            </a:r>
            <a:r>
              <a:rPr dirty="0" spc="-40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the</a:t>
            </a:r>
            <a:r>
              <a:rPr dirty="0" spc="-60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proposed</a:t>
            </a:r>
            <a:r>
              <a:rPr dirty="0" spc="-30" b="0">
                <a:latin typeface="Calibri"/>
                <a:cs typeface="Calibri"/>
              </a:rPr>
              <a:t> </a:t>
            </a:r>
            <a:r>
              <a:rPr dirty="0" spc="-10" b="0">
                <a:latin typeface="Calibri"/>
                <a:cs typeface="Calibri"/>
              </a:rPr>
              <a:t>standard </a:t>
            </a:r>
            <a:r>
              <a:rPr dirty="0" b="0">
                <a:latin typeface="Calibri"/>
                <a:cs typeface="Calibri"/>
              </a:rPr>
              <a:t>race</a:t>
            </a:r>
            <a:r>
              <a:rPr dirty="0" spc="-4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and</a:t>
            </a:r>
            <a:r>
              <a:rPr dirty="0" spc="-35" b="0">
                <a:latin typeface="Calibri"/>
                <a:cs typeface="Calibri"/>
              </a:rPr>
              <a:t> </a:t>
            </a:r>
            <a:r>
              <a:rPr dirty="0" b="0">
                <a:latin typeface="Calibri"/>
                <a:cs typeface="Calibri"/>
              </a:rPr>
              <a:t>ethnicity</a:t>
            </a:r>
            <a:r>
              <a:rPr dirty="0" spc="-40" b="0">
                <a:latin typeface="Calibri"/>
                <a:cs typeface="Calibri"/>
              </a:rPr>
              <a:t> </a:t>
            </a:r>
            <a:r>
              <a:rPr dirty="0" spc="-10" b="0">
                <a:latin typeface="Calibri"/>
                <a:cs typeface="Calibri"/>
              </a:rPr>
              <a:t>questions</a:t>
            </a: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6737604"/>
            <a:ext cx="12191999" cy="120395"/>
          </a:xfrm>
          <a:prstGeom prst="rect">
            <a:avLst/>
          </a:prstGeom>
        </p:spPr>
      </p:pic>
    </p:spTree>
  </p:cSld>
  <p:clrMapOvr>
    <a:masterClrMapping/>
  </p:clrMapOvr>
  <p:transition spd="fast">
    <p:fade thruBlk="0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Company>CDC</Company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Natoinal Center for Health Statistics</dc:creator>
  <cp:keywords>rapid surveys, NCHS, DHIS, interview statistics, data, Amy Brown</cp:keywords>
  <dc:subject>NCHS BSC September 2023 meeting</dc:subject>
  <dc:title>Presentation-NCHS Rapid Surveys Update-Brown</dc:title>
  <dcterms:created xsi:type="dcterms:W3CDTF">2023-09-21T21:58:15Z</dcterms:created>
  <dcterms:modified xsi:type="dcterms:W3CDTF">2023-09-21T21:58:15Z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0x010100D1ED6D76A370374BA15CBBD66C1723F9</vt:lpwstr>
  </property>
  <property fmtid="{D5CDD505-2E9C-101B-9397-08002B2CF9AE}" pid="3" name="Created">
    <vt:filetime>2023-09-21T00:00:00Z</vt:filetime>
  </property>
  <property fmtid="{D5CDD505-2E9C-101B-9397-08002B2CF9AE}" pid="4" name="Creator">
    <vt:lpwstr>Acrobat PDFMaker 23 for PowerPoint</vt:lpwstr>
  </property>
  <property fmtid="{D5CDD505-2E9C-101B-9397-08002B2CF9AE}" pid="5" name="LastSaved">
    <vt:filetime>2023-09-21T00:00:00Z</vt:filetime>
  </property>
  <property fmtid="{D5CDD505-2E9C-101B-9397-08002B2CF9AE}" pid="6" name="MSIP_Label_8af03ff0-41c5-4c41-b55e-fabb8fae94be_ActionId">
    <vt:lpwstr>8c5b74f7-d9bf-4827-a047-da68bdef8458</vt:lpwstr>
  </property>
  <property fmtid="{D5CDD505-2E9C-101B-9397-08002B2CF9AE}" pid="7" name="MSIP_Label_8af03ff0-41c5-4c41-b55e-fabb8fae94be_ContentBits">
    <vt:lpwstr>0</vt:lpwstr>
  </property>
  <property fmtid="{D5CDD505-2E9C-101B-9397-08002B2CF9AE}" pid="8" name="MSIP_Label_8af03ff0-41c5-4c41-b55e-fabb8fae94be_Enabled">
    <vt:lpwstr>true</vt:lpwstr>
  </property>
  <property fmtid="{D5CDD505-2E9C-101B-9397-08002B2CF9AE}" pid="9" name="MSIP_Label_8af03ff0-41c5-4c41-b55e-fabb8fae94be_Method">
    <vt:lpwstr>Privileged</vt:lpwstr>
  </property>
  <property fmtid="{D5CDD505-2E9C-101B-9397-08002B2CF9AE}" pid="10" name="MSIP_Label_8af03ff0-41c5-4c41-b55e-fabb8fae94be_Name">
    <vt:lpwstr>8af03ff0-41c5-4c41-b55e-fabb8fae94be</vt:lpwstr>
  </property>
  <property fmtid="{D5CDD505-2E9C-101B-9397-08002B2CF9AE}" pid="11" name="MSIP_Label_8af03ff0-41c5-4c41-b55e-fabb8fae94be_SetDate">
    <vt:lpwstr>2021-09-20T15:14:33Z</vt:lpwstr>
  </property>
  <property fmtid="{D5CDD505-2E9C-101B-9397-08002B2CF9AE}" pid="12" name="MSIP_Label_8af03ff0-41c5-4c41-b55e-fabb8fae94be_SiteId">
    <vt:lpwstr>9ce70869-60db-44fd-abe8-d2767077fc8f</vt:lpwstr>
  </property>
  <property fmtid="{D5CDD505-2E9C-101B-9397-08002B2CF9AE}" pid="13" name="Producer">
    <vt:lpwstr>Adobe Acrobat Pro (32-bit) 23 Paper Capture Plug-in</vt:lpwstr>
  </property>
</Properties>
</file>