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96" r:id="rId3"/>
    <p:sldId id="297" r:id="rId4"/>
    <p:sldId id="298" r:id="rId5"/>
    <p:sldId id="299" r:id="rId6"/>
    <p:sldId id="300" r:id="rId7"/>
    <p:sldId id="30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504" autoAdjust="0"/>
  </p:normalViewPr>
  <p:slideViewPr>
    <p:cSldViewPr snapToGrid="0">
      <p:cViewPr varScale="1">
        <p:scale>
          <a:sx n="71" d="100"/>
          <a:sy n="71" d="100"/>
        </p:scale>
        <p:origin x="48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99D5AF-302E-448A-82D4-3369AEE29CA9}" type="datetimeFigureOut">
              <a:rPr lang="en-US" smtClean="0"/>
              <a:t>10/31/2022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4A37D-BA3D-4F21-80F2-06F84EE9F5B1}" type="slidenum">
              <a:rPr lang="en-US" smtClean="0"/>
              <a:t>‹#›</a:t>
            </a:fld>
            <a:endParaRPr lang="en-US"/>
          </a:p>
        </p:txBody>
      </p:sp>
    </p:spTree>
    <p:extLst>
      <p:ext uri="{BB962C8B-B14F-4D97-AF65-F5344CB8AC3E}">
        <p14:creationId xmlns:p14="http://schemas.microsoft.com/office/powerpoint/2010/main" val="332146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950" indent="-285750">
              <a:defRPr>
                <a:solidFill>
                  <a:schemeClr val="tx1"/>
                </a:solidFill>
                <a:latin typeface="Myriad Web Pro" panose="020B0503030403020204" pitchFamily="34" charset="0"/>
              </a:defRPr>
            </a:lvl2pPr>
            <a:lvl3pPr marL="1143000" indent="-228600">
              <a:defRPr>
                <a:solidFill>
                  <a:schemeClr val="tx1"/>
                </a:solidFill>
                <a:latin typeface="Myriad Web Pro" panose="020B0503030403020204" pitchFamily="34" charset="0"/>
              </a:defRPr>
            </a:lvl3pPr>
            <a:lvl4pPr marL="1600200" indent="-228600">
              <a:defRPr>
                <a:solidFill>
                  <a:schemeClr val="tx1"/>
                </a:solidFill>
                <a:latin typeface="Myriad Web Pro" panose="020B0503030403020204" pitchFamily="34" charset="0"/>
              </a:defRPr>
            </a:lvl4pPr>
            <a:lvl5pPr marL="2057400" indent="-228600">
              <a:defRPr>
                <a:solidFill>
                  <a:schemeClr val="tx1"/>
                </a:solidFill>
                <a:latin typeface="Myriad Web Pro" panose="020B0503030403020204" pitchFamily="34" charset="0"/>
              </a:defRPr>
            </a:lvl5pPr>
            <a:lvl6pPr marL="2514600" indent="-228600" fontAlgn="base">
              <a:spcBef>
                <a:spcPct val="0"/>
              </a:spcBef>
              <a:spcAft>
                <a:spcPct val="0"/>
              </a:spcAft>
              <a:defRPr>
                <a:solidFill>
                  <a:schemeClr val="tx1"/>
                </a:solidFill>
                <a:latin typeface="Myriad Web Pro" panose="020B0503030403020204" pitchFamily="34" charset="0"/>
              </a:defRPr>
            </a:lvl6pPr>
            <a:lvl7pPr marL="2971800" indent="-228600" fontAlgn="base">
              <a:spcBef>
                <a:spcPct val="0"/>
              </a:spcBef>
              <a:spcAft>
                <a:spcPct val="0"/>
              </a:spcAft>
              <a:defRPr>
                <a:solidFill>
                  <a:schemeClr val="tx1"/>
                </a:solidFill>
                <a:latin typeface="Myriad Web Pro" panose="020B0503030403020204" pitchFamily="34" charset="0"/>
              </a:defRPr>
            </a:lvl7pPr>
            <a:lvl8pPr marL="3429000" indent="-228600" fontAlgn="base">
              <a:spcBef>
                <a:spcPct val="0"/>
              </a:spcBef>
              <a:spcAft>
                <a:spcPct val="0"/>
              </a:spcAft>
              <a:defRPr>
                <a:solidFill>
                  <a:schemeClr val="tx1"/>
                </a:solidFill>
                <a:latin typeface="Myriad Web Pro" panose="020B0503030403020204" pitchFamily="34" charset="0"/>
              </a:defRPr>
            </a:lvl8pPr>
            <a:lvl9pPr marL="3886200" indent="-228600" fontAlgn="base">
              <a:spcBef>
                <a:spcPct val="0"/>
              </a:spcBef>
              <a:spcAft>
                <a:spcPct val="0"/>
              </a:spcAft>
              <a:defRPr>
                <a:solidFill>
                  <a:schemeClr val="tx1"/>
                </a:solidFill>
                <a:latin typeface="Myriad Web Pro" panose="020B0503030403020204" pitchFamily="34" charset="0"/>
              </a:defRPr>
            </a:lvl9pPr>
          </a:lstStyle>
          <a:p>
            <a:pPr fontAlgn="base">
              <a:spcBef>
                <a:spcPct val="0"/>
              </a:spcBef>
              <a:spcAft>
                <a:spcPct val="0"/>
              </a:spcAft>
            </a:pPr>
            <a:fld id="{6F084AA2-EDF3-41B6-9BD5-4D1331E35CE7}" type="slidenum">
              <a:rPr lang="en-US" altLang="en-US">
                <a:latin typeface="Calibri" panose="020F0502020204030204" pitchFamily="34" charset="0"/>
              </a:rPr>
              <a:pPr fontAlgn="base">
                <a:spcBef>
                  <a:spcPct val="0"/>
                </a:spcBef>
                <a:spcAft>
                  <a:spcPct val="0"/>
                </a:spcAft>
              </a:pPr>
              <a:t>1</a:t>
            </a:fld>
            <a:endParaRPr lang="en-US" altLang="en-US" dirty="0">
              <a:latin typeface="Calibri" panose="020F0502020204030204" pitchFamily="34" charset="0"/>
            </a:endParaRPr>
          </a:p>
        </p:txBody>
      </p:sp>
    </p:spTree>
    <p:extLst>
      <p:ext uri="{BB962C8B-B14F-4D97-AF65-F5344CB8AC3E}">
        <p14:creationId xmlns:p14="http://schemas.microsoft.com/office/powerpoint/2010/main" val="3554512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2</a:t>
            </a:fld>
            <a:endParaRPr lang="en-US" dirty="0"/>
          </a:p>
        </p:txBody>
      </p:sp>
    </p:spTree>
    <p:extLst>
      <p:ext uri="{BB962C8B-B14F-4D97-AF65-F5344CB8AC3E}">
        <p14:creationId xmlns:p14="http://schemas.microsoft.com/office/powerpoint/2010/main" val="3472450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3</a:t>
            </a:fld>
            <a:endParaRPr lang="en-US" dirty="0"/>
          </a:p>
        </p:txBody>
      </p:sp>
    </p:spTree>
    <p:extLst>
      <p:ext uri="{BB962C8B-B14F-4D97-AF65-F5344CB8AC3E}">
        <p14:creationId xmlns:p14="http://schemas.microsoft.com/office/powerpoint/2010/main" val="4157605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4</a:t>
            </a:fld>
            <a:endParaRPr lang="en-US" dirty="0"/>
          </a:p>
        </p:txBody>
      </p:sp>
    </p:spTree>
    <p:extLst>
      <p:ext uri="{BB962C8B-B14F-4D97-AF65-F5344CB8AC3E}">
        <p14:creationId xmlns:p14="http://schemas.microsoft.com/office/powerpoint/2010/main" val="196872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5</a:t>
            </a:fld>
            <a:endParaRPr lang="en-US" dirty="0"/>
          </a:p>
        </p:txBody>
      </p:sp>
    </p:spTree>
    <p:extLst>
      <p:ext uri="{BB962C8B-B14F-4D97-AF65-F5344CB8AC3E}">
        <p14:creationId xmlns:p14="http://schemas.microsoft.com/office/powerpoint/2010/main" val="3428010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950" indent="-285750">
              <a:defRPr>
                <a:solidFill>
                  <a:schemeClr val="tx1"/>
                </a:solidFill>
                <a:latin typeface="Myriad Web Pro" panose="020B0503030403020204" pitchFamily="34" charset="0"/>
              </a:defRPr>
            </a:lvl2pPr>
            <a:lvl3pPr marL="1143000" indent="-228600">
              <a:defRPr>
                <a:solidFill>
                  <a:schemeClr val="tx1"/>
                </a:solidFill>
                <a:latin typeface="Myriad Web Pro" panose="020B0503030403020204" pitchFamily="34" charset="0"/>
              </a:defRPr>
            </a:lvl3pPr>
            <a:lvl4pPr marL="1600200" indent="-228600">
              <a:defRPr>
                <a:solidFill>
                  <a:schemeClr val="tx1"/>
                </a:solidFill>
                <a:latin typeface="Myriad Web Pro" panose="020B0503030403020204" pitchFamily="34" charset="0"/>
              </a:defRPr>
            </a:lvl4pPr>
            <a:lvl5pPr marL="2057400" indent="-228600">
              <a:defRPr>
                <a:solidFill>
                  <a:schemeClr val="tx1"/>
                </a:solidFill>
                <a:latin typeface="Myriad Web Pro" panose="020B0503030403020204" pitchFamily="34" charset="0"/>
              </a:defRPr>
            </a:lvl5pPr>
            <a:lvl6pPr marL="2514600" indent="-228600" fontAlgn="base">
              <a:spcBef>
                <a:spcPct val="0"/>
              </a:spcBef>
              <a:spcAft>
                <a:spcPct val="0"/>
              </a:spcAft>
              <a:defRPr>
                <a:solidFill>
                  <a:schemeClr val="tx1"/>
                </a:solidFill>
                <a:latin typeface="Myriad Web Pro" panose="020B0503030403020204" pitchFamily="34" charset="0"/>
              </a:defRPr>
            </a:lvl6pPr>
            <a:lvl7pPr marL="2971800" indent="-228600" fontAlgn="base">
              <a:spcBef>
                <a:spcPct val="0"/>
              </a:spcBef>
              <a:spcAft>
                <a:spcPct val="0"/>
              </a:spcAft>
              <a:defRPr>
                <a:solidFill>
                  <a:schemeClr val="tx1"/>
                </a:solidFill>
                <a:latin typeface="Myriad Web Pro" panose="020B0503030403020204" pitchFamily="34" charset="0"/>
              </a:defRPr>
            </a:lvl7pPr>
            <a:lvl8pPr marL="3429000" indent="-228600" fontAlgn="base">
              <a:spcBef>
                <a:spcPct val="0"/>
              </a:spcBef>
              <a:spcAft>
                <a:spcPct val="0"/>
              </a:spcAft>
              <a:defRPr>
                <a:solidFill>
                  <a:schemeClr val="tx1"/>
                </a:solidFill>
                <a:latin typeface="Myriad Web Pro" panose="020B0503030403020204" pitchFamily="34" charset="0"/>
              </a:defRPr>
            </a:lvl8pPr>
            <a:lvl9pPr marL="3886200" indent="-228600" fontAlgn="base">
              <a:spcBef>
                <a:spcPct val="0"/>
              </a:spcBef>
              <a:spcAft>
                <a:spcPct val="0"/>
              </a:spcAft>
              <a:defRPr>
                <a:solidFill>
                  <a:schemeClr val="tx1"/>
                </a:solidFill>
                <a:latin typeface="Myriad Web Pro" panose="020B0503030403020204" pitchFamily="34" charset="0"/>
              </a:defRPr>
            </a:lvl9pPr>
          </a:lstStyle>
          <a:p>
            <a:pPr fontAlgn="base">
              <a:spcBef>
                <a:spcPct val="0"/>
              </a:spcBef>
              <a:spcAft>
                <a:spcPct val="0"/>
              </a:spcAft>
            </a:pPr>
            <a:fld id="{6F084AA2-EDF3-41B6-9BD5-4D1331E35CE7}" type="slidenum">
              <a:rPr lang="en-US" altLang="en-US">
                <a:latin typeface="Calibri" panose="020F0502020204030204" pitchFamily="34" charset="0"/>
              </a:rPr>
              <a:pPr fontAlgn="base">
                <a:spcBef>
                  <a:spcPct val="0"/>
                </a:spcBef>
                <a:spcAft>
                  <a:spcPct val="0"/>
                </a:spcAft>
              </a:pPr>
              <a:t>6</a:t>
            </a:fld>
            <a:endParaRPr lang="en-US" altLang="en-US">
              <a:latin typeface="Calibri" panose="020F0502020204030204" pitchFamily="34" charset="0"/>
            </a:endParaRPr>
          </a:p>
        </p:txBody>
      </p:sp>
    </p:spTree>
    <p:extLst>
      <p:ext uri="{BB962C8B-B14F-4D97-AF65-F5344CB8AC3E}">
        <p14:creationId xmlns:p14="http://schemas.microsoft.com/office/powerpoint/2010/main" val="3200258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7</a:t>
            </a:fld>
            <a:endParaRPr lang="en-US" dirty="0"/>
          </a:p>
        </p:txBody>
      </p:sp>
    </p:spTree>
    <p:extLst>
      <p:ext uri="{BB962C8B-B14F-4D97-AF65-F5344CB8AC3E}">
        <p14:creationId xmlns:p14="http://schemas.microsoft.com/office/powerpoint/2010/main" val="536888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18D0A-70FD-4238-8926-F503980F3D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9064B4-135B-48B1-AE5F-7E4DBD16B2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D50DCB-E4BB-4347-BDEA-967593251DFE}"/>
              </a:ext>
            </a:extLst>
          </p:cNvPr>
          <p:cNvSpPr>
            <a:spLocks noGrp="1"/>
          </p:cNvSpPr>
          <p:nvPr>
            <p:ph type="dt" sz="half" idx="10"/>
          </p:nvPr>
        </p:nvSpPr>
        <p:spPr/>
        <p:txBody>
          <a:bodyPr/>
          <a:lstStyle/>
          <a:p>
            <a:fld id="{1AA8C57D-F0D9-4402-A7D7-7968F92B334E}" type="datetimeFigureOut">
              <a:rPr lang="en-US" smtClean="0"/>
              <a:t>10/31/2022</a:t>
            </a:fld>
            <a:endParaRPr lang="en-US"/>
          </a:p>
        </p:txBody>
      </p:sp>
      <p:sp>
        <p:nvSpPr>
          <p:cNvPr id="5" name="Footer Placeholder 4">
            <a:extLst>
              <a:ext uri="{FF2B5EF4-FFF2-40B4-BE49-F238E27FC236}">
                <a16:creationId xmlns:a16="http://schemas.microsoft.com/office/drawing/2014/main" id="{DDA95273-8E60-4258-8A19-99AB38CE5D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097467-9EB0-4DD6-87C0-87B4AEEAFD85}"/>
              </a:ext>
            </a:extLst>
          </p:cNvPr>
          <p:cNvSpPr>
            <a:spLocks noGrp="1"/>
          </p:cNvSpPr>
          <p:nvPr>
            <p:ph type="sldNum" sz="quarter" idx="12"/>
          </p:nvPr>
        </p:nvSpPr>
        <p:spPr/>
        <p:txBody>
          <a:bodyPr/>
          <a:lstStyle/>
          <a:p>
            <a:fld id="{46FB72D9-4F03-4549-B989-A07C4DC05030}" type="slidenum">
              <a:rPr lang="en-US" smtClean="0"/>
              <a:t>‹#›</a:t>
            </a:fld>
            <a:endParaRPr lang="en-US"/>
          </a:p>
        </p:txBody>
      </p:sp>
    </p:spTree>
    <p:extLst>
      <p:ext uri="{BB962C8B-B14F-4D97-AF65-F5344CB8AC3E}">
        <p14:creationId xmlns:p14="http://schemas.microsoft.com/office/powerpoint/2010/main" val="1065673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45E6F-F915-4444-AEE1-F3E797185E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75AAF6-9D11-4099-A788-B713CBC2CA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5BEF85-AF4E-45FD-9B48-3CBEC1C9D6C2}"/>
              </a:ext>
            </a:extLst>
          </p:cNvPr>
          <p:cNvSpPr>
            <a:spLocks noGrp="1"/>
          </p:cNvSpPr>
          <p:nvPr>
            <p:ph type="dt" sz="half" idx="10"/>
          </p:nvPr>
        </p:nvSpPr>
        <p:spPr/>
        <p:txBody>
          <a:bodyPr/>
          <a:lstStyle/>
          <a:p>
            <a:fld id="{1AA8C57D-F0D9-4402-A7D7-7968F92B334E}" type="datetimeFigureOut">
              <a:rPr lang="en-US" smtClean="0"/>
              <a:t>10/31/2022</a:t>
            </a:fld>
            <a:endParaRPr lang="en-US"/>
          </a:p>
        </p:txBody>
      </p:sp>
      <p:sp>
        <p:nvSpPr>
          <p:cNvPr id="5" name="Footer Placeholder 4">
            <a:extLst>
              <a:ext uri="{FF2B5EF4-FFF2-40B4-BE49-F238E27FC236}">
                <a16:creationId xmlns:a16="http://schemas.microsoft.com/office/drawing/2014/main" id="{04CC83FA-AC62-4D89-9C2F-5DFAE30F58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405E1B-0010-46EC-AD95-684274D50B1F}"/>
              </a:ext>
            </a:extLst>
          </p:cNvPr>
          <p:cNvSpPr>
            <a:spLocks noGrp="1"/>
          </p:cNvSpPr>
          <p:nvPr>
            <p:ph type="sldNum" sz="quarter" idx="12"/>
          </p:nvPr>
        </p:nvSpPr>
        <p:spPr/>
        <p:txBody>
          <a:bodyPr/>
          <a:lstStyle/>
          <a:p>
            <a:fld id="{46FB72D9-4F03-4549-B989-A07C4DC05030}" type="slidenum">
              <a:rPr lang="en-US" smtClean="0"/>
              <a:t>‹#›</a:t>
            </a:fld>
            <a:endParaRPr lang="en-US"/>
          </a:p>
        </p:txBody>
      </p:sp>
    </p:spTree>
    <p:extLst>
      <p:ext uri="{BB962C8B-B14F-4D97-AF65-F5344CB8AC3E}">
        <p14:creationId xmlns:p14="http://schemas.microsoft.com/office/powerpoint/2010/main" val="195842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27D1A3-0357-48D3-BBFC-EC319A4C16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F87A4D-1510-4CC5-8EBC-2B2495D401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53EF61-59F2-4023-91EF-538AA648F5EC}"/>
              </a:ext>
            </a:extLst>
          </p:cNvPr>
          <p:cNvSpPr>
            <a:spLocks noGrp="1"/>
          </p:cNvSpPr>
          <p:nvPr>
            <p:ph type="dt" sz="half" idx="10"/>
          </p:nvPr>
        </p:nvSpPr>
        <p:spPr/>
        <p:txBody>
          <a:bodyPr/>
          <a:lstStyle/>
          <a:p>
            <a:fld id="{1AA8C57D-F0D9-4402-A7D7-7968F92B334E}" type="datetimeFigureOut">
              <a:rPr lang="en-US" smtClean="0"/>
              <a:t>10/31/2022</a:t>
            </a:fld>
            <a:endParaRPr lang="en-US"/>
          </a:p>
        </p:txBody>
      </p:sp>
      <p:sp>
        <p:nvSpPr>
          <p:cNvPr id="5" name="Footer Placeholder 4">
            <a:extLst>
              <a:ext uri="{FF2B5EF4-FFF2-40B4-BE49-F238E27FC236}">
                <a16:creationId xmlns:a16="http://schemas.microsoft.com/office/drawing/2014/main" id="{22522A6C-0538-49E5-9C38-B53C211CFD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B036A1-D5C2-4583-8175-2B3D63D3403C}"/>
              </a:ext>
            </a:extLst>
          </p:cNvPr>
          <p:cNvSpPr>
            <a:spLocks noGrp="1"/>
          </p:cNvSpPr>
          <p:nvPr>
            <p:ph type="sldNum" sz="quarter" idx="12"/>
          </p:nvPr>
        </p:nvSpPr>
        <p:spPr/>
        <p:txBody>
          <a:bodyPr/>
          <a:lstStyle/>
          <a:p>
            <a:fld id="{46FB72D9-4F03-4549-B989-A07C4DC05030}" type="slidenum">
              <a:rPr lang="en-US" smtClean="0"/>
              <a:t>‹#›</a:t>
            </a:fld>
            <a:endParaRPr lang="en-US"/>
          </a:p>
        </p:txBody>
      </p:sp>
    </p:spTree>
    <p:extLst>
      <p:ext uri="{BB962C8B-B14F-4D97-AF65-F5344CB8AC3E}">
        <p14:creationId xmlns:p14="http://schemas.microsoft.com/office/powerpoint/2010/main" val="3922372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_NCHS">
    <p:bg>
      <p:bgPr>
        <a:solidFill>
          <a:schemeClr val="bg2"/>
        </a:solidFill>
        <a:effectLst/>
      </p:bgPr>
    </p:bg>
    <p:spTree>
      <p:nvGrpSpPr>
        <p:cNvPr id="1" name=""/>
        <p:cNvGrpSpPr/>
        <p:nvPr/>
      </p:nvGrpSpPr>
      <p:grpSpPr>
        <a:xfrm>
          <a:off x="0" y="0"/>
          <a:ext cx="0" cy="0"/>
          <a:chOff x="0" y="0"/>
          <a:chExt cx="0" cy="0"/>
        </a:xfrm>
      </p:grpSpPr>
      <p:pic>
        <p:nvPicPr>
          <p:cNvPr id="3" name="Picture 2" descr="Logos of the U.S. Department of Health and Human Services and the Centers for Disease control and Prevention" title="logo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
            <a:ext cx="12192000" cy="1185297"/>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6858"/>
                </a:solidFill>
                <a:effectLst/>
                <a:latin typeface="Calibri"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6858"/>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6858"/>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Click to edit Master text styles</a:t>
            </a:r>
          </a:p>
        </p:txBody>
      </p:sp>
      <p:sp>
        <p:nvSpPr>
          <p:cNvPr id="6" name="TextBox 5"/>
          <p:cNvSpPr txBox="1"/>
          <p:nvPr userDrawn="1"/>
        </p:nvSpPr>
        <p:spPr>
          <a:xfrm>
            <a:off x="472864" y="120203"/>
            <a:ext cx="9204101" cy="379656"/>
          </a:xfrm>
          <a:prstGeom prst="rect">
            <a:avLst/>
          </a:prstGeom>
          <a:noFill/>
        </p:spPr>
        <p:txBody>
          <a:bodyPr wrap="square" rtlCol="0">
            <a:spAutoFit/>
          </a:bodyPr>
          <a:lstStyle/>
          <a:p>
            <a:r>
              <a:rPr lang="en-US" sz="1867" b="1" cap="all" baseline="0" dirty="0">
                <a:solidFill>
                  <a:schemeClr val="tx2">
                    <a:lumMod val="95000"/>
                  </a:schemeClr>
                </a:solidFill>
                <a:latin typeface="Arial" panose="020B0604020202020204" pitchFamily="34" charset="0"/>
                <a:cs typeface="Arial" panose="020B0604020202020204" pitchFamily="34" charset="0"/>
              </a:rPr>
              <a:t>National Center for Health Statistics</a:t>
            </a:r>
          </a:p>
        </p:txBody>
      </p:sp>
    </p:spTree>
    <p:extLst>
      <p:ext uri="{BB962C8B-B14F-4D97-AF65-F5344CB8AC3E}">
        <p14:creationId xmlns:p14="http://schemas.microsoft.com/office/powerpoint/2010/main" val="538150210"/>
      </p:ext>
    </p:extLst>
  </p:cSld>
  <p:clrMapOvr>
    <a:masterClrMapping/>
  </p:clrMapOvr>
  <p:transition>
    <p:fade/>
  </p:transition>
  <p:extLst>
    <p:ext uri="{DCECCB84-F9BA-43D5-87BE-67443E8EF086}">
      <p15:sldGuideLst xmlns:p15="http://schemas.microsoft.com/office/powerpoint/2012/main">
        <p15:guide id="1" orient="horz" pos="1620">
          <p15:clr>
            <a:srgbClr val="FBAE40"/>
          </p15:clr>
        </p15:guide>
        <p15:guide id="2" pos="2880">
          <p15:clr>
            <a:srgbClr val="FBAE40"/>
          </p15:clr>
        </p15:guide>
        <p15:guide id="3" pos="2736">
          <p15:clr>
            <a:srgbClr val="FBAE40"/>
          </p15:clr>
        </p15:guide>
        <p15:guide id="4" pos="28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006858"/>
                </a:solidFill>
                <a:effectLst/>
                <a:latin typeface="Calibri" pitchFamily="34" charset="0"/>
              </a:defRPr>
            </a:lvl1pPr>
          </a:lstStyle>
          <a:p>
            <a:r>
              <a:rPr lang="en-US" dirty="0"/>
              <a:t>Bottom band: NCHS</a:t>
            </a:r>
          </a:p>
        </p:txBody>
      </p:sp>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6A71"/>
              </a:buClr>
              <a:buFont typeface="Wingdings" panose="05000000000000000000" pitchFamily="2" charset="2"/>
              <a:buChar char="§"/>
              <a:defRPr sz="2667">
                <a:solidFill>
                  <a:schemeClr val="accent4">
                    <a:lumMod val="75000"/>
                  </a:schemeClr>
                </a:solidFill>
              </a:defRPr>
            </a:lvl1pPr>
            <a:lvl2pPr>
              <a:buClr>
                <a:srgbClr val="008BB0"/>
              </a:buClr>
              <a:defRPr sz="2667">
                <a:solidFill>
                  <a:schemeClr val="accent4">
                    <a:lumMod val="75000"/>
                  </a:schemeClr>
                </a:solidFill>
              </a:defRPr>
            </a:lvl2pPr>
            <a:lvl3pPr>
              <a:buClr>
                <a:srgbClr val="695E4A"/>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a:t>Click to edit Master text styles</a:t>
            </a:r>
          </a:p>
          <a:p>
            <a:pPr lvl="1"/>
            <a:r>
              <a:rPr lang="en-US"/>
              <a:t>Second level</a:t>
            </a:r>
          </a:p>
          <a:p>
            <a:pPr lvl="2"/>
            <a:r>
              <a:rPr lang="en-US"/>
              <a:t>Third level</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37261"/>
            <a:ext cx="12192000" cy="120739"/>
          </a:xfrm>
          <a:prstGeom prst="rect">
            <a:avLst/>
          </a:prstGeom>
        </p:spPr>
      </p:pic>
    </p:spTree>
    <p:extLst>
      <p:ext uri="{BB962C8B-B14F-4D97-AF65-F5344CB8AC3E}">
        <p14:creationId xmlns:p14="http://schemas.microsoft.com/office/powerpoint/2010/main" val="200980890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36D22-23B6-4EDD-8317-77B3D3625F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43B726-2861-4090-9722-AFA9F8B9FD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C44D37-84B4-4FCB-BEED-EC2D5C33FDBF}"/>
              </a:ext>
            </a:extLst>
          </p:cNvPr>
          <p:cNvSpPr>
            <a:spLocks noGrp="1"/>
          </p:cNvSpPr>
          <p:nvPr>
            <p:ph type="dt" sz="half" idx="10"/>
          </p:nvPr>
        </p:nvSpPr>
        <p:spPr/>
        <p:txBody>
          <a:bodyPr/>
          <a:lstStyle/>
          <a:p>
            <a:fld id="{1AA8C57D-F0D9-4402-A7D7-7968F92B334E}" type="datetimeFigureOut">
              <a:rPr lang="en-US" smtClean="0"/>
              <a:t>10/31/2022</a:t>
            </a:fld>
            <a:endParaRPr lang="en-US"/>
          </a:p>
        </p:txBody>
      </p:sp>
      <p:sp>
        <p:nvSpPr>
          <p:cNvPr id="5" name="Footer Placeholder 4">
            <a:extLst>
              <a:ext uri="{FF2B5EF4-FFF2-40B4-BE49-F238E27FC236}">
                <a16:creationId xmlns:a16="http://schemas.microsoft.com/office/drawing/2014/main" id="{E0C064ED-8916-4028-805D-3F66F1C343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56334-2DB3-4B8F-96BC-5C904B454762}"/>
              </a:ext>
            </a:extLst>
          </p:cNvPr>
          <p:cNvSpPr>
            <a:spLocks noGrp="1"/>
          </p:cNvSpPr>
          <p:nvPr>
            <p:ph type="sldNum" sz="quarter" idx="12"/>
          </p:nvPr>
        </p:nvSpPr>
        <p:spPr/>
        <p:txBody>
          <a:bodyPr/>
          <a:lstStyle/>
          <a:p>
            <a:fld id="{46FB72D9-4F03-4549-B989-A07C4DC05030}" type="slidenum">
              <a:rPr lang="en-US" smtClean="0"/>
              <a:t>‹#›</a:t>
            </a:fld>
            <a:endParaRPr lang="en-US"/>
          </a:p>
        </p:txBody>
      </p:sp>
    </p:spTree>
    <p:extLst>
      <p:ext uri="{BB962C8B-B14F-4D97-AF65-F5344CB8AC3E}">
        <p14:creationId xmlns:p14="http://schemas.microsoft.com/office/powerpoint/2010/main" val="3272346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83BB0-09B0-4F02-83E7-5BA518B7A9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8D03D9-3A22-4411-A0D9-470DE7AC0A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6A801F-0563-4F12-9C5A-DBD247373DD3}"/>
              </a:ext>
            </a:extLst>
          </p:cNvPr>
          <p:cNvSpPr>
            <a:spLocks noGrp="1"/>
          </p:cNvSpPr>
          <p:nvPr>
            <p:ph type="dt" sz="half" idx="10"/>
          </p:nvPr>
        </p:nvSpPr>
        <p:spPr/>
        <p:txBody>
          <a:bodyPr/>
          <a:lstStyle/>
          <a:p>
            <a:fld id="{1AA8C57D-F0D9-4402-A7D7-7968F92B334E}" type="datetimeFigureOut">
              <a:rPr lang="en-US" smtClean="0"/>
              <a:t>10/31/2022</a:t>
            </a:fld>
            <a:endParaRPr lang="en-US"/>
          </a:p>
        </p:txBody>
      </p:sp>
      <p:sp>
        <p:nvSpPr>
          <p:cNvPr id="5" name="Footer Placeholder 4">
            <a:extLst>
              <a:ext uri="{FF2B5EF4-FFF2-40B4-BE49-F238E27FC236}">
                <a16:creationId xmlns:a16="http://schemas.microsoft.com/office/drawing/2014/main" id="{71A54A13-5919-400F-924B-917259AAC4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779EB9-CBA5-4A44-9D62-959C6F39CB14}"/>
              </a:ext>
            </a:extLst>
          </p:cNvPr>
          <p:cNvSpPr>
            <a:spLocks noGrp="1"/>
          </p:cNvSpPr>
          <p:nvPr>
            <p:ph type="sldNum" sz="quarter" idx="12"/>
          </p:nvPr>
        </p:nvSpPr>
        <p:spPr/>
        <p:txBody>
          <a:bodyPr/>
          <a:lstStyle/>
          <a:p>
            <a:fld id="{46FB72D9-4F03-4549-B989-A07C4DC05030}" type="slidenum">
              <a:rPr lang="en-US" smtClean="0"/>
              <a:t>‹#›</a:t>
            </a:fld>
            <a:endParaRPr lang="en-US"/>
          </a:p>
        </p:txBody>
      </p:sp>
    </p:spTree>
    <p:extLst>
      <p:ext uri="{BB962C8B-B14F-4D97-AF65-F5344CB8AC3E}">
        <p14:creationId xmlns:p14="http://schemas.microsoft.com/office/powerpoint/2010/main" val="203342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1E1DC-2142-47E3-A2BB-EF32C6F0EE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F34F81-FBA0-41D3-9DAF-3941018241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600B77-4DD1-4B45-AEF7-FF5EEDC75C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0246A58-A7E8-40AC-8EDA-B92BD3B4DD50}"/>
              </a:ext>
            </a:extLst>
          </p:cNvPr>
          <p:cNvSpPr>
            <a:spLocks noGrp="1"/>
          </p:cNvSpPr>
          <p:nvPr>
            <p:ph type="dt" sz="half" idx="10"/>
          </p:nvPr>
        </p:nvSpPr>
        <p:spPr/>
        <p:txBody>
          <a:bodyPr/>
          <a:lstStyle/>
          <a:p>
            <a:fld id="{1AA8C57D-F0D9-4402-A7D7-7968F92B334E}" type="datetimeFigureOut">
              <a:rPr lang="en-US" smtClean="0"/>
              <a:t>10/31/2022</a:t>
            </a:fld>
            <a:endParaRPr lang="en-US"/>
          </a:p>
        </p:txBody>
      </p:sp>
      <p:sp>
        <p:nvSpPr>
          <p:cNvPr id="6" name="Footer Placeholder 5">
            <a:extLst>
              <a:ext uri="{FF2B5EF4-FFF2-40B4-BE49-F238E27FC236}">
                <a16:creationId xmlns:a16="http://schemas.microsoft.com/office/drawing/2014/main" id="{66927F87-E5C4-411F-90ED-B2380E33DE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8F70F8-C8AF-4F68-8A2F-0744B74A9B76}"/>
              </a:ext>
            </a:extLst>
          </p:cNvPr>
          <p:cNvSpPr>
            <a:spLocks noGrp="1"/>
          </p:cNvSpPr>
          <p:nvPr>
            <p:ph type="sldNum" sz="quarter" idx="12"/>
          </p:nvPr>
        </p:nvSpPr>
        <p:spPr/>
        <p:txBody>
          <a:bodyPr/>
          <a:lstStyle/>
          <a:p>
            <a:fld id="{46FB72D9-4F03-4549-B989-A07C4DC05030}" type="slidenum">
              <a:rPr lang="en-US" smtClean="0"/>
              <a:t>‹#›</a:t>
            </a:fld>
            <a:endParaRPr lang="en-US"/>
          </a:p>
        </p:txBody>
      </p:sp>
    </p:spTree>
    <p:extLst>
      <p:ext uri="{BB962C8B-B14F-4D97-AF65-F5344CB8AC3E}">
        <p14:creationId xmlns:p14="http://schemas.microsoft.com/office/powerpoint/2010/main" val="1670907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31474-52D0-4549-BAD5-C4AE6CE630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B7750C-5003-4586-9730-5D7C8B65CD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C42526-A340-49B2-970E-FDB75ECA5D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2CDA6F-0F65-466A-A89F-48BCA817AD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7CD0A9-82C7-4050-ACDC-C15160D04D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EB7F92-3CFE-4587-8088-40C2D194492D}"/>
              </a:ext>
            </a:extLst>
          </p:cNvPr>
          <p:cNvSpPr>
            <a:spLocks noGrp="1"/>
          </p:cNvSpPr>
          <p:nvPr>
            <p:ph type="dt" sz="half" idx="10"/>
          </p:nvPr>
        </p:nvSpPr>
        <p:spPr/>
        <p:txBody>
          <a:bodyPr/>
          <a:lstStyle/>
          <a:p>
            <a:fld id="{1AA8C57D-F0D9-4402-A7D7-7968F92B334E}" type="datetimeFigureOut">
              <a:rPr lang="en-US" smtClean="0"/>
              <a:t>10/31/2022</a:t>
            </a:fld>
            <a:endParaRPr lang="en-US"/>
          </a:p>
        </p:txBody>
      </p:sp>
      <p:sp>
        <p:nvSpPr>
          <p:cNvPr id="8" name="Footer Placeholder 7">
            <a:extLst>
              <a:ext uri="{FF2B5EF4-FFF2-40B4-BE49-F238E27FC236}">
                <a16:creationId xmlns:a16="http://schemas.microsoft.com/office/drawing/2014/main" id="{72D52127-01EE-46CF-A186-61392FB252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32FF75-938E-48E4-946B-6F5FD450F8DC}"/>
              </a:ext>
            </a:extLst>
          </p:cNvPr>
          <p:cNvSpPr>
            <a:spLocks noGrp="1"/>
          </p:cNvSpPr>
          <p:nvPr>
            <p:ph type="sldNum" sz="quarter" idx="12"/>
          </p:nvPr>
        </p:nvSpPr>
        <p:spPr/>
        <p:txBody>
          <a:bodyPr/>
          <a:lstStyle/>
          <a:p>
            <a:fld id="{46FB72D9-4F03-4549-B989-A07C4DC05030}" type="slidenum">
              <a:rPr lang="en-US" smtClean="0"/>
              <a:t>‹#›</a:t>
            </a:fld>
            <a:endParaRPr lang="en-US"/>
          </a:p>
        </p:txBody>
      </p:sp>
    </p:spTree>
    <p:extLst>
      <p:ext uri="{BB962C8B-B14F-4D97-AF65-F5344CB8AC3E}">
        <p14:creationId xmlns:p14="http://schemas.microsoft.com/office/powerpoint/2010/main" val="3212520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111FD-3F67-45A8-9126-45BE181254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92BE9D-D9A7-453A-83EB-431F29B214BA}"/>
              </a:ext>
            </a:extLst>
          </p:cNvPr>
          <p:cNvSpPr>
            <a:spLocks noGrp="1"/>
          </p:cNvSpPr>
          <p:nvPr>
            <p:ph type="dt" sz="half" idx="10"/>
          </p:nvPr>
        </p:nvSpPr>
        <p:spPr/>
        <p:txBody>
          <a:bodyPr/>
          <a:lstStyle/>
          <a:p>
            <a:fld id="{1AA8C57D-F0D9-4402-A7D7-7968F92B334E}" type="datetimeFigureOut">
              <a:rPr lang="en-US" smtClean="0"/>
              <a:t>10/31/2022</a:t>
            </a:fld>
            <a:endParaRPr lang="en-US"/>
          </a:p>
        </p:txBody>
      </p:sp>
      <p:sp>
        <p:nvSpPr>
          <p:cNvPr id="4" name="Footer Placeholder 3">
            <a:extLst>
              <a:ext uri="{FF2B5EF4-FFF2-40B4-BE49-F238E27FC236}">
                <a16:creationId xmlns:a16="http://schemas.microsoft.com/office/drawing/2014/main" id="{35F428E4-81DC-46C9-8581-A88524C93D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9A12E0-6624-4EC1-BD6E-6EC0242FF33F}"/>
              </a:ext>
            </a:extLst>
          </p:cNvPr>
          <p:cNvSpPr>
            <a:spLocks noGrp="1"/>
          </p:cNvSpPr>
          <p:nvPr>
            <p:ph type="sldNum" sz="quarter" idx="12"/>
          </p:nvPr>
        </p:nvSpPr>
        <p:spPr/>
        <p:txBody>
          <a:bodyPr/>
          <a:lstStyle/>
          <a:p>
            <a:fld id="{46FB72D9-4F03-4549-B989-A07C4DC05030}" type="slidenum">
              <a:rPr lang="en-US" smtClean="0"/>
              <a:t>‹#›</a:t>
            </a:fld>
            <a:endParaRPr lang="en-US"/>
          </a:p>
        </p:txBody>
      </p:sp>
    </p:spTree>
    <p:extLst>
      <p:ext uri="{BB962C8B-B14F-4D97-AF65-F5344CB8AC3E}">
        <p14:creationId xmlns:p14="http://schemas.microsoft.com/office/powerpoint/2010/main" val="1110210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21D88C-38BD-4AF3-8235-0F83897A543B}"/>
              </a:ext>
            </a:extLst>
          </p:cNvPr>
          <p:cNvSpPr>
            <a:spLocks noGrp="1"/>
          </p:cNvSpPr>
          <p:nvPr>
            <p:ph type="dt" sz="half" idx="10"/>
          </p:nvPr>
        </p:nvSpPr>
        <p:spPr/>
        <p:txBody>
          <a:bodyPr/>
          <a:lstStyle/>
          <a:p>
            <a:fld id="{1AA8C57D-F0D9-4402-A7D7-7968F92B334E}" type="datetimeFigureOut">
              <a:rPr lang="en-US" smtClean="0"/>
              <a:t>10/31/2022</a:t>
            </a:fld>
            <a:endParaRPr lang="en-US"/>
          </a:p>
        </p:txBody>
      </p:sp>
      <p:sp>
        <p:nvSpPr>
          <p:cNvPr id="3" name="Footer Placeholder 2">
            <a:extLst>
              <a:ext uri="{FF2B5EF4-FFF2-40B4-BE49-F238E27FC236}">
                <a16:creationId xmlns:a16="http://schemas.microsoft.com/office/drawing/2014/main" id="{041C7044-22FA-48FB-92B8-6CD9E4B229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74CFF1-B7F5-4EA6-9E26-0C0697C061E0}"/>
              </a:ext>
            </a:extLst>
          </p:cNvPr>
          <p:cNvSpPr>
            <a:spLocks noGrp="1"/>
          </p:cNvSpPr>
          <p:nvPr>
            <p:ph type="sldNum" sz="quarter" idx="12"/>
          </p:nvPr>
        </p:nvSpPr>
        <p:spPr/>
        <p:txBody>
          <a:bodyPr/>
          <a:lstStyle/>
          <a:p>
            <a:fld id="{46FB72D9-4F03-4549-B989-A07C4DC05030}" type="slidenum">
              <a:rPr lang="en-US" smtClean="0"/>
              <a:t>‹#›</a:t>
            </a:fld>
            <a:endParaRPr lang="en-US"/>
          </a:p>
        </p:txBody>
      </p:sp>
    </p:spTree>
    <p:extLst>
      <p:ext uri="{BB962C8B-B14F-4D97-AF65-F5344CB8AC3E}">
        <p14:creationId xmlns:p14="http://schemas.microsoft.com/office/powerpoint/2010/main" val="841899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9EA08-4C7C-4615-BE3B-FBBC0D1A9B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4F9A64-A3F3-4B6E-9ED6-4CE70CB574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9CCC87-E6CF-4B7E-AFDA-DDAC329E1A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310FC4-46BB-4B15-997D-01E5AC0BDEDF}"/>
              </a:ext>
            </a:extLst>
          </p:cNvPr>
          <p:cNvSpPr>
            <a:spLocks noGrp="1"/>
          </p:cNvSpPr>
          <p:nvPr>
            <p:ph type="dt" sz="half" idx="10"/>
          </p:nvPr>
        </p:nvSpPr>
        <p:spPr/>
        <p:txBody>
          <a:bodyPr/>
          <a:lstStyle/>
          <a:p>
            <a:fld id="{1AA8C57D-F0D9-4402-A7D7-7968F92B334E}" type="datetimeFigureOut">
              <a:rPr lang="en-US" smtClean="0"/>
              <a:t>10/31/2022</a:t>
            </a:fld>
            <a:endParaRPr lang="en-US"/>
          </a:p>
        </p:txBody>
      </p:sp>
      <p:sp>
        <p:nvSpPr>
          <p:cNvPr id="6" name="Footer Placeholder 5">
            <a:extLst>
              <a:ext uri="{FF2B5EF4-FFF2-40B4-BE49-F238E27FC236}">
                <a16:creationId xmlns:a16="http://schemas.microsoft.com/office/drawing/2014/main" id="{A2F4EDF8-D923-41BA-8941-6854FA1989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122FDB-F4DB-4059-930C-4C58CD333131}"/>
              </a:ext>
            </a:extLst>
          </p:cNvPr>
          <p:cNvSpPr>
            <a:spLocks noGrp="1"/>
          </p:cNvSpPr>
          <p:nvPr>
            <p:ph type="sldNum" sz="quarter" idx="12"/>
          </p:nvPr>
        </p:nvSpPr>
        <p:spPr/>
        <p:txBody>
          <a:bodyPr/>
          <a:lstStyle/>
          <a:p>
            <a:fld id="{46FB72D9-4F03-4549-B989-A07C4DC05030}" type="slidenum">
              <a:rPr lang="en-US" smtClean="0"/>
              <a:t>‹#›</a:t>
            </a:fld>
            <a:endParaRPr lang="en-US"/>
          </a:p>
        </p:txBody>
      </p:sp>
    </p:spTree>
    <p:extLst>
      <p:ext uri="{BB962C8B-B14F-4D97-AF65-F5344CB8AC3E}">
        <p14:creationId xmlns:p14="http://schemas.microsoft.com/office/powerpoint/2010/main" val="1416440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D5F4C-10C9-4439-A5CD-11B82811D5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94CA9A-6FB9-4830-9CEC-75904BF096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F56A5B-791F-4188-BB8F-5D9C8DE857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192A7C-AEEE-420A-A5A3-801E90C08369}"/>
              </a:ext>
            </a:extLst>
          </p:cNvPr>
          <p:cNvSpPr>
            <a:spLocks noGrp="1"/>
          </p:cNvSpPr>
          <p:nvPr>
            <p:ph type="dt" sz="half" idx="10"/>
          </p:nvPr>
        </p:nvSpPr>
        <p:spPr/>
        <p:txBody>
          <a:bodyPr/>
          <a:lstStyle/>
          <a:p>
            <a:fld id="{1AA8C57D-F0D9-4402-A7D7-7968F92B334E}" type="datetimeFigureOut">
              <a:rPr lang="en-US" smtClean="0"/>
              <a:t>10/31/2022</a:t>
            </a:fld>
            <a:endParaRPr lang="en-US"/>
          </a:p>
        </p:txBody>
      </p:sp>
      <p:sp>
        <p:nvSpPr>
          <p:cNvPr id="6" name="Footer Placeholder 5">
            <a:extLst>
              <a:ext uri="{FF2B5EF4-FFF2-40B4-BE49-F238E27FC236}">
                <a16:creationId xmlns:a16="http://schemas.microsoft.com/office/drawing/2014/main" id="{5D484FD2-E239-4EB1-811F-055194E1E3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9272BB-4CC1-4FA6-ADDF-E546B039AF36}"/>
              </a:ext>
            </a:extLst>
          </p:cNvPr>
          <p:cNvSpPr>
            <a:spLocks noGrp="1"/>
          </p:cNvSpPr>
          <p:nvPr>
            <p:ph type="sldNum" sz="quarter" idx="12"/>
          </p:nvPr>
        </p:nvSpPr>
        <p:spPr/>
        <p:txBody>
          <a:bodyPr/>
          <a:lstStyle/>
          <a:p>
            <a:fld id="{46FB72D9-4F03-4549-B989-A07C4DC05030}" type="slidenum">
              <a:rPr lang="en-US" smtClean="0"/>
              <a:t>‹#›</a:t>
            </a:fld>
            <a:endParaRPr lang="en-US"/>
          </a:p>
        </p:txBody>
      </p:sp>
    </p:spTree>
    <p:extLst>
      <p:ext uri="{BB962C8B-B14F-4D97-AF65-F5344CB8AC3E}">
        <p14:creationId xmlns:p14="http://schemas.microsoft.com/office/powerpoint/2010/main" val="4075656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053163-924A-489A-8593-EB5793CBE3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10512A-7B6A-43EA-95C7-B5E52481FB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A15EB6-4682-4CC2-8503-B0A34DA554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A8C57D-F0D9-4402-A7D7-7968F92B334E}" type="datetimeFigureOut">
              <a:rPr lang="en-US" smtClean="0"/>
              <a:t>10/31/2022</a:t>
            </a:fld>
            <a:endParaRPr lang="en-US"/>
          </a:p>
        </p:txBody>
      </p:sp>
      <p:sp>
        <p:nvSpPr>
          <p:cNvPr id="5" name="Footer Placeholder 4">
            <a:extLst>
              <a:ext uri="{FF2B5EF4-FFF2-40B4-BE49-F238E27FC236}">
                <a16:creationId xmlns:a16="http://schemas.microsoft.com/office/drawing/2014/main" id="{9336C307-1326-4F42-B987-99D40B91BF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597F48-834B-4E11-A73A-2F29B633D0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B72D9-4F03-4549-B989-A07C4DC05030}" type="slidenum">
              <a:rPr lang="en-US" smtClean="0"/>
              <a:t>‹#›</a:t>
            </a:fld>
            <a:endParaRPr lang="en-US"/>
          </a:p>
        </p:txBody>
      </p:sp>
    </p:spTree>
    <p:extLst>
      <p:ext uri="{BB962C8B-B14F-4D97-AF65-F5344CB8AC3E}">
        <p14:creationId xmlns:p14="http://schemas.microsoft.com/office/powerpoint/2010/main" val="1991236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https://www.theatlantic.com/ideas/archive/2022/10/long-post-covid-symptoms-mild-cases/670469/?utm_source=apple_new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nejm.org/doi/pdf/10.1056/NEJMp2109285?articleTools=true"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p:txBody>
          <a:bodyPr/>
          <a:lstStyle/>
          <a:p>
            <a:r>
              <a:rPr lang="en-US" altLang="en-US" dirty="0"/>
              <a:t>Long COVID-19 Data Collection at NCHS</a:t>
            </a:r>
          </a:p>
        </p:txBody>
      </p:sp>
      <p:sp>
        <p:nvSpPr>
          <p:cNvPr id="2" name="Subtitle 1"/>
          <p:cNvSpPr>
            <a:spLocks noGrp="1"/>
          </p:cNvSpPr>
          <p:nvPr>
            <p:ph type="subTitle" idx="1"/>
          </p:nvPr>
        </p:nvSpPr>
        <p:spPr>
          <a:xfrm>
            <a:off x="609600" y="2859349"/>
            <a:ext cx="8534400" cy="726332"/>
          </a:xfrm>
        </p:spPr>
        <p:txBody>
          <a:bodyPr>
            <a:normAutofit fontScale="85000" lnSpcReduction="20000"/>
          </a:bodyPr>
          <a:lstStyle/>
          <a:p>
            <a:r>
              <a:rPr lang="en-US" dirty="0"/>
              <a:t>Amy M. Branum, PhD</a:t>
            </a:r>
          </a:p>
          <a:p>
            <a:r>
              <a:rPr lang="en-US" dirty="0"/>
              <a:t>NCHS, Associate Director for Science</a:t>
            </a:r>
          </a:p>
          <a:p>
            <a:endParaRPr lang="en-US" dirty="0"/>
          </a:p>
        </p:txBody>
      </p:sp>
      <p:sp>
        <p:nvSpPr>
          <p:cNvPr id="6" name="Text Placeholder 5"/>
          <p:cNvSpPr>
            <a:spLocks noGrp="1"/>
          </p:cNvSpPr>
          <p:nvPr>
            <p:ph type="body" sz="quarter" idx="10"/>
          </p:nvPr>
        </p:nvSpPr>
        <p:spPr/>
        <p:txBody>
          <a:bodyPr/>
          <a:lstStyle/>
          <a:p>
            <a:r>
              <a:rPr lang="en-US" dirty="0"/>
              <a:t>Board of Scientific Counselors Meeting</a:t>
            </a:r>
            <a:br>
              <a:rPr lang="en-US" dirty="0"/>
            </a:br>
            <a:endParaRPr lang="en-US" dirty="0"/>
          </a:p>
          <a:p>
            <a:r>
              <a:rPr lang="en-US" dirty="0"/>
              <a:t>October 24, 2022</a:t>
            </a:r>
          </a:p>
          <a:p>
            <a:endParaRPr lang="en-US" dirty="0"/>
          </a:p>
        </p:txBody>
      </p:sp>
      <p:pic>
        <p:nvPicPr>
          <p:cNvPr id="7172" name="Picture 6" descr="Logos of the United States Department of Health and Human Services and Centers for Disease Control and Preventio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200" y="6515101"/>
            <a:ext cx="254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278263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sz="4800" dirty="0"/>
              <a:t>What is long COVID?</a:t>
            </a:r>
          </a:p>
        </p:txBody>
      </p:sp>
      <p:sp>
        <p:nvSpPr>
          <p:cNvPr id="3" name="Content Placeholder 2"/>
          <p:cNvSpPr>
            <a:spLocks noGrp="1"/>
          </p:cNvSpPr>
          <p:nvPr>
            <p:ph type="body" sz="quarter" idx="10"/>
          </p:nvPr>
        </p:nvSpPr>
        <p:spPr>
          <a:xfrm>
            <a:off x="609600" y="1654139"/>
            <a:ext cx="10972800" cy="4346611"/>
          </a:xfrm>
        </p:spPr>
        <p:txBody>
          <a:bodyPr>
            <a:normAutofit fontScale="85000" lnSpcReduction="20000"/>
          </a:bodyPr>
          <a:lstStyle/>
          <a:p>
            <a:r>
              <a:rPr lang="en-US" sz="3750" b="0" i="0" dirty="0">
                <a:solidFill>
                  <a:srgbClr val="000000"/>
                </a:solidFill>
                <a:effectLst/>
              </a:rPr>
              <a:t>A term with many names - long COVID, long-haul COVID, post-acute COVID-19, post-acute sequelae of SARS CoV-2 infection (PASC), long-term effects of COVID, and chronic COVID</a:t>
            </a:r>
          </a:p>
          <a:p>
            <a:r>
              <a:rPr lang="en-US" sz="3750" dirty="0">
                <a:solidFill>
                  <a:srgbClr val="000000"/>
                </a:solidFill>
                <a:ea typeface="Times New Roman" panose="02020603050405020304" pitchFamily="18" charset="0"/>
                <a:cs typeface="Calibri" panose="020F0502020204030204" pitchFamily="34" charset="0"/>
              </a:rPr>
              <a:t>Wide range of new, returning, or ongoing health problems that are experienced after being infected with the virus that causes COVID-19</a:t>
            </a:r>
          </a:p>
          <a:p>
            <a:r>
              <a:rPr lang="en-US" sz="3750" dirty="0">
                <a:solidFill>
                  <a:srgbClr val="000000"/>
                </a:solidFill>
                <a:ea typeface="Times New Roman" panose="02020603050405020304" pitchFamily="18" charset="0"/>
                <a:cs typeface="Calibri" panose="020F0502020204030204" pitchFamily="34" charset="0"/>
              </a:rPr>
              <a:t>Conditions can last weeks, months, or longer</a:t>
            </a:r>
          </a:p>
          <a:p>
            <a:pPr lvl="1"/>
            <a:r>
              <a:rPr lang="en-US" sz="3750" dirty="0">
                <a:solidFill>
                  <a:srgbClr val="000000"/>
                </a:solidFill>
                <a:ea typeface="Times New Roman" panose="02020603050405020304" pitchFamily="18" charset="0"/>
                <a:cs typeface="Calibri" panose="020F0502020204030204" pitchFamily="34" charset="0"/>
              </a:rPr>
              <a:t>Has been defined at both 3 months after infection and 4 weeks post-infection</a:t>
            </a:r>
          </a:p>
          <a:p>
            <a:r>
              <a:rPr lang="en-US" sz="3750" dirty="0">
                <a:solidFill>
                  <a:srgbClr val="000000"/>
                </a:solidFill>
                <a:ea typeface="Times New Roman" panose="02020603050405020304" pitchFamily="18" charset="0"/>
                <a:cs typeface="Calibri" panose="020F0502020204030204" pitchFamily="34" charset="0"/>
              </a:rPr>
              <a:t>Anyone infected with the virus that causes COVID-19 can experience long COVID</a:t>
            </a:r>
          </a:p>
          <a:p>
            <a:pPr marL="0" indent="0" algn="l">
              <a:buNone/>
            </a:pPr>
            <a:endParaRPr lang="en-US" sz="2800" b="0" i="0" dirty="0">
              <a:solidFill>
                <a:srgbClr val="000000"/>
              </a:solidFill>
              <a:effectLst/>
              <a:latin typeface="Open Sans" panose="020B0606030504020204" pitchFamily="34" charset="0"/>
            </a:endParaRPr>
          </a:p>
          <a:p>
            <a:pPr algn="l">
              <a:buFont typeface="Arial" panose="020B0604020202020204" pitchFamily="34" charset="0"/>
              <a:buChar char="•"/>
            </a:pPr>
            <a:endParaRPr lang="en-US" sz="2800" b="0" i="0" dirty="0">
              <a:solidFill>
                <a:srgbClr val="000000"/>
              </a:solidFill>
              <a:effectLst/>
              <a:latin typeface="Open Sans" panose="020B0606030504020204" pitchFamily="34" charset="0"/>
            </a:endParaRPr>
          </a:p>
          <a:p>
            <a:endParaRPr lang="en-US" sz="3733" dirty="0">
              <a:solidFill>
                <a:srgbClr val="000000"/>
              </a:solidFill>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51577671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sz="4800" dirty="0"/>
              <a:t>But what is long COVID, really?</a:t>
            </a:r>
          </a:p>
        </p:txBody>
      </p:sp>
      <p:sp>
        <p:nvSpPr>
          <p:cNvPr id="3" name="Content Placeholder 2" descr="Article from the Atlantic, &quot;What Doctors Still Don't Understand About Long Covid&quot;"/>
          <p:cNvSpPr>
            <a:spLocks noGrp="1"/>
          </p:cNvSpPr>
          <p:nvPr>
            <p:ph type="body" sz="quarter" idx="10"/>
          </p:nvPr>
        </p:nvSpPr>
        <p:spPr>
          <a:xfrm>
            <a:off x="609600" y="1654139"/>
            <a:ext cx="10972800" cy="4346611"/>
          </a:xfrm>
        </p:spPr>
        <p:txBody>
          <a:bodyPr>
            <a:normAutofit/>
          </a:bodyPr>
          <a:lstStyle/>
          <a:p>
            <a:pPr marL="0" indent="0">
              <a:buNone/>
            </a:pPr>
            <a:endParaRPr lang="en-US" sz="2800" b="0" i="0" dirty="0">
              <a:solidFill>
                <a:srgbClr val="000000"/>
              </a:solidFill>
              <a:effectLst/>
              <a:latin typeface="Open Sans" panose="020B0606030504020204" pitchFamily="34" charset="0"/>
            </a:endParaRPr>
          </a:p>
          <a:p>
            <a:pPr algn="l">
              <a:buFont typeface="Arial" panose="020B0604020202020204" pitchFamily="34" charset="0"/>
              <a:buChar char="•"/>
            </a:pPr>
            <a:endParaRPr lang="en-US" sz="2800" b="0" i="0" dirty="0">
              <a:solidFill>
                <a:srgbClr val="000000"/>
              </a:solidFill>
              <a:effectLst/>
              <a:latin typeface="Open Sans" panose="020B0606030504020204" pitchFamily="34" charset="0"/>
            </a:endParaRPr>
          </a:p>
          <a:p>
            <a:endParaRPr lang="en-US" sz="3733" dirty="0">
              <a:solidFill>
                <a:srgbClr val="000000"/>
              </a:solidFill>
              <a:ea typeface="Times New Roman" panose="02020603050405020304" pitchFamily="18" charset="0"/>
              <a:cs typeface="Calibri" panose="020F0502020204030204" pitchFamily="34" charset="0"/>
            </a:endParaRPr>
          </a:p>
        </p:txBody>
      </p:sp>
      <p:pic>
        <p:nvPicPr>
          <p:cNvPr id="4" name="Picture 3" descr="The Atlantic article &quot;what doctors still don't understand about long Covid&quot;">
            <a:extLst>
              <a:ext uri="{FF2B5EF4-FFF2-40B4-BE49-F238E27FC236}">
                <a16:creationId xmlns:a16="http://schemas.microsoft.com/office/drawing/2014/main" id="{5F9B717D-B327-4D17-A57D-44E9ABEDD5CC}"/>
              </a:ext>
            </a:extLst>
          </p:cNvPr>
          <p:cNvPicPr>
            <a:picLocks noChangeAspect="1"/>
          </p:cNvPicPr>
          <p:nvPr/>
        </p:nvPicPr>
        <p:blipFill>
          <a:blip r:embed="rId3"/>
          <a:stretch>
            <a:fillRect/>
          </a:stretch>
        </p:blipFill>
        <p:spPr>
          <a:xfrm>
            <a:off x="359594" y="1796557"/>
            <a:ext cx="7504817" cy="4061773"/>
          </a:xfrm>
          <a:prstGeom prst="rect">
            <a:avLst/>
          </a:prstGeom>
        </p:spPr>
      </p:pic>
      <p:sp>
        <p:nvSpPr>
          <p:cNvPr id="5" name="TextBox 4">
            <a:extLst>
              <a:ext uri="{FF2B5EF4-FFF2-40B4-BE49-F238E27FC236}">
                <a16:creationId xmlns:a16="http://schemas.microsoft.com/office/drawing/2014/main" id="{74F4A999-12BF-4ACB-B8A0-792E355194BB}"/>
              </a:ext>
            </a:extLst>
          </p:cNvPr>
          <p:cNvSpPr txBox="1"/>
          <p:nvPr/>
        </p:nvSpPr>
        <p:spPr>
          <a:xfrm>
            <a:off x="102742" y="6325929"/>
            <a:ext cx="10972800" cy="369332"/>
          </a:xfrm>
          <a:prstGeom prst="rect">
            <a:avLst/>
          </a:prstGeom>
          <a:noFill/>
        </p:spPr>
        <p:txBody>
          <a:bodyPr wrap="square" rtlCol="0">
            <a:spAutoFit/>
          </a:bodyPr>
          <a:lstStyle/>
          <a:p>
            <a:r>
              <a:rPr lang="en-US" dirty="0">
                <a:hlinkClick r:id="rId4"/>
              </a:rPr>
              <a:t>What Doctors Still Don’t Understand About Long COVID - The Atlantic</a:t>
            </a:r>
            <a:endParaRPr lang="en-US" dirty="0"/>
          </a:p>
        </p:txBody>
      </p:sp>
      <p:sp>
        <p:nvSpPr>
          <p:cNvPr id="6" name="TextBox 5">
            <a:extLst>
              <a:ext uri="{FF2B5EF4-FFF2-40B4-BE49-F238E27FC236}">
                <a16:creationId xmlns:a16="http://schemas.microsoft.com/office/drawing/2014/main" id="{B43AAA7A-844F-4425-8B0A-6F5271D5812E}"/>
              </a:ext>
            </a:extLst>
          </p:cNvPr>
          <p:cNvSpPr txBox="1"/>
          <p:nvPr/>
        </p:nvSpPr>
        <p:spPr>
          <a:xfrm>
            <a:off x="7551506" y="2784297"/>
            <a:ext cx="4280900" cy="1754326"/>
          </a:xfrm>
          <a:prstGeom prst="rect">
            <a:avLst/>
          </a:prstGeom>
          <a:noFill/>
        </p:spPr>
        <p:txBody>
          <a:bodyPr wrap="square" rtlCol="0">
            <a:spAutoFit/>
          </a:bodyPr>
          <a:lstStyle/>
          <a:p>
            <a:r>
              <a:rPr lang="en-US" b="0" i="0" dirty="0">
                <a:solidFill>
                  <a:srgbClr val="000000"/>
                </a:solidFill>
                <a:effectLst/>
                <a:latin typeface="AGaramondPro"/>
              </a:rPr>
              <a:t>“Doctors and scientists still have much to learn about symptoms that continue—or first turn up—months or weeks after an initial COVID infection. What’s clear today is that long COVID can be many different things.” </a:t>
            </a:r>
            <a:endParaRPr lang="en-US" dirty="0"/>
          </a:p>
        </p:txBody>
      </p:sp>
    </p:spTree>
    <p:extLst>
      <p:ext uri="{BB962C8B-B14F-4D97-AF65-F5344CB8AC3E}">
        <p14:creationId xmlns:p14="http://schemas.microsoft.com/office/powerpoint/2010/main" val="63079623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sz="4800" dirty="0"/>
              <a:t>“Our next national health disaster”</a:t>
            </a:r>
          </a:p>
        </p:txBody>
      </p:sp>
      <p:sp>
        <p:nvSpPr>
          <p:cNvPr id="3" name="Content Placeholder 2" descr="Aug 12, 2021 Perspective article clipping &quot;confronting our next national health disaster."/>
          <p:cNvSpPr>
            <a:spLocks noGrp="1"/>
          </p:cNvSpPr>
          <p:nvPr>
            <p:ph type="body" sz="quarter" idx="10"/>
          </p:nvPr>
        </p:nvSpPr>
        <p:spPr>
          <a:xfrm>
            <a:off x="609600" y="1654139"/>
            <a:ext cx="10972800" cy="4346611"/>
          </a:xfrm>
        </p:spPr>
        <p:txBody>
          <a:bodyPr>
            <a:normAutofit/>
          </a:bodyPr>
          <a:lstStyle/>
          <a:p>
            <a:pPr marL="0" indent="0">
              <a:buNone/>
            </a:pPr>
            <a:endParaRPr lang="en-US" sz="2800" b="0" i="0" dirty="0">
              <a:solidFill>
                <a:srgbClr val="000000"/>
              </a:solidFill>
              <a:effectLst/>
              <a:latin typeface="Open Sans" panose="020B0606030504020204" pitchFamily="34" charset="0"/>
            </a:endParaRPr>
          </a:p>
          <a:p>
            <a:pPr algn="l">
              <a:buFont typeface="Arial" panose="020B0604020202020204" pitchFamily="34" charset="0"/>
              <a:buChar char="•"/>
            </a:pPr>
            <a:endParaRPr lang="en-US" sz="2800" b="0" i="0" dirty="0">
              <a:solidFill>
                <a:srgbClr val="000000"/>
              </a:solidFill>
              <a:effectLst/>
              <a:latin typeface="Open Sans" panose="020B0606030504020204" pitchFamily="34" charset="0"/>
            </a:endParaRPr>
          </a:p>
          <a:p>
            <a:endParaRPr lang="en-US" sz="3733" dirty="0">
              <a:solidFill>
                <a:srgbClr val="000000"/>
              </a:solidFill>
              <a:ea typeface="Times New Roman" panose="02020603050405020304" pitchFamily="18" charset="0"/>
              <a:cs typeface="Calibri" panose="020F0502020204030204" pitchFamily="34" charset="0"/>
            </a:endParaRPr>
          </a:p>
        </p:txBody>
      </p:sp>
      <p:sp>
        <p:nvSpPr>
          <p:cNvPr id="5" name="TextBox 4">
            <a:extLst>
              <a:ext uri="{FF2B5EF4-FFF2-40B4-BE49-F238E27FC236}">
                <a16:creationId xmlns:a16="http://schemas.microsoft.com/office/drawing/2014/main" id="{74F4A999-12BF-4ACB-B8A0-792E355194BB}"/>
              </a:ext>
            </a:extLst>
          </p:cNvPr>
          <p:cNvSpPr txBox="1"/>
          <p:nvPr/>
        </p:nvSpPr>
        <p:spPr>
          <a:xfrm>
            <a:off x="102742" y="6325929"/>
            <a:ext cx="10972800" cy="369332"/>
          </a:xfrm>
          <a:prstGeom prst="rect">
            <a:avLst/>
          </a:prstGeom>
          <a:noFill/>
        </p:spPr>
        <p:txBody>
          <a:bodyPr wrap="square" rtlCol="0">
            <a:spAutoFit/>
          </a:bodyPr>
          <a:lstStyle/>
          <a:p>
            <a:r>
              <a:rPr lang="en-US" dirty="0">
                <a:hlinkClick r:id="rId3"/>
              </a:rPr>
              <a:t>Confronting Our Next National Health Disaster — Long-Haul Covid (nejm.org)</a:t>
            </a:r>
            <a:endParaRPr lang="en-US" dirty="0"/>
          </a:p>
        </p:txBody>
      </p:sp>
      <p:sp>
        <p:nvSpPr>
          <p:cNvPr id="6" name="TextBox 5">
            <a:extLst>
              <a:ext uri="{FF2B5EF4-FFF2-40B4-BE49-F238E27FC236}">
                <a16:creationId xmlns:a16="http://schemas.microsoft.com/office/drawing/2014/main" id="{B43AAA7A-844F-4425-8B0A-6F5271D5812E}"/>
              </a:ext>
            </a:extLst>
          </p:cNvPr>
          <p:cNvSpPr txBox="1"/>
          <p:nvPr/>
        </p:nvSpPr>
        <p:spPr>
          <a:xfrm>
            <a:off x="8820526" y="3429000"/>
            <a:ext cx="3229510" cy="1200329"/>
          </a:xfrm>
          <a:prstGeom prst="rect">
            <a:avLst/>
          </a:prstGeom>
          <a:noFill/>
        </p:spPr>
        <p:txBody>
          <a:bodyPr wrap="square" rtlCol="0">
            <a:spAutoFit/>
          </a:bodyPr>
          <a:lstStyle/>
          <a:p>
            <a:r>
              <a:rPr lang="en-US" b="0" i="0" dirty="0">
                <a:solidFill>
                  <a:srgbClr val="000000"/>
                </a:solidFill>
                <a:effectLst/>
                <a:latin typeface="AGaramondPro"/>
              </a:rPr>
              <a:t>“Long Covid is not a condition for which there are currently accepted objective diagnostic tests or biomarkers”</a:t>
            </a:r>
            <a:endParaRPr lang="en-US" dirty="0"/>
          </a:p>
        </p:txBody>
      </p:sp>
      <p:pic>
        <p:nvPicPr>
          <p:cNvPr id="9" name="Picture 8" descr="August 12th Perspective article clipping">
            <a:extLst>
              <a:ext uri="{FF2B5EF4-FFF2-40B4-BE49-F238E27FC236}">
                <a16:creationId xmlns:a16="http://schemas.microsoft.com/office/drawing/2014/main" id="{A845FF05-217A-4D52-8CD8-EA1108B87FDE}"/>
              </a:ext>
            </a:extLst>
          </p:cNvPr>
          <p:cNvPicPr>
            <a:picLocks noChangeAspect="1"/>
          </p:cNvPicPr>
          <p:nvPr/>
        </p:nvPicPr>
        <p:blipFill>
          <a:blip r:embed="rId4"/>
          <a:stretch>
            <a:fillRect/>
          </a:stretch>
        </p:blipFill>
        <p:spPr>
          <a:xfrm>
            <a:off x="810107" y="1312033"/>
            <a:ext cx="7809912" cy="5030822"/>
          </a:xfrm>
          <a:prstGeom prst="rect">
            <a:avLst/>
          </a:prstGeom>
        </p:spPr>
      </p:pic>
    </p:spTree>
    <p:extLst>
      <p:ext uri="{BB962C8B-B14F-4D97-AF65-F5344CB8AC3E}">
        <p14:creationId xmlns:p14="http://schemas.microsoft.com/office/powerpoint/2010/main" val="323870345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sz="4800" dirty="0"/>
              <a:t>Measurement challenges… and opportunities</a:t>
            </a:r>
          </a:p>
        </p:txBody>
      </p:sp>
      <p:sp>
        <p:nvSpPr>
          <p:cNvPr id="3" name="Content Placeholder 2" descr="How is COVID measured?  NCHS data collection systems mat help with gaps: NHIS and National health and nutrition examination survey; national vital statistics mortality data; collaborating center"/>
          <p:cNvSpPr>
            <a:spLocks noGrp="1"/>
          </p:cNvSpPr>
          <p:nvPr>
            <p:ph type="body" sz="quarter" idx="10"/>
          </p:nvPr>
        </p:nvSpPr>
        <p:spPr>
          <a:xfrm>
            <a:off x="609600" y="1654139"/>
            <a:ext cx="10972800" cy="4346611"/>
          </a:xfrm>
        </p:spPr>
        <p:txBody>
          <a:bodyPr>
            <a:normAutofit/>
          </a:bodyPr>
          <a:lstStyle/>
          <a:p>
            <a:pPr marL="0" indent="0">
              <a:buNone/>
            </a:pPr>
            <a:endParaRPr lang="en-US" sz="2800" b="0" i="0" dirty="0">
              <a:solidFill>
                <a:srgbClr val="000000"/>
              </a:solidFill>
              <a:effectLst/>
              <a:latin typeface="Open Sans" panose="020B0606030504020204" pitchFamily="34" charset="0"/>
            </a:endParaRPr>
          </a:p>
          <a:p>
            <a:pPr algn="l">
              <a:buFont typeface="Arial" panose="020B0604020202020204" pitchFamily="34" charset="0"/>
              <a:buChar char="•"/>
            </a:pPr>
            <a:endParaRPr lang="en-US" sz="2800" b="0" i="0" dirty="0">
              <a:solidFill>
                <a:srgbClr val="000000"/>
              </a:solidFill>
              <a:effectLst/>
              <a:latin typeface="Open Sans" panose="020B0606030504020204" pitchFamily="34" charset="0"/>
            </a:endParaRPr>
          </a:p>
          <a:p>
            <a:endParaRPr lang="en-US" sz="3733" dirty="0">
              <a:solidFill>
                <a:srgbClr val="000000"/>
              </a:solidFill>
              <a:ea typeface="Times New Roman" panose="02020603050405020304" pitchFamily="18" charset="0"/>
              <a:cs typeface="Calibri" panose="020F0502020204030204" pitchFamily="34" charset="0"/>
            </a:endParaRPr>
          </a:p>
        </p:txBody>
      </p:sp>
      <p:sp>
        <p:nvSpPr>
          <p:cNvPr id="7" name="Content Placeholder 2">
            <a:extLst>
              <a:ext uri="{FF2B5EF4-FFF2-40B4-BE49-F238E27FC236}">
                <a16:creationId xmlns:a16="http://schemas.microsoft.com/office/drawing/2014/main" id="{ECB5DD32-F03C-47C0-A593-63344E014DC8}"/>
              </a:ext>
            </a:extLst>
          </p:cNvPr>
          <p:cNvSpPr txBox="1">
            <a:spLocks/>
          </p:cNvSpPr>
          <p:nvPr/>
        </p:nvSpPr>
        <p:spPr>
          <a:xfrm>
            <a:off x="762000" y="1806539"/>
            <a:ext cx="10972800" cy="4346611"/>
          </a:xfrm>
          <a:prstGeom prst="rect">
            <a:avLst/>
          </a:prstGeom>
        </p:spPr>
        <p:txBody>
          <a:bodyPr vert="horz" lIns="91440" tIns="45720" rIns="91440" bIns="45720" rtlCol="0">
            <a:normAutofit/>
          </a:bodyPr>
          <a:lstStyle>
            <a:lvl1pPr marL="457189" indent="-457189" algn="l" defTabSz="914400" rtl="0" eaLnBrk="1" latinLnBrk="0" hangingPunct="1">
              <a:lnSpc>
                <a:spcPct val="90000"/>
              </a:lnSpc>
              <a:spcBef>
                <a:spcPts val="1000"/>
              </a:spcBef>
              <a:buClr>
                <a:srgbClr val="006A71"/>
              </a:buClr>
              <a:buFont typeface="Wingdings" panose="05000000000000000000" pitchFamily="2" charset="2"/>
              <a:buChar char="§"/>
              <a:defRPr sz="2667" kern="1200">
                <a:solidFill>
                  <a:schemeClr val="accent4">
                    <a:lumMod val="75000"/>
                  </a:schemeClr>
                </a:solidFill>
                <a:latin typeface="+mn-lt"/>
                <a:ea typeface="+mn-ea"/>
                <a:cs typeface="+mn-cs"/>
              </a:defRPr>
            </a:lvl1pPr>
            <a:lvl2pPr marL="685800" indent="-228600" algn="l" defTabSz="914400" rtl="0" eaLnBrk="1" latinLnBrk="0" hangingPunct="1">
              <a:lnSpc>
                <a:spcPct val="90000"/>
              </a:lnSpc>
              <a:spcBef>
                <a:spcPts val="500"/>
              </a:spcBef>
              <a:buClr>
                <a:srgbClr val="008BB0"/>
              </a:buClr>
              <a:buFont typeface="Arial" panose="020B0604020202020204" pitchFamily="34" charset="0"/>
              <a:buChar char="•"/>
              <a:defRPr sz="2667" kern="1200">
                <a:solidFill>
                  <a:schemeClr val="accent4">
                    <a:lumMod val="75000"/>
                  </a:schemeClr>
                </a:solidFill>
                <a:latin typeface="+mn-lt"/>
                <a:ea typeface="+mn-ea"/>
                <a:cs typeface="+mn-cs"/>
              </a:defRPr>
            </a:lvl2pPr>
            <a:lvl3pPr marL="1143000" indent="-228600" algn="l" defTabSz="914400" rtl="0" eaLnBrk="1" latinLnBrk="0" hangingPunct="1">
              <a:lnSpc>
                <a:spcPct val="90000"/>
              </a:lnSpc>
              <a:spcBef>
                <a:spcPts val="500"/>
              </a:spcBef>
              <a:buClr>
                <a:srgbClr val="695E4A"/>
              </a:buClr>
              <a:buFont typeface="Arial" panose="020B0604020202020204" pitchFamily="34" charset="0"/>
              <a:buChar char="•"/>
              <a:defRPr sz="2667" kern="1200">
                <a:solidFill>
                  <a:schemeClr val="accent4">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67" kern="1200">
                <a:solidFill>
                  <a:schemeClr val="accent4">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67" kern="1200">
                <a:solidFill>
                  <a:schemeClr val="accent4">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3750" dirty="0">
              <a:solidFill>
                <a:srgbClr val="000000"/>
              </a:solidFill>
              <a:ea typeface="Times New Roman" panose="02020603050405020304" pitchFamily="18" charset="0"/>
              <a:cs typeface="Calibri" panose="020F0502020204030204" pitchFamily="34" charset="0"/>
            </a:endParaRPr>
          </a:p>
          <a:p>
            <a:pPr marL="0" indent="0">
              <a:buFont typeface="Wingdings" panose="05000000000000000000" pitchFamily="2" charset="2"/>
              <a:buNone/>
            </a:pPr>
            <a:endParaRPr lang="en-US" sz="2800" dirty="0">
              <a:solidFill>
                <a:srgbClr val="000000"/>
              </a:solidFill>
              <a:latin typeface="Open Sans" panose="020B0606030504020204" pitchFamily="34" charset="0"/>
            </a:endParaRPr>
          </a:p>
          <a:p>
            <a:pPr>
              <a:buFont typeface="Arial" panose="020B0604020202020204" pitchFamily="34" charset="0"/>
              <a:buChar char="•"/>
            </a:pPr>
            <a:endParaRPr lang="en-US" sz="2800" dirty="0">
              <a:solidFill>
                <a:srgbClr val="000000"/>
              </a:solidFill>
              <a:latin typeface="Open Sans" panose="020B0606030504020204" pitchFamily="34" charset="0"/>
            </a:endParaRPr>
          </a:p>
          <a:p>
            <a:endParaRPr lang="en-US" sz="3733" dirty="0">
              <a:solidFill>
                <a:srgbClr val="000000"/>
              </a:solidFill>
              <a:ea typeface="Times New Roman" panose="02020603050405020304" pitchFamily="18" charset="0"/>
              <a:cs typeface="Calibri" panose="020F0502020204030204" pitchFamily="34" charset="0"/>
            </a:endParaRPr>
          </a:p>
        </p:txBody>
      </p:sp>
      <p:sp>
        <p:nvSpPr>
          <p:cNvPr id="8" name="Content Placeholder 2" descr="Measuring long Covid? NCHS data collection may fill gaps: NHIS and NHNES; National Vital Statistics Mortality data; collaborating center.&#10;">
            <a:extLst>
              <a:ext uri="{FF2B5EF4-FFF2-40B4-BE49-F238E27FC236}">
                <a16:creationId xmlns:a16="http://schemas.microsoft.com/office/drawing/2014/main" id="{3747D10D-6BAA-471C-8945-C278B03A2739}"/>
              </a:ext>
            </a:extLst>
          </p:cNvPr>
          <p:cNvSpPr txBox="1">
            <a:spLocks/>
          </p:cNvSpPr>
          <p:nvPr/>
        </p:nvSpPr>
        <p:spPr>
          <a:xfrm>
            <a:off x="914400" y="1958939"/>
            <a:ext cx="10972800" cy="4346611"/>
          </a:xfrm>
          <a:prstGeom prst="rect">
            <a:avLst/>
          </a:prstGeom>
        </p:spPr>
        <p:txBody>
          <a:bodyPr vert="horz" lIns="91440" tIns="45720" rIns="91440" bIns="45720" rtlCol="0">
            <a:normAutofit fontScale="92500"/>
          </a:bodyPr>
          <a:lstStyle>
            <a:lvl1pPr marL="457189" indent="-457189" algn="l" defTabSz="914400" rtl="0" eaLnBrk="1" latinLnBrk="0" hangingPunct="1">
              <a:lnSpc>
                <a:spcPct val="90000"/>
              </a:lnSpc>
              <a:spcBef>
                <a:spcPts val="1000"/>
              </a:spcBef>
              <a:buClr>
                <a:srgbClr val="006A71"/>
              </a:buClr>
              <a:buFont typeface="Wingdings" panose="05000000000000000000" pitchFamily="2" charset="2"/>
              <a:buChar char="§"/>
              <a:defRPr sz="2667" kern="1200">
                <a:solidFill>
                  <a:schemeClr val="accent4">
                    <a:lumMod val="75000"/>
                  </a:schemeClr>
                </a:solidFill>
                <a:latin typeface="+mn-lt"/>
                <a:ea typeface="+mn-ea"/>
                <a:cs typeface="+mn-cs"/>
              </a:defRPr>
            </a:lvl1pPr>
            <a:lvl2pPr marL="685800" indent="-228600" algn="l" defTabSz="914400" rtl="0" eaLnBrk="1" latinLnBrk="0" hangingPunct="1">
              <a:lnSpc>
                <a:spcPct val="90000"/>
              </a:lnSpc>
              <a:spcBef>
                <a:spcPts val="500"/>
              </a:spcBef>
              <a:buClr>
                <a:srgbClr val="008BB0"/>
              </a:buClr>
              <a:buFont typeface="Arial" panose="020B0604020202020204" pitchFamily="34" charset="0"/>
              <a:buChar char="•"/>
              <a:defRPr sz="2667" kern="1200">
                <a:solidFill>
                  <a:schemeClr val="accent4">
                    <a:lumMod val="75000"/>
                  </a:schemeClr>
                </a:solidFill>
                <a:latin typeface="+mn-lt"/>
                <a:ea typeface="+mn-ea"/>
                <a:cs typeface="+mn-cs"/>
              </a:defRPr>
            </a:lvl2pPr>
            <a:lvl3pPr marL="1143000" indent="-228600" algn="l" defTabSz="914400" rtl="0" eaLnBrk="1" latinLnBrk="0" hangingPunct="1">
              <a:lnSpc>
                <a:spcPct val="90000"/>
              </a:lnSpc>
              <a:spcBef>
                <a:spcPts val="500"/>
              </a:spcBef>
              <a:buClr>
                <a:srgbClr val="695E4A"/>
              </a:buClr>
              <a:buFont typeface="Arial" panose="020B0604020202020204" pitchFamily="34" charset="0"/>
              <a:buChar char="•"/>
              <a:defRPr sz="2667" kern="1200">
                <a:solidFill>
                  <a:schemeClr val="accent4">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67" kern="1200">
                <a:solidFill>
                  <a:schemeClr val="accent4">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67" kern="1200">
                <a:solidFill>
                  <a:schemeClr val="accent4">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750" dirty="0">
                <a:solidFill>
                  <a:srgbClr val="000000"/>
                </a:solidFill>
                <a:ea typeface="Times New Roman" panose="02020603050405020304" pitchFamily="18" charset="0"/>
                <a:cs typeface="Calibri" panose="020F0502020204030204" pitchFamily="34" charset="0"/>
              </a:rPr>
              <a:t>Given the lack of clinical and diagnostic criteria, how do we measure long COVID?</a:t>
            </a:r>
          </a:p>
          <a:p>
            <a:r>
              <a:rPr lang="en-US" sz="3750" dirty="0">
                <a:solidFill>
                  <a:srgbClr val="000000"/>
                </a:solidFill>
                <a:ea typeface="Times New Roman" panose="02020603050405020304" pitchFamily="18" charset="0"/>
                <a:cs typeface="Calibri" panose="020F0502020204030204" pitchFamily="34" charset="0"/>
              </a:rPr>
              <a:t>NCHS data collection systems may help fill some gaps:</a:t>
            </a:r>
          </a:p>
          <a:p>
            <a:pPr lvl="1"/>
            <a:r>
              <a:rPr lang="en-US" sz="3750" dirty="0">
                <a:solidFill>
                  <a:srgbClr val="000000"/>
                </a:solidFill>
                <a:ea typeface="Times New Roman" panose="02020603050405020304" pitchFamily="18" charset="0"/>
                <a:cs typeface="Calibri" panose="020F0502020204030204" pitchFamily="34" charset="0"/>
              </a:rPr>
              <a:t>National Health Interview Survey and National Health and Nutrition Examination Survey  </a:t>
            </a:r>
          </a:p>
          <a:p>
            <a:pPr lvl="1"/>
            <a:r>
              <a:rPr lang="en-US" sz="3750" dirty="0">
                <a:solidFill>
                  <a:srgbClr val="000000"/>
                </a:solidFill>
                <a:ea typeface="Times New Roman" panose="02020603050405020304" pitchFamily="18" charset="0"/>
                <a:cs typeface="Calibri" panose="020F0502020204030204" pitchFamily="34" charset="0"/>
              </a:rPr>
              <a:t> National Vital Statistics Mortality data </a:t>
            </a:r>
          </a:p>
          <a:p>
            <a:pPr lvl="1"/>
            <a:r>
              <a:rPr lang="en-US" sz="3750" dirty="0">
                <a:solidFill>
                  <a:srgbClr val="000000"/>
                </a:solidFill>
                <a:ea typeface="Times New Roman" panose="02020603050405020304" pitchFamily="18" charset="0"/>
                <a:cs typeface="Calibri" panose="020F0502020204030204" pitchFamily="34" charset="0"/>
              </a:rPr>
              <a:t>Collaborating Center for Questionnaire Design, Evaluation, and Research </a:t>
            </a:r>
          </a:p>
          <a:p>
            <a:pPr marL="0" indent="0">
              <a:buFont typeface="Wingdings" panose="05000000000000000000" pitchFamily="2" charset="2"/>
              <a:buNone/>
            </a:pPr>
            <a:endParaRPr lang="en-US" sz="2800" dirty="0">
              <a:solidFill>
                <a:srgbClr val="000000"/>
              </a:solidFill>
              <a:latin typeface="Open Sans" panose="020B0606030504020204" pitchFamily="34" charset="0"/>
            </a:endParaRPr>
          </a:p>
          <a:p>
            <a:pPr>
              <a:buFont typeface="Arial" panose="020B0604020202020204" pitchFamily="34" charset="0"/>
              <a:buChar char="•"/>
            </a:pPr>
            <a:endParaRPr lang="en-US" sz="2800" dirty="0">
              <a:solidFill>
                <a:srgbClr val="000000"/>
              </a:solidFill>
              <a:latin typeface="Open Sans" panose="020B0606030504020204" pitchFamily="34" charset="0"/>
            </a:endParaRPr>
          </a:p>
          <a:p>
            <a:endParaRPr lang="en-US" sz="3733" dirty="0">
              <a:solidFill>
                <a:srgbClr val="000000"/>
              </a:solidFill>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36385745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609600" y="3626663"/>
            <a:ext cx="10660381" cy="2076756"/>
          </a:xfrm>
        </p:spPr>
        <p:txBody>
          <a:bodyPr/>
          <a:lstStyle/>
          <a:p>
            <a:pPr algn="ctr"/>
            <a:r>
              <a:rPr lang="en-US" sz="4800" b="1" dirty="0"/>
              <a:t>Panel Presentations</a:t>
            </a:r>
            <a:endParaRPr lang="en-US" sz="4400" dirty="0"/>
          </a:p>
          <a:p>
            <a:pPr algn="l"/>
            <a:endParaRPr lang="en-US" dirty="0"/>
          </a:p>
          <a:p>
            <a:pPr algn="l"/>
            <a:endParaRPr lang="en-US" dirty="0"/>
          </a:p>
        </p:txBody>
      </p:sp>
      <p:pic>
        <p:nvPicPr>
          <p:cNvPr id="7172" name="Picture 6" descr="Logos of the United States Department of Health and Human Services and Centers for Disease Control and Preventio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200" y="6515101"/>
            <a:ext cx="254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5">
            <a:extLst>
              <a:ext uri="{FF2B5EF4-FFF2-40B4-BE49-F238E27FC236}">
                <a16:creationId xmlns:a16="http://schemas.microsoft.com/office/drawing/2014/main" id="{339A1959-C69C-4051-8D0A-284511CE9AE2}"/>
              </a:ext>
              <a:ext uri="{C183D7F6-B498-43B3-948B-1728B52AA6E4}">
                <adec:decorative xmlns:adec="http://schemas.microsoft.com/office/drawing/2017/decorative" val="1"/>
              </a:ext>
            </a:extLst>
          </p:cNvPr>
          <p:cNvSpPr txBox="1">
            <a:spLocks/>
          </p:cNvSpPr>
          <p:nvPr/>
        </p:nvSpPr>
        <p:spPr>
          <a:xfrm>
            <a:off x="609600" y="4100052"/>
            <a:ext cx="8534400" cy="2415049"/>
          </a:xfrm>
          <a:prstGeom prst="rect">
            <a:avLst/>
          </a:prstGeom>
        </p:spPr>
        <p:txBody>
          <a:bodyPr vert="horz" lIns="91440" tIns="45720" rIns="91440" bIns="45720" rtlCol="0">
            <a:normAutofit/>
          </a:bodyPr>
          <a:lstStyle>
            <a:lvl1pPr marL="0" indent="0" algn="l" defTabSz="914400" rtl="0" eaLnBrk="1" latinLnBrk="0" hangingPunct="1">
              <a:lnSpc>
                <a:spcPts val="2667"/>
              </a:lnSpc>
              <a:spcBef>
                <a:spcPts val="1000"/>
              </a:spcBef>
              <a:buFont typeface="Arial" panose="020B0604020202020204" pitchFamily="34" charset="0"/>
              <a:buNone/>
              <a:defRPr sz="2400" kern="1200" baseline="0">
                <a:solidFill>
                  <a:srgbClr val="006858"/>
                </a:solidFill>
                <a:latin typeface="Calibri" pitchFamily="34" charset="0"/>
                <a:ea typeface="+mn-ea"/>
                <a:cs typeface="+mn-cs"/>
              </a:defRPr>
            </a:lvl1pPr>
            <a:lvl2pPr marL="685800" indent="-228600" algn="ctr"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1650647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sz="4800" dirty="0"/>
              <a:t>Input for further consideration</a:t>
            </a:r>
          </a:p>
        </p:txBody>
      </p:sp>
      <p:sp>
        <p:nvSpPr>
          <p:cNvPr id="3" name="Content Placeholder 2" descr="issuing death certificate guidance for long Covid deaths; implementing ICD-10 code U09.9; CCQDER focus? analytic priorities? missing areas?"/>
          <p:cNvSpPr>
            <a:spLocks noGrp="1"/>
          </p:cNvSpPr>
          <p:nvPr>
            <p:ph type="body" sz="quarter" idx="10"/>
          </p:nvPr>
        </p:nvSpPr>
        <p:spPr>
          <a:xfrm>
            <a:off x="609600" y="1654139"/>
            <a:ext cx="10972800" cy="4346611"/>
          </a:xfrm>
        </p:spPr>
        <p:txBody>
          <a:bodyPr>
            <a:normAutofit/>
          </a:bodyPr>
          <a:lstStyle/>
          <a:p>
            <a:pPr marL="0" indent="0">
              <a:buNone/>
            </a:pPr>
            <a:endParaRPr lang="en-US" sz="2800" b="0" i="0" dirty="0">
              <a:solidFill>
                <a:srgbClr val="000000"/>
              </a:solidFill>
              <a:effectLst/>
              <a:latin typeface="Open Sans" panose="020B0606030504020204" pitchFamily="34" charset="0"/>
            </a:endParaRPr>
          </a:p>
          <a:p>
            <a:pPr algn="l">
              <a:buFont typeface="Arial" panose="020B0604020202020204" pitchFamily="34" charset="0"/>
              <a:buChar char="•"/>
            </a:pPr>
            <a:endParaRPr lang="en-US" sz="2800" b="0" i="0" dirty="0">
              <a:solidFill>
                <a:srgbClr val="000000"/>
              </a:solidFill>
              <a:effectLst/>
              <a:latin typeface="Open Sans" panose="020B0606030504020204" pitchFamily="34" charset="0"/>
            </a:endParaRPr>
          </a:p>
          <a:p>
            <a:endParaRPr lang="en-US" sz="3733" dirty="0">
              <a:solidFill>
                <a:srgbClr val="000000"/>
              </a:solidFill>
              <a:ea typeface="Times New Roman" panose="02020603050405020304" pitchFamily="18" charset="0"/>
              <a:cs typeface="Calibri" panose="020F0502020204030204" pitchFamily="34" charset="0"/>
            </a:endParaRPr>
          </a:p>
        </p:txBody>
      </p:sp>
      <p:sp>
        <p:nvSpPr>
          <p:cNvPr id="7" name="Content Placeholder 2">
            <a:extLst>
              <a:ext uri="{FF2B5EF4-FFF2-40B4-BE49-F238E27FC236}">
                <a16:creationId xmlns:a16="http://schemas.microsoft.com/office/drawing/2014/main" id="{ECB5DD32-F03C-47C0-A593-63344E014DC8}"/>
              </a:ext>
            </a:extLst>
          </p:cNvPr>
          <p:cNvSpPr txBox="1">
            <a:spLocks/>
          </p:cNvSpPr>
          <p:nvPr/>
        </p:nvSpPr>
        <p:spPr>
          <a:xfrm>
            <a:off x="762000" y="1806539"/>
            <a:ext cx="10972800" cy="4346611"/>
          </a:xfrm>
          <a:prstGeom prst="rect">
            <a:avLst/>
          </a:prstGeom>
        </p:spPr>
        <p:txBody>
          <a:bodyPr vert="horz" lIns="91440" tIns="45720" rIns="91440" bIns="45720" rtlCol="0">
            <a:normAutofit/>
          </a:bodyPr>
          <a:lstStyle>
            <a:lvl1pPr marL="457189" indent="-457189" algn="l" defTabSz="914400" rtl="0" eaLnBrk="1" latinLnBrk="0" hangingPunct="1">
              <a:lnSpc>
                <a:spcPct val="90000"/>
              </a:lnSpc>
              <a:spcBef>
                <a:spcPts val="1000"/>
              </a:spcBef>
              <a:buClr>
                <a:srgbClr val="006A71"/>
              </a:buClr>
              <a:buFont typeface="Wingdings" panose="05000000000000000000" pitchFamily="2" charset="2"/>
              <a:buChar char="§"/>
              <a:defRPr sz="2667" kern="1200">
                <a:solidFill>
                  <a:schemeClr val="accent4">
                    <a:lumMod val="75000"/>
                  </a:schemeClr>
                </a:solidFill>
                <a:latin typeface="+mn-lt"/>
                <a:ea typeface="+mn-ea"/>
                <a:cs typeface="+mn-cs"/>
              </a:defRPr>
            </a:lvl1pPr>
            <a:lvl2pPr marL="685800" indent="-228600" algn="l" defTabSz="914400" rtl="0" eaLnBrk="1" latinLnBrk="0" hangingPunct="1">
              <a:lnSpc>
                <a:spcPct val="90000"/>
              </a:lnSpc>
              <a:spcBef>
                <a:spcPts val="500"/>
              </a:spcBef>
              <a:buClr>
                <a:srgbClr val="008BB0"/>
              </a:buClr>
              <a:buFont typeface="Arial" panose="020B0604020202020204" pitchFamily="34" charset="0"/>
              <a:buChar char="•"/>
              <a:defRPr sz="2667" kern="1200">
                <a:solidFill>
                  <a:schemeClr val="accent4">
                    <a:lumMod val="75000"/>
                  </a:schemeClr>
                </a:solidFill>
                <a:latin typeface="+mn-lt"/>
                <a:ea typeface="+mn-ea"/>
                <a:cs typeface="+mn-cs"/>
              </a:defRPr>
            </a:lvl2pPr>
            <a:lvl3pPr marL="1143000" indent="-228600" algn="l" defTabSz="914400" rtl="0" eaLnBrk="1" latinLnBrk="0" hangingPunct="1">
              <a:lnSpc>
                <a:spcPct val="90000"/>
              </a:lnSpc>
              <a:spcBef>
                <a:spcPts val="500"/>
              </a:spcBef>
              <a:buClr>
                <a:srgbClr val="695E4A"/>
              </a:buClr>
              <a:buFont typeface="Arial" panose="020B0604020202020204" pitchFamily="34" charset="0"/>
              <a:buChar char="•"/>
              <a:defRPr sz="2667" kern="1200">
                <a:solidFill>
                  <a:schemeClr val="accent4">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67" kern="1200">
                <a:solidFill>
                  <a:schemeClr val="accent4">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67" kern="1200">
                <a:solidFill>
                  <a:schemeClr val="accent4">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3750" dirty="0">
              <a:solidFill>
                <a:srgbClr val="000000"/>
              </a:solidFill>
              <a:ea typeface="Times New Roman" panose="02020603050405020304" pitchFamily="18" charset="0"/>
              <a:cs typeface="Calibri" panose="020F0502020204030204" pitchFamily="34" charset="0"/>
            </a:endParaRPr>
          </a:p>
          <a:p>
            <a:pPr marL="0" indent="0">
              <a:buFont typeface="Wingdings" panose="05000000000000000000" pitchFamily="2" charset="2"/>
              <a:buNone/>
            </a:pPr>
            <a:endParaRPr lang="en-US" sz="2800" dirty="0">
              <a:solidFill>
                <a:srgbClr val="000000"/>
              </a:solidFill>
              <a:latin typeface="Open Sans" panose="020B0606030504020204" pitchFamily="34" charset="0"/>
            </a:endParaRPr>
          </a:p>
          <a:p>
            <a:pPr>
              <a:buFont typeface="Arial" panose="020B0604020202020204" pitchFamily="34" charset="0"/>
              <a:buChar char="•"/>
            </a:pPr>
            <a:endParaRPr lang="en-US" sz="2800" dirty="0">
              <a:solidFill>
                <a:srgbClr val="000000"/>
              </a:solidFill>
              <a:latin typeface="Open Sans" panose="020B0606030504020204" pitchFamily="34" charset="0"/>
            </a:endParaRPr>
          </a:p>
          <a:p>
            <a:endParaRPr lang="en-US" sz="3733" dirty="0">
              <a:solidFill>
                <a:srgbClr val="000000"/>
              </a:solidFill>
              <a:ea typeface="Times New Roman" panose="02020603050405020304" pitchFamily="18" charset="0"/>
              <a:cs typeface="Calibri" panose="020F0502020204030204" pitchFamily="34" charset="0"/>
            </a:endParaRPr>
          </a:p>
        </p:txBody>
      </p:sp>
      <p:sp>
        <p:nvSpPr>
          <p:cNvPr id="8" name="Content Placeholder 2" descr="issuing death certificate? implementing ICS-10 code U09.9? CCQDER focus? analytic priorities? Long Covid missing data?">
            <a:extLst>
              <a:ext uri="{FF2B5EF4-FFF2-40B4-BE49-F238E27FC236}">
                <a16:creationId xmlns:a16="http://schemas.microsoft.com/office/drawing/2014/main" id="{3747D10D-6BAA-471C-8945-C278B03A2739}"/>
              </a:ext>
            </a:extLst>
          </p:cNvPr>
          <p:cNvSpPr txBox="1">
            <a:spLocks/>
          </p:cNvSpPr>
          <p:nvPr/>
        </p:nvSpPr>
        <p:spPr>
          <a:xfrm>
            <a:off x="914400" y="1958939"/>
            <a:ext cx="10972800" cy="4346611"/>
          </a:xfrm>
          <a:prstGeom prst="rect">
            <a:avLst/>
          </a:prstGeom>
        </p:spPr>
        <p:txBody>
          <a:bodyPr vert="horz" lIns="91440" tIns="45720" rIns="91440" bIns="45720" rtlCol="0">
            <a:normAutofit fontScale="77500" lnSpcReduction="20000"/>
          </a:bodyPr>
          <a:lstStyle>
            <a:lvl1pPr marL="457189" indent="-457189" algn="l" defTabSz="914400" rtl="0" eaLnBrk="1" latinLnBrk="0" hangingPunct="1">
              <a:lnSpc>
                <a:spcPct val="90000"/>
              </a:lnSpc>
              <a:spcBef>
                <a:spcPts val="1000"/>
              </a:spcBef>
              <a:buClr>
                <a:srgbClr val="006A71"/>
              </a:buClr>
              <a:buFont typeface="Wingdings" panose="05000000000000000000" pitchFamily="2" charset="2"/>
              <a:buChar char="§"/>
              <a:defRPr sz="2667" kern="1200">
                <a:solidFill>
                  <a:schemeClr val="accent4">
                    <a:lumMod val="75000"/>
                  </a:schemeClr>
                </a:solidFill>
                <a:latin typeface="+mn-lt"/>
                <a:ea typeface="+mn-ea"/>
                <a:cs typeface="+mn-cs"/>
              </a:defRPr>
            </a:lvl1pPr>
            <a:lvl2pPr marL="685800" indent="-228600" algn="l" defTabSz="914400" rtl="0" eaLnBrk="1" latinLnBrk="0" hangingPunct="1">
              <a:lnSpc>
                <a:spcPct val="90000"/>
              </a:lnSpc>
              <a:spcBef>
                <a:spcPts val="500"/>
              </a:spcBef>
              <a:buClr>
                <a:srgbClr val="008BB0"/>
              </a:buClr>
              <a:buFont typeface="Arial" panose="020B0604020202020204" pitchFamily="34" charset="0"/>
              <a:buChar char="•"/>
              <a:defRPr sz="2667" kern="1200">
                <a:solidFill>
                  <a:schemeClr val="accent4">
                    <a:lumMod val="75000"/>
                  </a:schemeClr>
                </a:solidFill>
                <a:latin typeface="+mn-lt"/>
                <a:ea typeface="+mn-ea"/>
                <a:cs typeface="+mn-cs"/>
              </a:defRPr>
            </a:lvl2pPr>
            <a:lvl3pPr marL="1143000" indent="-228600" algn="l" defTabSz="914400" rtl="0" eaLnBrk="1" latinLnBrk="0" hangingPunct="1">
              <a:lnSpc>
                <a:spcPct val="90000"/>
              </a:lnSpc>
              <a:spcBef>
                <a:spcPts val="500"/>
              </a:spcBef>
              <a:buClr>
                <a:srgbClr val="695E4A"/>
              </a:buClr>
              <a:buFont typeface="Arial" panose="020B0604020202020204" pitchFamily="34" charset="0"/>
              <a:buChar char="•"/>
              <a:defRPr sz="2667" kern="1200">
                <a:solidFill>
                  <a:schemeClr val="accent4">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67" kern="1200">
                <a:solidFill>
                  <a:schemeClr val="accent4">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67" kern="1200">
                <a:solidFill>
                  <a:schemeClr val="accent4">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750" dirty="0">
                <a:solidFill>
                  <a:srgbClr val="000000"/>
                </a:solidFill>
                <a:ea typeface="Times New Roman" panose="02020603050405020304" pitchFamily="18" charset="0"/>
                <a:cs typeface="Calibri" panose="020F0502020204030204" pitchFamily="34" charset="0"/>
              </a:rPr>
              <a:t>Is there additional information we should examine when considering:</a:t>
            </a:r>
          </a:p>
          <a:p>
            <a:pPr lvl="1"/>
            <a:r>
              <a:rPr lang="en-US" sz="3750" dirty="0">
                <a:solidFill>
                  <a:srgbClr val="000000"/>
                </a:solidFill>
                <a:ea typeface="Times New Roman" panose="02020603050405020304" pitchFamily="18" charset="0"/>
                <a:cs typeface="Calibri" panose="020F0502020204030204" pitchFamily="34" charset="0"/>
              </a:rPr>
              <a:t>Issuing death certificate guidance for long COVID deaths?</a:t>
            </a:r>
          </a:p>
          <a:p>
            <a:pPr lvl="1"/>
            <a:r>
              <a:rPr lang="en-US" sz="3750" dirty="0">
                <a:solidFill>
                  <a:srgbClr val="000000"/>
                </a:solidFill>
                <a:ea typeface="Times New Roman" panose="02020603050405020304" pitchFamily="18" charset="0"/>
                <a:cs typeface="Calibri" panose="020F0502020204030204" pitchFamily="34" charset="0"/>
              </a:rPr>
              <a:t>Implementing the ICD-10 code U09.9 in NVSS cause of death coding?</a:t>
            </a:r>
          </a:p>
          <a:p>
            <a:r>
              <a:rPr lang="en-US" sz="3750" dirty="0">
                <a:solidFill>
                  <a:srgbClr val="000000"/>
                </a:solidFill>
                <a:ea typeface="Times New Roman" panose="02020603050405020304" pitchFamily="18" charset="0"/>
                <a:cs typeface="Calibri" panose="020F0502020204030204" pitchFamily="34" charset="0"/>
              </a:rPr>
              <a:t>What should CCQDER focus on in the upcoming rounds of testing?</a:t>
            </a:r>
          </a:p>
          <a:p>
            <a:r>
              <a:rPr lang="en-US" sz="3750" dirty="0">
                <a:solidFill>
                  <a:srgbClr val="000000"/>
                </a:solidFill>
                <a:ea typeface="Times New Roman" panose="02020603050405020304" pitchFamily="18" charset="0"/>
                <a:cs typeface="Calibri" panose="020F0502020204030204" pitchFamily="34" charset="0"/>
              </a:rPr>
              <a:t>What should be considered as the potential analytic priorities? With the long COVID questions and other related data in our survey, what are the research questions we should address first?</a:t>
            </a:r>
          </a:p>
          <a:p>
            <a:r>
              <a:rPr lang="en-US" sz="3750" dirty="0">
                <a:solidFill>
                  <a:srgbClr val="000000"/>
                </a:solidFill>
                <a:ea typeface="Times New Roman" panose="02020603050405020304" pitchFamily="18" charset="0"/>
                <a:cs typeface="Calibri" panose="020F0502020204030204" pitchFamily="34" charset="0"/>
              </a:rPr>
              <a:t>Given that the characterization of the post-COVID conditions is still evolving, are there areas of Long COVID that you think we are missing and could be added?</a:t>
            </a:r>
          </a:p>
          <a:p>
            <a:endParaRPr lang="en-US" sz="3750" dirty="0">
              <a:solidFill>
                <a:srgbClr val="000000"/>
              </a:solidFill>
              <a:ea typeface="Times New Roman" panose="02020603050405020304" pitchFamily="18" charset="0"/>
              <a:cs typeface="Calibri" panose="020F0502020204030204" pitchFamily="34" charset="0"/>
            </a:endParaRPr>
          </a:p>
          <a:p>
            <a:pPr marL="0" indent="0">
              <a:buFont typeface="Wingdings" panose="05000000000000000000" pitchFamily="2" charset="2"/>
              <a:buNone/>
            </a:pPr>
            <a:endParaRPr lang="en-US" sz="2800" dirty="0">
              <a:solidFill>
                <a:srgbClr val="000000"/>
              </a:solidFill>
              <a:latin typeface="Open Sans" panose="020B0606030504020204" pitchFamily="34" charset="0"/>
            </a:endParaRPr>
          </a:p>
          <a:p>
            <a:pPr>
              <a:buFont typeface="Arial" panose="020B0604020202020204" pitchFamily="34" charset="0"/>
              <a:buChar char="•"/>
            </a:pPr>
            <a:endParaRPr lang="en-US" sz="2800" dirty="0">
              <a:solidFill>
                <a:srgbClr val="000000"/>
              </a:solidFill>
              <a:latin typeface="Open Sans" panose="020B0606030504020204" pitchFamily="34" charset="0"/>
            </a:endParaRPr>
          </a:p>
          <a:p>
            <a:endParaRPr lang="en-US" sz="3733" dirty="0">
              <a:solidFill>
                <a:srgbClr val="000000"/>
              </a:solidFill>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952059102"/>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839</TotalTime>
  <Words>398</Words>
  <Application>Microsoft Office PowerPoint</Application>
  <PresentationFormat>Widescreen</PresentationFormat>
  <Paragraphs>50</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AGaramondPro</vt:lpstr>
      <vt:lpstr>Arial</vt:lpstr>
      <vt:lpstr>Calibri</vt:lpstr>
      <vt:lpstr>Calibri Light</vt:lpstr>
      <vt:lpstr>Open Sans</vt:lpstr>
      <vt:lpstr>Wingdings</vt:lpstr>
      <vt:lpstr>Office Theme</vt:lpstr>
      <vt:lpstr>Long COVID-19 Data Collection at NCHS</vt:lpstr>
      <vt:lpstr>What is long COVID?</vt:lpstr>
      <vt:lpstr>But what is long COVID, really?</vt:lpstr>
      <vt:lpstr>“Our next national health disaster”</vt:lpstr>
      <vt:lpstr>Measurement challenges… and opportunities</vt:lpstr>
      <vt:lpstr>PowerPoint Presentation</vt:lpstr>
      <vt:lpstr>Input for further consideration</vt:lpstr>
    </vt:vector>
  </TitlesOfParts>
  <Company>CDC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Presentation-Long COVID-19 Data Collection at NCHS-October 24, 2022</dc:title>
  <dc:creator>National Center for Health Statistics</dc:creator>
  <cp:keywords>SARS CoV-2, Covid-19, data collection</cp:keywords>
  <cp:lastModifiedBy>Squire, Marietta (CDC/DDPHSS/NCHS/OD)</cp:lastModifiedBy>
  <cp:revision>5</cp:revision>
  <dcterms:created xsi:type="dcterms:W3CDTF">2022-10-23T23:34:40Z</dcterms:created>
  <dcterms:modified xsi:type="dcterms:W3CDTF">2022-10-31T21:03:34Z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2022-10-23T23:48:41Z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5afc5d29-a75e-4048-8305-0a80ffa325bc</vt:lpwstr>
  </property>
  <property fmtid="{D5CDD505-2E9C-101B-9397-08002B2CF9AE}" pid="8" name="MSIP_Label_8af03ff0-41c5-4c41-b55e-fabb8fae94be_ContentBits">
    <vt:lpwstr>0</vt:lpwstr>
  </property>
</Properties>
</file>