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ink/ink2.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2.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3.xml" ContentType="application/inkml+xml"/>
  <Override PartName="/ppt/ink/ink4.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3.xml" ContentType="application/vnd.openxmlformats-officedocument.themeOverride+xml"/>
  <Override PartName="/ppt/notesSlides/notesSlide63.xml" ContentType="application/vnd.openxmlformats-officedocument.presentationml.notesSlide+xml"/>
  <Override PartName="/ppt/theme/themeOverride4.xml" ContentType="application/vnd.openxmlformats-officedocument.themeOverride+xml"/>
  <Override PartName="/ppt/notesSlides/notesSlide64.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6.xml" ContentType="application/vnd.openxmlformats-officedocument.themeOverride+xml"/>
  <Override PartName="/ppt/notesSlides/notesSlide74.xml" ContentType="application/vnd.openxmlformats-officedocument.presentationml.notesSlide+xml"/>
  <Override PartName="/ppt/theme/themeOverride7.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86" r:id="rId3"/>
  </p:sldMasterIdLst>
  <p:notesMasterIdLst>
    <p:notesMasterId r:id="rId101"/>
  </p:notesMasterIdLst>
  <p:sldIdLst>
    <p:sldId id="915" r:id="rId4"/>
    <p:sldId id="821" r:id="rId5"/>
    <p:sldId id="1020" r:id="rId6"/>
    <p:sldId id="1018" r:id="rId7"/>
    <p:sldId id="1019" r:id="rId8"/>
    <p:sldId id="918" r:id="rId9"/>
    <p:sldId id="907" r:id="rId10"/>
    <p:sldId id="919" r:id="rId11"/>
    <p:sldId id="908" r:id="rId12"/>
    <p:sldId id="1021" r:id="rId13"/>
    <p:sldId id="800" r:id="rId14"/>
    <p:sldId id="1001" r:id="rId15"/>
    <p:sldId id="818" r:id="rId16"/>
    <p:sldId id="823" r:id="rId17"/>
    <p:sldId id="825" r:id="rId18"/>
    <p:sldId id="827" r:id="rId19"/>
    <p:sldId id="838" r:id="rId20"/>
    <p:sldId id="785" r:id="rId21"/>
    <p:sldId id="835" r:id="rId22"/>
    <p:sldId id="795" r:id="rId23"/>
    <p:sldId id="832" r:id="rId24"/>
    <p:sldId id="929" r:id="rId25"/>
    <p:sldId id="998" r:id="rId26"/>
    <p:sldId id="999" r:id="rId27"/>
    <p:sldId id="930" r:id="rId28"/>
    <p:sldId id="931" r:id="rId29"/>
    <p:sldId id="1000" r:id="rId30"/>
    <p:sldId id="932" r:id="rId31"/>
    <p:sldId id="933" r:id="rId32"/>
    <p:sldId id="934" r:id="rId33"/>
    <p:sldId id="935" r:id="rId34"/>
    <p:sldId id="876" r:id="rId35"/>
    <p:sldId id="937" r:id="rId36"/>
    <p:sldId id="938" r:id="rId37"/>
    <p:sldId id="939" r:id="rId38"/>
    <p:sldId id="940" r:id="rId39"/>
    <p:sldId id="942" r:id="rId40"/>
    <p:sldId id="944" r:id="rId41"/>
    <p:sldId id="945" r:id="rId42"/>
    <p:sldId id="946" r:id="rId43"/>
    <p:sldId id="947" r:id="rId44"/>
    <p:sldId id="948" r:id="rId45"/>
    <p:sldId id="949" r:id="rId46"/>
    <p:sldId id="1022" r:id="rId47"/>
    <p:sldId id="952" r:id="rId48"/>
    <p:sldId id="953" r:id="rId49"/>
    <p:sldId id="954" r:id="rId50"/>
    <p:sldId id="1023" r:id="rId51"/>
    <p:sldId id="955" r:id="rId52"/>
    <p:sldId id="956" r:id="rId53"/>
    <p:sldId id="1024" r:id="rId54"/>
    <p:sldId id="797" r:id="rId55"/>
    <p:sldId id="958" r:id="rId56"/>
    <p:sldId id="1003" r:id="rId57"/>
    <p:sldId id="959" r:id="rId58"/>
    <p:sldId id="960" r:id="rId59"/>
    <p:sldId id="961" r:id="rId60"/>
    <p:sldId id="1004" r:id="rId61"/>
    <p:sldId id="1005" r:id="rId62"/>
    <p:sldId id="963" r:id="rId63"/>
    <p:sldId id="964" r:id="rId64"/>
    <p:sldId id="965" r:id="rId65"/>
    <p:sldId id="967" r:id="rId66"/>
    <p:sldId id="969" r:id="rId67"/>
    <p:sldId id="970" r:id="rId68"/>
    <p:sldId id="971" r:id="rId69"/>
    <p:sldId id="972" r:id="rId70"/>
    <p:sldId id="1007" r:id="rId71"/>
    <p:sldId id="976" r:id="rId72"/>
    <p:sldId id="1008" r:id="rId73"/>
    <p:sldId id="978" r:id="rId74"/>
    <p:sldId id="979" r:id="rId75"/>
    <p:sldId id="980" r:id="rId76"/>
    <p:sldId id="981" r:id="rId77"/>
    <p:sldId id="982" r:id="rId78"/>
    <p:sldId id="983" r:id="rId79"/>
    <p:sldId id="985" r:id="rId80"/>
    <p:sldId id="986" r:id="rId81"/>
    <p:sldId id="987" r:id="rId82"/>
    <p:sldId id="1009" r:id="rId83"/>
    <p:sldId id="1011" r:id="rId84"/>
    <p:sldId id="1010" r:id="rId85"/>
    <p:sldId id="1012" r:id="rId86"/>
    <p:sldId id="1013" r:id="rId87"/>
    <p:sldId id="1014" r:id="rId88"/>
    <p:sldId id="990" r:id="rId89"/>
    <p:sldId id="1015" r:id="rId90"/>
    <p:sldId id="1016" r:id="rId91"/>
    <p:sldId id="1017" r:id="rId92"/>
    <p:sldId id="991" r:id="rId93"/>
    <p:sldId id="992" r:id="rId94"/>
    <p:sldId id="993" r:id="rId95"/>
    <p:sldId id="994" r:id="rId96"/>
    <p:sldId id="995" r:id="rId97"/>
    <p:sldId id="839" r:id="rId98"/>
    <p:sldId id="842" r:id="rId99"/>
    <p:sldId id="997"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eu-Merci Missay Kisubi" initials="DMK" lastIdx="1" clrIdx="0">
    <p:extLst>
      <p:ext uri="{19B8F6BF-5375-455C-9EA6-DF929625EA0E}">
        <p15:presenceInfo xmlns:p15="http://schemas.microsoft.com/office/powerpoint/2012/main" userId="Dieu-Merci Missay Kisub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1550" autoAdjust="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DFAAFB-BA46-4494-BC83-C6E3DF1AA79E}"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0E8D4F1F-C951-4094-AF1F-7087B72B34A9}">
      <dgm:prSet/>
      <dgm:spPr/>
      <dgm:t>
        <a:bodyPr/>
        <a:lstStyle/>
        <a:p>
          <a:pPr algn="l"/>
          <a:r>
            <a:rPr lang="fr-CD" dirty="0"/>
            <a:t>Recruit local SBS specialists, community leaders - </a:t>
          </a:r>
          <a:r>
            <a:rPr lang="fr-CD" i="1" dirty="0"/>
            <a:t>Project Manager</a:t>
          </a:r>
          <a:endParaRPr lang="en-US" dirty="0"/>
        </a:p>
      </dgm:t>
    </dgm:pt>
    <dgm:pt modelId="{0FE75AEA-BC97-4864-9E33-C2D962089803}" type="parTrans" cxnId="{1BCEC55A-F147-48B7-AED0-AD1FFE8FFC47}">
      <dgm:prSet/>
      <dgm:spPr/>
      <dgm:t>
        <a:bodyPr/>
        <a:lstStyle/>
        <a:p>
          <a:endParaRPr lang="en-US"/>
        </a:p>
      </dgm:t>
    </dgm:pt>
    <dgm:pt modelId="{DE4F5E35-BB21-4E1B-AD13-644EA1829AF6}" type="sibTrans" cxnId="{1BCEC55A-F147-48B7-AED0-AD1FFE8FFC47}">
      <dgm:prSet/>
      <dgm:spPr/>
      <dgm:t>
        <a:bodyPr/>
        <a:lstStyle/>
        <a:p>
          <a:endParaRPr lang="en-US"/>
        </a:p>
      </dgm:t>
    </dgm:pt>
    <dgm:pt modelId="{07DABAA4-E062-4DC4-ABA2-888ACC71D853}">
      <dgm:prSet/>
      <dgm:spPr/>
      <dgm:t>
        <a:bodyPr/>
        <a:lstStyle/>
        <a:p>
          <a:pPr algn="l"/>
          <a:r>
            <a:rPr lang="fr-CD" dirty="0"/>
            <a:t>Select/</a:t>
          </a:r>
          <a:r>
            <a:rPr lang="fr-CD" dirty="0" err="1"/>
            <a:t>adapt</a:t>
          </a:r>
          <a:r>
            <a:rPr lang="fr-CD" dirty="0"/>
            <a:t> KAP surveys - </a:t>
          </a:r>
          <a:r>
            <a:rPr lang="fr-CD" i="1" dirty="0"/>
            <a:t>Project manager, technical team</a:t>
          </a:r>
          <a:endParaRPr lang="en-US" dirty="0"/>
        </a:p>
      </dgm:t>
    </dgm:pt>
    <dgm:pt modelId="{0C947E7C-4B91-4E45-8EAE-71589CFCB2CE}" type="parTrans" cxnId="{101106C4-2B38-4681-B80F-1C12CA8FC259}">
      <dgm:prSet/>
      <dgm:spPr/>
      <dgm:t>
        <a:bodyPr/>
        <a:lstStyle/>
        <a:p>
          <a:endParaRPr lang="en-US"/>
        </a:p>
      </dgm:t>
    </dgm:pt>
    <dgm:pt modelId="{F967F7E1-4287-4AE4-A517-9554AB8B747F}" type="sibTrans" cxnId="{101106C4-2B38-4681-B80F-1C12CA8FC259}">
      <dgm:prSet/>
      <dgm:spPr/>
      <dgm:t>
        <a:bodyPr/>
        <a:lstStyle/>
        <a:p>
          <a:endParaRPr lang="en-US"/>
        </a:p>
      </dgm:t>
    </dgm:pt>
    <dgm:pt modelId="{604EB95F-2500-45CF-89AD-C44EE20C4123}">
      <dgm:prSet/>
      <dgm:spPr/>
      <dgm:t>
        <a:bodyPr/>
        <a:lstStyle/>
        <a:p>
          <a:pPr algn="l"/>
          <a:r>
            <a:rPr lang="fr-CD" dirty="0"/>
            <a:t>Identify a sample for the KAP survey </a:t>
          </a:r>
          <a:r>
            <a:rPr lang="fr-CD" i="1" dirty="0"/>
            <a:t>Project manager, SBS specialist epidemiologist or statistician.</a:t>
          </a:r>
          <a:endParaRPr lang="en-US" dirty="0"/>
        </a:p>
      </dgm:t>
    </dgm:pt>
    <dgm:pt modelId="{C302BA27-F27A-4F6D-B062-B439586E1E17}" type="parTrans" cxnId="{8C478BF4-AB21-47B9-ABCF-951F817B0FA9}">
      <dgm:prSet/>
      <dgm:spPr/>
      <dgm:t>
        <a:bodyPr/>
        <a:lstStyle/>
        <a:p>
          <a:endParaRPr lang="en-US"/>
        </a:p>
      </dgm:t>
    </dgm:pt>
    <dgm:pt modelId="{C846AFD9-F477-4F45-AC3E-A216D4FADD10}" type="sibTrans" cxnId="{8C478BF4-AB21-47B9-ABCF-951F817B0FA9}">
      <dgm:prSet/>
      <dgm:spPr/>
      <dgm:t>
        <a:bodyPr/>
        <a:lstStyle/>
        <a:p>
          <a:endParaRPr lang="en-US"/>
        </a:p>
      </dgm:t>
    </dgm:pt>
    <dgm:pt modelId="{873D3A8C-1073-47E2-A3AB-5F2AAED00A04}">
      <dgm:prSet/>
      <dgm:spPr/>
      <dgm:t>
        <a:bodyPr/>
        <a:lstStyle/>
        <a:p>
          <a:pPr algn="l"/>
          <a:r>
            <a:rPr lang="fr-CD" dirty="0"/>
            <a:t>Translate the survey into local languages - </a:t>
          </a:r>
          <a:r>
            <a:rPr lang="fr-CD" i="1" dirty="0"/>
            <a:t>Hire translators, possibly field coordinators and teams. </a:t>
          </a:r>
          <a:endParaRPr lang="en-US" dirty="0"/>
        </a:p>
      </dgm:t>
    </dgm:pt>
    <dgm:pt modelId="{2ACF574F-FE94-4218-A601-911C6CC3A458}" type="parTrans" cxnId="{1CCE4878-33A1-4799-B7E9-CAE23064F8CA}">
      <dgm:prSet/>
      <dgm:spPr/>
      <dgm:t>
        <a:bodyPr/>
        <a:lstStyle/>
        <a:p>
          <a:endParaRPr lang="en-US"/>
        </a:p>
      </dgm:t>
    </dgm:pt>
    <dgm:pt modelId="{7AE0C129-5490-4C1E-B8A4-C43751F0FED0}" type="sibTrans" cxnId="{1CCE4878-33A1-4799-B7E9-CAE23064F8CA}">
      <dgm:prSet/>
      <dgm:spPr/>
      <dgm:t>
        <a:bodyPr/>
        <a:lstStyle/>
        <a:p>
          <a:endParaRPr lang="en-US"/>
        </a:p>
      </dgm:t>
    </dgm:pt>
    <dgm:pt modelId="{7A30D5CC-1036-469E-ACBA-1777AD6A250E}">
      <dgm:prSet/>
      <dgm:spPr/>
      <dgm:t>
        <a:bodyPr/>
        <a:lstStyle/>
        <a:p>
          <a:pPr algn="l"/>
          <a:r>
            <a:rPr lang="fr-CD" dirty="0"/>
            <a:t>Pilot testing of the survey - </a:t>
          </a:r>
          <a:r>
            <a:rPr lang="fr-CD" i="1" dirty="0"/>
            <a:t>Field coordinators, supervisors</a:t>
          </a:r>
          <a:endParaRPr lang="en-US" dirty="0"/>
        </a:p>
      </dgm:t>
    </dgm:pt>
    <dgm:pt modelId="{2773313A-554F-4D44-9F07-FAF63C32C204}" type="parTrans" cxnId="{EAF2988A-2A7F-485E-83AD-538BB6BC7EA1}">
      <dgm:prSet/>
      <dgm:spPr/>
      <dgm:t>
        <a:bodyPr/>
        <a:lstStyle/>
        <a:p>
          <a:endParaRPr lang="en-US"/>
        </a:p>
      </dgm:t>
    </dgm:pt>
    <dgm:pt modelId="{C2C71739-5274-4199-A5C8-3CD96267427A}" type="sibTrans" cxnId="{EAF2988A-2A7F-485E-83AD-538BB6BC7EA1}">
      <dgm:prSet/>
      <dgm:spPr/>
      <dgm:t>
        <a:bodyPr/>
        <a:lstStyle/>
        <a:p>
          <a:endParaRPr lang="en-US"/>
        </a:p>
      </dgm:t>
    </dgm:pt>
    <dgm:pt modelId="{CA078A84-16B3-4BA6-BB76-F97A46F6E164}">
      <dgm:prSet/>
      <dgm:spPr/>
      <dgm:t>
        <a:bodyPr/>
        <a:lstStyle/>
        <a:p>
          <a:pPr algn="l"/>
          <a:r>
            <a:rPr lang="fr-CD" dirty="0"/>
            <a:t>Create the final version of the survey - </a:t>
          </a:r>
          <a:r>
            <a:rPr lang="fr-CD" i="1" dirty="0"/>
            <a:t>Project manager, technical team</a:t>
          </a:r>
          <a:endParaRPr lang="en-US" dirty="0"/>
        </a:p>
      </dgm:t>
    </dgm:pt>
    <dgm:pt modelId="{5F14B191-4A2D-45FF-AF6E-AA1DBB91E7BE}" type="parTrans" cxnId="{F26CEED6-497E-402B-B389-9E24EFCDFB7A}">
      <dgm:prSet/>
      <dgm:spPr/>
      <dgm:t>
        <a:bodyPr/>
        <a:lstStyle/>
        <a:p>
          <a:endParaRPr lang="en-US"/>
        </a:p>
      </dgm:t>
    </dgm:pt>
    <dgm:pt modelId="{329112C6-6A41-4D25-B990-51119EBCE6E9}" type="sibTrans" cxnId="{F26CEED6-497E-402B-B389-9E24EFCDFB7A}">
      <dgm:prSet/>
      <dgm:spPr/>
      <dgm:t>
        <a:bodyPr/>
        <a:lstStyle/>
        <a:p>
          <a:endParaRPr lang="en-US"/>
        </a:p>
      </dgm:t>
    </dgm:pt>
    <dgm:pt modelId="{6BD6CEA6-096A-47BA-9A13-B6912D69EB28}">
      <dgm:prSet/>
      <dgm:spPr/>
      <dgm:t>
        <a:bodyPr/>
        <a:lstStyle/>
        <a:p>
          <a:pPr algn="l"/>
          <a:r>
            <a:rPr lang="fr-CD" dirty="0"/>
            <a:t>Electronic Data Collection Program Survey - </a:t>
          </a:r>
          <a:r>
            <a:rPr lang="fr-CD" i="1" dirty="0"/>
            <a:t>Data Manager</a:t>
          </a:r>
          <a:endParaRPr lang="en-US" dirty="0"/>
        </a:p>
      </dgm:t>
    </dgm:pt>
    <dgm:pt modelId="{5792C52C-DD07-4FFB-8389-BC6F4F809117}" type="parTrans" cxnId="{C1439772-A5CA-4EF1-9F40-9936E9EA138E}">
      <dgm:prSet/>
      <dgm:spPr/>
      <dgm:t>
        <a:bodyPr/>
        <a:lstStyle/>
        <a:p>
          <a:endParaRPr lang="en-US"/>
        </a:p>
      </dgm:t>
    </dgm:pt>
    <dgm:pt modelId="{2EB2C269-E55A-4183-88B6-802C6DE760D2}" type="sibTrans" cxnId="{C1439772-A5CA-4EF1-9F40-9936E9EA138E}">
      <dgm:prSet/>
      <dgm:spPr/>
      <dgm:t>
        <a:bodyPr/>
        <a:lstStyle/>
        <a:p>
          <a:endParaRPr lang="en-US"/>
        </a:p>
      </dgm:t>
    </dgm:pt>
    <dgm:pt modelId="{A4FF96FF-9863-4C6E-BF75-15C14CCA26BE}">
      <dgm:prSet/>
      <dgm:spPr/>
      <dgm:t>
        <a:bodyPr/>
        <a:lstStyle/>
        <a:p>
          <a:pPr algn="l"/>
          <a:r>
            <a:rPr lang="fr-CD" dirty="0"/>
            <a:t>Recruitment of data collectors - </a:t>
          </a:r>
          <a:r>
            <a:rPr lang="fr-CD" i="1" dirty="0"/>
            <a:t>Project manager, technical team</a:t>
          </a:r>
          <a:endParaRPr lang="en-US" dirty="0"/>
        </a:p>
      </dgm:t>
    </dgm:pt>
    <dgm:pt modelId="{D085DE49-D500-4192-9DFE-DE7DB94C929D}" type="parTrans" cxnId="{B3CDF86D-256F-4022-A7D0-C4B0D11C5CD3}">
      <dgm:prSet/>
      <dgm:spPr/>
      <dgm:t>
        <a:bodyPr/>
        <a:lstStyle/>
        <a:p>
          <a:endParaRPr lang="en-US"/>
        </a:p>
      </dgm:t>
    </dgm:pt>
    <dgm:pt modelId="{108A1EDA-CF4C-456F-8C89-538B84A0FCEC}" type="sibTrans" cxnId="{B3CDF86D-256F-4022-A7D0-C4B0D11C5CD3}">
      <dgm:prSet/>
      <dgm:spPr/>
      <dgm:t>
        <a:bodyPr/>
        <a:lstStyle/>
        <a:p>
          <a:endParaRPr lang="en-US"/>
        </a:p>
      </dgm:t>
    </dgm:pt>
    <dgm:pt modelId="{B19CC161-CFDA-4B08-838B-75C9EFAA9B58}">
      <dgm:prSet/>
      <dgm:spPr/>
      <dgm:t>
        <a:bodyPr/>
        <a:lstStyle/>
        <a:p>
          <a:pPr algn="l"/>
          <a:r>
            <a:rPr lang="fr-CD" dirty="0"/>
            <a:t>Train data collectors - </a:t>
          </a:r>
          <a:r>
            <a:rPr lang="fr-CD" i="1" dirty="0"/>
            <a:t>Project manager, field coordinators, field supervisors, data collectors.</a:t>
          </a:r>
          <a:endParaRPr lang="en-US" dirty="0"/>
        </a:p>
      </dgm:t>
    </dgm:pt>
    <dgm:pt modelId="{DD62BBFE-0738-4B48-9535-3EE878239FFB}" type="parTrans" cxnId="{F51040DD-4262-4404-A9DC-D2D3CDEE41AF}">
      <dgm:prSet/>
      <dgm:spPr/>
      <dgm:t>
        <a:bodyPr/>
        <a:lstStyle/>
        <a:p>
          <a:endParaRPr lang="en-US"/>
        </a:p>
      </dgm:t>
    </dgm:pt>
    <dgm:pt modelId="{234E47C7-67EA-4912-9C52-B0D328B98BEE}" type="sibTrans" cxnId="{F51040DD-4262-4404-A9DC-D2D3CDEE41AF}">
      <dgm:prSet/>
      <dgm:spPr/>
      <dgm:t>
        <a:bodyPr/>
        <a:lstStyle/>
        <a:p>
          <a:endParaRPr lang="en-US"/>
        </a:p>
      </dgm:t>
    </dgm:pt>
    <dgm:pt modelId="{BE28BC22-D04E-4331-8BEA-B242BB49816E}">
      <dgm:prSet/>
      <dgm:spPr/>
      <dgm:t>
        <a:bodyPr/>
        <a:lstStyle/>
        <a:p>
          <a:pPr algn="l"/>
          <a:r>
            <a:rPr lang="fr-CD" dirty="0"/>
            <a:t>Collect data and oversee quality control - </a:t>
          </a:r>
          <a:r>
            <a:rPr lang="fr-CD" i="1" dirty="0"/>
            <a:t>Field coordinators, field supervisors, data collectors.</a:t>
          </a:r>
          <a:endParaRPr lang="en-US" dirty="0"/>
        </a:p>
      </dgm:t>
    </dgm:pt>
    <dgm:pt modelId="{4D2C2915-F304-44AC-A634-BF24D0B0253E}" type="parTrans" cxnId="{F942D680-B825-40EC-93A8-B046A263B77B}">
      <dgm:prSet/>
      <dgm:spPr/>
      <dgm:t>
        <a:bodyPr/>
        <a:lstStyle/>
        <a:p>
          <a:endParaRPr lang="en-US"/>
        </a:p>
      </dgm:t>
    </dgm:pt>
    <dgm:pt modelId="{E3B6F008-F6F3-497B-B2B0-CEFB02B21AA2}" type="sibTrans" cxnId="{F942D680-B825-40EC-93A8-B046A263B77B}">
      <dgm:prSet/>
      <dgm:spPr/>
      <dgm:t>
        <a:bodyPr/>
        <a:lstStyle/>
        <a:p>
          <a:endParaRPr lang="en-US"/>
        </a:p>
      </dgm:t>
    </dgm:pt>
    <dgm:pt modelId="{C2DB67A3-FE72-4A0C-A7A9-A504EDEFD761}">
      <dgm:prSet/>
      <dgm:spPr/>
      <dgm:t>
        <a:bodyPr/>
        <a:lstStyle/>
        <a:p>
          <a:pPr algn="l"/>
          <a:r>
            <a:rPr lang="fr-CD" dirty="0"/>
            <a:t>Clean up data - </a:t>
          </a:r>
          <a:r>
            <a:rPr lang="fr-CD" i="1" dirty="0"/>
            <a:t>Data Manager</a:t>
          </a:r>
          <a:endParaRPr lang="en-US" dirty="0"/>
        </a:p>
      </dgm:t>
    </dgm:pt>
    <dgm:pt modelId="{43FD1150-1223-4BFB-8EF1-261A30E75CD8}" type="parTrans" cxnId="{53134146-E76A-49EA-B0B3-31A6C5D74225}">
      <dgm:prSet/>
      <dgm:spPr/>
      <dgm:t>
        <a:bodyPr/>
        <a:lstStyle/>
        <a:p>
          <a:endParaRPr lang="en-US"/>
        </a:p>
      </dgm:t>
    </dgm:pt>
    <dgm:pt modelId="{2FD95C89-8EA5-4203-B6B6-0CAE1EBB90A4}" type="sibTrans" cxnId="{53134146-E76A-49EA-B0B3-31A6C5D74225}">
      <dgm:prSet/>
      <dgm:spPr/>
      <dgm:t>
        <a:bodyPr/>
        <a:lstStyle/>
        <a:p>
          <a:endParaRPr lang="en-US"/>
        </a:p>
      </dgm:t>
    </dgm:pt>
    <dgm:pt modelId="{8F1FABF1-CD55-4560-83E7-B80B0890A587}">
      <dgm:prSet/>
      <dgm:spPr/>
      <dgm:t>
        <a:bodyPr/>
        <a:lstStyle/>
        <a:p>
          <a:pPr algn="l"/>
          <a:r>
            <a:rPr lang="fr-CD" dirty="0"/>
            <a:t>Analyze Data - </a:t>
          </a:r>
          <a:r>
            <a:rPr lang="fr-CD" i="1" dirty="0"/>
            <a:t>Data Manager</a:t>
          </a:r>
          <a:endParaRPr lang="en-US" dirty="0"/>
        </a:p>
      </dgm:t>
    </dgm:pt>
    <dgm:pt modelId="{E4FE21C5-A19C-4E93-94CA-BF2FC1FC1FEB}" type="parTrans" cxnId="{AD474655-7D6F-4CEC-BA54-738F0D93C754}">
      <dgm:prSet/>
      <dgm:spPr/>
      <dgm:t>
        <a:bodyPr/>
        <a:lstStyle/>
        <a:p>
          <a:endParaRPr lang="en-US"/>
        </a:p>
      </dgm:t>
    </dgm:pt>
    <dgm:pt modelId="{7F2BA914-4A55-4746-A1E1-33AFDD9E1008}" type="sibTrans" cxnId="{AD474655-7D6F-4CEC-BA54-738F0D93C754}">
      <dgm:prSet/>
      <dgm:spPr/>
      <dgm:t>
        <a:bodyPr/>
        <a:lstStyle/>
        <a:p>
          <a:endParaRPr lang="en-US"/>
        </a:p>
      </dgm:t>
    </dgm:pt>
    <dgm:pt modelId="{858BD195-32BE-40B5-B7BA-83BA91F1A56F}">
      <dgm:prSet/>
      <dgm:spPr/>
      <dgm:t>
        <a:bodyPr/>
        <a:lstStyle/>
        <a:p>
          <a:pPr algn="l"/>
          <a:r>
            <a:rPr lang="fr-CD" dirty="0"/>
            <a:t>Developing presentations - </a:t>
          </a:r>
          <a:r>
            <a:rPr lang="fr-CD" i="1" dirty="0"/>
            <a:t>Project Manager</a:t>
          </a:r>
          <a:endParaRPr lang="en-US" dirty="0"/>
        </a:p>
      </dgm:t>
    </dgm:pt>
    <dgm:pt modelId="{7900F523-0E17-4FB0-B2FE-E05827E3C9D5}" type="parTrans" cxnId="{1322611C-604B-4F40-A514-EFBA4FC0AB27}">
      <dgm:prSet/>
      <dgm:spPr/>
      <dgm:t>
        <a:bodyPr/>
        <a:lstStyle/>
        <a:p>
          <a:endParaRPr lang="en-US"/>
        </a:p>
      </dgm:t>
    </dgm:pt>
    <dgm:pt modelId="{F9AEDCE2-3B50-4966-B3A7-60BDECA0A7FF}" type="sibTrans" cxnId="{1322611C-604B-4F40-A514-EFBA4FC0AB27}">
      <dgm:prSet/>
      <dgm:spPr/>
      <dgm:t>
        <a:bodyPr/>
        <a:lstStyle/>
        <a:p>
          <a:endParaRPr lang="en-US"/>
        </a:p>
      </dgm:t>
    </dgm:pt>
    <dgm:pt modelId="{19A72298-2097-4DD7-B7B5-3B41B633F7EE}">
      <dgm:prSet/>
      <dgm:spPr/>
      <dgm:t>
        <a:bodyPr/>
        <a:lstStyle/>
        <a:p>
          <a:pPr algn="l"/>
          <a:r>
            <a:rPr lang="fr-CD" dirty="0"/>
            <a:t>Share results with stakeholders - </a:t>
          </a:r>
          <a:r>
            <a:rPr lang="fr-CD" i="1" dirty="0"/>
            <a:t>Project Manager</a:t>
          </a:r>
          <a:endParaRPr lang="en-US" dirty="0"/>
        </a:p>
      </dgm:t>
    </dgm:pt>
    <dgm:pt modelId="{79161C0C-DC25-469F-AACF-A7A87386EACE}" type="parTrans" cxnId="{470EF890-174C-454A-A96F-B3FE70FCE540}">
      <dgm:prSet/>
      <dgm:spPr/>
      <dgm:t>
        <a:bodyPr/>
        <a:lstStyle/>
        <a:p>
          <a:endParaRPr lang="en-US"/>
        </a:p>
      </dgm:t>
    </dgm:pt>
    <dgm:pt modelId="{60CE8E9B-7242-42BE-8BCE-2C9611B175F2}" type="sibTrans" cxnId="{470EF890-174C-454A-A96F-B3FE70FCE540}">
      <dgm:prSet/>
      <dgm:spPr/>
      <dgm:t>
        <a:bodyPr/>
        <a:lstStyle/>
        <a:p>
          <a:endParaRPr lang="en-US"/>
        </a:p>
      </dgm:t>
    </dgm:pt>
    <dgm:pt modelId="{2B82FF42-9B87-4A42-869F-6C8978975082}">
      <dgm:prSet/>
      <dgm:spPr/>
      <dgm:t>
        <a:bodyPr/>
        <a:lstStyle/>
        <a:p>
          <a:r>
            <a:rPr lang="fr-FR" dirty="0"/>
            <a:t>Steps in the preparation and implementation of a KAP survey</a:t>
          </a:r>
          <a:endParaRPr lang="en-US" dirty="0"/>
        </a:p>
      </dgm:t>
    </dgm:pt>
    <dgm:pt modelId="{8F9F12E7-776A-4849-B142-3C049AEDA66C}" type="parTrans" cxnId="{B43D1ACE-01D0-4823-8E35-AE9DFD57E7EF}">
      <dgm:prSet/>
      <dgm:spPr/>
      <dgm:t>
        <a:bodyPr/>
        <a:lstStyle/>
        <a:p>
          <a:endParaRPr lang="en-US"/>
        </a:p>
      </dgm:t>
    </dgm:pt>
    <dgm:pt modelId="{E48DFA6B-B0B2-483B-9026-B6B2C720C08B}" type="sibTrans" cxnId="{B43D1ACE-01D0-4823-8E35-AE9DFD57E7EF}">
      <dgm:prSet/>
      <dgm:spPr/>
      <dgm:t>
        <a:bodyPr/>
        <a:lstStyle/>
        <a:p>
          <a:endParaRPr lang="en-US"/>
        </a:p>
      </dgm:t>
    </dgm:pt>
    <dgm:pt modelId="{806A671E-C133-4EF7-BE4D-3E4EF28F1FDB}" type="pres">
      <dgm:prSet presAssocID="{F4DFAAFB-BA46-4494-BC83-C6E3DF1AA79E}" presName="Name0" presStyleCnt="0">
        <dgm:presLayoutVars>
          <dgm:dir/>
          <dgm:resizeHandles val="exact"/>
        </dgm:presLayoutVars>
      </dgm:prSet>
      <dgm:spPr/>
    </dgm:pt>
    <dgm:pt modelId="{E4544E2B-91F7-477F-9F3A-C6C7A023AF52}" type="pres">
      <dgm:prSet presAssocID="{0E8D4F1F-C951-4094-AF1F-7087B72B34A9}" presName="node" presStyleLbl="node1" presStyleIdx="0" presStyleCnt="15" custScaleX="111738" custScaleY="105086">
        <dgm:presLayoutVars>
          <dgm:bulletEnabled val="1"/>
        </dgm:presLayoutVars>
      </dgm:prSet>
      <dgm:spPr/>
    </dgm:pt>
    <dgm:pt modelId="{BDEBB653-CBE1-47B1-9E64-B3FD36EA3498}" type="pres">
      <dgm:prSet presAssocID="{DE4F5E35-BB21-4E1B-AD13-644EA1829AF6}" presName="sibTrans" presStyleLbl="sibTrans1D1" presStyleIdx="0" presStyleCnt="14"/>
      <dgm:spPr/>
    </dgm:pt>
    <dgm:pt modelId="{8FDA97FA-16B6-43FE-B5CD-EB9579F29594}" type="pres">
      <dgm:prSet presAssocID="{DE4F5E35-BB21-4E1B-AD13-644EA1829AF6}" presName="connectorText" presStyleLbl="sibTrans1D1" presStyleIdx="0" presStyleCnt="14"/>
      <dgm:spPr/>
    </dgm:pt>
    <dgm:pt modelId="{D8558170-95DC-45BD-B647-40442FA6B6C3}" type="pres">
      <dgm:prSet presAssocID="{07DABAA4-E062-4DC4-ABA2-888ACC71D853}" presName="node" presStyleLbl="node1" presStyleIdx="1" presStyleCnt="15">
        <dgm:presLayoutVars>
          <dgm:bulletEnabled val="1"/>
        </dgm:presLayoutVars>
      </dgm:prSet>
      <dgm:spPr/>
    </dgm:pt>
    <dgm:pt modelId="{A522DCE2-0009-459E-B54B-4C27055DA01F}" type="pres">
      <dgm:prSet presAssocID="{F967F7E1-4287-4AE4-A517-9554AB8B747F}" presName="sibTrans" presStyleLbl="sibTrans1D1" presStyleIdx="1" presStyleCnt="14"/>
      <dgm:spPr/>
    </dgm:pt>
    <dgm:pt modelId="{95A5E7EF-E161-4DD6-B7AA-8F84FEE58BE6}" type="pres">
      <dgm:prSet presAssocID="{F967F7E1-4287-4AE4-A517-9554AB8B747F}" presName="connectorText" presStyleLbl="sibTrans1D1" presStyleIdx="1" presStyleCnt="14"/>
      <dgm:spPr/>
    </dgm:pt>
    <dgm:pt modelId="{87AB4EE4-DABA-4B3E-A546-F1D7972FE48A}" type="pres">
      <dgm:prSet presAssocID="{604EB95F-2500-45CF-89AD-C44EE20C4123}" presName="node" presStyleLbl="node1" presStyleIdx="2" presStyleCnt="15" custScaleX="116337" custScaleY="99961">
        <dgm:presLayoutVars>
          <dgm:bulletEnabled val="1"/>
        </dgm:presLayoutVars>
      </dgm:prSet>
      <dgm:spPr/>
    </dgm:pt>
    <dgm:pt modelId="{5AD56F94-7A0B-4FEB-8630-60FC4B85E8B0}" type="pres">
      <dgm:prSet presAssocID="{C846AFD9-F477-4F45-AC3E-A216D4FADD10}" presName="sibTrans" presStyleLbl="sibTrans1D1" presStyleIdx="2" presStyleCnt="14"/>
      <dgm:spPr/>
    </dgm:pt>
    <dgm:pt modelId="{EE5E7555-8A55-41C3-A962-EDADC16EC5D3}" type="pres">
      <dgm:prSet presAssocID="{C846AFD9-F477-4F45-AC3E-A216D4FADD10}" presName="connectorText" presStyleLbl="sibTrans1D1" presStyleIdx="2" presStyleCnt="14"/>
      <dgm:spPr/>
    </dgm:pt>
    <dgm:pt modelId="{DAB09AA3-66F0-49F6-89E3-F43B4C9FD211}" type="pres">
      <dgm:prSet presAssocID="{873D3A8C-1073-47E2-A3AB-5F2AAED00A04}" presName="node" presStyleLbl="node1" presStyleIdx="3" presStyleCnt="15" custScaleX="122508" custScaleY="92532">
        <dgm:presLayoutVars>
          <dgm:bulletEnabled val="1"/>
        </dgm:presLayoutVars>
      </dgm:prSet>
      <dgm:spPr/>
    </dgm:pt>
    <dgm:pt modelId="{948774D2-1F8B-4AE8-90C4-26972C67EDB9}" type="pres">
      <dgm:prSet presAssocID="{7AE0C129-5490-4C1E-B8A4-C43751F0FED0}" presName="sibTrans" presStyleLbl="sibTrans1D1" presStyleIdx="3" presStyleCnt="14"/>
      <dgm:spPr/>
    </dgm:pt>
    <dgm:pt modelId="{4682AB50-CEBA-404C-BC7E-6EBF047C4A03}" type="pres">
      <dgm:prSet presAssocID="{7AE0C129-5490-4C1E-B8A4-C43751F0FED0}" presName="connectorText" presStyleLbl="sibTrans1D1" presStyleIdx="3" presStyleCnt="14"/>
      <dgm:spPr/>
    </dgm:pt>
    <dgm:pt modelId="{CEC51ACA-3CCA-45AB-B566-DC6B1F002E1E}" type="pres">
      <dgm:prSet presAssocID="{7A30D5CC-1036-469E-ACBA-1777AD6A250E}" presName="node" presStyleLbl="node1" presStyleIdx="4" presStyleCnt="15" custScaleY="93190">
        <dgm:presLayoutVars>
          <dgm:bulletEnabled val="1"/>
        </dgm:presLayoutVars>
      </dgm:prSet>
      <dgm:spPr/>
    </dgm:pt>
    <dgm:pt modelId="{0A8D61C6-BA20-4807-B2F8-2773201ACD5D}" type="pres">
      <dgm:prSet presAssocID="{C2C71739-5274-4199-A5C8-3CD96267427A}" presName="sibTrans" presStyleLbl="sibTrans1D1" presStyleIdx="4" presStyleCnt="14"/>
      <dgm:spPr/>
    </dgm:pt>
    <dgm:pt modelId="{1296E9A0-EB84-4177-8ECD-2CB135A7FE92}" type="pres">
      <dgm:prSet presAssocID="{C2C71739-5274-4199-A5C8-3CD96267427A}" presName="connectorText" presStyleLbl="sibTrans1D1" presStyleIdx="4" presStyleCnt="14"/>
      <dgm:spPr/>
    </dgm:pt>
    <dgm:pt modelId="{8BA6CA96-DA9C-4DC9-A99D-E30E88E7CA42}" type="pres">
      <dgm:prSet presAssocID="{CA078A84-16B3-4BA6-BB76-F97A46F6E164}" presName="node" presStyleLbl="node1" presStyleIdx="5" presStyleCnt="15" custScaleY="90851">
        <dgm:presLayoutVars>
          <dgm:bulletEnabled val="1"/>
        </dgm:presLayoutVars>
      </dgm:prSet>
      <dgm:spPr/>
    </dgm:pt>
    <dgm:pt modelId="{EF634CAA-FBD6-4E86-9AD6-106B2F49003E}" type="pres">
      <dgm:prSet presAssocID="{329112C6-6A41-4D25-B990-51119EBCE6E9}" presName="sibTrans" presStyleLbl="sibTrans1D1" presStyleIdx="5" presStyleCnt="14"/>
      <dgm:spPr/>
    </dgm:pt>
    <dgm:pt modelId="{EED21929-BC1C-46F7-BB69-2699247CE0C4}" type="pres">
      <dgm:prSet presAssocID="{329112C6-6A41-4D25-B990-51119EBCE6E9}" presName="connectorText" presStyleLbl="sibTrans1D1" presStyleIdx="5" presStyleCnt="14"/>
      <dgm:spPr/>
    </dgm:pt>
    <dgm:pt modelId="{A17C1FC9-C707-487D-BCF6-7C2F444FE1D5}" type="pres">
      <dgm:prSet presAssocID="{6BD6CEA6-096A-47BA-9A13-B6912D69EB28}" presName="node" presStyleLbl="node1" presStyleIdx="6" presStyleCnt="15" custScaleY="88512">
        <dgm:presLayoutVars>
          <dgm:bulletEnabled val="1"/>
        </dgm:presLayoutVars>
      </dgm:prSet>
      <dgm:spPr/>
    </dgm:pt>
    <dgm:pt modelId="{DC6B4350-9C4D-4A9B-862B-1AE81EE43295}" type="pres">
      <dgm:prSet presAssocID="{2EB2C269-E55A-4183-88B6-802C6DE760D2}" presName="sibTrans" presStyleLbl="sibTrans1D1" presStyleIdx="6" presStyleCnt="14"/>
      <dgm:spPr/>
    </dgm:pt>
    <dgm:pt modelId="{430F4B2A-E78A-4980-BEC0-2B549518031A}" type="pres">
      <dgm:prSet presAssocID="{2EB2C269-E55A-4183-88B6-802C6DE760D2}" presName="connectorText" presStyleLbl="sibTrans1D1" presStyleIdx="6" presStyleCnt="14"/>
      <dgm:spPr/>
    </dgm:pt>
    <dgm:pt modelId="{21DB1424-DE0A-4E01-82FA-AB4440B3E3C4}" type="pres">
      <dgm:prSet presAssocID="{A4FF96FF-9863-4C6E-BF75-15C14CCA26BE}" presName="node" presStyleLbl="node1" presStyleIdx="7" presStyleCnt="15" custScaleY="90851">
        <dgm:presLayoutVars>
          <dgm:bulletEnabled val="1"/>
        </dgm:presLayoutVars>
      </dgm:prSet>
      <dgm:spPr/>
    </dgm:pt>
    <dgm:pt modelId="{A1E3AF6A-C037-43D7-85F0-9BAE732AED61}" type="pres">
      <dgm:prSet presAssocID="{108A1EDA-CF4C-456F-8C89-538B84A0FCEC}" presName="sibTrans" presStyleLbl="sibTrans1D1" presStyleIdx="7" presStyleCnt="14"/>
      <dgm:spPr/>
    </dgm:pt>
    <dgm:pt modelId="{FDB019EE-2C9F-4A90-B339-CAB81B45C3BB}" type="pres">
      <dgm:prSet presAssocID="{108A1EDA-CF4C-456F-8C89-538B84A0FCEC}" presName="connectorText" presStyleLbl="sibTrans1D1" presStyleIdx="7" presStyleCnt="14"/>
      <dgm:spPr/>
    </dgm:pt>
    <dgm:pt modelId="{DCE1371B-FC49-4298-90C0-465FADDCE691}" type="pres">
      <dgm:prSet presAssocID="{B19CC161-CFDA-4B08-838B-75C9EFAA9B58}" presName="node" presStyleLbl="node1" presStyleIdx="8" presStyleCnt="15" custScaleY="80394">
        <dgm:presLayoutVars>
          <dgm:bulletEnabled val="1"/>
        </dgm:presLayoutVars>
      </dgm:prSet>
      <dgm:spPr/>
    </dgm:pt>
    <dgm:pt modelId="{32E1C95B-8A52-43EC-85B3-2E55DE7C7336}" type="pres">
      <dgm:prSet presAssocID="{234E47C7-67EA-4912-9C52-B0D328B98BEE}" presName="sibTrans" presStyleLbl="sibTrans1D1" presStyleIdx="8" presStyleCnt="14"/>
      <dgm:spPr/>
    </dgm:pt>
    <dgm:pt modelId="{044626FA-2F03-475D-96AC-D8A771D9F4EB}" type="pres">
      <dgm:prSet presAssocID="{234E47C7-67EA-4912-9C52-B0D328B98BEE}" presName="connectorText" presStyleLbl="sibTrans1D1" presStyleIdx="8" presStyleCnt="14"/>
      <dgm:spPr/>
    </dgm:pt>
    <dgm:pt modelId="{3835936E-75D9-4F56-9B91-617BE350F0CC}" type="pres">
      <dgm:prSet presAssocID="{BE28BC22-D04E-4331-8BEA-B242BB49816E}" presName="node" presStyleLbl="node1" presStyleIdx="9" presStyleCnt="15" custScaleX="120651">
        <dgm:presLayoutVars>
          <dgm:bulletEnabled val="1"/>
        </dgm:presLayoutVars>
      </dgm:prSet>
      <dgm:spPr/>
    </dgm:pt>
    <dgm:pt modelId="{46E8ED77-BFCF-4A46-881B-FFE0C78FCFE0}" type="pres">
      <dgm:prSet presAssocID="{E3B6F008-F6F3-497B-B2B0-CEFB02B21AA2}" presName="sibTrans" presStyleLbl="sibTrans1D1" presStyleIdx="9" presStyleCnt="14"/>
      <dgm:spPr/>
    </dgm:pt>
    <dgm:pt modelId="{F078A316-CBE8-4FFE-A622-E610F7778571}" type="pres">
      <dgm:prSet presAssocID="{E3B6F008-F6F3-497B-B2B0-CEFB02B21AA2}" presName="connectorText" presStyleLbl="sibTrans1D1" presStyleIdx="9" presStyleCnt="14"/>
      <dgm:spPr/>
    </dgm:pt>
    <dgm:pt modelId="{25EC0B38-9A12-4B46-A06F-FE070CC9708C}" type="pres">
      <dgm:prSet presAssocID="{C2DB67A3-FE72-4A0C-A7A9-A504EDEFD761}" presName="node" presStyleLbl="node1" presStyleIdx="10" presStyleCnt="15">
        <dgm:presLayoutVars>
          <dgm:bulletEnabled val="1"/>
        </dgm:presLayoutVars>
      </dgm:prSet>
      <dgm:spPr/>
    </dgm:pt>
    <dgm:pt modelId="{D64AA137-A775-4C34-9100-2964E10488C3}" type="pres">
      <dgm:prSet presAssocID="{2FD95C89-8EA5-4203-B6B6-0CAE1EBB90A4}" presName="sibTrans" presStyleLbl="sibTrans1D1" presStyleIdx="10" presStyleCnt="14"/>
      <dgm:spPr/>
    </dgm:pt>
    <dgm:pt modelId="{919F5024-C447-4996-99E6-1A18D98D81E6}" type="pres">
      <dgm:prSet presAssocID="{2FD95C89-8EA5-4203-B6B6-0CAE1EBB90A4}" presName="connectorText" presStyleLbl="sibTrans1D1" presStyleIdx="10" presStyleCnt="14"/>
      <dgm:spPr/>
    </dgm:pt>
    <dgm:pt modelId="{0DD9D910-5E5C-4746-A896-4C000A28141F}" type="pres">
      <dgm:prSet presAssocID="{8F1FABF1-CD55-4560-83E7-B80B0890A587}" presName="node" presStyleLbl="node1" presStyleIdx="11" presStyleCnt="15">
        <dgm:presLayoutVars>
          <dgm:bulletEnabled val="1"/>
        </dgm:presLayoutVars>
      </dgm:prSet>
      <dgm:spPr/>
    </dgm:pt>
    <dgm:pt modelId="{16BE5941-3527-4024-9D18-2D7CD207736E}" type="pres">
      <dgm:prSet presAssocID="{7F2BA914-4A55-4746-A1E1-33AFDD9E1008}" presName="sibTrans" presStyleLbl="sibTrans1D1" presStyleIdx="11" presStyleCnt="14"/>
      <dgm:spPr/>
    </dgm:pt>
    <dgm:pt modelId="{E6BF638F-1376-4801-9DF0-7CEEAA473B4A}" type="pres">
      <dgm:prSet presAssocID="{7F2BA914-4A55-4746-A1E1-33AFDD9E1008}" presName="connectorText" presStyleLbl="sibTrans1D1" presStyleIdx="11" presStyleCnt="14"/>
      <dgm:spPr/>
    </dgm:pt>
    <dgm:pt modelId="{47715681-DBCC-44B0-B203-10EB5B8E3505}" type="pres">
      <dgm:prSet presAssocID="{858BD195-32BE-40B5-B7BA-83BA91F1A56F}" presName="node" presStyleLbl="node1" presStyleIdx="12" presStyleCnt="15">
        <dgm:presLayoutVars>
          <dgm:bulletEnabled val="1"/>
        </dgm:presLayoutVars>
      </dgm:prSet>
      <dgm:spPr/>
    </dgm:pt>
    <dgm:pt modelId="{E1D98D9A-4277-4C28-8757-1F7007487124}" type="pres">
      <dgm:prSet presAssocID="{F9AEDCE2-3B50-4966-B3A7-60BDECA0A7FF}" presName="sibTrans" presStyleLbl="sibTrans1D1" presStyleIdx="12" presStyleCnt="14"/>
      <dgm:spPr/>
    </dgm:pt>
    <dgm:pt modelId="{61ED7840-640A-42C1-BC8A-7A98493BB15E}" type="pres">
      <dgm:prSet presAssocID="{F9AEDCE2-3B50-4966-B3A7-60BDECA0A7FF}" presName="connectorText" presStyleLbl="sibTrans1D1" presStyleIdx="12" presStyleCnt="14"/>
      <dgm:spPr/>
    </dgm:pt>
    <dgm:pt modelId="{ED1160D5-3329-4263-85A4-024764F9A99C}" type="pres">
      <dgm:prSet presAssocID="{19A72298-2097-4DD7-B7B5-3B41B633F7EE}" presName="node" presStyleLbl="node1" presStyleIdx="13" presStyleCnt="15">
        <dgm:presLayoutVars>
          <dgm:bulletEnabled val="1"/>
        </dgm:presLayoutVars>
      </dgm:prSet>
      <dgm:spPr/>
    </dgm:pt>
    <dgm:pt modelId="{75737707-3D83-41F8-8703-676EBA33D349}" type="pres">
      <dgm:prSet presAssocID="{60CE8E9B-7242-42BE-8BCE-2C9611B175F2}" presName="sibTrans" presStyleLbl="sibTrans1D1" presStyleIdx="13" presStyleCnt="14"/>
      <dgm:spPr/>
    </dgm:pt>
    <dgm:pt modelId="{244EA5B4-B863-4112-8E42-303F4DED2180}" type="pres">
      <dgm:prSet presAssocID="{60CE8E9B-7242-42BE-8BCE-2C9611B175F2}" presName="connectorText" presStyleLbl="sibTrans1D1" presStyleIdx="13" presStyleCnt="14"/>
      <dgm:spPr/>
    </dgm:pt>
    <dgm:pt modelId="{5C0FA704-05BD-4B12-AC52-A5F0300CFE44}" type="pres">
      <dgm:prSet presAssocID="{2B82FF42-9B87-4A42-869F-6C8978975082}" presName="node" presStyleLbl="node1" presStyleIdx="14" presStyleCnt="15" custScaleY="70749">
        <dgm:presLayoutVars>
          <dgm:bulletEnabled val="1"/>
        </dgm:presLayoutVars>
      </dgm:prSet>
      <dgm:spPr/>
    </dgm:pt>
  </dgm:ptLst>
  <dgm:cxnLst>
    <dgm:cxn modelId="{7466CF01-A73D-4241-A7D3-0A26897D0873}" type="presOf" srcId="{CA078A84-16B3-4BA6-BB76-F97A46F6E164}" destId="{8BA6CA96-DA9C-4DC9-A99D-E30E88E7CA42}" srcOrd="0" destOrd="0" presId="urn:microsoft.com/office/officeart/2016/7/layout/RepeatingBendingProcessNew"/>
    <dgm:cxn modelId="{06C5A108-6A3B-4416-82AE-4600F523BC79}" type="presOf" srcId="{604EB95F-2500-45CF-89AD-C44EE20C4123}" destId="{87AB4EE4-DABA-4B3E-A546-F1D7972FE48A}" srcOrd="0" destOrd="0" presId="urn:microsoft.com/office/officeart/2016/7/layout/RepeatingBendingProcessNew"/>
    <dgm:cxn modelId="{7462440C-2023-4678-AF2B-0ECB2F34AA4C}" type="presOf" srcId="{2FD95C89-8EA5-4203-B6B6-0CAE1EBB90A4}" destId="{D64AA137-A775-4C34-9100-2964E10488C3}" srcOrd="0" destOrd="0" presId="urn:microsoft.com/office/officeart/2016/7/layout/RepeatingBendingProcessNew"/>
    <dgm:cxn modelId="{47723C1B-047F-4EE0-B5E2-DF37D50DCA5A}" type="presOf" srcId="{7A30D5CC-1036-469E-ACBA-1777AD6A250E}" destId="{CEC51ACA-3CCA-45AB-B566-DC6B1F002E1E}" srcOrd="0" destOrd="0" presId="urn:microsoft.com/office/officeart/2016/7/layout/RepeatingBendingProcessNew"/>
    <dgm:cxn modelId="{1322611C-604B-4F40-A514-EFBA4FC0AB27}" srcId="{F4DFAAFB-BA46-4494-BC83-C6E3DF1AA79E}" destId="{858BD195-32BE-40B5-B7BA-83BA91F1A56F}" srcOrd="12" destOrd="0" parTransId="{7900F523-0E17-4FB0-B2FE-E05827E3C9D5}" sibTransId="{F9AEDCE2-3B50-4966-B3A7-60BDECA0A7FF}"/>
    <dgm:cxn modelId="{D3DA0C1D-9B48-441E-8D72-80130FCCBC5C}" type="presOf" srcId="{F967F7E1-4287-4AE4-A517-9554AB8B747F}" destId="{95A5E7EF-E161-4DD6-B7AA-8F84FEE58BE6}" srcOrd="1" destOrd="0" presId="urn:microsoft.com/office/officeart/2016/7/layout/RepeatingBendingProcessNew"/>
    <dgm:cxn modelId="{FDCEA91E-4833-49D4-BF43-327187412BCB}" type="presOf" srcId="{C846AFD9-F477-4F45-AC3E-A216D4FADD10}" destId="{5AD56F94-7A0B-4FEB-8630-60FC4B85E8B0}" srcOrd="0" destOrd="0" presId="urn:microsoft.com/office/officeart/2016/7/layout/RepeatingBendingProcessNew"/>
    <dgm:cxn modelId="{B7FB8A1F-24DB-4A23-9303-5C70D0F306C7}" type="presOf" srcId="{0E8D4F1F-C951-4094-AF1F-7087B72B34A9}" destId="{E4544E2B-91F7-477F-9F3A-C6C7A023AF52}" srcOrd="0" destOrd="0" presId="urn:microsoft.com/office/officeart/2016/7/layout/RepeatingBendingProcessNew"/>
    <dgm:cxn modelId="{13351E24-05A6-4756-A9E7-9BC3D37DF596}" type="presOf" srcId="{6BD6CEA6-096A-47BA-9A13-B6912D69EB28}" destId="{A17C1FC9-C707-487D-BCF6-7C2F444FE1D5}" srcOrd="0" destOrd="0" presId="urn:microsoft.com/office/officeart/2016/7/layout/RepeatingBendingProcessNew"/>
    <dgm:cxn modelId="{14E36B30-C212-4FCE-BDC3-CAC20241197C}" type="presOf" srcId="{C2C71739-5274-4199-A5C8-3CD96267427A}" destId="{1296E9A0-EB84-4177-8ECD-2CB135A7FE92}" srcOrd="1" destOrd="0" presId="urn:microsoft.com/office/officeart/2016/7/layout/RepeatingBendingProcessNew"/>
    <dgm:cxn modelId="{3CCA193B-EB31-454C-B05D-E9013EF5CBDE}" type="presOf" srcId="{60CE8E9B-7242-42BE-8BCE-2C9611B175F2}" destId="{75737707-3D83-41F8-8703-676EBA33D349}" srcOrd="0" destOrd="0" presId="urn:microsoft.com/office/officeart/2016/7/layout/RepeatingBendingProcessNew"/>
    <dgm:cxn modelId="{B364273D-8FA8-4E0D-BA53-01DF4D5C0CB3}" type="presOf" srcId="{E3B6F008-F6F3-497B-B2B0-CEFB02B21AA2}" destId="{46E8ED77-BFCF-4A46-881B-FFE0C78FCFE0}" srcOrd="0" destOrd="0" presId="urn:microsoft.com/office/officeart/2016/7/layout/RepeatingBendingProcessNew"/>
    <dgm:cxn modelId="{2118655C-C4EF-4C9D-8BE1-BBFBF33AC0CA}" type="presOf" srcId="{BE28BC22-D04E-4331-8BEA-B242BB49816E}" destId="{3835936E-75D9-4F56-9B91-617BE350F0CC}" srcOrd="0" destOrd="0" presId="urn:microsoft.com/office/officeart/2016/7/layout/RepeatingBendingProcessNew"/>
    <dgm:cxn modelId="{DDF0895C-9A82-4CA6-840A-93ECD81C2B3A}" type="presOf" srcId="{C846AFD9-F477-4F45-AC3E-A216D4FADD10}" destId="{EE5E7555-8A55-41C3-A962-EDADC16EC5D3}" srcOrd="1" destOrd="0" presId="urn:microsoft.com/office/officeart/2016/7/layout/RepeatingBendingProcessNew"/>
    <dgm:cxn modelId="{53134146-E76A-49EA-B0B3-31A6C5D74225}" srcId="{F4DFAAFB-BA46-4494-BC83-C6E3DF1AA79E}" destId="{C2DB67A3-FE72-4A0C-A7A9-A504EDEFD761}" srcOrd="10" destOrd="0" parTransId="{43FD1150-1223-4BFB-8EF1-261A30E75CD8}" sibTransId="{2FD95C89-8EA5-4203-B6B6-0CAE1EBB90A4}"/>
    <dgm:cxn modelId="{8E683A4A-45DB-4B55-852F-89FCFF6F6DE8}" type="presOf" srcId="{329112C6-6A41-4D25-B990-51119EBCE6E9}" destId="{EF634CAA-FBD6-4E86-9AD6-106B2F49003E}" srcOrd="0" destOrd="0" presId="urn:microsoft.com/office/officeart/2016/7/layout/RepeatingBendingProcessNew"/>
    <dgm:cxn modelId="{9064DA4A-8FAE-475D-8E30-A62CF0C081F0}" type="presOf" srcId="{234E47C7-67EA-4912-9C52-B0D328B98BEE}" destId="{044626FA-2F03-475D-96AC-D8A771D9F4EB}" srcOrd="1" destOrd="0" presId="urn:microsoft.com/office/officeart/2016/7/layout/RepeatingBendingProcessNew"/>
    <dgm:cxn modelId="{09BA954B-CC99-4C8A-8148-1957C32295BC}" type="presOf" srcId="{F4DFAAFB-BA46-4494-BC83-C6E3DF1AA79E}" destId="{806A671E-C133-4EF7-BE4D-3E4EF28F1FDB}" srcOrd="0" destOrd="0" presId="urn:microsoft.com/office/officeart/2016/7/layout/RepeatingBendingProcessNew"/>
    <dgm:cxn modelId="{B3CDF86D-256F-4022-A7D0-C4B0D11C5CD3}" srcId="{F4DFAAFB-BA46-4494-BC83-C6E3DF1AA79E}" destId="{A4FF96FF-9863-4C6E-BF75-15C14CCA26BE}" srcOrd="7" destOrd="0" parTransId="{D085DE49-D500-4192-9DFE-DE7DB94C929D}" sibTransId="{108A1EDA-CF4C-456F-8C89-538B84A0FCEC}"/>
    <dgm:cxn modelId="{E77D8450-FFA0-489E-AAF4-6E8C1790511C}" type="presOf" srcId="{C2C71739-5274-4199-A5C8-3CD96267427A}" destId="{0A8D61C6-BA20-4807-B2F8-2773201ACD5D}" srcOrd="0" destOrd="0" presId="urn:microsoft.com/office/officeart/2016/7/layout/RepeatingBendingProcessNew"/>
    <dgm:cxn modelId="{C1439772-A5CA-4EF1-9F40-9936E9EA138E}" srcId="{F4DFAAFB-BA46-4494-BC83-C6E3DF1AA79E}" destId="{6BD6CEA6-096A-47BA-9A13-B6912D69EB28}" srcOrd="6" destOrd="0" parTransId="{5792C52C-DD07-4FFB-8389-BC6F4F809117}" sibTransId="{2EB2C269-E55A-4183-88B6-802C6DE760D2}"/>
    <dgm:cxn modelId="{0ABFE852-9163-424B-ABFE-4806132C831A}" type="presOf" srcId="{7F2BA914-4A55-4746-A1E1-33AFDD9E1008}" destId="{E6BF638F-1376-4801-9DF0-7CEEAA473B4A}" srcOrd="1" destOrd="0" presId="urn:microsoft.com/office/officeart/2016/7/layout/RepeatingBendingProcessNew"/>
    <dgm:cxn modelId="{AB320A73-2D90-428C-BB90-77E1CBBDE7DF}" type="presOf" srcId="{2FD95C89-8EA5-4203-B6B6-0CAE1EBB90A4}" destId="{919F5024-C447-4996-99E6-1A18D98D81E6}" srcOrd="1" destOrd="0" presId="urn:microsoft.com/office/officeart/2016/7/layout/RepeatingBendingProcessNew"/>
    <dgm:cxn modelId="{9DC2AF73-2719-4F16-AFF3-08A20783C153}" type="presOf" srcId="{7AE0C129-5490-4C1E-B8A4-C43751F0FED0}" destId="{4682AB50-CEBA-404C-BC7E-6EBF047C4A03}" srcOrd="1" destOrd="0" presId="urn:microsoft.com/office/officeart/2016/7/layout/RepeatingBendingProcessNew"/>
    <dgm:cxn modelId="{D8182954-C846-41A7-B843-80C5A74FC217}" type="presOf" srcId="{7F2BA914-4A55-4746-A1E1-33AFDD9E1008}" destId="{16BE5941-3527-4024-9D18-2D7CD207736E}" srcOrd="0" destOrd="0" presId="urn:microsoft.com/office/officeart/2016/7/layout/RepeatingBendingProcessNew"/>
    <dgm:cxn modelId="{AD474655-7D6F-4CEC-BA54-738F0D93C754}" srcId="{F4DFAAFB-BA46-4494-BC83-C6E3DF1AA79E}" destId="{8F1FABF1-CD55-4560-83E7-B80B0890A587}" srcOrd="11" destOrd="0" parTransId="{E4FE21C5-A19C-4E93-94CA-BF2FC1FC1FEB}" sibTransId="{7F2BA914-4A55-4746-A1E1-33AFDD9E1008}"/>
    <dgm:cxn modelId="{7518C457-D704-4C9B-98D3-5F2268E03FEA}" type="presOf" srcId="{DE4F5E35-BB21-4E1B-AD13-644EA1829AF6}" destId="{BDEBB653-CBE1-47B1-9E64-B3FD36EA3498}" srcOrd="0" destOrd="0" presId="urn:microsoft.com/office/officeart/2016/7/layout/RepeatingBendingProcessNew"/>
    <dgm:cxn modelId="{1CCE4878-33A1-4799-B7E9-CAE23064F8CA}" srcId="{F4DFAAFB-BA46-4494-BC83-C6E3DF1AA79E}" destId="{873D3A8C-1073-47E2-A3AB-5F2AAED00A04}" srcOrd="3" destOrd="0" parTransId="{2ACF574F-FE94-4218-A601-911C6CC3A458}" sibTransId="{7AE0C129-5490-4C1E-B8A4-C43751F0FED0}"/>
    <dgm:cxn modelId="{5A6FA558-8FD6-4F42-8BD7-C3BE7133CBD6}" type="presOf" srcId="{108A1EDA-CF4C-456F-8C89-538B84A0FCEC}" destId="{FDB019EE-2C9F-4A90-B339-CAB81B45C3BB}" srcOrd="1" destOrd="0" presId="urn:microsoft.com/office/officeart/2016/7/layout/RepeatingBendingProcessNew"/>
    <dgm:cxn modelId="{1BCEC55A-F147-48B7-AED0-AD1FFE8FFC47}" srcId="{F4DFAAFB-BA46-4494-BC83-C6E3DF1AA79E}" destId="{0E8D4F1F-C951-4094-AF1F-7087B72B34A9}" srcOrd="0" destOrd="0" parTransId="{0FE75AEA-BC97-4864-9E33-C2D962089803}" sibTransId="{DE4F5E35-BB21-4E1B-AD13-644EA1829AF6}"/>
    <dgm:cxn modelId="{F942D680-B825-40EC-93A8-B046A263B77B}" srcId="{F4DFAAFB-BA46-4494-BC83-C6E3DF1AA79E}" destId="{BE28BC22-D04E-4331-8BEA-B242BB49816E}" srcOrd="9" destOrd="0" parTransId="{4D2C2915-F304-44AC-A634-BF24D0B0253E}" sibTransId="{E3B6F008-F6F3-497B-B2B0-CEFB02B21AA2}"/>
    <dgm:cxn modelId="{440D6582-1886-4123-8FD0-BD86284EF649}" type="presOf" srcId="{2EB2C269-E55A-4183-88B6-802C6DE760D2}" destId="{DC6B4350-9C4D-4A9B-862B-1AE81EE43295}" srcOrd="0" destOrd="0" presId="urn:microsoft.com/office/officeart/2016/7/layout/RepeatingBendingProcessNew"/>
    <dgm:cxn modelId="{EAF2988A-2A7F-485E-83AD-538BB6BC7EA1}" srcId="{F4DFAAFB-BA46-4494-BC83-C6E3DF1AA79E}" destId="{7A30D5CC-1036-469E-ACBA-1777AD6A250E}" srcOrd="4" destOrd="0" parTransId="{2773313A-554F-4D44-9F07-FAF63C32C204}" sibTransId="{C2C71739-5274-4199-A5C8-3CD96267427A}"/>
    <dgm:cxn modelId="{6D7E288B-7BE7-4DDB-91C6-1D1D83B4952F}" type="presOf" srcId="{329112C6-6A41-4D25-B990-51119EBCE6E9}" destId="{EED21929-BC1C-46F7-BB69-2699247CE0C4}" srcOrd="1" destOrd="0" presId="urn:microsoft.com/office/officeart/2016/7/layout/RepeatingBendingProcessNew"/>
    <dgm:cxn modelId="{05D8928B-8ABA-4565-9D9D-051FE426CE94}" type="presOf" srcId="{07DABAA4-E062-4DC4-ABA2-888ACC71D853}" destId="{D8558170-95DC-45BD-B647-40442FA6B6C3}" srcOrd="0" destOrd="0" presId="urn:microsoft.com/office/officeart/2016/7/layout/RepeatingBendingProcessNew"/>
    <dgm:cxn modelId="{07048890-0AA7-4C3F-8254-3C310188AAA2}" type="presOf" srcId="{F9AEDCE2-3B50-4966-B3A7-60BDECA0A7FF}" destId="{61ED7840-640A-42C1-BC8A-7A98493BB15E}" srcOrd="1" destOrd="0" presId="urn:microsoft.com/office/officeart/2016/7/layout/RepeatingBendingProcessNew"/>
    <dgm:cxn modelId="{470EF890-174C-454A-A96F-B3FE70FCE540}" srcId="{F4DFAAFB-BA46-4494-BC83-C6E3DF1AA79E}" destId="{19A72298-2097-4DD7-B7B5-3B41B633F7EE}" srcOrd="13" destOrd="0" parTransId="{79161C0C-DC25-469F-AACF-A7A87386EACE}" sibTransId="{60CE8E9B-7242-42BE-8BCE-2C9611B175F2}"/>
    <dgm:cxn modelId="{FAFF739F-EA05-43EB-86A0-1804732BAB1E}" type="presOf" srcId="{DE4F5E35-BB21-4E1B-AD13-644EA1829AF6}" destId="{8FDA97FA-16B6-43FE-B5CD-EB9579F29594}" srcOrd="1" destOrd="0" presId="urn:microsoft.com/office/officeart/2016/7/layout/RepeatingBendingProcessNew"/>
    <dgm:cxn modelId="{61A7EAA7-4F01-42F3-AEC7-F355FCB855DC}" type="presOf" srcId="{7AE0C129-5490-4C1E-B8A4-C43751F0FED0}" destId="{948774D2-1F8B-4AE8-90C4-26972C67EDB9}" srcOrd="0" destOrd="0" presId="urn:microsoft.com/office/officeart/2016/7/layout/RepeatingBendingProcessNew"/>
    <dgm:cxn modelId="{23B0CFB2-6B1C-4E45-801A-D1BAFC961EAE}" type="presOf" srcId="{858BD195-32BE-40B5-B7BA-83BA91F1A56F}" destId="{47715681-DBCC-44B0-B203-10EB5B8E3505}" srcOrd="0" destOrd="0" presId="urn:microsoft.com/office/officeart/2016/7/layout/RepeatingBendingProcessNew"/>
    <dgm:cxn modelId="{184598C1-185A-49F3-A632-4D78AA46E177}" type="presOf" srcId="{2EB2C269-E55A-4183-88B6-802C6DE760D2}" destId="{430F4B2A-E78A-4980-BEC0-2B549518031A}" srcOrd="1" destOrd="0" presId="urn:microsoft.com/office/officeart/2016/7/layout/RepeatingBendingProcessNew"/>
    <dgm:cxn modelId="{F8EDAEC2-4C1B-43EC-A8D8-E217C7E24683}" type="presOf" srcId="{E3B6F008-F6F3-497B-B2B0-CEFB02B21AA2}" destId="{F078A316-CBE8-4FFE-A622-E610F7778571}" srcOrd="1" destOrd="0" presId="urn:microsoft.com/office/officeart/2016/7/layout/RepeatingBendingProcessNew"/>
    <dgm:cxn modelId="{101106C4-2B38-4681-B80F-1C12CA8FC259}" srcId="{F4DFAAFB-BA46-4494-BC83-C6E3DF1AA79E}" destId="{07DABAA4-E062-4DC4-ABA2-888ACC71D853}" srcOrd="1" destOrd="0" parTransId="{0C947E7C-4B91-4E45-8EAE-71589CFCB2CE}" sibTransId="{F967F7E1-4287-4AE4-A517-9554AB8B747F}"/>
    <dgm:cxn modelId="{FE0C4CC7-0408-4A21-80D3-23D95C7E9ACD}" type="presOf" srcId="{F9AEDCE2-3B50-4966-B3A7-60BDECA0A7FF}" destId="{E1D98D9A-4277-4C28-8757-1F7007487124}" srcOrd="0" destOrd="0" presId="urn:microsoft.com/office/officeart/2016/7/layout/RepeatingBendingProcessNew"/>
    <dgm:cxn modelId="{9D3F0BCD-BB12-4F52-8B1D-AA865EB4341D}" type="presOf" srcId="{A4FF96FF-9863-4C6E-BF75-15C14CCA26BE}" destId="{21DB1424-DE0A-4E01-82FA-AB4440B3E3C4}" srcOrd="0" destOrd="0" presId="urn:microsoft.com/office/officeart/2016/7/layout/RepeatingBendingProcessNew"/>
    <dgm:cxn modelId="{B43D1ACE-01D0-4823-8E35-AE9DFD57E7EF}" srcId="{F4DFAAFB-BA46-4494-BC83-C6E3DF1AA79E}" destId="{2B82FF42-9B87-4A42-869F-6C8978975082}" srcOrd="14" destOrd="0" parTransId="{8F9F12E7-776A-4849-B142-3C049AEDA66C}" sibTransId="{E48DFA6B-B0B2-483B-9026-B6B2C720C08B}"/>
    <dgm:cxn modelId="{65E65CD2-EBFB-4C3E-B751-DED5E2FF56FE}" type="presOf" srcId="{2B82FF42-9B87-4A42-869F-6C8978975082}" destId="{5C0FA704-05BD-4B12-AC52-A5F0300CFE44}" srcOrd="0" destOrd="0" presId="urn:microsoft.com/office/officeart/2016/7/layout/RepeatingBendingProcessNew"/>
    <dgm:cxn modelId="{35D59FD2-0544-4F11-9CBB-CF6AAFC81C85}" type="presOf" srcId="{234E47C7-67EA-4912-9C52-B0D328B98BEE}" destId="{32E1C95B-8A52-43EC-85B3-2E55DE7C7336}" srcOrd="0" destOrd="0" presId="urn:microsoft.com/office/officeart/2016/7/layout/RepeatingBendingProcessNew"/>
    <dgm:cxn modelId="{F26CEED6-497E-402B-B389-9E24EFCDFB7A}" srcId="{F4DFAAFB-BA46-4494-BC83-C6E3DF1AA79E}" destId="{CA078A84-16B3-4BA6-BB76-F97A46F6E164}" srcOrd="5" destOrd="0" parTransId="{5F14B191-4A2D-45FF-AF6E-AA1DBB91E7BE}" sibTransId="{329112C6-6A41-4D25-B990-51119EBCE6E9}"/>
    <dgm:cxn modelId="{F51040DD-4262-4404-A9DC-D2D3CDEE41AF}" srcId="{F4DFAAFB-BA46-4494-BC83-C6E3DF1AA79E}" destId="{B19CC161-CFDA-4B08-838B-75C9EFAA9B58}" srcOrd="8" destOrd="0" parTransId="{DD62BBFE-0738-4B48-9535-3EE878239FFB}" sibTransId="{234E47C7-67EA-4912-9C52-B0D328B98BEE}"/>
    <dgm:cxn modelId="{2AE85DE0-1C44-4B1C-A1C2-5AEA8464BDF8}" type="presOf" srcId="{108A1EDA-CF4C-456F-8C89-538B84A0FCEC}" destId="{A1E3AF6A-C037-43D7-85F0-9BAE732AED61}" srcOrd="0" destOrd="0" presId="urn:microsoft.com/office/officeart/2016/7/layout/RepeatingBendingProcessNew"/>
    <dgm:cxn modelId="{242449E0-F776-48D6-853D-03EEBE9975A4}" type="presOf" srcId="{8F1FABF1-CD55-4560-83E7-B80B0890A587}" destId="{0DD9D910-5E5C-4746-A896-4C000A28141F}" srcOrd="0" destOrd="0" presId="urn:microsoft.com/office/officeart/2016/7/layout/RepeatingBendingProcessNew"/>
    <dgm:cxn modelId="{4C4FDCE4-B9F8-4C39-BEBD-37E4C3C89079}" type="presOf" srcId="{B19CC161-CFDA-4B08-838B-75C9EFAA9B58}" destId="{DCE1371B-FC49-4298-90C0-465FADDCE691}" srcOrd="0" destOrd="0" presId="urn:microsoft.com/office/officeart/2016/7/layout/RepeatingBendingProcessNew"/>
    <dgm:cxn modelId="{9F67D2E8-88AA-498C-BA7B-70F1DE9F0710}" type="presOf" srcId="{60CE8E9B-7242-42BE-8BCE-2C9611B175F2}" destId="{244EA5B4-B863-4112-8E42-303F4DED2180}" srcOrd="1" destOrd="0" presId="urn:microsoft.com/office/officeart/2016/7/layout/RepeatingBendingProcessNew"/>
    <dgm:cxn modelId="{7276A4EC-C2EC-4D8F-9D9A-D0982EFE7E93}" type="presOf" srcId="{C2DB67A3-FE72-4A0C-A7A9-A504EDEFD761}" destId="{25EC0B38-9A12-4B46-A06F-FE070CC9708C}" srcOrd="0" destOrd="0" presId="urn:microsoft.com/office/officeart/2016/7/layout/RepeatingBendingProcessNew"/>
    <dgm:cxn modelId="{D7DBC3EC-1263-46B4-A368-F2635CEC30F2}" type="presOf" srcId="{F967F7E1-4287-4AE4-A517-9554AB8B747F}" destId="{A522DCE2-0009-459E-B54B-4C27055DA01F}" srcOrd="0" destOrd="0" presId="urn:microsoft.com/office/officeart/2016/7/layout/RepeatingBendingProcessNew"/>
    <dgm:cxn modelId="{BFDB6CF3-8409-42EC-91DC-16B902C3C885}" type="presOf" srcId="{19A72298-2097-4DD7-B7B5-3B41B633F7EE}" destId="{ED1160D5-3329-4263-85A4-024764F9A99C}" srcOrd="0" destOrd="0" presId="urn:microsoft.com/office/officeart/2016/7/layout/RepeatingBendingProcessNew"/>
    <dgm:cxn modelId="{8C478BF4-AB21-47B9-ABCF-951F817B0FA9}" srcId="{F4DFAAFB-BA46-4494-BC83-C6E3DF1AA79E}" destId="{604EB95F-2500-45CF-89AD-C44EE20C4123}" srcOrd="2" destOrd="0" parTransId="{C302BA27-F27A-4F6D-B062-B439586E1E17}" sibTransId="{C846AFD9-F477-4F45-AC3E-A216D4FADD10}"/>
    <dgm:cxn modelId="{BE2CDAF5-8E48-49AC-954D-851757691B05}" type="presOf" srcId="{873D3A8C-1073-47E2-A3AB-5F2AAED00A04}" destId="{DAB09AA3-66F0-49F6-89E3-F43B4C9FD211}" srcOrd="0" destOrd="0" presId="urn:microsoft.com/office/officeart/2016/7/layout/RepeatingBendingProcessNew"/>
    <dgm:cxn modelId="{25DC5D8C-7257-40DA-A9B9-C793E9C99119}" type="presParOf" srcId="{806A671E-C133-4EF7-BE4D-3E4EF28F1FDB}" destId="{E4544E2B-91F7-477F-9F3A-C6C7A023AF52}" srcOrd="0" destOrd="0" presId="urn:microsoft.com/office/officeart/2016/7/layout/RepeatingBendingProcessNew"/>
    <dgm:cxn modelId="{A41FE674-BEE3-4642-8F59-AE311ACC0EEB}" type="presParOf" srcId="{806A671E-C133-4EF7-BE4D-3E4EF28F1FDB}" destId="{BDEBB653-CBE1-47B1-9E64-B3FD36EA3498}" srcOrd="1" destOrd="0" presId="urn:microsoft.com/office/officeart/2016/7/layout/RepeatingBendingProcessNew"/>
    <dgm:cxn modelId="{6F3EECFF-CB88-4279-937B-BC626F1ADBD8}" type="presParOf" srcId="{BDEBB653-CBE1-47B1-9E64-B3FD36EA3498}" destId="{8FDA97FA-16B6-43FE-B5CD-EB9579F29594}" srcOrd="0" destOrd="0" presId="urn:microsoft.com/office/officeart/2016/7/layout/RepeatingBendingProcessNew"/>
    <dgm:cxn modelId="{335D8BE4-9028-4122-AE6B-16E092018032}" type="presParOf" srcId="{806A671E-C133-4EF7-BE4D-3E4EF28F1FDB}" destId="{D8558170-95DC-45BD-B647-40442FA6B6C3}" srcOrd="2" destOrd="0" presId="urn:microsoft.com/office/officeart/2016/7/layout/RepeatingBendingProcessNew"/>
    <dgm:cxn modelId="{42BB8834-6BD8-4530-ABEC-A99BBCC7A6A1}" type="presParOf" srcId="{806A671E-C133-4EF7-BE4D-3E4EF28F1FDB}" destId="{A522DCE2-0009-459E-B54B-4C27055DA01F}" srcOrd="3" destOrd="0" presId="urn:microsoft.com/office/officeart/2016/7/layout/RepeatingBendingProcessNew"/>
    <dgm:cxn modelId="{3222304C-C2BF-44EA-A6D4-353C87037C52}" type="presParOf" srcId="{A522DCE2-0009-459E-B54B-4C27055DA01F}" destId="{95A5E7EF-E161-4DD6-B7AA-8F84FEE58BE6}" srcOrd="0" destOrd="0" presId="urn:microsoft.com/office/officeart/2016/7/layout/RepeatingBendingProcessNew"/>
    <dgm:cxn modelId="{FF936017-0B88-4FFE-AAD4-DCB0922AF802}" type="presParOf" srcId="{806A671E-C133-4EF7-BE4D-3E4EF28F1FDB}" destId="{87AB4EE4-DABA-4B3E-A546-F1D7972FE48A}" srcOrd="4" destOrd="0" presId="urn:microsoft.com/office/officeart/2016/7/layout/RepeatingBendingProcessNew"/>
    <dgm:cxn modelId="{78AE8E74-1C83-4B55-8E8A-407629D71C4B}" type="presParOf" srcId="{806A671E-C133-4EF7-BE4D-3E4EF28F1FDB}" destId="{5AD56F94-7A0B-4FEB-8630-60FC4B85E8B0}" srcOrd="5" destOrd="0" presId="urn:microsoft.com/office/officeart/2016/7/layout/RepeatingBendingProcessNew"/>
    <dgm:cxn modelId="{7FB58824-E942-4145-9A7F-91C129BF2712}" type="presParOf" srcId="{5AD56F94-7A0B-4FEB-8630-60FC4B85E8B0}" destId="{EE5E7555-8A55-41C3-A962-EDADC16EC5D3}" srcOrd="0" destOrd="0" presId="urn:microsoft.com/office/officeart/2016/7/layout/RepeatingBendingProcessNew"/>
    <dgm:cxn modelId="{47806057-DDF9-45AC-947D-3BB34EAFD6D3}" type="presParOf" srcId="{806A671E-C133-4EF7-BE4D-3E4EF28F1FDB}" destId="{DAB09AA3-66F0-49F6-89E3-F43B4C9FD211}" srcOrd="6" destOrd="0" presId="urn:microsoft.com/office/officeart/2016/7/layout/RepeatingBendingProcessNew"/>
    <dgm:cxn modelId="{31F37BF6-B8E5-4E35-AAB1-883FA328C3D7}" type="presParOf" srcId="{806A671E-C133-4EF7-BE4D-3E4EF28F1FDB}" destId="{948774D2-1F8B-4AE8-90C4-26972C67EDB9}" srcOrd="7" destOrd="0" presId="urn:microsoft.com/office/officeart/2016/7/layout/RepeatingBendingProcessNew"/>
    <dgm:cxn modelId="{4AEB2230-50B1-47FB-8408-9CBE1B565D2E}" type="presParOf" srcId="{948774D2-1F8B-4AE8-90C4-26972C67EDB9}" destId="{4682AB50-CEBA-404C-BC7E-6EBF047C4A03}" srcOrd="0" destOrd="0" presId="urn:microsoft.com/office/officeart/2016/7/layout/RepeatingBendingProcessNew"/>
    <dgm:cxn modelId="{AE772B61-8B6E-463A-A98C-706944A05938}" type="presParOf" srcId="{806A671E-C133-4EF7-BE4D-3E4EF28F1FDB}" destId="{CEC51ACA-3CCA-45AB-B566-DC6B1F002E1E}" srcOrd="8" destOrd="0" presId="urn:microsoft.com/office/officeart/2016/7/layout/RepeatingBendingProcessNew"/>
    <dgm:cxn modelId="{AB75F4D2-616A-4689-9471-FBE9D54A28A4}" type="presParOf" srcId="{806A671E-C133-4EF7-BE4D-3E4EF28F1FDB}" destId="{0A8D61C6-BA20-4807-B2F8-2773201ACD5D}" srcOrd="9" destOrd="0" presId="urn:microsoft.com/office/officeart/2016/7/layout/RepeatingBendingProcessNew"/>
    <dgm:cxn modelId="{0A777B0D-7EBA-4A88-AAB9-62566C56F968}" type="presParOf" srcId="{0A8D61C6-BA20-4807-B2F8-2773201ACD5D}" destId="{1296E9A0-EB84-4177-8ECD-2CB135A7FE92}" srcOrd="0" destOrd="0" presId="urn:microsoft.com/office/officeart/2016/7/layout/RepeatingBendingProcessNew"/>
    <dgm:cxn modelId="{96FE41F2-E9C4-4A0D-891E-49D4987BFB1C}" type="presParOf" srcId="{806A671E-C133-4EF7-BE4D-3E4EF28F1FDB}" destId="{8BA6CA96-DA9C-4DC9-A99D-E30E88E7CA42}" srcOrd="10" destOrd="0" presId="urn:microsoft.com/office/officeart/2016/7/layout/RepeatingBendingProcessNew"/>
    <dgm:cxn modelId="{1F66C0EC-6D0D-4507-8A17-A8EBBCEC0103}" type="presParOf" srcId="{806A671E-C133-4EF7-BE4D-3E4EF28F1FDB}" destId="{EF634CAA-FBD6-4E86-9AD6-106B2F49003E}" srcOrd="11" destOrd="0" presId="urn:microsoft.com/office/officeart/2016/7/layout/RepeatingBendingProcessNew"/>
    <dgm:cxn modelId="{8F2494AD-74D3-42A5-9540-FEC6B86759DF}" type="presParOf" srcId="{EF634CAA-FBD6-4E86-9AD6-106B2F49003E}" destId="{EED21929-BC1C-46F7-BB69-2699247CE0C4}" srcOrd="0" destOrd="0" presId="urn:microsoft.com/office/officeart/2016/7/layout/RepeatingBendingProcessNew"/>
    <dgm:cxn modelId="{94AA03F4-7D51-49D4-BFF1-31F108D3A3F0}" type="presParOf" srcId="{806A671E-C133-4EF7-BE4D-3E4EF28F1FDB}" destId="{A17C1FC9-C707-487D-BCF6-7C2F444FE1D5}" srcOrd="12" destOrd="0" presId="urn:microsoft.com/office/officeart/2016/7/layout/RepeatingBendingProcessNew"/>
    <dgm:cxn modelId="{63D26BE4-7746-4D56-BF2D-9D12A30A2F85}" type="presParOf" srcId="{806A671E-C133-4EF7-BE4D-3E4EF28F1FDB}" destId="{DC6B4350-9C4D-4A9B-862B-1AE81EE43295}" srcOrd="13" destOrd="0" presId="urn:microsoft.com/office/officeart/2016/7/layout/RepeatingBendingProcessNew"/>
    <dgm:cxn modelId="{17651488-065E-46F3-BB6A-44EBFA660705}" type="presParOf" srcId="{DC6B4350-9C4D-4A9B-862B-1AE81EE43295}" destId="{430F4B2A-E78A-4980-BEC0-2B549518031A}" srcOrd="0" destOrd="0" presId="urn:microsoft.com/office/officeart/2016/7/layout/RepeatingBendingProcessNew"/>
    <dgm:cxn modelId="{6A41C626-140B-4DDF-8264-A7DB6C26C39F}" type="presParOf" srcId="{806A671E-C133-4EF7-BE4D-3E4EF28F1FDB}" destId="{21DB1424-DE0A-4E01-82FA-AB4440B3E3C4}" srcOrd="14" destOrd="0" presId="urn:microsoft.com/office/officeart/2016/7/layout/RepeatingBendingProcessNew"/>
    <dgm:cxn modelId="{3C1C159B-160B-41AC-A607-7A6F388AC78D}" type="presParOf" srcId="{806A671E-C133-4EF7-BE4D-3E4EF28F1FDB}" destId="{A1E3AF6A-C037-43D7-85F0-9BAE732AED61}" srcOrd="15" destOrd="0" presId="urn:microsoft.com/office/officeart/2016/7/layout/RepeatingBendingProcessNew"/>
    <dgm:cxn modelId="{FD3A6637-BD7E-4DD1-80AD-D2500A395794}" type="presParOf" srcId="{A1E3AF6A-C037-43D7-85F0-9BAE732AED61}" destId="{FDB019EE-2C9F-4A90-B339-CAB81B45C3BB}" srcOrd="0" destOrd="0" presId="urn:microsoft.com/office/officeart/2016/7/layout/RepeatingBendingProcessNew"/>
    <dgm:cxn modelId="{34C7895C-4C7B-489E-9E41-54ECB27E05F3}" type="presParOf" srcId="{806A671E-C133-4EF7-BE4D-3E4EF28F1FDB}" destId="{DCE1371B-FC49-4298-90C0-465FADDCE691}" srcOrd="16" destOrd="0" presId="urn:microsoft.com/office/officeart/2016/7/layout/RepeatingBendingProcessNew"/>
    <dgm:cxn modelId="{2F3EC648-8092-4B8A-BA64-83BE698AC52B}" type="presParOf" srcId="{806A671E-C133-4EF7-BE4D-3E4EF28F1FDB}" destId="{32E1C95B-8A52-43EC-85B3-2E55DE7C7336}" srcOrd="17" destOrd="0" presId="urn:microsoft.com/office/officeart/2016/7/layout/RepeatingBendingProcessNew"/>
    <dgm:cxn modelId="{84F6F2A8-A98C-48A7-9E72-4489E696559C}" type="presParOf" srcId="{32E1C95B-8A52-43EC-85B3-2E55DE7C7336}" destId="{044626FA-2F03-475D-96AC-D8A771D9F4EB}" srcOrd="0" destOrd="0" presId="urn:microsoft.com/office/officeart/2016/7/layout/RepeatingBendingProcessNew"/>
    <dgm:cxn modelId="{B0A19B9B-5310-41CE-B9BF-408FB462F8C1}" type="presParOf" srcId="{806A671E-C133-4EF7-BE4D-3E4EF28F1FDB}" destId="{3835936E-75D9-4F56-9B91-617BE350F0CC}" srcOrd="18" destOrd="0" presId="urn:microsoft.com/office/officeart/2016/7/layout/RepeatingBendingProcessNew"/>
    <dgm:cxn modelId="{1260B802-8886-4502-8CEB-07FB53CA04F7}" type="presParOf" srcId="{806A671E-C133-4EF7-BE4D-3E4EF28F1FDB}" destId="{46E8ED77-BFCF-4A46-881B-FFE0C78FCFE0}" srcOrd="19" destOrd="0" presId="urn:microsoft.com/office/officeart/2016/7/layout/RepeatingBendingProcessNew"/>
    <dgm:cxn modelId="{A69E8203-FB40-484D-9DCD-971881C1024D}" type="presParOf" srcId="{46E8ED77-BFCF-4A46-881B-FFE0C78FCFE0}" destId="{F078A316-CBE8-4FFE-A622-E610F7778571}" srcOrd="0" destOrd="0" presId="urn:microsoft.com/office/officeart/2016/7/layout/RepeatingBendingProcessNew"/>
    <dgm:cxn modelId="{BD8D7F0F-00DF-4E53-817A-091E0DF10F33}" type="presParOf" srcId="{806A671E-C133-4EF7-BE4D-3E4EF28F1FDB}" destId="{25EC0B38-9A12-4B46-A06F-FE070CC9708C}" srcOrd="20" destOrd="0" presId="urn:microsoft.com/office/officeart/2016/7/layout/RepeatingBendingProcessNew"/>
    <dgm:cxn modelId="{5E9DCC39-2501-418E-932E-FA92D7FD413C}" type="presParOf" srcId="{806A671E-C133-4EF7-BE4D-3E4EF28F1FDB}" destId="{D64AA137-A775-4C34-9100-2964E10488C3}" srcOrd="21" destOrd="0" presId="urn:microsoft.com/office/officeart/2016/7/layout/RepeatingBendingProcessNew"/>
    <dgm:cxn modelId="{D1D9B809-E31E-4EF8-A752-FA8DF99A3274}" type="presParOf" srcId="{D64AA137-A775-4C34-9100-2964E10488C3}" destId="{919F5024-C447-4996-99E6-1A18D98D81E6}" srcOrd="0" destOrd="0" presId="urn:microsoft.com/office/officeart/2016/7/layout/RepeatingBendingProcessNew"/>
    <dgm:cxn modelId="{334CD624-273F-4539-9EE7-5E973A433D25}" type="presParOf" srcId="{806A671E-C133-4EF7-BE4D-3E4EF28F1FDB}" destId="{0DD9D910-5E5C-4746-A896-4C000A28141F}" srcOrd="22" destOrd="0" presId="urn:microsoft.com/office/officeart/2016/7/layout/RepeatingBendingProcessNew"/>
    <dgm:cxn modelId="{6D7040CE-2B00-4648-910B-83BA2B8BCED5}" type="presParOf" srcId="{806A671E-C133-4EF7-BE4D-3E4EF28F1FDB}" destId="{16BE5941-3527-4024-9D18-2D7CD207736E}" srcOrd="23" destOrd="0" presId="urn:microsoft.com/office/officeart/2016/7/layout/RepeatingBendingProcessNew"/>
    <dgm:cxn modelId="{59D8F030-3F7D-4831-90C6-A338F14B8CFB}" type="presParOf" srcId="{16BE5941-3527-4024-9D18-2D7CD207736E}" destId="{E6BF638F-1376-4801-9DF0-7CEEAA473B4A}" srcOrd="0" destOrd="0" presId="urn:microsoft.com/office/officeart/2016/7/layout/RepeatingBendingProcessNew"/>
    <dgm:cxn modelId="{49E69FA9-D842-499A-BAF9-E7F92B7641BE}" type="presParOf" srcId="{806A671E-C133-4EF7-BE4D-3E4EF28F1FDB}" destId="{47715681-DBCC-44B0-B203-10EB5B8E3505}" srcOrd="24" destOrd="0" presId="urn:microsoft.com/office/officeart/2016/7/layout/RepeatingBendingProcessNew"/>
    <dgm:cxn modelId="{976E5EFA-032B-4A51-BC82-4BBCCB6B4033}" type="presParOf" srcId="{806A671E-C133-4EF7-BE4D-3E4EF28F1FDB}" destId="{E1D98D9A-4277-4C28-8757-1F7007487124}" srcOrd="25" destOrd="0" presId="urn:microsoft.com/office/officeart/2016/7/layout/RepeatingBendingProcessNew"/>
    <dgm:cxn modelId="{206C073B-1F4A-431D-A93D-22BB39587126}" type="presParOf" srcId="{E1D98D9A-4277-4C28-8757-1F7007487124}" destId="{61ED7840-640A-42C1-BC8A-7A98493BB15E}" srcOrd="0" destOrd="0" presId="urn:microsoft.com/office/officeart/2016/7/layout/RepeatingBendingProcessNew"/>
    <dgm:cxn modelId="{FB7361E5-728B-4228-9255-AEC595E833D1}" type="presParOf" srcId="{806A671E-C133-4EF7-BE4D-3E4EF28F1FDB}" destId="{ED1160D5-3329-4263-85A4-024764F9A99C}" srcOrd="26" destOrd="0" presId="urn:microsoft.com/office/officeart/2016/7/layout/RepeatingBendingProcessNew"/>
    <dgm:cxn modelId="{75AE42A9-C2FD-4EBD-840F-2F3D1DCEC629}" type="presParOf" srcId="{806A671E-C133-4EF7-BE4D-3E4EF28F1FDB}" destId="{75737707-3D83-41F8-8703-676EBA33D349}" srcOrd="27" destOrd="0" presId="urn:microsoft.com/office/officeart/2016/7/layout/RepeatingBendingProcessNew"/>
    <dgm:cxn modelId="{DA7B3135-FE8E-490A-8D1F-ACDADAD01ED9}" type="presParOf" srcId="{75737707-3D83-41F8-8703-676EBA33D349}" destId="{244EA5B4-B863-4112-8E42-303F4DED2180}" srcOrd="0" destOrd="0" presId="urn:microsoft.com/office/officeart/2016/7/layout/RepeatingBendingProcessNew"/>
    <dgm:cxn modelId="{21F13A94-3447-4EBC-B5B3-AA0065C113A8}" type="presParOf" srcId="{806A671E-C133-4EF7-BE4D-3E4EF28F1FDB}" destId="{5C0FA704-05BD-4B12-AC52-A5F0300CFE44}" srcOrd="28"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BB653-CBE1-47B1-9E64-B3FD36EA3498}">
      <dsp:nvSpPr>
        <dsp:cNvPr id="0" name=""/>
        <dsp:cNvSpPr/>
      </dsp:nvSpPr>
      <dsp:spPr>
        <a:xfrm>
          <a:off x="2009557" y="656220"/>
          <a:ext cx="381346" cy="91440"/>
        </a:xfrm>
        <a:custGeom>
          <a:avLst/>
          <a:gdLst/>
          <a:ahLst/>
          <a:cxnLst/>
          <a:rect l="0" t="0" r="0" b="0"/>
          <a:pathLst>
            <a:path>
              <a:moveTo>
                <a:pt x="0" y="45720"/>
              </a:moveTo>
              <a:lnTo>
                <a:pt x="381346"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89931" y="699879"/>
        <a:ext cx="20597" cy="4123"/>
      </dsp:txXfrm>
    </dsp:sp>
    <dsp:sp modelId="{E4544E2B-91F7-477F-9F3A-C6C7A023AF52}">
      <dsp:nvSpPr>
        <dsp:cNvPr id="0" name=""/>
        <dsp:cNvSpPr/>
      </dsp:nvSpPr>
      <dsp:spPr>
        <a:xfrm>
          <a:off x="10048" y="137290"/>
          <a:ext cx="2001308" cy="11293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Recruit local SBS specialists, community leaders - </a:t>
          </a:r>
          <a:r>
            <a:rPr lang="fr-CD" sz="1200" i="1" kern="1200" dirty="0"/>
            <a:t>Project Manager</a:t>
          </a:r>
          <a:endParaRPr lang="en-US" sz="1200" kern="1200" dirty="0"/>
        </a:p>
      </dsp:txBody>
      <dsp:txXfrm>
        <a:off x="10048" y="137290"/>
        <a:ext cx="2001308" cy="1129300"/>
      </dsp:txXfrm>
    </dsp:sp>
    <dsp:sp modelId="{A522DCE2-0009-459E-B54B-4C27055DA01F}">
      <dsp:nvSpPr>
        <dsp:cNvPr id="0" name=""/>
        <dsp:cNvSpPr/>
      </dsp:nvSpPr>
      <dsp:spPr>
        <a:xfrm>
          <a:off x="4212576" y="656220"/>
          <a:ext cx="381346" cy="91440"/>
        </a:xfrm>
        <a:custGeom>
          <a:avLst/>
          <a:gdLst/>
          <a:ahLst/>
          <a:cxnLst/>
          <a:rect l="0" t="0" r="0" b="0"/>
          <a:pathLst>
            <a:path>
              <a:moveTo>
                <a:pt x="0" y="45720"/>
              </a:moveTo>
              <a:lnTo>
                <a:pt x="381346" y="45720"/>
              </a:lnTo>
            </a:path>
          </a:pathLst>
        </a:custGeom>
        <a:noFill/>
        <a:ln w="6350" cap="flat" cmpd="sng" algn="ctr">
          <a:solidFill>
            <a:schemeClr val="accent2">
              <a:hueOff val="-111951"/>
              <a:satOff val="-6456"/>
              <a:lumOff val="6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92951" y="699879"/>
        <a:ext cx="20597" cy="4123"/>
      </dsp:txXfrm>
    </dsp:sp>
    <dsp:sp modelId="{D8558170-95DC-45BD-B647-40442FA6B6C3}">
      <dsp:nvSpPr>
        <dsp:cNvPr id="0" name=""/>
        <dsp:cNvSpPr/>
      </dsp:nvSpPr>
      <dsp:spPr>
        <a:xfrm>
          <a:off x="2423303" y="164619"/>
          <a:ext cx="1791072" cy="1074643"/>
        </a:xfrm>
        <a:prstGeom prst="rect">
          <a:avLst/>
        </a:prstGeom>
        <a:solidFill>
          <a:schemeClr val="accent2">
            <a:hueOff val="-103955"/>
            <a:satOff val="-5995"/>
            <a:lumOff val="6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Select/</a:t>
          </a:r>
          <a:r>
            <a:rPr lang="fr-CD" sz="1200" kern="1200" dirty="0" err="1"/>
            <a:t>adapt</a:t>
          </a:r>
          <a:r>
            <a:rPr lang="fr-CD" sz="1200" kern="1200" dirty="0"/>
            <a:t> KAP surveys - </a:t>
          </a:r>
          <a:r>
            <a:rPr lang="fr-CD" sz="1200" i="1" kern="1200" dirty="0"/>
            <a:t>Project manager, technical team</a:t>
          </a:r>
          <a:endParaRPr lang="en-US" sz="1200" kern="1200" dirty="0"/>
        </a:p>
      </dsp:txBody>
      <dsp:txXfrm>
        <a:off x="2423303" y="164619"/>
        <a:ext cx="1791072" cy="1074643"/>
      </dsp:txXfrm>
    </dsp:sp>
    <dsp:sp modelId="{5AD56F94-7A0B-4FEB-8630-60FC4B85E8B0}">
      <dsp:nvSpPr>
        <dsp:cNvPr id="0" name=""/>
        <dsp:cNvSpPr/>
      </dsp:nvSpPr>
      <dsp:spPr>
        <a:xfrm>
          <a:off x="6708203" y="656220"/>
          <a:ext cx="381346" cy="91440"/>
        </a:xfrm>
        <a:custGeom>
          <a:avLst/>
          <a:gdLst/>
          <a:ahLst/>
          <a:cxnLst/>
          <a:rect l="0" t="0" r="0" b="0"/>
          <a:pathLst>
            <a:path>
              <a:moveTo>
                <a:pt x="0" y="45720"/>
              </a:moveTo>
              <a:lnTo>
                <a:pt x="381346" y="45720"/>
              </a:lnTo>
            </a:path>
          </a:pathLst>
        </a:custGeom>
        <a:noFill/>
        <a:ln w="6350" cap="flat" cmpd="sng" algn="ctr">
          <a:solidFill>
            <a:schemeClr val="accent2">
              <a:hueOff val="-223902"/>
              <a:satOff val="-12912"/>
              <a:lumOff val="132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88578" y="699879"/>
        <a:ext cx="20597" cy="4123"/>
      </dsp:txXfrm>
    </dsp:sp>
    <dsp:sp modelId="{87AB4EE4-DABA-4B3E-A546-F1D7972FE48A}">
      <dsp:nvSpPr>
        <dsp:cNvPr id="0" name=""/>
        <dsp:cNvSpPr/>
      </dsp:nvSpPr>
      <dsp:spPr>
        <a:xfrm>
          <a:off x="4626323" y="164828"/>
          <a:ext cx="2083680" cy="1074224"/>
        </a:xfrm>
        <a:prstGeom prst="rect">
          <a:avLst/>
        </a:prstGeom>
        <a:solidFill>
          <a:schemeClr val="accent2">
            <a:hueOff val="-207909"/>
            <a:satOff val="-11990"/>
            <a:lumOff val="12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Identify a sample for the KAP survey </a:t>
          </a:r>
          <a:r>
            <a:rPr lang="fr-CD" sz="1200" i="1" kern="1200" dirty="0"/>
            <a:t>Project manager, SBS specialist epidemiologist or statistician.</a:t>
          </a:r>
          <a:endParaRPr lang="en-US" sz="1200" kern="1200" dirty="0"/>
        </a:p>
      </dsp:txBody>
      <dsp:txXfrm>
        <a:off x="4626323" y="164828"/>
        <a:ext cx="2083680" cy="1074224"/>
      </dsp:txXfrm>
    </dsp:sp>
    <dsp:sp modelId="{948774D2-1F8B-4AE8-90C4-26972C67EDB9}">
      <dsp:nvSpPr>
        <dsp:cNvPr id="0" name=""/>
        <dsp:cNvSpPr/>
      </dsp:nvSpPr>
      <dsp:spPr>
        <a:xfrm>
          <a:off x="905584" y="1197335"/>
          <a:ext cx="7313469" cy="448802"/>
        </a:xfrm>
        <a:custGeom>
          <a:avLst/>
          <a:gdLst/>
          <a:ahLst/>
          <a:cxnLst/>
          <a:rect l="0" t="0" r="0" b="0"/>
          <a:pathLst>
            <a:path>
              <a:moveTo>
                <a:pt x="7313469" y="0"/>
              </a:moveTo>
              <a:lnTo>
                <a:pt x="7313469" y="241501"/>
              </a:lnTo>
              <a:lnTo>
                <a:pt x="0" y="241501"/>
              </a:lnTo>
              <a:lnTo>
                <a:pt x="0" y="448802"/>
              </a:lnTo>
            </a:path>
          </a:pathLst>
        </a:custGeom>
        <a:noFill/>
        <a:ln w="6350" cap="flat" cmpd="sng" algn="ctr">
          <a:solidFill>
            <a:schemeClr val="accent2">
              <a:hueOff val="-335853"/>
              <a:satOff val="-19368"/>
              <a:lumOff val="19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79090" y="1419674"/>
        <a:ext cx="366458" cy="4123"/>
      </dsp:txXfrm>
    </dsp:sp>
    <dsp:sp modelId="{DAB09AA3-66F0-49F6-89E3-F43B4C9FD211}">
      <dsp:nvSpPr>
        <dsp:cNvPr id="0" name=""/>
        <dsp:cNvSpPr/>
      </dsp:nvSpPr>
      <dsp:spPr>
        <a:xfrm>
          <a:off x="7121950" y="204746"/>
          <a:ext cx="2194207" cy="994389"/>
        </a:xfrm>
        <a:prstGeom prst="rect">
          <a:avLst/>
        </a:prstGeom>
        <a:solidFill>
          <a:schemeClr val="accent2">
            <a:hueOff val="-311864"/>
            <a:satOff val="-17985"/>
            <a:lumOff val="18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Translate the survey into local languages - </a:t>
          </a:r>
          <a:r>
            <a:rPr lang="fr-CD" sz="1200" i="1" kern="1200" dirty="0"/>
            <a:t>Hire translators, possibly field coordinators and teams. </a:t>
          </a:r>
          <a:endParaRPr lang="en-US" sz="1200" kern="1200" dirty="0"/>
        </a:p>
      </dsp:txBody>
      <dsp:txXfrm>
        <a:off x="7121950" y="204746"/>
        <a:ext cx="2194207" cy="994389"/>
      </dsp:txXfrm>
    </dsp:sp>
    <dsp:sp modelId="{0A8D61C6-BA20-4807-B2F8-2773201ACD5D}">
      <dsp:nvSpPr>
        <dsp:cNvPr id="0" name=""/>
        <dsp:cNvSpPr/>
      </dsp:nvSpPr>
      <dsp:spPr>
        <a:xfrm>
          <a:off x="1799321" y="2133547"/>
          <a:ext cx="381346" cy="91440"/>
        </a:xfrm>
        <a:custGeom>
          <a:avLst/>
          <a:gdLst/>
          <a:ahLst/>
          <a:cxnLst/>
          <a:rect l="0" t="0" r="0" b="0"/>
          <a:pathLst>
            <a:path>
              <a:moveTo>
                <a:pt x="0" y="45720"/>
              </a:moveTo>
              <a:lnTo>
                <a:pt x="381346" y="45720"/>
              </a:lnTo>
            </a:path>
          </a:pathLst>
        </a:custGeom>
        <a:noFill/>
        <a:ln w="6350" cap="flat" cmpd="sng" algn="ctr">
          <a:solidFill>
            <a:schemeClr val="accent2">
              <a:hueOff val="-447804"/>
              <a:satOff val="-25824"/>
              <a:lumOff val="265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79695" y="2177206"/>
        <a:ext cx="20597" cy="4123"/>
      </dsp:txXfrm>
    </dsp:sp>
    <dsp:sp modelId="{CEC51ACA-3CCA-45AB-B566-DC6B1F002E1E}">
      <dsp:nvSpPr>
        <dsp:cNvPr id="0" name=""/>
        <dsp:cNvSpPr/>
      </dsp:nvSpPr>
      <dsp:spPr>
        <a:xfrm>
          <a:off x="10048" y="1678537"/>
          <a:ext cx="1791072" cy="1001460"/>
        </a:xfrm>
        <a:prstGeom prst="rect">
          <a:avLst/>
        </a:prstGeom>
        <a:solidFill>
          <a:schemeClr val="accent2">
            <a:hueOff val="-415818"/>
            <a:satOff val="-23979"/>
            <a:lumOff val="24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Pilot testing of the survey - </a:t>
          </a:r>
          <a:r>
            <a:rPr lang="fr-CD" sz="1200" i="1" kern="1200" dirty="0"/>
            <a:t>Field coordinators, supervisors</a:t>
          </a:r>
          <a:endParaRPr lang="en-US" sz="1200" kern="1200" dirty="0"/>
        </a:p>
      </dsp:txBody>
      <dsp:txXfrm>
        <a:off x="10048" y="1678537"/>
        <a:ext cx="1791072" cy="1001460"/>
      </dsp:txXfrm>
    </dsp:sp>
    <dsp:sp modelId="{EF634CAA-FBD6-4E86-9AD6-106B2F49003E}">
      <dsp:nvSpPr>
        <dsp:cNvPr id="0" name=""/>
        <dsp:cNvSpPr/>
      </dsp:nvSpPr>
      <dsp:spPr>
        <a:xfrm>
          <a:off x="4002340" y="2133547"/>
          <a:ext cx="381346" cy="91440"/>
        </a:xfrm>
        <a:custGeom>
          <a:avLst/>
          <a:gdLst/>
          <a:ahLst/>
          <a:cxnLst/>
          <a:rect l="0" t="0" r="0" b="0"/>
          <a:pathLst>
            <a:path>
              <a:moveTo>
                <a:pt x="0" y="45720"/>
              </a:moveTo>
              <a:lnTo>
                <a:pt x="381346" y="45720"/>
              </a:lnTo>
            </a:path>
          </a:pathLst>
        </a:custGeom>
        <a:noFill/>
        <a:ln w="6350" cap="flat" cmpd="sng" algn="ctr">
          <a:solidFill>
            <a:schemeClr val="accent2">
              <a:hueOff val="-559755"/>
              <a:satOff val="-32280"/>
              <a:lumOff val="331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82715" y="2177206"/>
        <a:ext cx="20597" cy="4123"/>
      </dsp:txXfrm>
    </dsp:sp>
    <dsp:sp modelId="{8BA6CA96-DA9C-4DC9-A99D-E30E88E7CA42}">
      <dsp:nvSpPr>
        <dsp:cNvPr id="0" name=""/>
        <dsp:cNvSpPr/>
      </dsp:nvSpPr>
      <dsp:spPr>
        <a:xfrm>
          <a:off x="2213067" y="1691105"/>
          <a:ext cx="1791072" cy="976324"/>
        </a:xfrm>
        <a:prstGeom prst="rect">
          <a:avLst/>
        </a:prstGeom>
        <a:solidFill>
          <a:schemeClr val="accent2">
            <a:hueOff val="-519773"/>
            <a:satOff val="-29974"/>
            <a:lumOff val="30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Create the final version of the survey - </a:t>
          </a:r>
          <a:r>
            <a:rPr lang="fr-CD" sz="1200" i="1" kern="1200" dirty="0"/>
            <a:t>Project manager, technical team</a:t>
          </a:r>
          <a:endParaRPr lang="en-US" sz="1200" kern="1200" dirty="0"/>
        </a:p>
      </dsp:txBody>
      <dsp:txXfrm>
        <a:off x="2213067" y="1691105"/>
        <a:ext cx="1791072" cy="976324"/>
      </dsp:txXfrm>
    </dsp:sp>
    <dsp:sp modelId="{DC6B4350-9C4D-4A9B-862B-1AE81EE43295}">
      <dsp:nvSpPr>
        <dsp:cNvPr id="0" name=""/>
        <dsp:cNvSpPr/>
      </dsp:nvSpPr>
      <dsp:spPr>
        <a:xfrm>
          <a:off x="6205360" y="2133547"/>
          <a:ext cx="381346" cy="91440"/>
        </a:xfrm>
        <a:custGeom>
          <a:avLst/>
          <a:gdLst/>
          <a:ahLst/>
          <a:cxnLst/>
          <a:rect l="0" t="0" r="0" b="0"/>
          <a:pathLst>
            <a:path>
              <a:moveTo>
                <a:pt x="0" y="45720"/>
              </a:moveTo>
              <a:lnTo>
                <a:pt x="381346" y="45720"/>
              </a:lnTo>
            </a:path>
          </a:pathLst>
        </a:custGeom>
        <a:noFill/>
        <a:ln w="6350" cap="flat" cmpd="sng" algn="ctr">
          <a:solidFill>
            <a:schemeClr val="accent2">
              <a:hueOff val="-671706"/>
              <a:satOff val="-38736"/>
              <a:lumOff val="398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85734" y="2177206"/>
        <a:ext cx="20597" cy="4123"/>
      </dsp:txXfrm>
    </dsp:sp>
    <dsp:sp modelId="{A17C1FC9-C707-487D-BCF6-7C2F444FE1D5}">
      <dsp:nvSpPr>
        <dsp:cNvPr id="0" name=""/>
        <dsp:cNvSpPr/>
      </dsp:nvSpPr>
      <dsp:spPr>
        <a:xfrm>
          <a:off x="4416087" y="1703673"/>
          <a:ext cx="1791072" cy="951188"/>
        </a:xfrm>
        <a:prstGeom prst="rect">
          <a:avLst/>
        </a:prstGeom>
        <a:solidFill>
          <a:schemeClr val="accent2">
            <a:hueOff val="-623727"/>
            <a:satOff val="-35969"/>
            <a:lumOff val="36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Electronic Data Collection Program Survey - </a:t>
          </a:r>
          <a:r>
            <a:rPr lang="fr-CD" sz="1200" i="1" kern="1200" dirty="0"/>
            <a:t>Data Manager</a:t>
          </a:r>
          <a:endParaRPr lang="en-US" sz="1200" kern="1200" dirty="0"/>
        </a:p>
      </dsp:txBody>
      <dsp:txXfrm>
        <a:off x="4416087" y="1703673"/>
        <a:ext cx="1791072" cy="951188"/>
      </dsp:txXfrm>
    </dsp:sp>
    <dsp:sp modelId="{A1E3AF6A-C037-43D7-85F0-9BAE732AED61}">
      <dsp:nvSpPr>
        <dsp:cNvPr id="0" name=""/>
        <dsp:cNvSpPr/>
      </dsp:nvSpPr>
      <dsp:spPr>
        <a:xfrm>
          <a:off x="8408379" y="2133547"/>
          <a:ext cx="381346" cy="91440"/>
        </a:xfrm>
        <a:custGeom>
          <a:avLst/>
          <a:gdLst/>
          <a:ahLst/>
          <a:cxnLst/>
          <a:rect l="0" t="0" r="0" b="0"/>
          <a:pathLst>
            <a:path>
              <a:moveTo>
                <a:pt x="0" y="45720"/>
              </a:moveTo>
              <a:lnTo>
                <a:pt x="381346" y="45720"/>
              </a:lnTo>
            </a:path>
          </a:pathLst>
        </a:custGeom>
        <a:noFill/>
        <a:ln w="6350" cap="flat" cmpd="sng" algn="ctr">
          <a:solidFill>
            <a:schemeClr val="accent2">
              <a:hueOff val="-783657"/>
              <a:satOff val="-45192"/>
              <a:lumOff val="4646"/>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88754" y="2177206"/>
        <a:ext cx="20597" cy="4123"/>
      </dsp:txXfrm>
    </dsp:sp>
    <dsp:sp modelId="{21DB1424-DE0A-4E01-82FA-AB4440B3E3C4}">
      <dsp:nvSpPr>
        <dsp:cNvPr id="0" name=""/>
        <dsp:cNvSpPr/>
      </dsp:nvSpPr>
      <dsp:spPr>
        <a:xfrm>
          <a:off x="6619106" y="1691105"/>
          <a:ext cx="1791072" cy="976324"/>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Recruitment of data collectors - </a:t>
          </a:r>
          <a:r>
            <a:rPr lang="fr-CD" sz="1200" i="1" kern="1200" dirty="0"/>
            <a:t>Project manager, technical team</a:t>
          </a:r>
          <a:endParaRPr lang="en-US" sz="1200" kern="1200" dirty="0"/>
        </a:p>
      </dsp:txBody>
      <dsp:txXfrm>
        <a:off x="6619106" y="1691105"/>
        <a:ext cx="1791072" cy="976324"/>
      </dsp:txXfrm>
    </dsp:sp>
    <dsp:sp modelId="{32E1C95B-8A52-43EC-85B3-2E55DE7C7336}">
      <dsp:nvSpPr>
        <dsp:cNvPr id="0" name=""/>
        <dsp:cNvSpPr/>
      </dsp:nvSpPr>
      <dsp:spPr>
        <a:xfrm>
          <a:off x="1090521" y="2609442"/>
          <a:ext cx="8627140" cy="450102"/>
        </a:xfrm>
        <a:custGeom>
          <a:avLst/>
          <a:gdLst/>
          <a:ahLst/>
          <a:cxnLst/>
          <a:rect l="0" t="0" r="0" b="0"/>
          <a:pathLst>
            <a:path>
              <a:moveTo>
                <a:pt x="8627140" y="0"/>
              </a:moveTo>
              <a:lnTo>
                <a:pt x="8627140" y="242151"/>
              </a:lnTo>
              <a:lnTo>
                <a:pt x="0" y="242151"/>
              </a:lnTo>
              <a:lnTo>
                <a:pt x="0" y="450102"/>
              </a:lnTo>
            </a:path>
          </a:pathLst>
        </a:custGeom>
        <a:noFill/>
        <a:ln w="6350" cap="flat" cmpd="sng" algn="ctr">
          <a:solidFill>
            <a:schemeClr val="accent2">
              <a:hueOff val="-895608"/>
              <a:satOff val="-51648"/>
              <a:lumOff val="531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88079" y="2832431"/>
        <a:ext cx="432026" cy="4123"/>
      </dsp:txXfrm>
    </dsp:sp>
    <dsp:sp modelId="{DCE1371B-FC49-4298-90C0-465FADDCE691}">
      <dsp:nvSpPr>
        <dsp:cNvPr id="0" name=""/>
        <dsp:cNvSpPr/>
      </dsp:nvSpPr>
      <dsp:spPr>
        <a:xfrm>
          <a:off x="8822126" y="1747293"/>
          <a:ext cx="1791072" cy="863949"/>
        </a:xfrm>
        <a:prstGeom prst="rect">
          <a:avLst/>
        </a:prstGeom>
        <a:solidFill>
          <a:schemeClr val="accent2">
            <a:hueOff val="-831636"/>
            <a:satOff val="-47959"/>
            <a:lumOff val="49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Train data collectors - </a:t>
          </a:r>
          <a:r>
            <a:rPr lang="fr-CD" sz="1200" i="1" kern="1200" dirty="0"/>
            <a:t>Project manager, field coordinators, field supervisors, data collectors.</a:t>
          </a:r>
          <a:endParaRPr lang="en-US" sz="1200" kern="1200" dirty="0"/>
        </a:p>
      </dsp:txBody>
      <dsp:txXfrm>
        <a:off x="8822126" y="1747293"/>
        <a:ext cx="1791072" cy="863949"/>
      </dsp:txXfrm>
    </dsp:sp>
    <dsp:sp modelId="{46E8ED77-BFCF-4A46-881B-FFE0C78FCFE0}">
      <dsp:nvSpPr>
        <dsp:cNvPr id="0" name=""/>
        <dsp:cNvSpPr/>
      </dsp:nvSpPr>
      <dsp:spPr>
        <a:xfrm>
          <a:off x="2169195" y="3583546"/>
          <a:ext cx="381346" cy="91440"/>
        </a:xfrm>
        <a:custGeom>
          <a:avLst/>
          <a:gdLst/>
          <a:ahLst/>
          <a:cxnLst/>
          <a:rect l="0" t="0" r="0" b="0"/>
          <a:pathLst>
            <a:path>
              <a:moveTo>
                <a:pt x="0" y="45720"/>
              </a:moveTo>
              <a:lnTo>
                <a:pt x="381346" y="45720"/>
              </a:lnTo>
            </a:path>
          </a:pathLst>
        </a:custGeom>
        <a:noFill/>
        <a:ln w="6350" cap="flat" cmpd="sng" algn="ctr">
          <a:solidFill>
            <a:schemeClr val="accent2">
              <a:hueOff val="-1007559"/>
              <a:satOff val="-58104"/>
              <a:lumOff val="597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49570" y="3627205"/>
        <a:ext cx="20597" cy="4123"/>
      </dsp:txXfrm>
    </dsp:sp>
    <dsp:sp modelId="{3835936E-75D9-4F56-9B91-617BE350F0CC}">
      <dsp:nvSpPr>
        <dsp:cNvPr id="0" name=""/>
        <dsp:cNvSpPr/>
      </dsp:nvSpPr>
      <dsp:spPr>
        <a:xfrm>
          <a:off x="10048" y="3091944"/>
          <a:ext cx="2160947" cy="1074643"/>
        </a:xfrm>
        <a:prstGeom prst="rect">
          <a:avLst/>
        </a:prstGeom>
        <a:solidFill>
          <a:schemeClr val="accent2">
            <a:hueOff val="-935590"/>
            <a:satOff val="-53954"/>
            <a:lumOff val="55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Collect data and oversee quality control - </a:t>
          </a:r>
          <a:r>
            <a:rPr lang="fr-CD" sz="1200" i="1" kern="1200" dirty="0"/>
            <a:t>Field coordinators, field supervisors, data collectors.</a:t>
          </a:r>
          <a:endParaRPr lang="en-US" sz="1200" kern="1200" dirty="0"/>
        </a:p>
      </dsp:txBody>
      <dsp:txXfrm>
        <a:off x="10048" y="3091944"/>
        <a:ext cx="2160947" cy="1074643"/>
      </dsp:txXfrm>
    </dsp:sp>
    <dsp:sp modelId="{D64AA137-A775-4C34-9100-2964E10488C3}">
      <dsp:nvSpPr>
        <dsp:cNvPr id="0" name=""/>
        <dsp:cNvSpPr/>
      </dsp:nvSpPr>
      <dsp:spPr>
        <a:xfrm>
          <a:off x="4372215" y="3583546"/>
          <a:ext cx="381346" cy="91440"/>
        </a:xfrm>
        <a:custGeom>
          <a:avLst/>
          <a:gdLst/>
          <a:ahLst/>
          <a:cxnLst/>
          <a:rect l="0" t="0" r="0" b="0"/>
          <a:pathLst>
            <a:path>
              <a:moveTo>
                <a:pt x="0" y="45720"/>
              </a:moveTo>
              <a:lnTo>
                <a:pt x="381346" y="45720"/>
              </a:lnTo>
            </a:path>
          </a:pathLst>
        </a:custGeom>
        <a:noFill/>
        <a:ln w="6350" cap="flat" cmpd="sng" algn="ctr">
          <a:solidFill>
            <a:schemeClr val="accent2">
              <a:hueOff val="-1119510"/>
              <a:satOff val="-64560"/>
              <a:lumOff val="663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52589" y="3627205"/>
        <a:ext cx="20597" cy="4123"/>
      </dsp:txXfrm>
    </dsp:sp>
    <dsp:sp modelId="{25EC0B38-9A12-4B46-A06F-FE070CC9708C}">
      <dsp:nvSpPr>
        <dsp:cNvPr id="0" name=""/>
        <dsp:cNvSpPr/>
      </dsp:nvSpPr>
      <dsp:spPr>
        <a:xfrm>
          <a:off x="2582942" y="3091944"/>
          <a:ext cx="1791072" cy="1074643"/>
        </a:xfrm>
        <a:prstGeom prst="rect">
          <a:avLst/>
        </a:prstGeom>
        <a:solidFill>
          <a:schemeClr val="accent2">
            <a:hueOff val="-1039545"/>
            <a:satOff val="-59949"/>
            <a:lumOff val="6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Clean up data - </a:t>
          </a:r>
          <a:r>
            <a:rPr lang="fr-CD" sz="1200" i="1" kern="1200" dirty="0"/>
            <a:t>Data Manager</a:t>
          </a:r>
          <a:endParaRPr lang="en-US" sz="1200" kern="1200" dirty="0"/>
        </a:p>
      </dsp:txBody>
      <dsp:txXfrm>
        <a:off x="2582942" y="3091944"/>
        <a:ext cx="1791072" cy="1074643"/>
      </dsp:txXfrm>
    </dsp:sp>
    <dsp:sp modelId="{16BE5941-3527-4024-9D18-2D7CD207736E}">
      <dsp:nvSpPr>
        <dsp:cNvPr id="0" name=""/>
        <dsp:cNvSpPr/>
      </dsp:nvSpPr>
      <dsp:spPr>
        <a:xfrm>
          <a:off x="6575234" y="3583546"/>
          <a:ext cx="381346" cy="91440"/>
        </a:xfrm>
        <a:custGeom>
          <a:avLst/>
          <a:gdLst/>
          <a:ahLst/>
          <a:cxnLst/>
          <a:rect l="0" t="0" r="0" b="0"/>
          <a:pathLst>
            <a:path>
              <a:moveTo>
                <a:pt x="0" y="45720"/>
              </a:moveTo>
              <a:lnTo>
                <a:pt x="381346" y="45720"/>
              </a:lnTo>
            </a:path>
          </a:pathLst>
        </a:custGeom>
        <a:noFill/>
        <a:ln w="6350" cap="flat" cmpd="sng" algn="ctr">
          <a:solidFill>
            <a:schemeClr val="accent2">
              <a:hueOff val="-1231461"/>
              <a:satOff val="-71016"/>
              <a:lumOff val="730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55609" y="3627205"/>
        <a:ext cx="20597" cy="4123"/>
      </dsp:txXfrm>
    </dsp:sp>
    <dsp:sp modelId="{0DD9D910-5E5C-4746-A896-4C000A28141F}">
      <dsp:nvSpPr>
        <dsp:cNvPr id="0" name=""/>
        <dsp:cNvSpPr/>
      </dsp:nvSpPr>
      <dsp:spPr>
        <a:xfrm>
          <a:off x="4785961" y="3091944"/>
          <a:ext cx="1791072" cy="1074643"/>
        </a:xfrm>
        <a:prstGeom prst="rect">
          <a:avLst/>
        </a:prstGeom>
        <a:solidFill>
          <a:schemeClr val="accent2">
            <a:hueOff val="-1143499"/>
            <a:satOff val="-65943"/>
            <a:lumOff val="67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Analyze Data - </a:t>
          </a:r>
          <a:r>
            <a:rPr lang="fr-CD" sz="1200" i="1" kern="1200" dirty="0"/>
            <a:t>Data Manager</a:t>
          </a:r>
          <a:endParaRPr lang="en-US" sz="1200" kern="1200" dirty="0"/>
        </a:p>
      </dsp:txBody>
      <dsp:txXfrm>
        <a:off x="4785961" y="3091944"/>
        <a:ext cx="1791072" cy="1074643"/>
      </dsp:txXfrm>
    </dsp:sp>
    <dsp:sp modelId="{E1D98D9A-4277-4C28-8757-1F7007487124}">
      <dsp:nvSpPr>
        <dsp:cNvPr id="0" name=""/>
        <dsp:cNvSpPr/>
      </dsp:nvSpPr>
      <dsp:spPr>
        <a:xfrm>
          <a:off x="8778254" y="3583546"/>
          <a:ext cx="381346" cy="91440"/>
        </a:xfrm>
        <a:custGeom>
          <a:avLst/>
          <a:gdLst/>
          <a:ahLst/>
          <a:cxnLst/>
          <a:rect l="0" t="0" r="0" b="0"/>
          <a:pathLst>
            <a:path>
              <a:moveTo>
                <a:pt x="0" y="45720"/>
              </a:moveTo>
              <a:lnTo>
                <a:pt x="381346" y="45720"/>
              </a:lnTo>
            </a:path>
          </a:pathLst>
        </a:custGeom>
        <a:noFill/>
        <a:ln w="6350" cap="flat" cmpd="sng" algn="ctr">
          <a:solidFill>
            <a:schemeClr val="accent2">
              <a:hueOff val="-1343412"/>
              <a:satOff val="-77472"/>
              <a:lumOff val="796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958628" y="3627205"/>
        <a:ext cx="20597" cy="4123"/>
      </dsp:txXfrm>
    </dsp:sp>
    <dsp:sp modelId="{47715681-DBCC-44B0-B203-10EB5B8E3505}">
      <dsp:nvSpPr>
        <dsp:cNvPr id="0" name=""/>
        <dsp:cNvSpPr/>
      </dsp:nvSpPr>
      <dsp:spPr>
        <a:xfrm>
          <a:off x="6988981" y="3091944"/>
          <a:ext cx="1791072" cy="1074643"/>
        </a:xfrm>
        <a:prstGeom prst="rect">
          <a:avLst/>
        </a:prstGeom>
        <a:solidFill>
          <a:schemeClr val="accent2">
            <a:hueOff val="-1247454"/>
            <a:satOff val="-71938"/>
            <a:lumOff val="7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Developing presentations - </a:t>
          </a:r>
          <a:r>
            <a:rPr lang="fr-CD" sz="1200" i="1" kern="1200" dirty="0"/>
            <a:t>Project Manager</a:t>
          </a:r>
          <a:endParaRPr lang="en-US" sz="1200" kern="1200" dirty="0"/>
        </a:p>
      </dsp:txBody>
      <dsp:txXfrm>
        <a:off x="6988981" y="3091944"/>
        <a:ext cx="1791072" cy="1074643"/>
      </dsp:txXfrm>
    </dsp:sp>
    <dsp:sp modelId="{75737707-3D83-41F8-8703-676EBA33D349}">
      <dsp:nvSpPr>
        <dsp:cNvPr id="0" name=""/>
        <dsp:cNvSpPr/>
      </dsp:nvSpPr>
      <dsp:spPr>
        <a:xfrm>
          <a:off x="905584" y="4164788"/>
          <a:ext cx="9181952" cy="381346"/>
        </a:xfrm>
        <a:custGeom>
          <a:avLst/>
          <a:gdLst/>
          <a:ahLst/>
          <a:cxnLst/>
          <a:rect l="0" t="0" r="0" b="0"/>
          <a:pathLst>
            <a:path>
              <a:moveTo>
                <a:pt x="9181952" y="0"/>
              </a:moveTo>
              <a:lnTo>
                <a:pt x="9181952" y="207773"/>
              </a:lnTo>
              <a:lnTo>
                <a:pt x="0" y="207773"/>
              </a:lnTo>
              <a:lnTo>
                <a:pt x="0" y="381346"/>
              </a:lnTo>
            </a:path>
          </a:pathLst>
        </a:custGeom>
        <a:noFill/>
        <a:ln w="6350" cap="flat" cmpd="sng" algn="ctr">
          <a:solidFill>
            <a:schemeClr val="accent2">
              <a:hueOff val="-1455363"/>
              <a:satOff val="-83928"/>
              <a:lumOff val="8628"/>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6781" y="4353400"/>
        <a:ext cx="459559" cy="4123"/>
      </dsp:txXfrm>
    </dsp:sp>
    <dsp:sp modelId="{ED1160D5-3329-4263-85A4-024764F9A99C}">
      <dsp:nvSpPr>
        <dsp:cNvPr id="0" name=""/>
        <dsp:cNvSpPr/>
      </dsp:nvSpPr>
      <dsp:spPr>
        <a:xfrm>
          <a:off x="9192000" y="3091944"/>
          <a:ext cx="1791072" cy="1074643"/>
        </a:xfrm>
        <a:prstGeom prst="rect">
          <a:avLst/>
        </a:prstGeom>
        <a:solidFill>
          <a:schemeClr val="accent2">
            <a:hueOff val="-1351408"/>
            <a:satOff val="-77933"/>
            <a:lumOff val="80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l" defTabSz="533400">
            <a:lnSpc>
              <a:spcPct val="90000"/>
            </a:lnSpc>
            <a:spcBef>
              <a:spcPct val="0"/>
            </a:spcBef>
            <a:spcAft>
              <a:spcPct val="35000"/>
            </a:spcAft>
            <a:buNone/>
          </a:pPr>
          <a:r>
            <a:rPr lang="fr-CD" sz="1200" kern="1200" dirty="0"/>
            <a:t>Share results with stakeholders - </a:t>
          </a:r>
          <a:r>
            <a:rPr lang="fr-CD" sz="1200" i="1" kern="1200" dirty="0"/>
            <a:t>Project Manager</a:t>
          </a:r>
          <a:endParaRPr lang="en-US" sz="1200" kern="1200" dirty="0"/>
        </a:p>
      </dsp:txBody>
      <dsp:txXfrm>
        <a:off x="9192000" y="3091944"/>
        <a:ext cx="1791072" cy="1074643"/>
      </dsp:txXfrm>
    </dsp:sp>
    <dsp:sp modelId="{5C0FA704-05BD-4B12-AC52-A5F0300CFE44}">
      <dsp:nvSpPr>
        <dsp:cNvPr id="0" name=""/>
        <dsp:cNvSpPr/>
      </dsp:nvSpPr>
      <dsp:spPr>
        <a:xfrm>
          <a:off x="10048" y="4578535"/>
          <a:ext cx="1791072" cy="76029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764" tIns="92124" rIns="87764" bIns="92124" numCol="1" spcCol="1270" anchor="ctr" anchorCtr="0">
          <a:noAutofit/>
        </a:bodyPr>
        <a:lstStyle/>
        <a:p>
          <a:pPr marL="0" lvl="0" indent="0" algn="ctr" defTabSz="533400">
            <a:lnSpc>
              <a:spcPct val="90000"/>
            </a:lnSpc>
            <a:spcBef>
              <a:spcPct val="0"/>
            </a:spcBef>
            <a:spcAft>
              <a:spcPct val="35000"/>
            </a:spcAft>
            <a:buNone/>
          </a:pPr>
          <a:r>
            <a:rPr lang="fr-FR" sz="1200" kern="1200" dirty="0"/>
            <a:t>Steps in the preparation and implementation of a KAP survey</a:t>
          </a:r>
          <a:endParaRPr lang="en-US" sz="1200" kern="1200" dirty="0"/>
        </a:p>
      </dsp:txBody>
      <dsp:txXfrm>
        <a:off x="10048" y="4578535"/>
        <a:ext cx="1791072" cy="76029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8:45:14.35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4.51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7.231"/>
    </inkml:context>
    <inkml:brush xml:id="br0">
      <inkml:brushProperty name="width" value="0.05" units="cm"/>
      <inkml:brushProperty name="height" value="0.05" units="cm"/>
      <inkml:brushProperty name="color" value="#E71224"/>
    </inkml:brush>
  </inkml:definitions>
  <inkml:trace contextRef="#ctx0" brushRef="#br0">0 0 24575,'0'5'0,"0"6"0,0 1-8191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9.45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9.81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50.158"/>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53.19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53.56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14T18:50:04.982"/>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4:43.754"/>
    </inkml:context>
    <inkml:brush xml:id="br0">
      <inkml:brushProperty name="width" value="0.05" units="cm"/>
      <inkml:brushProperty name="height" value="0.05" units="cm"/>
      <inkml:brushProperty name="color" value="#E71224"/>
    </inkml:brush>
  </inkml:definitions>
  <inkml:trace contextRef="#ctx0" brushRef="#br0">605 204 24575,'-4'0'0,"0"-1"0,0 0 0,0 0 0,0 0 0,0 0 0,-6-3 0,-12-4 0,-21 1 0,0 2 0,-1 2 0,-80 4 0,45 1 0,67-2 0,1 1 0,-1 0 0,0 1 0,1 0 0,-1 1 0,1 0 0,0 1 0,0 0 0,0 1 0,-11 7 0,17-9 0,-1 1 0,1 0 0,0 0 0,-1 0 0,2 0 0,-1 1 0,0 0 0,1 0 0,0 1 0,0-1 0,1 1 0,0-1 0,0 1 0,0 0 0,0 1 0,1-1 0,0 0 0,0 1 0,0 7 0,0-3 0,1 1 0,1 0 0,0 0 0,0 0 0,1 0 0,1-1 0,0 1 0,1 0 0,6 19 0,-5-22 0,1-1 0,-1 1 0,1-1 0,1 0 0,-1 0 0,2 0 0,-1-1 0,1 0 0,0-1 0,0 1 0,1-1 0,11 7 0,-4-4 0,0-1 0,0-1 0,1-1 0,0 0 0,30 7 0,85 7 0,-43-8 0,10-1 0,0-5 0,120-7 0,-80-1 0,1655 2 0,-1776 1 0,-1-2 0,1 0 0,-1-1 0,0-1 0,1-1 0,24-8 0,-33 8 0,1 1 0,-1-2 0,0 1 0,0-1 0,0-1 0,-1 1 0,1-1 0,-2-1 0,1 1 0,-1-1 0,0 0 0,0-1 0,5-8 0,-4 4 0,0 0 0,-1-1 0,-1 1 0,0-1 0,0 0 0,-2 0 0,0-1 0,0 1 0,-1-1 0,0-18 0,-2 22 0,0 1 0,-1 0 0,0 0 0,-1-1 0,0 1 0,0 0 0,-1 1 0,0-1 0,-1 0 0,1 1 0,-2 0 0,1 0 0,-1 0 0,-1 0 0,1 1 0,-10-9 0,5 6 0,-1 1 0,0 0 0,-1 0 0,0 2 0,-1-1 0,1 2 0,-1 0 0,-21-7 0,-10-1 0,-61-9 0,-18-5 0,90 19 0,-1 2 0,0 1 0,-45-3 0,-103 7 0,-23-12 0,35 1 0,158 13 0,-177-11 0,-107-9 0,-5 21 0,105 1 0,-392-2 0,579-1 0,1 1 0,0 1 0,0 0 0,0 0 0,0 1 0,-12 3 0,16-3 0,0-1 0,0 1 0,1 1 0,-1-1 0,1 0 0,-1 1 0,1 0 0,0 0 0,0 0 0,0 0 0,1 0 0,-1 1 0,1-1 0,-4 7 0,1 1 0,0-1 0,-1 0 0,-1 0 0,0 0 0,0-1 0,-1 0 0,0-1 0,0 0 0,-1 0 0,0 0 0,0-1 0,-11 6 0,-13 4-1365,4-1-5461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4:45.28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2.41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3.130"/>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3.481"/>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3.812"/>
    </inkml:context>
    <inkml:brush xml:id="br0">
      <inkml:brushProperty name="width" value="0.05" units="cm"/>
      <inkml:brushProperty name="height" value="0.05" units="cm"/>
      <inkml:brushProperty name="color" value="#E71224"/>
    </inkml:brush>
  </inkml:definitions>
  <inkml:trace contextRef="#ctx0" brushRef="#br0">0 1 24575,'0'5'0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7T13:25:44.150"/>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DDF0D-01E8-4E42-91B5-05A0DD7EBB7C}" type="datetimeFigureOut">
              <a:rPr lang="en-US" smtClean="0"/>
              <a:t>2/29/2024</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Modify the mask text styles</a:t>
            </a:r>
          </a:p>
          <a:p>
            <a:pPr lvl="1"/>
            <a:r>
              <a:rPr lang="fr-FR"/>
              <a:t>Second level</a:t>
            </a:r>
          </a:p>
          <a:p>
            <a:pPr lvl="2"/>
            <a:r>
              <a:rPr lang="fr-FR"/>
              <a:t>Third level</a:t>
            </a:r>
          </a:p>
          <a:p>
            <a:pPr lvl="3"/>
            <a:r>
              <a:rPr lang="fr-FR"/>
              <a:t>Fourth level</a:t>
            </a:r>
          </a:p>
          <a:p>
            <a:pPr lvl="4"/>
            <a:r>
              <a:rPr lang="fr-FR"/>
              <a:t>Fifth level</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F8AF6-2714-4E24-8347-418CEFCB8304}" type="slidenum">
              <a:rPr lang="en-US" smtClean="0"/>
              <a:t>‹#›</a:t>
            </a:fld>
            <a:endParaRPr lang="en-US"/>
          </a:p>
        </p:txBody>
      </p:sp>
    </p:spTree>
    <p:extLst>
      <p:ext uri="{BB962C8B-B14F-4D97-AF65-F5344CB8AC3E}">
        <p14:creationId xmlns:p14="http://schemas.microsoft.com/office/powerpoint/2010/main" val="2977169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stattrek.com/survey-sampling/sample-size-calculator.aspx"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africa.unwomen.org/en/where-we-are/west-and-central-africa/democratic-republic-of-congo"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cidrap.umn.edu/news-perspective/2018/07/news-scan-jul-31-2018#:~:text=The%20DRC%27s%20health%20ministry%20urged%20health%20workers%20to,Beni%2C%20which%20has%20a%20population%20of%20about%20232%2C000."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fr-CD" sz="1200" kern="1200" dirty="0">
                <a:solidFill>
                  <a:schemeClr val="tx1"/>
                </a:solidFill>
                <a:effectLst/>
                <a:latin typeface="+mn-lt"/>
                <a:ea typeface="+mn-ea"/>
                <a:cs typeface="+mn-cs"/>
              </a:rPr>
              <a:t>This material was produced under a cooperative agreement (No. 1 NU2HGH000047-01-00) between the </a:t>
            </a:r>
            <a:r>
              <a:rPr lang="fr-CD" sz="1200" b="1" kern="1200" dirty="0">
                <a:solidFill>
                  <a:schemeClr val="tx1"/>
                </a:solidFill>
                <a:effectLst/>
                <a:latin typeface="+mn-lt"/>
                <a:ea typeface="+mn-ea"/>
                <a:cs typeface="+mn-cs"/>
              </a:rPr>
              <a:t>US </a:t>
            </a:r>
            <a:r>
              <a:rPr lang="fr-CD" sz="1200" b="1" kern="1200" dirty="0" err="1">
                <a:solidFill>
                  <a:schemeClr val="tx1"/>
                </a:solidFill>
                <a:effectLst/>
                <a:latin typeface="+mn-lt"/>
                <a:ea typeface="+mn-ea"/>
                <a:cs typeface="+mn-cs"/>
              </a:rPr>
              <a:t>Centers </a:t>
            </a:r>
            <a:r>
              <a:rPr lang="fr-CD" sz="1200" b="1" kern="1200" dirty="0">
                <a:solidFill>
                  <a:schemeClr val="tx1"/>
                </a:solidFill>
                <a:effectLst/>
                <a:latin typeface="+mn-lt"/>
                <a:ea typeface="+mn-ea"/>
                <a:cs typeface="+mn-cs"/>
              </a:rPr>
              <a:t>for </a:t>
            </a:r>
            <a:r>
              <a:rPr lang="fr-CD" sz="1200" b="1" kern="1200" dirty="0" err="1">
                <a:solidFill>
                  <a:schemeClr val="tx1"/>
                </a:solidFill>
                <a:effectLst/>
                <a:latin typeface="+mn-lt"/>
                <a:ea typeface="+mn-ea"/>
                <a:cs typeface="+mn-cs"/>
              </a:rPr>
              <a:t>Disease </a:t>
            </a:r>
            <a:r>
              <a:rPr lang="fr-CD" sz="1200" b="1" kern="1200" dirty="0">
                <a:solidFill>
                  <a:schemeClr val="tx1"/>
                </a:solidFill>
                <a:effectLst/>
                <a:latin typeface="+mn-lt"/>
                <a:ea typeface="+mn-ea"/>
                <a:cs typeface="+mn-cs"/>
              </a:rPr>
              <a:t>Control and </a:t>
            </a:r>
            <a:r>
              <a:rPr lang="fr-CD" sz="1200" b="1" kern="1200" dirty="0" err="1">
                <a:solidFill>
                  <a:schemeClr val="tx1"/>
                </a:solidFill>
                <a:effectLst/>
                <a:latin typeface="+mn-lt"/>
                <a:ea typeface="+mn-ea"/>
                <a:cs typeface="+mn-cs"/>
              </a:rPr>
              <a:t>Prevention </a:t>
            </a:r>
            <a:r>
              <a:rPr lang="fr-CD" sz="1200" kern="1200" dirty="0">
                <a:solidFill>
                  <a:schemeClr val="tx1"/>
                </a:solidFill>
                <a:effectLst/>
                <a:latin typeface="+mn-lt"/>
                <a:ea typeface="+mn-ea"/>
                <a:cs typeface="+mn-cs"/>
              </a:rPr>
              <a:t>(US CDC) and </a:t>
            </a:r>
            <a:r>
              <a:rPr lang="fr-CD" sz="1200" b="1" kern="1200" dirty="0">
                <a:solidFill>
                  <a:schemeClr val="tx1"/>
                </a:solidFill>
                <a:effectLst/>
                <a:latin typeface="+mn-lt"/>
                <a:ea typeface="+mn-ea"/>
                <a:cs typeface="+mn-cs"/>
              </a:rPr>
              <a:t>RTI International, </a:t>
            </a:r>
            <a:r>
              <a:rPr lang="fr-CD" sz="1200" kern="1200" dirty="0">
                <a:solidFill>
                  <a:schemeClr val="tx1"/>
                </a:solidFill>
                <a:effectLst/>
                <a:latin typeface="+mn-lt"/>
                <a:ea typeface="+mn-ea"/>
                <a:cs typeface="+mn-cs"/>
              </a:rPr>
              <a:t>2022. It is offered free of charge for use in community-based analysis and research, with credit to the US CDC and RTI International as the original authors of the guide, survey questionnaires, and all Excel templates and data dictionary. </a:t>
            </a:r>
          </a:p>
          <a:p>
            <a:pPr marL="171450" marR="0" indent="-171450">
              <a:lnSpc>
                <a:spcPct val="107000"/>
              </a:lnSpc>
              <a:spcBef>
                <a:spcPts val="0"/>
              </a:spcBef>
              <a:spcAft>
                <a:spcPts val="800"/>
              </a:spcAft>
              <a:buFont typeface="Arial" panose="020B0604020202020204" pitchFamily="34" charset="0"/>
              <a:buChar char="•"/>
            </a:pPr>
            <a:r>
              <a:rPr lang="fr-FR" sz="1200" kern="1200" dirty="0">
                <a:solidFill>
                  <a:schemeClr val="tx1"/>
                </a:solidFill>
                <a:effectLst/>
                <a:latin typeface="+mn-lt"/>
                <a:ea typeface="+mn-ea"/>
                <a:cs typeface="+mn-cs"/>
              </a:rPr>
              <a:t>This guide was developed in collaboration with the </a:t>
            </a:r>
            <a:r>
              <a:rPr lang="fr-FR" sz="1200" b="1" kern="1200" dirty="0">
                <a:solidFill>
                  <a:schemeClr val="tx1"/>
                </a:solidFill>
                <a:effectLst/>
                <a:latin typeface="+mn-lt"/>
                <a:ea typeface="+mn-ea"/>
                <a:cs typeface="+mn-cs"/>
              </a:rPr>
              <a:t>Ministry of Public Health, Hygiene and Prevention, </a:t>
            </a:r>
            <a:r>
              <a:rPr lang="fr-FR" sz="1200" kern="1200" dirty="0">
                <a:solidFill>
                  <a:schemeClr val="tx1"/>
                </a:solidFill>
                <a:effectLst/>
                <a:latin typeface="+mn-lt"/>
                <a:ea typeface="+mn-ea"/>
                <a:cs typeface="+mn-cs"/>
              </a:rPr>
              <a:t>through the </a:t>
            </a:r>
            <a:r>
              <a:rPr lang="fr-FR" sz="1200" b="1" kern="1200" dirty="0">
                <a:solidFill>
                  <a:schemeClr val="tx1"/>
                </a:solidFill>
                <a:effectLst/>
                <a:latin typeface="+mn-lt"/>
                <a:ea typeface="+mn-ea"/>
                <a:cs typeface="+mn-cs"/>
              </a:rPr>
              <a:t>National Program of Communication for Health Promotion (PNCPS) </a:t>
            </a:r>
            <a:r>
              <a:rPr lang="fr-FR" sz="1200" kern="1200" dirty="0">
                <a:solidFill>
                  <a:schemeClr val="tx1"/>
                </a:solidFill>
                <a:effectLst/>
                <a:latin typeface="+mn-lt"/>
                <a:ea typeface="+mn-ea"/>
                <a:cs typeface="+mn-cs"/>
              </a:rPr>
              <a:t>and the </a:t>
            </a:r>
            <a:r>
              <a:rPr lang="fr-FR" sz="1200" b="1" kern="1200" dirty="0">
                <a:solidFill>
                  <a:schemeClr val="tx1"/>
                </a:solidFill>
                <a:effectLst/>
                <a:latin typeface="+mn-lt"/>
                <a:ea typeface="+mn-ea"/>
                <a:cs typeface="+mn-cs"/>
              </a:rPr>
              <a:t>Health Communication </a:t>
            </a:r>
            <a:r>
              <a:rPr lang="fr-FR" sz="1200" b="1" kern="1200" dirty="0" err="1">
                <a:solidFill>
                  <a:schemeClr val="tx1"/>
                </a:solidFill>
                <a:effectLst/>
                <a:latin typeface="+mn-lt"/>
                <a:ea typeface="+mn-ea"/>
                <a:cs typeface="+mn-cs"/>
              </a:rPr>
              <a:t>Task </a:t>
            </a:r>
            <a:r>
              <a:rPr lang="fr-FR" sz="1200" b="1" kern="1200" dirty="0">
                <a:solidFill>
                  <a:schemeClr val="tx1"/>
                </a:solidFill>
                <a:effectLst/>
                <a:latin typeface="+mn-lt"/>
                <a:ea typeface="+mn-ea"/>
                <a:cs typeface="+mn-cs"/>
              </a:rPr>
              <a:t>Force </a:t>
            </a:r>
            <a:r>
              <a:rPr lang="fr-FR" sz="1200" kern="1200" dirty="0">
                <a:solidFill>
                  <a:schemeClr val="tx1"/>
                </a:solidFill>
                <a:effectLst/>
                <a:latin typeface="+mn-lt"/>
                <a:ea typeface="+mn-ea"/>
                <a:cs typeface="+mn-cs"/>
              </a:rPr>
              <a:t>under the coordination of Mr. Raoul </a:t>
            </a:r>
            <a:r>
              <a:rPr lang="fr-FR" sz="1200" kern="1200" dirty="0" err="1">
                <a:solidFill>
                  <a:schemeClr val="tx1"/>
                </a:solidFill>
                <a:effectLst/>
                <a:latin typeface="+mn-lt"/>
                <a:ea typeface="+mn-ea"/>
                <a:cs typeface="+mn-cs"/>
              </a:rPr>
              <a:t>Kamanda Mangamfu</a:t>
            </a:r>
            <a:r>
              <a:rPr lang="fr-FR" sz="1200" kern="1200" dirty="0">
                <a:solidFill>
                  <a:schemeClr val="tx1"/>
                </a:solidFill>
                <a:effectLst/>
                <a:latin typeface="+mn-lt"/>
                <a:ea typeface="+mn-ea"/>
                <a:cs typeface="+mn-cs"/>
              </a:rPr>
              <a:t>, National Director of PNCPS and National Coordinator of the </a:t>
            </a:r>
            <a:r>
              <a:rPr lang="fr-FR" sz="1200" kern="1200" dirty="0" err="1">
                <a:solidFill>
                  <a:schemeClr val="tx1"/>
                </a:solidFill>
                <a:effectLst/>
                <a:latin typeface="+mn-lt"/>
                <a:ea typeface="+mn-ea"/>
                <a:cs typeface="+mn-cs"/>
              </a:rPr>
              <a:t>Task </a:t>
            </a:r>
            <a:r>
              <a:rPr lang="fr-FR" sz="1200" kern="1200" dirty="0">
                <a:solidFill>
                  <a:schemeClr val="tx1"/>
                </a:solidFill>
                <a:effectLst/>
                <a:latin typeface="+mn-lt"/>
                <a:ea typeface="+mn-ea"/>
                <a:cs typeface="+mn-cs"/>
              </a:rPr>
              <a:t>Force.  The dissemination of this guide for its implementation and use will be ensured by the PNCPS and CDC to other structures and user services of the Ministry of Public Health, Hygiene and Prevention as well as organizations and projects operating in the health sector.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3E59EFB-D9D2-4AEF-8FAC-03B30C8FDC60}" type="slidenum">
              <a:rPr lang="en-US" smtClean="0"/>
              <a:t>1</a:t>
            </a:fld>
            <a:endParaRPr lang="en-US"/>
          </a:p>
        </p:txBody>
      </p:sp>
    </p:spTree>
    <p:extLst>
      <p:ext uri="{BB962C8B-B14F-4D97-AF65-F5344CB8AC3E}">
        <p14:creationId xmlns:p14="http://schemas.microsoft.com/office/powerpoint/2010/main" val="456807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objective of my TDY was to assist with the COVID 19 RCCE CARE Acts project.</a:t>
            </a:r>
          </a:p>
          <a:p>
            <a:r>
              <a:rPr lang="en-US"/>
              <a:t>In my next slide, I am going to give you a quick overview of the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66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In this section of the guide, we explain how to define the purpose of the survey, and then, if you need to add questions, how to create well-designed survey questions and how to test them.</a:t>
            </a:r>
          </a:p>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It is important to define the need for your survey so that you know whether the two questionnaires provide the information you need before using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5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In this section of the guide, we explain how to define the purpose of the survey and then, if you need to add questions, how to create well-designed survey questions and how to test them.</a:t>
            </a:r>
          </a:p>
          <a:p>
            <a:pPr marL="0" marR="0">
              <a:lnSpc>
                <a:spcPct val="107000"/>
              </a:lnSpc>
              <a:spcBef>
                <a:spcPts val="0"/>
              </a:spcBef>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It is important to define the need for your survey so that you know whether the two questionnaires provide the information you need before using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851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main objective of CAP </a:t>
            </a:r>
            <a:r>
              <a:rPr lang="en-US" dirty="0" err="1"/>
              <a:t>Survey </a:t>
            </a:r>
            <a:r>
              <a:rPr lang="en-US" dirty="0"/>
              <a:t>#1 is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solidFill>
                  <a:schemeClr val="tx1"/>
                </a:solidFill>
              </a:rPr>
              <a:t>Provide information </a:t>
            </a:r>
            <a:r>
              <a:rPr lang="en-US" sz="1200" dirty="0">
                <a:solidFill>
                  <a:schemeClr val="tx1"/>
                </a:solidFill>
              </a:rPr>
              <a:t>on knowledge, attitudes and practices related to Ebola transmission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Identify trusted leaders who participate in community engagement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If the survey is conducted periodically over time, it may be useful for measuring changes in attitudes and behaviors related to Ebola.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data collected through the survey will provide information 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knowledge, beliefs, and attitudes that contribute to the spread of Ebola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rPr>
              <a:t>Assists in understanding the social environment and identifying needs and opportunities for community engagement.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976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The </a:t>
            </a:r>
            <a:r>
              <a:rPr lang="en-US" dirty="0"/>
              <a:t>CAP 1 </a:t>
            </a:r>
            <a:r>
              <a:rPr lang="en-US" dirty="0" err="1"/>
              <a:t>survey </a:t>
            </a:r>
            <a:r>
              <a:rPr lang="en-US" dirty="0"/>
              <a:t>has a total of 59 questions and takes about 45 minutes to complete.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includes a mix of multiple choice and open-ended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themes addressed in Survey 1 are as follows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effectLst/>
                <a:latin typeface="Calibri" panose="020F0502020204030204" pitchFamily="34" charset="0"/>
                <a:ea typeface="Yu Mincho" panose="02020400000000000000" pitchFamily="18" charset="-128"/>
                <a:cs typeface="Arial" panose="020B0604020202020204" pitchFamily="34" charset="0"/>
              </a:rPr>
              <a:t>Key sources of health information in the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effectLst/>
                <a:latin typeface="Carlito"/>
                <a:ea typeface="Yu Mincho" panose="02020400000000000000" pitchFamily="18" charset="-128"/>
                <a:cs typeface="Arial" panose="020B0604020202020204" pitchFamily="34" charset="0"/>
              </a:rPr>
              <a:t>Does the community </a:t>
            </a:r>
            <a:r>
              <a:rPr lang="en-US" sz="1800" b="0" cap="none" dirty="0">
                <a:effectLst/>
                <a:latin typeface="Carlito"/>
                <a:ea typeface="Carlito"/>
                <a:cs typeface="Carlito"/>
              </a:rPr>
              <a:t>trust the </a:t>
            </a:r>
            <a:r>
              <a:rPr lang="en-US" sz="1800" b="0" cap="none" dirty="0">
                <a:solidFill>
                  <a:srgbClr val="000000"/>
                </a:solidFill>
                <a:effectLst/>
                <a:latin typeface="Carlito"/>
                <a:ea typeface="Carlito"/>
                <a:cs typeface="Carlito"/>
              </a:rPr>
              <a:t>health information it receives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solidFill>
                  <a:schemeClr val="tx1"/>
                </a:solidFill>
                <a:effectLst/>
                <a:latin typeface="Carlito"/>
                <a:ea typeface="Carlito"/>
                <a:cs typeface="Carlito"/>
              </a:rPr>
              <a:t>What are the </a:t>
            </a:r>
            <a:r>
              <a:rPr lang="en-US" sz="1800" b="0" cap="none"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main health problems in the community,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cap="none" dirty="0">
                <a:solidFill>
                  <a:srgbClr val="000000"/>
                </a:solidFill>
                <a:effectLst/>
                <a:latin typeface="Calibri" panose="020F0502020204030204" pitchFamily="34" charset="0"/>
                <a:ea typeface="Yu Mincho" panose="02020400000000000000" pitchFamily="18" charset="-128"/>
                <a:cs typeface="Arial" panose="020B0604020202020204" pitchFamily="34" charset="0"/>
              </a:rPr>
              <a:t>knowledge and concerns about Ebola virus disease, its </a:t>
            </a:r>
            <a:r>
              <a:rPr lang="en-US" sz="1800" b="0" cap="none" dirty="0">
                <a:effectLst/>
                <a:latin typeface="Calibri" panose="020F0502020204030204" pitchFamily="34" charset="0"/>
                <a:ea typeface="Yu Mincho" panose="02020400000000000000" pitchFamily="18" charset="-128"/>
                <a:cs typeface="Arial" panose="020B0604020202020204" pitchFamily="34" charset="0"/>
              </a:rPr>
              <a:t>transmission, and protective measures.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cap="none" dirty="0">
              <a:effectLst/>
              <a:latin typeface="Calibri" panose="020F0502020204030204" pitchFamily="34" charset="0"/>
              <a:ea typeface="Yu Mincho" panose="02020400000000000000" pitchFamily="18" charset="-128"/>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b="1" cap="none"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5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The </a:t>
            </a:r>
            <a:r>
              <a:rPr lang="en-US" dirty="0"/>
              <a:t>CAP 2 </a:t>
            </a:r>
            <a:r>
              <a:rPr lang="en-US" dirty="0" err="1"/>
              <a:t>survey </a:t>
            </a:r>
            <a:r>
              <a:rPr lang="en-US" dirty="0"/>
              <a:t>focused on community interaction and response confidence.</a:t>
            </a:r>
            <a:endParaRPr lang="en-US"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 data collected through the survey will provide information on </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What are community members' observations, experiences, and impressions of the response teams?</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What is the community's support or involvement in response efforts?</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Do these experiences build or break trust? </a:t>
            </a:r>
          </a:p>
          <a:p>
            <a:pPr marL="342900" marR="0" lvl="0" indent="-342900" algn="l" defTabSz="914400" rtl="0" eaLnBrk="1" fontAlgn="t" latinLnBrk="0" hangingPunct="1">
              <a:lnSpc>
                <a:spcPct val="100000"/>
              </a:lnSpc>
              <a:spcBef>
                <a:spcPts val="0"/>
              </a:spcBef>
              <a:spcAft>
                <a:spcPts val="0"/>
              </a:spcAft>
              <a:buClrTx/>
              <a:buSzPct val="100000"/>
              <a:buFont typeface="Arial" panose="020B0604020202020204" pitchFamily="34" charset="0"/>
              <a:buChar char="•"/>
              <a:tabLst/>
              <a:defRP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What do response teams need to do differently? </a:t>
            </a:r>
            <a:endParaRPr lang="en-US" sz="1200" b="0" i="0" u="none" strike="noStrike" cap="none" spc="0" dirty="0">
              <a:solidFill>
                <a:schemeClr val="tx1"/>
              </a:solidFill>
              <a:effectLst/>
              <a:latin typeface="+mn-lt"/>
            </a:endParaRPr>
          </a:p>
          <a:p>
            <a:pPr marL="342900" marR="0" indent="-342900" algn="l" fontAlgn="t">
              <a:spcBef>
                <a:spcPts val="0"/>
              </a:spcBef>
              <a:spcAft>
                <a:spcPts val="0"/>
              </a:spcAft>
              <a:buClrTx/>
              <a:buSzPct val="100000"/>
              <a:buFont typeface="Arial" panose="020B0604020202020204" pitchFamily="34" charset="0"/>
              <a:buChar char="•"/>
            </a:pPr>
            <a:r>
              <a:rPr lang="en-US" sz="1200" b="0" i="0" u="none" strike="noStrike" cap="none" spc="0" dirty="0">
                <a:solidFill>
                  <a:schemeClr val="tx1"/>
                </a:solidFill>
                <a:effectLst/>
                <a:latin typeface="+mn-lt"/>
                <a:ea typeface="Calibri" panose="020F0502020204030204" pitchFamily="34" charset="0"/>
                <a:cs typeface="Times New Roman" panose="02020603050405020304" pitchFamily="18" charset="0"/>
              </a:rPr>
              <a:t>What are examples of positive experiences or unintended consequences of intervention activities?</a:t>
            </a:r>
            <a:endParaRPr lang="en-US" sz="1200" b="0" i="0" u="none" strike="noStrike" cap="none" spc="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May be useful to better understand communities with low levels of support for the epidemic response, or to understand differences in support for the Ebola response between different communities.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63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234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2400" dirty="0">
              <a:solidFill>
                <a:schemeClr val="tx1"/>
              </a:solidFill>
            </a:endParaRPr>
          </a:p>
          <a:p>
            <a:pPr marL="0" marR="0">
              <a:lnSpc>
                <a:spcPct val="107000"/>
              </a:lnSpc>
              <a:spcBef>
                <a:spcPts val="0"/>
              </a:spcBef>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You can use one or both questionnaires depending on your needs</a:t>
            </a:r>
          </a:p>
          <a:p>
            <a:pPr marL="0" marR="0">
              <a:lnSpc>
                <a:spcPct val="107000"/>
              </a:lnSpc>
              <a:spcBef>
                <a:spcPts val="0"/>
              </a:spcBef>
              <a:spcAft>
                <a:spcPts val="800"/>
              </a:spcAft>
            </a:pPr>
            <a:endParaRPr lang="fr-FR"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You may not need all the questions, in which case it is best to take only the questions you really need. </a:t>
            </a:r>
          </a:p>
          <a:p>
            <a:pPr marL="0" marR="0">
              <a:lnSpc>
                <a:spcPct val="107000"/>
              </a:lnSpc>
              <a:spcBef>
                <a:spcPts val="0"/>
              </a:spcBef>
              <a:spcAft>
                <a:spcPts val="800"/>
              </a:spcAft>
            </a:pPr>
            <a:endParaRPr lang="fr-FR"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On the other hand, there may be some information you need that is not included in the </a:t>
            </a:r>
            <a:r>
              <a:rPr lang="fr-FR" sz="2400" kern="1200" dirty="0">
                <a:effectLst/>
                <a:latin typeface="Calibri" panose="020F0502020204030204" pitchFamily="34" charset="0"/>
                <a:ea typeface="Calibri" panose="020F0502020204030204" pitchFamily="34" charset="0"/>
                <a:cs typeface="Times New Roman" panose="02020603050405020304" pitchFamily="18" charset="0"/>
              </a:rPr>
              <a:t>two questionnaires</a:t>
            </a: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 so you can add the questions you need.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2400" kern="1200" dirty="0">
                <a:effectLst/>
                <a:latin typeface="Calibri" panose="020F0502020204030204" pitchFamily="34" charset="0"/>
                <a:ea typeface="Times New Roman" panose="02020603050405020304" pitchFamily="18" charset="0"/>
                <a:cs typeface="Times New Roman" panose="02020603050405020304" pitchFamily="18" charset="0"/>
              </a:rPr>
              <a:t>Or you may decide that the survey questionnaires provide exactly what you need, and use them as is.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kern="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Whatever your decision</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it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is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important that you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take the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time to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think about it so that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you don't ask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unnecessary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questions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or miss the opportunity to get all the </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information you </a:t>
            </a:r>
            <a:r>
              <a:rPr lang="en-US" sz="2400" kern="1200" dirty="0" err="1">
                <a:effectLst/>
                <a:latin typeface="Calibri" panose="020F0502020204030204" pitchFamily="34" charset="0"/>
                <a:ea typeface="Times New Roman" panose="02020603050405020304" pitchFamily="18" charset="0"/>
                <a:cs typeface="Times New Roman" panose="02020603050405020304" pitchFamily="18" charset="0"/>
              </a:rPr>
              <a:t>need</a:t>
            </a:r>
            <a:r>
              <a:rPr lang="en-US" sz="2400" kern="12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endParaRPr lang="en-US" sz="2400" kern="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2400" dirty="0">
                <a:effectLst/>
                <a:latin typeface="Calibri" panose="020F0502020204030204" pitchFamily="34" charset="0"/>
                <a:ea typeface="Calibri" panose="020F0502020204030204" pitchFamily="34" charset="0"/>
                <a:cs typeface="Times New Roman" panose="02020603050405020304" pitchFamily="18" charset="0"/>
              </a:rPr>
              <a:t>For more details on this topic, see section 3.4.1 of the guide, which discusses key concepts in survey design.</a:t>
            </a:r>
          </a:p>
          <a:p>
            <a:pPr marL="0" marR="0">
              <a:lnSpc>
                <a:spcPct val="107000"/>
              </a:lnSpc>
              <a:spcBef>
                <a:spcPts val="0"/>
              </a:spcBef>
              <a:spcAft>
                <a:spcPts val="800"/>
              </a:spcAft>
            </a:pP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endParaRPr lang="en-US" sz="24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15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i="0" dirty="0">
                <a:solidFill>
                  <a:srgbClr val="000000"/>
                </a:solidFill>
                <a:effectLst/>
                <a:latin typeface="Montserrat" panose="00000500000000000000" pitchFamily="2" charset="0"/>
              </a:rPr>
              <a:t>Here are some important points about using the KAP survey in the toolbox:</a:t>
            </a:r>
          </a:p>
          <a:p>
            <a:r>
              <a:rPr lang="en-US" b="1" dirty="0"/>
              <a:t>Limit survey questions to priority information needs </a:t>
            </a:r>
          </a:p>
          <a:p>
            <a:pPr marL="171450" indent="-171450">
              <a:buFont typeface="Arial" panose="020B0604020202020204" pitchFamily="34" charset="0"/>
              <a:buChar char="•"/>
            </a:pPr>
            <a:r>
              <a:rPr lang="en-US" dirty="0"/>
              <a:t>There is a temptation to add unnecessary information because it may be interesting. We must be respectful of people's time. Adding more questions will add fatigue and may reduce the quality of the answer.</a:t>
            </a:r>
          </a:p>
          <a:p>
            <a:r>
              <a:rPr lang="en-US" b="1" dirty="0"/>
              <a:t>Use survey questions written in the respondent's native language</a:t>
            </a:r>
            <a:r>
              <a:rPr lang="en-US" dirty="0"/>
              <a:t>:</a:t>
            </a:r>
          </a:p>
          <a:p>
            <a:r>
              <a:rPr lang="en-US" dirty="0"/>
              <a:t>Survey questions should be written in a language with which respondents are most comfortable.</a:t>
            </a:r>
          </a:p>
          <a:p>
            <a:endParaRPr lang="en-US" dirty="0"/>
          </a:p>
          <a:p>
            <a:pPr lvl="0">
              <a:lnSpc>
                <a:spcPct val="100000"/>
              </a:lnSpc>
            </a:pPr>
            <a:r>
              <a:rPr lang="en-US" b="1" dirty="0"/>
              <a:t>Test all survey questions</a:t>
            </a:r>
            <a:r>
              <a:rPr lang="en-US" dirty="0"/>
              <a:t>:</a:t>
            </a:r>
          </a:p>
          <a:p>
            <a:pPr lvl="0">
              <a:lnSpc>
                <a:spcPct val="100000"/>
              </a:lnSpc>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pilot tests will be an opportunity for investigators to practice </a:t>
            </a:r>
            <a:r>
              <a:rPr lang="en-US" sz="2600" dirty="0" err="1">
                <a:effectLst/>
                <a:latin typeface="Calibri" panose="020F0502020204030204" pitchFamily="34" charset="0"/>
                <a:ea typeface="Calibri" panose="020F0502020204030204" pitchFamily="34" charset="0"/>
                <a:cs typeface="Times New Roman" panose="02020603050405020304" pitchFamily="18" charset="0"/>
              </a:rPr>
              <a:t>using </a:t>
            </a:r>
            <a:r>
              <a:rPr lang="en-US" sz="2600" dirty="0">
                <a:effectLst/>
                <a:latin typeface="Calibri" panose="020F0502020204030204" pitchFamily="34" charset="0"/>
                <a:ea typeface="Calibri" panose="020F0502020204030204" pitchFamily="34" charset="0"/>
                <a:cs typeface="Times New Roman" panose="02020603050405020304" pitchFamily="18" charset="0"/>
              </a:rPr>
              <a:t>the survey, understand the time it takes, and practice recording responses. </a:t>
            </a:r>
          </a:p>
          <a:p>
            <a:pPr lvl="0">
              <a:lnSpc>
                <a:spcPct val="100000"/>
              </a:lnSpc>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pPr>
            <a:r>
              <a:rPr lang="en-US" b="1" dirty="0"/>
              <a:t>Includes a method of follow-up when individuals refuse to participate or are not at home: </a:t>
            </a:r>
          </a:p>
          <a:p>
            <a:pPr lvl="0">
              <a:lnSpc>
                <a:spcPct val="100000"/>
              </a:lnSpc>
            </a:pPr>
            <a:r>
              <a:rPr lang="en-US" sz="1800" dirty="0">
                <a:effectLst/>
                <a:latin typeface="Calibri" panose="020F0502020204030204" pitchFamily="34" charset="0"/>
                <a:ea typeface="Calibri" panose="020F0502020204030204" pitchFamily="34" charset="0"/>
                <a:cs typeface="Times New Roman" panose="02020603050405020304" pitchFamily="18" charset="0"/>
              </a:rPr>
              <a:t>Tracking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this </a:t>
            </a:r>
            <a:r>
              <a:rPr lang="en-US" sz="1800" dirty="0">
                <a:effectLst/>
                <a:latin typeface="Calibri" panose="020F0502020204030204" pitchFamily="34" charset="0"/>
                <a:ea typeface="Calibri" panose="020F0502020204030204" pitchFamily="34" charset="0"/>
                <a:cs typeface="Times New Roman" panose="02020603050405020304" pitchFamily="18" charset="0"/>
              </a:rPr>
              <a:t>information is important because you need it to calculate survey participation rates. </a:t>
            </a:r>
          </a:p>
          <a:p>
            <a:pPr lvl="0">
              <a:lnSpc>
                <a:spcPct val="100000"/>
              </a:lnSpc>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pPr>
            <a:endParaRPr lang="en-US" sz="2600" dirty="0">
              <a:effectLst/>
              <a:latin typeface="Calibri" panose="020F0502020204030204" pitchFamily="34" charset="0"/>
              <a:cs typeface="Times New Roman" panose="02020603050405020304" pitchFamily="18" charset="0"/>
            </a:endParaRPr>
          </a:p>
          <a:p>
            <a:pPr lvl="0">
              <a:lnSpc>
                <a:spcPct val="100000"/>
              </a:lnSpc>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0242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collected orally by an interviewer.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entered on a tablet or recorded on paper survey forms.  Both methods work well.  The main difference is that with the paper survey, data collectors will need to enter the survey responses into a computer afterwards.  Also, with the paper-based data </a:t>
            </a:r>
            <a:r>
              <a:rPr lang="en-US" dirty="0" err="1"/>
              <a:t>collection, </a:t>
            </a:r>
            <a:r>
              <a:rPr lang="en-US" dirty="0"/>
              <a:t>data collectors will need to keep a list of survey refusals and people who were not home when the interview was attempted. This information will be important for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a:lnSpc>
                <a:spcPct val="100000"/>
              </a:lnSpc>
            </a:pPr>
            <a:r>
              <a:rPr lang="en-US" sz="1200" dirty="0">
                <a:solidFill>
                  <a:schemeClr val="tx1"/>
                </a:solidFill>
              </a:rPr>
              <a:t>The table is then uploaded to the online program </a:t>
            </a:r>
          </a:p>
          <a:p>
            <a:pPr lvl="1">
              <a:lnSpc>
                <a:spcPct val="100000"/>
              </a:lnSpc>
            </a:pPr>
            <a:r>
              <a:rPr lang="en-US" sz="1200" dirty="0">
                <a:solidFill>
                  <a:schemeClr val="tx1"/>
                </a:solidFill>
              </a:rPr>
              <a:t>Easy to </a:t>
            </a:r>
            <a:r>
              <a:rPr lang="en-US" sz="1200" dirty="0" err="1">
                <a:solidFill>
                  <a:schemeClr val="tx1"/>
                </a:solidFill>
              </a:rPr>
              <a:t>use </a:t>
            </a:r>
            <a:r>
              <a:rPr lang="en-US" sz="1200" dirty="0">
                <a:solidFill>
                  <a:schemeClr val="tx1"/>
                </a:solidFill>
              </a:rPr>
              <a:t>and faster, but requires a budget for tablets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ormation </a:t>
            </a:r>
            <a:r>
              <a:rPr lang="en-US" dirty="0"/>
              <a:t>for the calculation of the participation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lvl="1">
              <a:lnSpc>
                <a:spcPct val="100000"/>
              </a:lnSpc>
            </a:pPr>
            <a:r>
              <a:rPr lang="en-US" sz="1200" dirty="0">
                <a:solidFill>
                  <a:schemeClr val="tx1"/>
                </a:solidFill>
              </a:rPr>
              <a:t>Print </a:t>
            </a:r>
            <a:r>
              <a:rPr lang="en-US" sz="1200" dirty="0" err="1">
                <a:solidFill>
                  <a:schemeClr val="tx1"/>
                </a:solidFill>
              </a:rPr>
              <a:t>these </a:t>
            </a:r>
            <a:r>
              <a:rPr lang="en-US" sz="1200" dirty="0">
                <a:solidFill>
                  <a:schemeClr val="tx1"/>
                </a:solidFill>
              </a:rPr>
              <a:t>surveys, the interviewer fills them out by hand</a:t>
            </a:r>
          </a:p>
          <a:p>
            <a:pPr lvl="1">
              <a:lnSpc>
                <a:spcPct val="100000"/>
              </a:lnSpc>
            </a:pPr>
            <a:r>
              <a:rPr lang="en-US" sz="1200" dirty="0">
                <a:solidFill>
                  <a:schemeClr val="tx1"/>
                </a:solidFill>
              </a:rPr>
              <a:t>Low cost, low security risk</a:t>
            </a:r>
          </a:p>
          <a:p>
            <a:pPr lvl="1">
              <a:lnSpc>
                <a:spcPct val="100000"/>
              </a:lnSpc>
            </a:pPr>
            <a:r>
              <a:rPr lang="en-US" sz="1200" dirty="0">
                <a:solidFill>
                  <a:schemeClr val="tx1"/>
                </a:solidFill>
              </a:rPr>
              <a:t>It is important to keep complete forms secure until they are entered. </a:t>
            </a:r>
          </a:p>
          <a:p>
            <a:pPr lvl="1">
              <a:lnSpc>
                <a:spcPct val="100000"/>
              </a:lnSpc>
            </a:pPr>
            <a:r>
              <a:rPr lang="en-US" sz="1200" dirty="0">
                <a:solidFill>
                  <a:schemeClr val="tx1"/>
                </a:solidFill>
              </a:rPr>
              <a:t>Need a system to record </a:t>
            </a:r>
            <a:r>
              <a:rPr lang="en-US" sz="1200" dirty="0" err="1">
                <a:solidFill>
                  <a:schemeClr val="tx1"/>
                </a:solidFill>
              </a:rPr>
              <a:t>refulsals </a:t>
            </a:r>
            <a:r>
              <a:rPr lang="en-US" sz="1200" dirty="0">
                <a:solidFill>
                  <a:schemeClr val="tx1"/>
                </a:solidFill>
              </a:rPr>
              <a:t>and not at home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20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This document helps you plan and implement a KAP survey during an Ebola outbreak</a:t>
            </a:r>
            <a:endParaRPr lang="en-US" dirty="0"/>
          </a:p>
          <a:p>
            <a:endParaRPr lang="en-US" dirty="0"/>
          </a:p>
          <a:p>
            <a:r>
              <a:rPr lang="en-US" dirty="0" err="1"/>
              <a:t>Today, </a:t>
            </a:r>
            <a:r>
              <a:rPr lang="en-US" dirty="0"/>
              <a:t>I will briefly review why we undertook the project to </a:t>
            </a:r>
            <a:r>
              <a:rPr lang="en-US" dirty="0" err="1"/>
              <a:t>create </a:t>
            </a:r>
            <a:r>
              <a:rPr lang="en-US" dirty="0"/>
              <a:t>this two community survey guide in four languages, </a:t>
            </a:r>
          </a:p>
          <a:p>
            <a:r>
              <a:rPr lang="en-US" dirty="0"/>
              <a:t>how we carried out the development work and how we </a:t>
            </a:r>
          </a:p>
          <a:p>
            <a:r>
              <a:rPr lang="en-US" dirty="0"/>
              <a:t>I will then spend more time reviewing the survey questionnaires, a guide we wrote to accompany the questionnaires, and a few other useful files for analyzing the survey data.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253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also collect survey data using paper questionnaires. This is not a problem. You will need to check the surveys daily to ensure that the forms are completely filled out and legible.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entered on a tablet or recorded on paper survey forms.  Both methods work well.  The main difference is that with the paper survey, data collectors will need to enter the survey responses into a computer afterwards.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with paper-based data </a:t>
            </a:r>
            <a:r>
              <a:rPr lang="en-US" dirty="0" err="1"/>
              <a:t>collection, </a:t>
            </a:r>
            <a:r>
              <a:rPr lang="en-US" dirty="0"/>
              <a:t>data </a:t>
            </a:r>
            <a:r>
              <a:rPr lang="en-US" dirty="0" err="1"/>
              <a:t>collectors </a:t>
            </a:r>
            <a:r>
              <a:rPr lang="en-US" dirty="0"/>
              <a:t>will need to keep a list of survey refusals and people who were not home when the interview was attempted. This information will be important for calculating the participation rate. </a:t>
            </a:r>
            <a:r>
              <a:rPr lang="en-US" b="0" i="0" dirty="0">
                <a:solidFill>
                  <a:srgbClr val="5B6F82"/>
                </a:solidFill>
                <a:effectLst/>
                <a:latin typeface="Noto Sans"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We recommend that you enter it in </a:t>
            </a:r>
            <a:r>
              <a:rPr lang="en-US" b="0" i="0" dirty="0" err="1">
                <a:solidFill>
                  <a:srgbClr val="5B6F82"/>
                </a:solidFill>
                <a:effectLst/>
                <a:latin typeface="Noto Sans" panose="020B0502040204020203" pitchFamily="34" charset="0"/>
              </a:rPr>
              <a:t>KOBo</a:t>
            </a:r>
            <a:r>
              <a:rPr lang="en-US" b="0" i="0" dirty="0">
                <a:solidFill>
                  <a:srgbClr val="5B6F82"/>
                </a:solidFill>
                <a:effectLst/>
                <a:latin typeface="Noto Sans" panose="020B0502040204020203" pitchFamily="34" charset="0"/>
              </a:rPr>
              <a:t>. This way, you will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988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collected orally by an interviewer.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can be entered on a tablet or recorded on paper survey forms.  Both methods work well.  The main difference is that with the paper survey, data collectors will need to enter the survey responses into a computer afterwards.  Also, with the paper-based data </a:t>
            </a:r>
            <a:r>
              <a:rPr lang="en-US" dirty="0" err="1"/>
              <a:t>collection, </a:t>
            </a:r>
            <a:r>
              <a:rPr lang="en-US" dirty="0"/>
              <a:t>data collectors will need to keep a list of survey refusals and people who were not home when the interview was attempted. This information will be important for calculating the participation rate. </a:t>
            </a:r>
            <a:r>
              <a:rPr lang="en-US" b="0" i="0" dirty="0">
                <a:solidFill>
                  <a:srgbClr val="5B6F82"/>
                </a:solidFill>
                <a:effectLst/>
                <a:latin typeface="Noto Sans"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B6F82"/>
                </a:solidFill>
                <a:effectLst/>
                <a:latin typeface="Noto Sans" panose="020B0502040204020203" pitchFamily="34" charset="0"/>
              </a:rPr>
              <a:t>If you are using a tablet, you will need to program it with the questions. We've made it easy for you by creating a format file for each questionnaire that can be used with the free, open-source survey program Kobo. Kobo is a survey tool created for free use by anyone, with support from the U.S. Agency for International Development.  However, if you are using another survey tool, you may be able to </a:t>
            </a:r>
            <a:r>
              <a:rPr lang="en-US" b="0" i="0" dirty="0" err="1">
                <a:solidFill>
                  <a:srgbClr val="5B6F82"/>
                </a:solidFill>
                <a:effectLst/>
                <a:latin typeface="Noto Sans" panose="020B0502040204020203" pitchFamily="34" charset="0"/>
              </a:rPr>
              <a:t>use </a:t>
            </a:r>
            <a:r>
              <a:rPr lang="en-US" b="0" i="0" dirty="0">
                <a:solidFill>
                  <a:srgbClr val="5B6F82"/>
                </a:solidFill>
                <a:effectLst/>
                <a:latin typeface="Noto Sans" panose="020B0502040204020203" pitchFamily="34" charset="0"/>
              </a:rPr>
              <a:t>this format file, or you can create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5B6F82"/>
              </a:solidFill>
              <a:effectLst/>
              <a:latin typeface="Noto Sans" panose="020B0502040204020203" pitchFamily="34" charset="0"/>
            </a:endParaRPr>
          </a:p>
          <a:p>
            <a:pPr lvl="0">
              <a:lnSpc>
                <a:spcPct val="100000"/>
              </a:lnSpc>
            </a:pPr>
            <a:r>
              <a:rPr lang="en-US" sz="2800" dirty="0">
                <a:solidFill>
                  <a:schemeClr val="tx1"/>
                </a:solidFill>
              </a:rPr>
              <a:t>You must download the survey questionnaire to the tablet.</a:t>
            </a:r>
          </a:p>
          <a:p>
            <a:pPr lvl="0">
              <a:lnSpc>
                <a:spcPct val="100000"/>
              </a:lnSpc>
            </a:pPr>
            <a:r>
              <a:rPr lang="en-US" sz="2800" dirty="0">
                <a:solidFill>
                  <a:schemeClr val="tx1"/>
                </a:solidFill>
              </a:rPr>
              <a:t>We make it easy for you by providing a survey format file for each questionnaire that can be downloaded from kobo.org, a widely used free survey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726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are using tablets to collect data or collecting data using paper forms, you will want to enter your data into a computer program for data management. KOBO.org is the free online tool we use in this guide, but you can use another program if you prefer. We do not endorse this product, it is simply an example of a freely available tool. </a:t>
            </a:r>
          </a:p>
          <a:p>
            <a:endParaRPr lang="en-US" dirty="0"/>
          </a:p>
          <a:p>
            <a:r>
              <a:rPr lang="en-US" dirty="0"/>
              <a:t>For teams that have been collecting data using paper forms, you will need to establish a procedure for entering the data into a computer program. Data collectors or the data supervisor can enter the data into a </a:t>
            </a:r>
            <a:r>
              <a:rPr lang="en-US" dirty="0" err="1"/>
              <a:t>form </a:t>
            </a:r>
            <a:r>
              <a:rPr lang="en-US" dirty="0"/>
              <a:t>that looks like the survey on a computer using KoBo. </a:t>
            </a:r>
          </a:p>
          <a:p>
            <a:endParaRPr lang="en-US" dirty="0"/>
          </a:p>
          <a:p>
            <a:r>
              <a:rPr lang="en-US" dirty="0"/>
              <a:t>This screen shows a screenshot of the kobo.org registration screen. Here you must register your survey. A person must create an account where the survey data will be stored.  </a:t>
            </a:r>
          </a:p>
          <a:p>
            <a:endParaRPr lang="en-US" dirty="0"/>
          </a:p>
          <a:p>
            <a:r>
              <a:rPr lang="en-US" dirty="0"/>
              <a:t>The guide shows how to create an account, how to log in and how to activate your survey.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1356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Click </a:t>
            </a:r>
            <a:r>
              <a:rPr lang="fr-FR" baseline="0" dirty="0"/>
              <a:t>on the "New" </a:t>
            </a:r>
            <a:r>
              <a:rPr lang="fr-FR" baseline="0" dirty="0" err="1"/>
              <a:t>button</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160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Click </a:t>
            </a:r>
            <a:r>
              <a:rPr lang="fr-FR" baseline="0" dirty="0"/>
              <a:t>on the "New" </a:t>
            </a:r>
            <a:r>
              <a:rPr lang="fr-FR" baseline="0" dirty="0" err="1"/>
              <a:t>button</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221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Click </a:t>
            </a:r>
            <a:r>
              <a:rPr lang="fr-FR" baseline="0" dirty="0"/>
              <a:t>on the "New" </a:t>
            </a:r>
            <a:r>
              <a:rPr lang="fr-FR" baseline="0" dirty="0" err="1"/>
              <a:t>button</a:t>
            </a:r>
          </a:p>
          <a:p>
            <a:endParaRPr lang="fr-FR"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555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600"/>
              </a:spcAft>
            </a:pPr>
            <a:r>
              <a:rPr lang="fr-CD" sz="1200" b="1" dirty="0">
                <a:effectLst/>
                <a:latin typeface="Calibri" panose="020F0502020204030204" pitchFamily="34" charset="0"/>
                <a:ea typeface="Calibri" panose="020F0502020204030204" pitchFamily="34" charset="0"/>
                <a:cs typeface="Times New Roman" panose="02020603050405020304" pitchFamily="18" charset="0"/>
              </a:rPr>
              <a:t>Step Three. </a:t>
            </a:r>
            <a:r>
              <a:rPr lang="fr-CD" sz="1200" dirty="0">
                <a:effectLst/>
                <a:latin typeface="Calibri" panose="020F0502020204030204" pitchFamily="34" charset="0"/>
                <a:ea typeface="Calibri" panose="020F0502020204030204" pitchFamily="34" charset="0"/>
                <a:cs typeface="Times New Roman" panose="02020603050405020304" pitchFamily="18" charset="0"/>
              </a:rPr>
              <a:t>Copy the Excel file from the Toolbox that contains the </a:t>
            </a:r>
            <a:r>
              <a:rPr lang="fr-CD" sz="1200" dirty="0" err="1">
                <a:effectLst/>
                <a:latin typeface="Calibri" panose="020F0502020204030204" pitchFamily="34" charset="0"/>
                <a:ea typeface="Calibri" panose="020F0502020204030204" pitchFamily="34" charset="0"/>
                <a:cs typeface="Times New Roman" panose="02020603050405020304" pitchFamily="18" charset="0"/>
              </a:rPr>
              <a:t>KoBo </a:t>
            </a:r>
            <a:r>
              <a:rPr lang="fr-CD" sz="1200" dirty="0">
                <a:effectLst/>
                <a:latin typeface="Calibri" panose="020F0502020204030204" pitchFamily="34" charset="0"/>
                <a:ea typeface="Calibri" panose="020F0502020204030204" pitchFamily="34" charset="0"/>
                <a:cs typeface="Times New Roman" panose="02020603050405020304" pitchFamily="18" charset="0"/>
              </a:rPr>
              <a:t>format for the survey you are using (Survey 1 or Survey 2) to your desktop.  The files are named: "Survey Format File 1", and "Survey Format File 2".  </a:t>
            </a:r>
          </a:p>
          <a:p>
            <a:pPr>
              <a:lnSpc>
                <a:spcPct val="107000"/>
              </a:lnSpc>
              <a:spcAft>
                <a:spcPts val="600"/>
              </a:spcAft>
            </a:pPr>
            <a:endParaRPr lang="fr-CD"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D" sz="1200" dirty="0">
                <a:effectLst/>
                <a:latin typeface="Calibri" panose="020F0502020204030204" pitchFamily="34" charset="0"/>
                <a:ea typeface="Calibri" panose="020F0502020204030204" pitchFamily="34" charset="0"/>
                <a:cs typeface="Times New Roman" panose="02020603050405020304" pitchFamily="18" charset="0"/>
              </a:rPr>
              <a:t>When the following screen appears (below), you upload the file to the box, either by dragging it or by clicking on the XLS icon and selecting the Excel file on your desktop. This will create your electronic version of the survey questionnaire.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26</a:t>
            </a:fld>
            <a:endParaRPr lang="en-US"/>
          </a:p>
        </p:txBody>
      </p:sp>
    </p:spTree>
    <p:extLst>
      <p:ext uri="{BB962C8B-B14F-4D97-AF65-F5344CB8AC3E}">
        <p14:creationId xmlns:p14="http://schemas.microsoft.com/office/powerpoint/2010/main" val="17960196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600"/>
              </a:spcAft>
            </a:pPr>
            <a:r>
              <a:rPr lang="fr-CD" sz="1200" b="1" dirty="0">
                <a:effectLst/>
                <a:latin typeface="Calibri" panose="020F0502020204030204" pitchFamily="34" charset="0"/>
                <a:ea typeface="Calibri" panose="020F0502020204030204" pitchFamily="34" charset="0"/>
                <a:cs typeface="Times New Roman" panose="02020603050405020304" pitchFamily="18" charset="0"/>
              </a:rPr>
              <a:t>Step Three. </a:t>
            </a:r>
            <a:r>
              <a:rPr lang="fr-CD" sz="1200" dirty="0">
                <a:effectLst/>
                <a:latin typeface="Calibri" panose="020F0502020204030204" pitchFamily="34" charset="0"/>
                <a:ea typeface="Calibri" panose="020F0502020204030204" pitchFamily="34" charset="0"/>
                <a:cs typeface="Times New Roman" panose="02020603050405020304" pitchFamily="18" charset="0"/>
              </a:rPr>
              <a:t>Copy the Excel file from the toolbox that contains the </a:t>
            </a:r>
            <a:r>
              <a:rPr lang="fr-CD" sz="1200" dirty="0" err="1">
                <a:effectLst/>
                <a:latin typeface="Calibri" panose="020F0502020204030204" pitchFamily="34" charset="0"/>
                <a:ea typeface="Calibri" panose="020F0502020204030204" pitchFamily="34" charset="0"/>
                <a:cs typeface="Times New Roman" panose="02020603050405020304" pitchFamily="18" charset="0"/>
              </a:rPr>
              <a:t>KoBo </a:t>
            </a:r>
            <a:r>
              <a:rPr lang="fr-CD" sz="1200" dirty="0">
                <a:effectLst/>
                <a:latin typeface="Calibri" panose="020F0502020204030204" pitchFamily="34" charset="0"/>
                <a:ea typeface="Calibri" panose="020F0502020204030204" pitchFamily="34" charset="0"/>
                <a:cs typeface="Times New Roman" panose="02020603050405020304" pitchFamily="18" charset="0"/>
              </a:rPr>
              <a:t>format for the survey you are using (Survey 1 or Survey 2) to your desktop.  The files are named: "Survey Format File 1", and "Survey Format File 2".  </a:t>
            </a:r>
          </a:p>
          <a:p>
            <a:pPr>
              <a:lnSpc>
                <a:spcPct val="107000"/>
              </a:lnSpc>
              <a:spcAft>
                <a:spcPts val="600"/>
              </a:spcAft>
            </a:pPr>
            <a:endParaRPr lang="fr-CD"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CD" sz="1200" dirty="0">
                <a:effectLst/>
                <a:latin typeface="Calibri" panose="020F0502020204030204" pitchFamily="34" charset="0"/>
                <a:ea typeface="Calibri" panose="020F0502020204030204" pitchFamily="34" charset="0"/>
                <a:cs typeface="Times New Roman" panose="02020603050405020304" pitchFamily="18" charset="0"/>
              </a:rPr>
              <a:t>When the following screen appears (below), you upload the file to the box, either by dragging it or by clicking on the XLS icon and selecting the Excel file on your desktop. This will create your electronic version of the survey questionnaire.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27</a:t>
            </a:fld>
            <a:endParaRPr lang="en-US"/>
          </a:p>
        </p:txBody>
      </p:sp>
    </p:spTree>
    <p:extLst>
      <p:ext uri="{BB962C8B-B14F-4D97-AF65-F5344CB8AC3E}">
        <p14:creationId xmlns:p14="http://schemas.microsoft.com/office/powerpoint/2010/main" val="1356295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Step 4. </a:t>
            </a:r>
            <a:r>
              <a:rPr lang="fr-FR" sz="1200" kern="1200" dirty="0">
                <a:solidFill>
                  <a:schemeClr val="tx1"/>
                </a:solidFill>
                <a:effectLst/>
                <a:latin typeface="+mn-lt"/>
                <a:ea typeface="+mn-ea"/>
                <a:cs typeface="+mn-cs"/>
              </a:rPr>
              <a:t>You will see the screen below.  In the upper right corner, select the eye icon, which will allow you to </a:t>
            </a:r>
            <a:r>
              <a:rPr lang="fr-FR" sz="1200" kern="1200" dirty="0" err="1">
                <a:solidFill>
                  <a:schemeClr val="tx1"/>
                </a:solidFill>
                <a:effectLst/>
                <a:latin typeface="+mn-lt"/>
                <a:ea typeface="+mn-ea"/>
                <a:cs typeface="+mn-cs"/>
              </a:rPr>
              <a:t>preview </a:t>
            </a:r>
            <a:r>
              <a:rPr lang="fr-FR" sz="1200" kern="1200" dirty="0">
                <a:solidFill>
                  <a:schemeClr val="tx1"/>
                </a:solidFill>
                <a:effectLst/>
                <a:latin typeface="+mn-lt"/>
                <a:ea typeface="+mn-ea"/>
                <a:cs typeface="+mn-cs"/>
              </a:rPr>
              <a:t>the survey. If there are any errors in the survey formatting, you will get an error message. If this happens, you will need to change the format of the Excel file and upload it again (</a:t>
            </a:r>
            <a:r>
              <a:rPr lang="fr-FR" sz="1200" kern="1200" dirty="0" err="1">
                <a:solidFill>
                  <a:schemeClr val="tx1"/>
                </a:solidFill>
                <a:effectLst/>
                <a:latin typeface="+mn-lt"/>
                <a:ea typeface="+mn-ea"/>
                <a:cs typeface="+mn-cs"/>
              </a:rPr>
              <a:t>is there </a:t>
            </a:r>
            <a:r>
              <a:rPr lang="fr-FR" sz="1200" kern="1200" dirty="0">
                <a:solidFill>
                  <a:schemeClr val="tx1"/>
                </a:solidFill>
                <a:effectLst/>
                <a:latin typeface="+mn-lt"/>
                <a:ea typeface="+mn-ea"/>
                <a:cs typeface="+mn-cs"/>
              </a:rPr>
              <a:t>a link in the tips on how to change this file? The Excel file formats provided in the toolkit have been tested and there should be no errors.  </a:t>
            </a:r>
            <a:endParaRPr lang="en-US"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Once you have checked the "preview" box, you will close this viewing tab by looking at the top ribbon and closing the tab by clicking the "x". </a:t>
            </a:r>
            <a:r>
              <a:rPr lang="en-US" sz="1200" kern="1200" dirty="0" err="1">
                <a:solidFill>
                  <a:schemeClr val="tx1"/>
                </a:solidFill>
                <a:effectLst/>
                <a:latin typeface="+mn-lt"/>
                <a:ea typeface="+mn-ea"/>
                <a:cs typeface="+mn-cs"/>
              </a:rPr>
              <a:t>You should then </a:t>
            </a:r>
            <a:r>
              <a:rPr lang="en-US" sz="1200" kern="1200" dirty="0">
                <a:solidFill>
                  <a:schemeClr val="tx1"/>
                </a:solidFill>
                <a:effectLst/>
                <a:latin typeface="+mn-lt"/>
                <a:ea typeface="+mn-ea"/>
                <a:cs typeface="+mn-cs"/>
              </a:rPr>
              <a:t>see </a:t>
            </a:r>
            <a:r>
              <a:rPr lang="en-US" sz="1200" kern="1200" dirty="0" err="1">
                <a:solidFill>
                  <a:schemeClr val="tx1"/>
                </a:solidFill>
                <a:effectLst/>
                <a:latin typeface="+mn-lt"/>
                <a:ea typeface="+mn-ea"/>
                <a:cs typeface="+mn-cs"/>
              </a:rPr>
              <a:t>this screen </a:t>
            </a:r>
            <a:r>
              <a:rPr lang="en-US" sz="1200" kern="1200" dirty="0">
                <a:solidFill>
                  <a:schemeClr val="tx1"/>
                </a:solidFill>
                <a:effectLst/>
                <a:latin typeface="+mn-lt"/>
                <a:ea typeface="+mn-ea"/>
                <a:cs typeface="+mn-cs"/>
              </a:rPr>
              <a:t>again. </a:t>
            </a: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28</a:t>
            </a:fld>
            <a:endParaRPr lang="en-US"/>
          </a:p>
        </p:txBody>
      </p:sp>
    </p:spTree>
    <p:extLst>
      <p:ext uri="{BB962C8B-B14F-4D97-AF65-F5344CB8AC3E}">
        <p14:creationId xmlns:p14="http://schemas.microsoft.com/office/powerpoint/2010/main" val="1083311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29</a:t>
            </a:fld>
            <a:endParaRPr lang="en-US"/>
          </a:p>
        </p:txBody>
      </p:sp>
    </p:spTree>
    <p:extLst>
      <p:ext uri="{BB962C8B-B14F-4D97-AF65-F5344CB8AC3E}">
        <p14:creationId xmlns:p14="http://schemas.microsoft.com/office/powerpoint/2010/main" val="582492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objective of my TDY was to assist with the COVID 19 RCCE CARE Acts project.</a:t>
            </a:r>
          </a:p>
          <a:p>
            <a:r>
              <a:rPr lang="en-US"/>
              <a:t>In my next slide, I am going to give you a quick overview of the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306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Step 6</a:t>
            </a:r>
            <a:r>
              <a:rPr lang="fr-FR" sz="1200" kern="1200" dirty="0">
                <a:solidFill>
                  <a:schemeClr val="tx1"/>
                </a:solidFill>
                <a:effectLst/>
                <a:latin typeface="+mn-lt"/>
                <a:ea typeface="+mn-ea"/>
                <a:cs typeface="+mn-cs"/>
              </a:rPr>
              <a:t>. In the lower right part of the screen you will see the "Open" button. If you click on it, you can start entering data into the empty dataset.  If you set up this survey in KoBo to capture data from paper questionnaires, you can open the file in this way.  If you want to access the dataset from a tablet or other computer, you must select the "copy" button. This will copy a link to the dataset that you can then send to anyone who wants to access your dataset.  Here you will also make sure that the "online/offline" data entry option is selected, so that data collectors can use the form even when the Internet is not available. The master file will be updated as soon as the tablet is back in an area with wifi.  </a:t>
            </a:r>
          </a:p>
          <a:p>
            <a:endParaRPr lang="fr-FR"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Note: </a:t>
            </a:r>
            <a:r>
              <a:rPr lang="fr-FR" sz="1200" kern="1200" dirty="0">
                <a:solidFill>
                  <a:schemeClr val="tx1"/>
                </a:solidFill>
                <a:effectLst/>
                <a:latin typeface="+mn-lt"/>
                <a:ea typeface="+mn-ea"/>
                <a:cs typeface="+mn-cs"/>
              </a:rPr>
              <a:t>With this method, </a:t>
            </a:r>
            <a:r>
              <a:rPr lang="fr-FR" sz="1200" b="1" u="sng" kern="1200" dirty="0">
                <a:solidFill>
                  <a:schemeClr val="tx1"/>
                </a:solidFill>
                <a:effectLst/>
                <a:latin typeface="+mn-lt"/>
                <a:ea typeface="+mn-ea"/>
                <a:cs typeface="+mn-cs"/>
              </a:rPr>
              <a:t>one person will create </a:t>
            </a:r>
            <a:r>
              <a:rPr lang="fr-FR" sz="1200" kern="1200" dirty="0">
                <a:solidFill>
                  <a:schemeClr val="tx1"/>
                </a:solidFill>
                <a:effectLst/>
                <a:latin typeface="+mn-lt"/>
                <a:ea typeface="+mn-ea"/>
                <a:cs typeface="+mn-cs"/>
              </a:rPr>
              <a:t>an account for the entire team, and then the data collectors will send the data to this single account using the Internet link. Data collectors do not need to create </a:t>
            </a:r>
            <a:r>
              <a:rPr lang="fr-FR" sz="1200" kern="1200" dirty="0" err="1">
                <a:solidFill>
                  <a:schemeClr val="tx1"/>
                </a:solidFill>
                <a:effectLst/>
                <a:latin typeface="+mn-lt"/>
                <a:ea typeface="+mn-ea"/>
                <a:cs typeface="+mn-cs"/>
              </a:rPr>
              <a:t>KoBo </a:t>
            </a:r>
            <a:r>
              <a:rPr lang="fr-FR" sz="1200" kern="1200" dirty="0">
                <a:solidFill>
                  <a:schemeClr val="tx1"/>
                </a:solidFill>
                <a:effectLst/>
                <a:latin typeface="+mn-lt"/>
                <a:ea typeface="+mn-ea"/>
                <a:cs typeface="+mn-cs"/>
              </a:rPr>
              <a:t>accounts themselves.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30</a:t>
            </a:fld>
            <a:endParaRPr lang="en-US"/>
          </a:p>
        </p:txBody>
      </p:sp>
    </p:spTree>
    <p:extLst>
      <p:ext uri="{BB962C8B-B14F-4D97-AF65-F5344CB8AC3E}">
        <p14:creationId xmlns:p14="http://schemas.microsoft.com/office/powerpoint/2010/main" val="2338414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NOTE: If you are using paper surveys, open this same survey to manually enter data from paper forms.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31</a:t>
            </a:fld>
            <a:endParaRPr lang="en-US"/>
          </a:p>
        </p:txBody>
      </p:sp>
    </p:spTree>
    <p:extLst>
      <p:ext uri="{BB962C8B-B14F-4D97-AF65-F5344CB8AC3E}">
        <p14:creationId xmlns:p14="http://schemas.microsoft.com/office/powerpoint/2010/main" val="3736196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objective of my TDY was to assist with the COVID 19 RCCE CARE Acts project.</a:t>
            </a:r>
          </a:p>
          <a:p>
            <a:r>
              <a:rPr lang="en-US"/>
              <a:t>In my next slide, I am going to give you a quick overview of the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125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Definition of some concepts :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Population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rPr>
              <a:t>Sampling</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5E0F8AF6-2714-4E24-8347-418CEFCB8304}" type="slidenum">
              <a:rPr lang="en-US" smtClean="0"/>
              <a:t>33</a:t>
            </a:fld>
            <a:endParaRPr lang="en-US"/>
          </a:p>
        </p:txBody>
      </p:sp>
    </p:spTree>
    <p:extLst>
      <p:ext uri="{BB962C8B-B14F-4D97-AF65-F5344CB8AC3E}">
        <p14:creationId xmlns:p14="http://schemas.microsoft.com/office/powerpoint/2010/main" val="1532056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sampling - or polling - refers to methods of selecting a subset of individuals within a population to estimate the characteristics of the whole population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34</a:t>
            </a:fld>
            <a:endParaRPr lang="en-US"/>
          </a:p>
        </p:txBody>
      </p:sp>
    </p:spTree>
    <p:extLst>
      <p:ext uri="{BB962C8B-B14F-4D97-AF65-F5344CB8AC3E}">
        <p14:creationId xmlns:p14="http://schemas.microsoft.com/office/powerpoint/2010/main" val="3666284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Once you have calculated the sample size for the survey, you will also need to design methods for numbering, selecting and recruiting respondents. Ideally, participant selection is done by obtaining a list of all members of the population of interest and then selecting participants at random from that list. Contact the local public health unit to obtain a list of all households in the area.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Once you have a list of all residents in the population of interest, identifying individuals to recruit for the interview is a simple matter of random selection from the list. </a:t>
            </a:r>
            <a:r>
              <a:rPr lang="en-US" sz="1200" kern="1200" dirty="0" err="1">
                <a:solidFill>
                  <a:schemeClr val="tx1"/>
                </a:solidFill>
                <a:effectLst/>
                <a:latin typeface="+mn-lt"/>
                <a:ea typeface="+mn-ea"/>
                <a:cs typeface="+mn-cs"/>
              </a:rPr>
              <a:t>You have several options</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You can assign a number to each individual and then use a random number generator such as this one (Stat Trek Sample Size Calculator: </a:t>
            </a:r>
            <a:r>
              <a:rPr lang="fr-FR" sz="1200" u="none" strike="noStrike" kern="1200" dirty="0">
                <a:solidFill>
                  <a:schemeClr val="tx1"/>
                </a:solidFill>
                <a:effectLst/>
                <a:latin typeface="+mn-lt"/>
                <a:ea typeface="+mn-ea"/>
                <a:cs typeface="+mn-cs"/>
                <a:hlinkClick r:id="rId3"/>
              </a:rPr>
              <a:t>https:</a:t>
            </a:r>
            <a:r>
              <a:rPr lang="fr-FR" sz="1200" kern="1200" dirty="0">
                <a:solidFill>
                  <a:schemeClr val="tx1"/>
                </a:solidFill>
                <a:effectLst/>
                <a:latin typeface="+mn-lt"/>
                <a:ea typeface="+mn-ea"/>
                <a:cs typeface="+mn-cs"/>
              </a:rPr>
              <a:t>//stattrek.com/survey-sampling/sample-size-calculator.aspx) to select individuals at random.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In more remote environments, you can simply put all the numbers in a bowl and select them at random.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If it is not possible to obtain or create a list of every member of the population, alternative methods such as stratified sampling (sometimes also called representative sampling) can be used.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35</a:t>
            </a:fld>
            <a:endParaRPr lang="en-US"/>
          </a:p>
        </p:txBody>
      </p:sp>
    </p:spTree>
    <p:extLst>
      <p:ext uri="{BB962C8B-B14F-4D97-AF65-F5344CB8AC3E}">
        <p14:creationId xmlns:p14="http://schemas.microsoft.com/office/powerpoint/2010/main" val="19256986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When random sampling of the entire population is not possible, we can use alternative methods, such as randomly selecting villages, then neighborhoods within villages, then houses within neighborhoods, then individuals within selected households.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As long as selections are made randomly throughout the process, this is also an acceptable method for selecting respondents.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This method also allows you to ensure that certain characteristics of your sample are consistent with the underlying population</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36</a:t>
            </a:fld>
            <a:endParaRPr lang="en-US"/>
          </a:p>
        </p:txBody>
      </p:sp>
    </p:spTree>
    <p:extLst>
      <p:ext uri="{BB962C8B-B14F-4D97-AF65-F5344CB8AC3E}">
        <p14:creationId xmlns:p14="http://schemas.microsoft.com/office/powerpoint/2010/main" val="3953761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We estimated the numbers in the above table from four numbers obtained online: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The population of the Beni health zone: (https://www.watercharity.org/book/beni-biosand-training-democratic-republic-of-congo-2/)</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Percentage of women in the total population of the DRC and percentage of children under 15 years of age: </a:t>
            </a:r>
            <a:r>
              <a:rPr lang="fr-FR" sz="1200" u="none" strike="noStrike" kern="1200" dirty="0">
                <a:solidFill>
                  <a:schemeClr val="tx1"/>
                </a:solidFill>
                <a:effectLst/>
                <a:latin typeface="+mn-lt"/>
                <a:ea typeface="+mn-ea"/>
                <a:cs typeface="+mn-cs"/>
                <a:hlinkClick r:id="rId3"/>
              </a:rPr>
              <a:t>https:</a:t>
            </a:r>
            <a:r>
              <a:rPr lang="fr-FR" sz="1200" kern="1200" dirty="0">
                <a:solidFill>
                  <a:schemeClr val="tx1"/>
                </a:solidFill>
                <a:effectLst/>
                <a:latin typeface="+mn-lt"/>
                <a:ea typeface="+mn-ea"/>
                <a:cs typeface="+mn-cs"/>
              </a:rPr>
              <a:t>//africa.unwomen.org/en/where-we-are/west-and-central-africa/democratic-republic-of-congo)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FR" sz="1200" kern="1200" dirty="0">
                <a:solidFill>
                  <a:schemeClr val="tx1"/>
                </a:solidFill>
                <a:effectLst/>
                <a:latin typeface="+mn-lt"/>
                <a:ea typeface="+mn-ea"/>
                <a:cs typeface="+mn-cs"/>
              </a:rPr>
              <a:t>The population of the city of Beni, the only major urban center in the health zone: </a:t>
            </a:r>
            <a:r>
              <a:rPr lang="fr-FR" sz="1200" u="none" strike="noStrike" kern="1200" dirty="0">
                <a:solidFill>
                  <a:schemeClr val="tx1"/>
                </a:solidFill>
                <a:effectLst/>
                <a:latin typeface="+mn-lt"/>
                <a:ea typeface="+mn-ea"/>
                <a:cs typeface="+mn-cs"/>
                <a:hlinkClick r:id="rId4"/>
              </a:rPr>
              <a:t>(https://www.cidrap.umn.edu/news-perspective/2018/07/news-scan-jul-31-2018#:~:text=The%20Ministry%20of%20health%20of%20the%20DRC%20has%20urged%20the%20health%20workers%20in%20Beni%2C%20which%20has%20a%20population%20of%20232%2C000.</a:t>
            </a:r>
            <a:r>
              <a:rPr lang="fr-FR"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37</a:t>
            </a:fld>
            <a:endParaRPr lang="en-US"/>
          </a:p>
        </p:txBody>
      </p:sp>
    </p:spTree>
    <p:extLst>
      <p:ext uri="{BB962C8B-B14F-4D97-AF65-F5344CB8AC3E}">
        <p14:creationId xmlns:p14="http://schemas.microsoft.com/office/powerpoint/2010/main" val="872951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38</a:t>
            </a:fld>
            <a:endParaRPr lang="en-US"/>
          </a:p>
        </p:txBody>
      </p:sp>
    </p:spTree>
    <p:extLst>
      <p:ext uri="{BB962C8B-B14F-4D97-AF65-F5344CB8AC3E}">
        <p14:creationId xmlns:p14="http://schemas.microsoft.com/office/powerpoint/2010/main" val="10719705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The number of data collectors required will be determined by the geographic scope and sample size of the population to be surveyed. In general, you want to hire enough data collectors to travel to the community in teams of two (ideally one male and one female) and to be able to complete all surveys in about a week. The number of surveys that can be completed in a day will depend on the distance between health facilities (or other survey locations) and how often respondents refuse to participate or stop the survey midway through. If you don't have a sense of timing, you can send your team out to do a day of practice surveys, and you will see how many surveys can be completed in one day.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r>
              <a:rPr lang="fr-FR" dirty="0">
                <a:solidFill>
                  <a:schemeClr val="tx1"/>
                </a:solidFill>
              </a:rPr>
              <a:t>The data collectors are from the communities to be surveyed. They have experience conducting KAP surveys and are fluent in local languages and French;</a:t>
            </a:r>
          </a:p>
          <a:p>
            <a:endParaRPr lang="fr-FR"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It is important to hire a local supervisor who knows the community and has a good reputation.</a:t>
            </a:r>
          </a:p>
          <a:p>
            <a:endParaRPr lang="fr-FR" dirty="0">
              <a:solidFill>
                <a:schemeClr val="tx1"/>
              </a:solidFill>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39</a:t>
            </a:fld>
            <a:endParaRPr lang="en-US"/>
          </a:p>
        </p:txBody>
      </p:sp>
    </p:spTree>
    <p:extLst>
      <p:ext uri="{BB962C8B-B14F-4D97-AF65-F5344CB8AC3E}">
        <p14:creationId xmlns:p14="http://schemas.microsoft.com/office/powerpoint/2010/main" val="330702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Human Resources-Personnel</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Several people are involved in the planning and implementation of a KAP survey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Establish a timeline for planning KAP survey activities and stakeholders for each step</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Financial Resources- Financing/ Budget</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budget to cover the costs of hiring and training data collectors and any items or services needed for the survey.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
                <a:srgbClr val="8D8B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a:t>
            </a:fld>
            <a:endParaRPr lang="en-US"/>
          </a:p>
        </p:txBody>
      </p:sp>
    </p:spTree>
    <p:extLst>
      <p:ext uri="{BB962C8B-B14F-4D97-AF65-F5344CB8AC3E}">
        <p14:creationId xmlns:p14="http://schemas.microsoft.com/office/powerpoint/2010/main" val="2540363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The following section reviews each of the training components, and provides instructions on what should be presented and discussed.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40</a:t>
            </a:fld>
            <a:endParaRPr lang="en-US"/>
          </a:p>
        </p:txBody>
      </p:sp>
    </p:spTree>
    <p:extLst>
      <p:ext uri="{BB962C8B-B14F-4D97-AF65-F5344CB8AC3E}">
        <p14:creationId xmlns:p14="http://schemas.microsoft.com/office/powerpoint/2010/main" val="3276778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It is essential that all team members understand why the KAP survey is being undertaken and how the results will be used to assist in Ebola responses.  Data collectors will be better able to deal with unexpected situations if they understand </a:t>
            </a:r>
            <a:r>
              <a:rPr lang="fr-FR" sz="1200" b="1" i="1" kern="1200" dirty="0">
                <a:solidFill>
                  <a:schemeClr val="tx1"/>
                </a:solidFill>
                <a:effectLst/>
                <a:latin typeface="+mn-lt"/>
                <a:ea typeface="+mn-ea"/>
                <a:cs typeface="+mn-cs"/>
              </a:rPr>
              <a:t>why </a:t>
            </a:r>
            <a:r>
              <a:rPr lang="fr-FR" sz="1200" kern="1200" dirty="0">
                <a:solidFill>
                  <a:schemeClr val="tx1"/>
                </a:solidFill>
                <a:effectLst/>
                <a:latin typeface="+mn-lt"/>
                <a:ea typeface="+mn-ea"/>
                <a:cs typeface="+mn-cs"/>
              </a:rPr>
              <a:t>they are conducting the survey. Data collectors also need to understand the purpose so they can explain it to respondents.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Survey data collectors must understand the sampling protocol. All data collectors must have written and verbal guidance on how households are selected and who to interview. These documents should be developed and provided by the field supervisor. If the protocol calls for alternating interviews with men and women, this should be discussed and planned for if a man or woman is not present when it is his or her turn to be invited to participate.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Understand why the KAP survey is being undertaken and how the results will be used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41</a:t>
            </a:fld>
            <a:endParaRPr lang="en-US"/>
          </a:p>
        </p:txBody>
      </p:sp>
    </p:spTree>
    <p:extLst>
      <p:ext uri="{BB962C8B-B14F-4D97-AF65-F5344CB8AC3E}">
        <p14:creationId xmlns:p14="http://schemas.microsoft.com/office/powerpoint/2010/main" val="1098894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1" indent="0" algn="l" defTabSz="914400" rtl="0" eaLnBrk="1" fontAlgn="auto" latinLnBrk="0" hangingPunct="1">
              <a:lnSpc>
                <a:spcPct val="90000"/>
              </a:lnSpc>
              <a:spcBef>
                <a:spcPts val="1000"/>
              </a:spcBef>
              <a:spcAft>
                <a:spcPts val="0"/>
              </a:spcAft>
              <a:buClr>
                <a:srgbClr val="E25423"/>
              </a:buClr>
              <a:buSzTx/>
              <a:buFontTx/>
              <a:buNone/>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Data collectors should be shown the introductory survey script, which they can read to quickly explain the purpose of the survey, its duration, its confidentiality, and the fact that respondents can refuse to participate, refuse to answer any question, and end the survey at any time without any negative consequences.</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42</a:t>
            </a:fld>
            <a:endParaRPr lang="en-US"/>
          </a:p>
        </p:txBody>
      </p:sp>
    </p:spTree>
    <p:extLst>
      <p:ext uri="{BB962C8B-B14F-4D97-AF65-F5344CB8AC3E}">
        <p14:creationId xmlns:p14="http://schemas.microsoft.com/office/powerpoint/2010/main" val="468625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Data collectors should be aware that good communication with respondents is essential to avoid biases that could affect the survey results. Data collectors should seek to build trust by being polite, respectful, and patient.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Before beginning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an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interview,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they should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Introduce yourself by indicating your name and agency</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Present the objectives of the survey and assure participants that their responses will be anonymous and confidential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Allow the respondent to ask questions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Obtain verbal consent from the participant and record it on the questionnaire.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600"/>
              </a:spcAft>
              <a:buFont typeface="+mj-lt"/>
              <a:buAutoNum type="arabicPeriod"/>
              <a:tabLst>
                <a:tab pos="457200" algn="l"/>
              </a:tabLs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Conducting the interview</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60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In addition, data collectors should be aware that respondents may respond differently to questions depending on whether they are surrounded by others who are listening to their responses. Every effort should be made to allow the respondent to complete the survey in private.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43</a:t>
            </a:fld>
            <a:endParaRPr lang="en-US"/>
          </a:p>
        </p:txBody>
      </p:sp>
    </p:spTree>
    <p:extLst>
      <p:ext uri="{BB962C8B-B14F-4D97-AF65-F5344CB8AC3E}">
        <p14:creationId xmlns:p14="http://schemas.microsoft.com/office/powerpoint/2010/main" val="2306218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Make sure that the interviewers understand all the questions and that they should be asked in the order they are written.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data collector should have the opportunity to practice submitting records using the tablet.</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44</a:t>
            </a:fld>
            <a:endParaRPr lang="en-US"/>
          </a:p>
        </p:txBody>
      </p:sp>
    </p:spTree>
    <p:extLst>
      <p:ext uri="{BB962C8B-B14F-4D97-AF65-F5344CB8AC3E}">
        <p14:creationId xmlns:p14="http://schemas.microsoft.com/office/powerpoint/2010/main" val="3603521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To plan for daily data collection, a schedule must be developed for each team. Here are some things to consider when planning:</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number of surveys that can realistically be conducted in one day given the field context (distance, accessibility, availability of transportation) and the duration of the survey.</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Assignment of interviews based on geographic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proximity</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Moving the team to maximize supervision opportunities</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familiarity</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 of each team with the area to be surveyed (it is </a:t>
            </a:r>
            <a:r>
              <a:rPr kumimoji="0" lang="fr-FR" sz="2667" b="0" i="1" u="none" strike="noStrike" kern="1200" cap="none" spc="0" normalizeH="0" baseline="0" noProof="0" dirty="0">
                <a:ln>
                  <a:noFill/>
                </a:ln>
                <a:solidFill>
                  <a:prstClr val="black"/>
                </a:solidFill>
                <a:effectLst/>
                <a:uLnTx/>
                <a:uFillTx/>
                <a:latin typeface="Calibri" panose="020F0502020204030204"/>
                <a:ea typeface="+mn-ea"/>
                <a:cs typeface="+mn-cs"/>
              </a:rPr>
              <a:t>imperative to send data collectors who know the communities and speak the local language</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45</a:t>
            </a:fld>
            <a:endParaRPr lang="en-US"/>
          </a:p>
        </p:txBody>
      </p:sp>
    </p:spTree>
    <p:extLst>
      <p:ext uri="{BB962C8B-B14F-4D97-AF65-F5344CB8AC3E}">
        <p14:creationId xmlns:p14="http://schemas.microsoft.com/office/powerpoint/2010/main" val="988125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Official censuses and lists of health facilities may not be up-to-date. If it is discovered in the field that a house in the sample no longer exists, data collectors will be instructed to survey one of the relief houses that have been selected for this purpose.</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46</a:t>
            </a:fld>
            <a:endParaRPr lang="en-US"/>
          </a:p>
        </p:txBody>
      </p:sp>
    </p:spTree>
    <p:extLst>
      <p:ext uri="{BB962C8B-B14F-4D97-AF65-F5344CB8AC3E}">
        <p14:creationId xmlns:p14="http://schemas.microsoft.com/office/powerpoint/2010/main" val="970553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Depends on the geographical extent and the number of units to be visited</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Consider the accessibility of households to determine the number of data collectors needed to complete the data collection in the allotted time.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Plan to send data collectors in teams of two or more.</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When assigning teams, it is a good idea to put a more experienced interviewer with a less experienced one.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47</a:t>
            </a:fld>
            <a:endParaRPr lang="en-US"/>
          </a:p>
        </p:txBody>
      </p:sp>
    </p:spTree>
    <p:extLst>
      <p:ext uri="{BB962C8B-B14F-4D97-AF65-F5344CB8AC3E}">
        <p14:creationId xmlns:p14="http://schemas.microsoft.com/office/powerpoint/2010/main" val="20428962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Data collectors will follow a written plan given to them by their supervisor that will indicate the areas to be surveyed and provide specific instructions on how to select households to be surveyed and who to survey in each household</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Planning for data collection should take into account the security situation. Before conducting the pilot test or survey data collection, check the security situation with local health authorities and identify safe areas for data collection.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It is also very important to meet with local political leaders at the city, village, or neighborhood level, both to gain their support for data collection and to receive information about the local security situation.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Security will also be enhanced by hiring local data collectors who know the community and are known to it.  </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48</a:t>
            </a:fld>
            <a:endParaRPr lang="en-US"/>
          </a:p>
        </p:txBody>
      </p:sp>
    </p:spTree>
    <p:extLst>
      <p:ext uri="{BB962C8B-B14F-4D97-AF65-F5344CB8AC3E}">
        <p14:creationId xmlns:p14="http://schemas.microsoft.com/office/powerpoint/2010/main" val="13032459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Data collectors will follow a written plan given to them by their supervisor that will indicate the areas to be surveyed and provide specific instructions on how to select households to be surveyed and who to survey in each household</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Planning for data collection should take into account the security situation. Before conducting the pilot test or survey data collection, check the security situation with local health authorities and identify safe areas for data collection.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It is also very important to meet with local political leaders at the city, village, or neighborhood level, both to gain their support for data collection and to receive information about the local security situation.  </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Security will also be enhanced by hiring local data collectors who know the community and are known to it.  </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49</a:t>
            </a:fld>
            <a:endParaRPr lang="en-US"/>
          </a:p>
        </p:txBody>
      </p:sp>
    </p:spTree>
    <p:extLst>
      <p:ext uri="{BB962C8B-B14F-4D97-AF65-F5344CB8AC3E}">
        <p14:creationId xmlns:p14="http://schemas.microsoft.com/office/powerpoint/2010/main" val="880575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Human Resources-Personnel</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Several people are involved in the planning and implementation of a KAP survey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Establish a timeline for planning KAP survey activities and stakeholders for each step</a:t>
            </a:r>
          </a:p>
          <a:p>
            <a:pPr marL="685800" marR="0" lvl="1"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Financial Resources- Financing/ Budget</a:t>
            </a:r>
          </a:p>
          <a:p>
            <a:pPr marL="1143000" marR="0" lvl="2" indent="-228600" algn="l" defTabSz="914400" rtl="0" eaLnBrk="1" fontAlgn="auto" latinLnBrk="0" hangingPunct="1">
              <a:lnSpc>
                <a:spcPct val="90000"/>
              </a:lnSpc>
              <a:spcBef>
                <a:spcPts val="500"/>
              </a:spcBef>
              <a:spcAft>
                <a:spcPts val="0"/>
              </a:spcAft>
              <a:buClr>
                <a:srgbClr val="8D8B00"/>
              </a:buClr>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budget to cover the costs of hiring and training data collectors and any items or services needed for the survey.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
                <a:srgbClr val="8D8B00"/>
              </a:buClr>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5</a:t>
            </a:fld>
            <a:endParaRPr lang="en-US"/>
          </a:p>
        </p:txBody>
      </p:sp>
    </p:spTree>
    <p:extLst>
      <p:ext uri="{BB962C8B-B14F-4D97-AF65-F5344CB8AC3E}">
        <p14:creationId xmlns:p14="http://schemas.microsoft.com/office/powerpoint/2010/main" val="36136505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Data collection must be supervised by a team of field supervisors. They are essential to ensure the quality of the data. Their role is to:</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Provide daily supervision of survey data collectors</a:t>
            </a:r>
            <a:r>
              <a:rPr lang="fr-FR" sz="1200" kern="1200" dirty="0">
                <a:solidFill>
                  <a:schemeClr val="tx1"/>
                </a:solidFill>
                <a:effectLst/>
                <a:latin typeface="+mn-lt"/>
                <a:ea typeface="+mn-ea"/>
                <a:cs typeface="+mn-cs"/>
              </a:rPr>
              <a:t>. Supervisors observe the administration of a survey for each team on a daily basis to provide feedback and an opportunity for them to ask questions. They must also review the surveys or tablet data at the end of each day for completeness and legibility. </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Be available when difficulties arise.</a:t>
            </a:r>
            <a:r>
              <a:rPr lang="fr-FR" sz="1200" kern="1200" dirty="0">
                <a:solidFill>
                  <a:schemeClr val="tx1"/>
                </a:solidFill>
                <a:effectLst/>
                <a:latin typeface="+mn-lt"/>
                <a:ea typeface="+mn-ea"/>
                <a:cs typeface="+mn-cs"/>
              </a:rPr>
              <a:t> If a team member encounters difficulties in the field, the supervisor is available to find solutions.</a:t>
            </a:r>
            <a:endParaRPr lang="en-US" sz="1200" kern="1200" dirty="0">
              <a:solidFill>
                <a:schemeClr val="tx1"/>
              </a:solidFill>
              <a:effectLst/>
              <a:latin typeface="+mn-lt"/>
              <a:ea typeface="+mn-ea"/>
              <a:cs typeface="+mn-cs"/>
            </a:endParaRPr>
          </a:p>
          <a:p>
            <a:pPr lvl="0"/>
            <a:r>
              <a:rPr lang="fr-FR" sz="1200" b="1" kern="1200" dirty="0">
                <a:solidFill>
                  <a:schemeClr val="tx1"/>
                </a:solidFill>
                <a:effectLst/>
                <a:latin typeface="+mn-lt"/>
                <a:ea typeface="+mn-ea"/>
                <a:cs typeface="+mn-cs"/>
              </a:rPr>
              <a:t>Contact the field coordinator if there are any significant changes or concerns</a:t>
            </a:r>
            <a:r>
              <a:rPr lang="fr-FR" sz="1200" kern="1200" dirty="0">
                <a:solidFill>
                  <a:schemeClr val="tx1"/>
                </a:solidFill>
                <a:effectLst/>
                <a:latin typeface="+mn-lt"/>
                <a:ea typeface="+mn-ea"/>
                <a:cs typeface="+mn-cs"/>
              </a:rPr>
              <a:t>. The Field Coordinator will develop a daily plan to observe and support each data collection team at least once during data collection. It is important to be in the field at all times and to rotate between teams to provide as much support as possible.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50</a:t>
            </a:fld>
            <a:endParaRPr lang="en-US"/>
          </a:p>
        </p:txBody>
      </p:sp>
    </p:spTree>
    <p:extLst>
      <p:ext uri="{BB962C8B-B14F-4D97-AF65-F5344CB8AC3E}">
        <p14:creationId xmlns:p14="http://schemas.microsoft.com/office/powerpoint/2010/main" val="2604636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objective of my TDY was to assist with the COVID 19 RCCE CARE Acts project.</a:t>
            </a:r>
          </a:p>
          <a:p>
            <a:r>
              <a:rPr lang="en-US"/>
              <a:t>In my next slide, I am going to give you a quick overview of the project: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0048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have collected data manually or online, you will always go through the same next step: uploading your data into an Excel spreadsheet. </a:t>
            </a:r>
          </a:p>
          <a:p>
            <a:r>
              <a:rPr lang="en-US" dirty="0"/>
              <a:t>I won't go into detail about all the steps involved in downloading and cleaning the data, but here is a brief overview, with references to the sections in the guide. </a:t>
            </a:r>
          </a:p>
          <a:p>
            <a:r>
              <a:rPr lang="en-US" dirty="0"/>
              <a:t>These steps will be the same whether you collected the data using tablets or paper forms.</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833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fr-FR" dirty="0"/>
              <a:t>If you collected the survey data by entering the data directly on a tablet or computer, you can skip this section and go directly to Section 11.2. </a:t>
            </a:r>
          </a:p>
          <a:p>
            <a:pPr marL="171450" indent="-171450" fontAlgn="auto">
              <a:spcBef>
                <a:spcPts val="0"/>
              </a:spcBef>
              <a:spcAft>
                <a:spcPts val="0"/>
              </a:spcAft>
              <a:buFont typeface="Arial" panose="020B0604020202020204" pitchFamily="34" charset="0"/>
              <a:buChar char="•"/>
              <a:defRPr/>
            </a:pPr>
            <a:r>
              <a:rPr lang="fr-FR" dirty="0"/>
              <a:t>If you collected survey data by recording responses on paper questionnaires, you will need to enter the data from the paper forms into the KoBo survey form to use the cleaning and analysis tools. </a:t>
            </a:r>
          </a:p>
          <a:p>
            <a:pPr marL="171450" indent="-171450" fontAlgn="auto">
              <a:spcBef>
                <a:spcPts val="0"/>
              </a:spcBef>
              <a:spcAft>
                <a:spcPts val="0"/>
              </a:spcAft>
              <a:buFont typeface="Arial" panose="020B0604020202020204" pitchFamily="34" charset="0"/>
              <a:buChar char="•"/>
              <a:defRPr/>
            </a:pPr>
            <a:r>
              <a:rPr lang="fr-FR" dirty="0"/>
              <a:t>If you have not yet created an electronic dataset for your survey data, go to section 5.1 above, Creating Your Online Survey Form, and follow the instructions to create a KoBo account, and download the Excel sheet from Survey Toolbox #1 or #2 to create an online version of your survey.  Once created, you will be able to open the survey and manually enter your responses into the data set. </a:t>
            </a:r>
          </a:p>
          <a:p>
            <a:pPr marL="171450" indent="-171450" fontAlgn="auto">
              <a:spcBef>
                <a:spcPts val="0"/>
              </a:spcBef>
              <a:spcAft>
                <a:spcPts val="0"/>
              </a:spcAft>
              <a:buFont typeface="Arial" panose="020B0604020202020204" pitchFamily="34" charset="0"/>
              <a:buChar char="•"/>
              <a:defRPr/>
            </a:pPr>
            <a:r>
              <a:rPr lang="fr-FR" dirty="0"/>
              <a:t>We recommend that you try this process with a few records until you have a system that works for you before entering a large number of records. </a:t>
            </a:r>
            <a:endParaRPr lang="en-US" dirty="0"/>
          </a:p>
          <a:p>
            <a:pPr marL="171450" indent="-171450" fontAlgn="auto">
              <a:spcBef>
                <a:spcPts val="0"/>
              </a:spcBef>
              <a:spcAft>
                <a:spcPts val="0"/>
              </a:spcAft>
              <a:buFont typeface="Arial" panose="020B0604020202020204" pitchFamily="34" charset="0"/>
              <a:buChar char="•"/>
              <a:defRPr/>
            </a:pPr>
            <a:endParaRPr lang="fr-FR"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53</a:t>
            </a:fld>
            <a:endParaRPr lang="en-US"/>
          </a:p>
        </p:txBody>
      </p:sp>
    </p:spTree>
    <p:extLst>
      <p:ext uri="{BB962C8B-B14F-4D97-AF65-F5344CB8AC3E}">
        <p14:creationId xmlns:p14="http://schemas.microsoft.com/office/powerpoint/2010/main" val="996226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Login to your account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select the survey you have deployed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then select "FORM at the top of the screen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then "OPEN" at the bottom right of the screen After the last question, you will have the choice between two buttons, "save" and "submit". You can save if you don't have an internet connection or if it is not good</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54</a:t>
            </a:fld>
            <a:endParaRPr lang="en-US"/>
          </a:p>
        </p:txBody>
      </p:sp>
    </p:spTree>
    <p:extLst>
      <p:ext uri="{BB962C8B-B14F-4D97-AF65-F5344CB8AC3E}">
        <p14:creationId xmlns:p14="http://schemas.microsoft.com/office/powerpoint/2010/main" val="19411676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Bef>
                <a:spcPts val="0"/>
              </a:spcBef>
              <a:spcAft>
                <a:spcPts val="0"/>
              </a:spcAft>
              <a:defRPr/>
            </a:pPr>
            <a:r>
              <a:rPr lang="fr-FR" b="1" dirty="0"/>
              <a:t>Step 1: </a:t>
            </a:r>
            <a:r>
              <a:rPr lang="fr-FR" dirty="0"/>
              <a:t>In </a:t>
            </a:r>
            <a:r>
              <a:rPr lang="fr-FR" dirty="0" err="1"/>
              <a:t>KoBo</a:t>
            </a:r>
            <a:r>
              <a:rPr lang="fr-FR" dirty="0"/>
              <a:t>'s data </a:t>
            </a:r>
            <a:r>
              <a:rPr lang="fr-FR" dirty="0" err="1"/>
              <a:t>viewer</a:t>
            </a:r>
            <a:r>
              <a:rPr lang="fr-FR" dirty="0"/>
              <a:t>, select the "DATA" tab at the top, then the "</a:t>
            </a:r>
            <a:r>
              <a:rPr lang="fr-FR" dirty="0" err="1"/>
              <a:t>Downloads" </a:t>
            </a:r>
            <a:r>
              <a:rPr lang="fr-FR" dirty="0"/>
              <a:t>button on the left side. </a:t>
            </a:r>
            <a:r>
              <a:rPr lang="en-US" dirty="0" err="1"/>
              <a:t>Then select </a:t>
            </a:r>
            <a:r>
              <a:rPr lang="en-US" dirty="0"/>
              <a:t>the </a:t>
            </a:r>
            <a:r>
              <a:rPr lang="en-US" dirty="0" err="1"/>
              <a:t>following </a:t>
            </a:r>
            <a:r>
              <a:rPr lang="en-US" dirty="0"/>
              <a:t>options (</a:t>
            </a:r>
            <a:r>
              <a:rPr lang="en-US" dirty="0" err="1"/>
              <a:t>see image below</a:t>
            </a:r>
            <a:r>
              <a:rPr lang="en-US" dirty="0"/>
              <a:t>): </a:t>
            </a:r>
          </a:p>
          <a:p>
            <a:pPr marL="171450" indent="-171450" fontAlgn="auto">
              <a:spcBef>
                <a:spcPts val="0"/>
              </a:spcBef>
              <a:spcAft>
                <a:spcPts val="0"/>
              </a:spcAft>
              <a:buFont typeface="Arial" panose="020B0604020202020204" pitchFamily="34" charset="0"/>
              <a:buChar char="•"/>
              <a:defRPr/>
            </a:pPr>
            <a:r>
              <a:rPr lang="en-US" dirty="0" err="1"/>
              <a:t>Export </a:t>
            </a:r>
            <a:r>
              <a:rPr lang="en-US" dirty="0"/>
              <a:t>type: "XLS".</a:t>
            </a:r>
          </a:p>
          <a:p>
            <a:pPr marL="171450" indent="-171450" fontAlgn="auto">
              <a:spcBef>
                <a:spcPts val="0"/>
              </a:spcBef>
              <a:spcAft>
                <a:spcPts val="0"/>
              </a:spcAft>
              <a:buFont typeface="Arial" panose="020B0604020202020204" pitchFamily="34" charset="0"/>
              <a:buChar char="•"/>
              <a:defRPr/>
            </a:pPr>
            <a:r>
              <a:rPr lang="fr-FR" dirty="0"/>
              <a:t>Value and header format: "Français (</a:t>
            </a:r>
            <a:r>
              <a:rPr lang="fr-FR" dirty="0" err="1"/>
              <a:t>fr</a:t>
            </a:r>
            <a:r>
              <a:rPr lang="fr-FR" dirty="0"/>
              <a:t>)" (This is the default format).</a:t>
            </a:r>
            <a:endParaRPr lang="en-US" dirty="0"/>
          </a:p>
          <a:p>
            <a:pPr marL="171450" indent="-171450" fontAlgn="auto">
              <a:spcBef>
                <a:spcPts val="0"/>
              </a:spcBef>
              <a:spcAft>
                <a:spcPts val="0"/>
              </a:spcAft>
              <a:buFont typeface="Arial" panose="020B0604020202020204" pitchFamily="34" charset="0"/>
              <a:buChar char="•"/>
              <a:defRPr/>
            </a:pPr>
            <a:r>
              <a:rPr lang="fr-FR" dirty="0"/>
              <a:t>Click on "Advanced Options", then under "Export multiple questions as...", choose "Separate columns": </a:t>
            </a:r>
          </a:p>
          <a:p>
            <a:pPr marL="171450" indent="-171450" fontAlgn="auto">
              <a:spcBef>
                <a:spcPts val="0"/>
              </a:spcBef>
              <a:spcAft>
                <a:spcPts val="0"/>
              </a:spcAft>
              <a:buFont typeface="Arial" panose="020B0604020202020204" pitchFamily="34" charset="0"/>
              <a:buChar char="•"/>
              <a:defRPr/>
            </a:pPr>
            <a:r>
              <a:rPr lang="fr-FR" dirty="0"/>
              <a:t>Then select "Export". A line will appear at the bottom of your screen (you may have to scroll to see it). </a:t>
            </a:r>
          </a:p>
          <a:p>
            <a:pPr marL="171450" indent="-171450" fontAlgn="auto">
              <a:spcBef>
                <a:spcPts val="0"/>
              </a:spcBef>
              <a:spcAft>
                <a:spcPts val="0"/>
              </a:spcAft>
              <a:buFont typeface="Arial" panose="020B0604020202020204" pitchFamily="34" charset="0"/>
              <a:buChar char="•"/>
              <a:defRPr/>
            </a:pPr>
            <a:r>
              <a:rPr lang="fr-FR" dirty="0"/>
              <a:t>At the far right of the line, select the "Download" button. Save this file as "</a:t>
            </a:r>
            <a:r>
              <a:rPr lang="fr-FR" b="1" dirty="0"/>
              <a:t>Survey Data"</a:t>
            </a:r>
            <a:r>
              <a:rPr lang="fr-FR" dirty="0"/>
              <a:t>. </a:t>
            </a:r>
            <a:endParaRPr lang="en-US" dirty="0"/>
          </a:p>
          <a:p>
            <a:pPr marL="171450" indent="-171450" fontAlgn="auto">
              <a:spcBef>
                <a:spcPts val="0"/>
              </a:spcBef>
              <a:spcAft>
                <a:spcPts val="0"/>
              </a:spcAft>
              <a:buFont typeface="Arial" panose="020B0604020202020204" pitchFamily="34" charset="0"/>
              <a:buChar char="•"/>
              <a:defRPr/>
            </a:pPr>
            <a:endParaRPr lang="en-US" dirty="0"/>
          </a:p>
          <a:p>
            <a:pPr marL="171450" indent="-171450" fontAlgn="auto">
              <a:spcBef>
                <a:spcPts val="0"/>
              </a:spcBef>
              <a:spcAft>
                <a:spcPts val="0"/>
              </a:spcAft>
              <a:buFont typeface="Arial" panose="020B0604020202020204" pitchFamily="34" charset="0"/>
              <a:buChar char="•"/>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55</a:t>
            </a:fld>
            <a:endParaRPr lang="en-US"/>
          </a:p>
        </p:txBody>
      </p:sp>
    </p:spTree>
    <p:extLst>
      <p:ext uri="{BB962C8B-B14F-4D97-AF65-F5344CB8AC3E}">
        <p14:creationId xmlns:p14="http://schemas.microsoft.com/office/powerpoint/2010/main" val="1512745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0"/>
              </a:spcBef>
            </a:pPr>
            <a:r>
              <a:rPr lang="fr-FR" altLang="en-US" dirty="0"/>
              <a:t>The way the data is imported from KoBo is not suitable for analysis in statistical analysis software, because it includes all the free text sections of the survey as individual columns, and the variable names are too long. The following image is an example of what you will see:</a:t>
            </a:r>
            <a:endParaRPr lang="en-US" altLang="en-US" dirty="0"/>
          </a:p>
          <a:p>
            <a:pPr>
              <a:spcBef>
                <a:spcPct val="0"/>
              </a:spcBef>
            </a:pP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56</a:t>
            </a:fld>
            <a:endParaRPr lang="en-US"/>
          </a:p>
        </p:txBody>
      </p:sp>
    </p:spTree>
    <p:extLst>
      <p:ext uri="{BB962C8B-B14F-4D97-AF65-F5344CB8AC3E}">
        <p14:creationId xmlns:p14="http://schemas.microsoft.com/office/powerpoint/2010/main" val="31594682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57</a:t>
            </a:fld>
            <a:endParaRPr lang="en-US"/>
          </a:p>
        </p:txBody>
      </p:sp>
    </p:spTree>
    <p:extLst>
      <p:ext uri="{BB962C8B-B14F-4D97-AF65-F5344CB8AC3E}">
        <p14:creationId xmlns:p14="http://schemas.microsoft.com/office/powerpoint/2010/main" val="1829059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Aft>
                <a:spcPts val="0"/>
              </a:spcAf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Uploaded </a:t>
            </a:r>
            <a:r>
              <a:rPr lang="fr-FR" sz="1200" dirty="0"/>
              <a:t>descriptive text to your survey (for example, explanatory text to be read aloud to the participant), this will be uploaded to a separate column in your dataset. Review your dataset and delete these columns</a:t>
            </a:r>
            <a:endParaRPr lang="en-US" sz="1200"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58</a:t>
            </a:fld>
            <a:endParaRPr lang="en-US"/>
          </a:p>
        </p:txBody>
      </p:sp>
    </p:spTree>
    <p:extLst>
      <p:ext uri="{BB962C8B-B14F-4D97-AF65-F5344CB8AC3E}">
        <p14:creationId xmlns:p14="http://schemas.microsoft.com/office/powerpoint/2010/main" val="3724902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Aft>
                <a:spcPts val="0"/>
              </a:spcAf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Uploaded </a:t>
            </a:r>
            <a:r>
              <a:rPr lang="fr-FR" sz="1200" dirty="0"/>
              <a:t>descriptive text to your survey (for example, explanatory text to be read aloud to the participant), this will be uploaded to a separate column in your dataset. Review your dataset and delete these columns</a:t>
            </a:r>
            <a:endParaRPr lang="en-US" sz="1200"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59</a:t>
            </a:fld>
            <a:endParaRPr lang="en-US"/>
          </a:p>
        </p:txBody>
      </p:sp>
    </p:spTree>
    <p:extLst>
      <p:ext uri="{BB962C8B-B14F-4D97-AF65-F5344CB8AC3E}">
        <p14:creationId xmlns:p14="http://schemas.microsoft.com/office/powerpoint/2010/main" val="223636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Project Manager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This person is responsible for the overall success of the survey.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role of the project manager is to:</a:t>
            </a: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Work with collaborators (such as local researchers, community leaders, and local officials) and Ebola response officials to define the objectives of the KAP survey and ensure that the survey is adequately funded and staffed.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Plan the survey, ensuring that there are sufficient staff and time for data collection and analysis.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Share survey results with partners who can use them to take action.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Ebola response teams, local and regional government structures, and other information users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These individuals play an important role early in the process.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Their role is to:  </a:t>
            </a: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Help define the objectives of the KAP survey</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Contribute to the adaptation of the instrument to the local context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Receive the results of the survey and apply them to their work in the intervention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Behavioral scientists, epidemiologists, and statisticians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These technical experts can help you review the survey questionnaires in the toolbox. Whenever possible, the survey team should have access to behavioral science and statistical experts, even if they are not part of your full-time staff.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Technical Team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Within this team, some members have several different roles.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 person can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fill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more than one role:</a:t>
            </a: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Survey adaptor/designer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This person works with the project manager to make any revisions to the survey instruments (including translations into local languages), creates the strategy, identifies the sample size and type for the KAP survey, and helps recruit data collectors.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Data Manager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Once the survey is complete, this person programs the data entry software. The data manager manages the mobile data collection platform and cleans and codes the data for analysis.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This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person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will lead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analysis of the data.</a:t>
            </a: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Field Coordinator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This person is responsible for training the survey data collectors, supervising the field supervisors, and supporting the survey data collectors as needed. This person also creates field files that tell the data collectors where to start their survey, what process to use to go from house to house, and how to record refusals.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Field Supervisor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Field supervisors go into the field during data collection to support the data collectors and resolve any problems that may arise. They ensure that data collectors follow protocols, particularly protocols for obtaining informed consent and asking questions as written.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07000"/>
              </a:lnSpc>
              <a:spcAft>
                <a:spcPts val="600"/>
              </a:spcAft>
              <a:buFont typeface="+mj-lt"/>
              <a:buAutoNum type="arabicPeriod"/>
              <a:tabLst>
                <a:tab pos="914400" algn="l"/>
              </a:tabLst>
            </a:pPr>
            <a:r>
              <a:rPr lang="fr-FR" sz="1200" b="1" dirty="0">
                <a:effectLst/>
                <a:latin typeface="Calibri" panose="020F0502020204030204" pitchFamily="34" charset="0"/>
                <a:ea typeface="Times New Roman" panose="02020603050405020304" pitchFamily="18" charset="0"/>
                <a:cs typeface="Times New Roman" panose="02020603050405020304" pitchFamily="18" charset="0"/>
              </a:rPr>
              <a:t>Survey data collectors -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These team members conduct surveys of the population. If possible, they should be recruited from the local population and speak the same language, and teams should include both men and women.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92760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fontAlgn="auto">
              <a:spcBef>
                <a:spcPts val="0"/>
              </a:spcBef>
              <a:spcAft>
                <a:spcPts val="0"/>
              </a:spcAft>
              <a:buFont typeface="Arial" panose="020B0604020202020204" pitchFamily="34" charset="0"/>
              <a:buChar char="•"/>
              <a:defRPr/>
            </a:pPr>
            <a:r>
              <a:rPr lang="fr-FR" dirty="0"/>
              <a:t>Once you have eliminated all unnecessary columns from the data set, you need to create a codebook, or a file that documents what each variable in your data set represents. Two codebooks have been provided to you - "Survey 1 codebook.xlsx" and "Survey 2 codebook.xlsx". If you are using the original surveys without modification, you can use them as your codebook. If you have made changes to the survey, you will need to either modify the codebooks provided or create your own using them as an example. </a:t>
            </a:r>
            <a:endParaRPr lang="en-US" dirty="0"/>
          </a:p>
          <a:p>
            <a:pPr marL="171450" indent="-171450" fontAlgn="auto">
              <a:spcBef>
                <a:spcPts val="0"/>
              </a:spcBef>
              <a:spcAft>
                <a:spcPts val="0"/>
              </a:spcAft>
              <a:buFont typeface="Arial" panose="020B0604020202020204" pitchFamily="34" charset="0"/>
              <a:buChar char="•"/>
              <a:defRPr/>
            </a:pPr>
            <a:r>
              <a:rPr lang="fr-FR" dirty="0"/>
              <a:t>Your codebook will serve as a guide to understanding your data set. It should include the following: Variable, Variable Name, Variable Description, and Code used to provide information about the variable. When naming variables, the names should be relatively short and intuitive. In addition, the name should not include any special characters (e.g., &amp;, !, $, #, @, etc.), it should not include spaces, and it should not begin with a number.</a:t>
            </a:r>
            <a:endParaRPr lang="en-US" dirty="0"/>
          </a:p>
          <a:p>
            <a:pPr fontAlgn="auto">
              <a:spcBef>
                <a:spcPts val="0"/>
              </a:spcBef>
              <a:spcAft>
                <a:spcPts val="0"/>
              </a:spcAft>
              <a:defRPr/>
            </a:pPr>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60</a:t>
            </a:fld>
            <a:endParaRPr lang="en-US"/>
          </a:p>
        </p:txBody>
      </p:sp>
    </p:spTree>
    <p:extLst>
      <p:ext uri="{BB962C8B-B14F-4D97-AF65-F5344CB8AC3E}">
        <p14:creationId xmlns:p14="http://schemas.microsoft.com/office/powerpoint/2010/main" val="40846213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spcBef>
                <a:spcPct val="0"/>
              </a:spcBef>
              <a:buFontTx/>
              <a:buChar char="•"/>
            </a:pPr>
            <a:r>
              <a:rPr lang="fr-FR" altLang="en-US" dirty="0"/>
              <a:t>Once you have removed all the descriptive text columns from your data set and have a codebook with the new names to assign to the variables in the data set, you can proceed to rename all the variables in your data set. You can do this in statistical software or directly in Excel. For this example, we will do it directly in Excel. </a:t>
            </a:r>
            <a:endParaRPr lang="en-US" altLang="en-US" dirty="0"/>
          </a:p>
          <a:p>
            <a:pPr marL="171450" indent="-171450">
              <a:spcBef>
                <a:spcPct val="0"/>
              </a:spcBef>
              <a:buFontTx/>
              <a:buChar char="•"/>
            </a:pPr>
            <a:r>
              <a:rPr lang="fr-FR" altLang="en-US" dirty="0"/>
              <a:t>If you have deleted all the columns that are not included in your codebook and generated a codebook with all the variable names in the same order as the survey was administered, you can use the following method to quickly change all the variable names. You need to highlight all the variable names in your codebook in the column labeled "Name" (Column B), right-click and select "Copy". From there, open your data set, click on the first variable name listed in Row 1, Column A. Go to the upper left corner of the ribbon where the "Paste" icon is located. Click on the small arrow below it and select the icon with the two arrows to transpose the column to your row of variable names in your data set (see the circled icon below). Once this selection is made, all variable names should be replaced with the new variables. It is </a:t>
            </a:r>
            <a:r>
              <a:rPr lang="fr-FR" altLang="en-US" b="1" dirty="0"/>
              <a:t>very important to </a:t>
            </a:r>
            <a:r>
              <a:rPr lang="fr-FR" altLang="en-US" dirty="0"/>
              <a:t>verify that the variables have been copied correctly and that the variable names match the correct columns.</a:t>
            </a: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61</a:t>
            </a:fld>
            <a:endParaRPr lang="en-US"/>
          </a:p>
        </p:txBody>
      </p:sp>
    </p:spTree>
    <p:extLst>
      <p:ext uri="{BB962C8B-B14F-4D97-AF65-F5344CB8AC3E}">
        <p14:creationId xmlns:p14="http://schemas.microsoft.com/office/powerpoint/2010/main" val="30538938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spcBef>
                <a:spcPct val="0"/>
              </a:spcBef>
              <a:buFontTx/>
              <a:buChar char="•"/>
            </a:pPr>
            <a:r>
              <a:rPr lang="fr-FR" altLang="en-US" dirty="0"/>
              <a:t>Once you have removed all the descriptive text columns from your data set and have a codebook with the new names to assign to the variables in the data set, you can proceed to rename all the variables in your data set. You can do this in statistical software or directly in Excel. For this example, we will do it directly in Excel. </a:t>
            </a:r>
            <a:endParaRPr lang="en-US" altLang="en-US" dirty="0"/>
          </a:p>
          <a:p>
            <a:pPr marL="171450" indent="-171450">
              <a:spcBef>
                <a:spcPct val="0"/>
              </a:spcBef>
              <a:buFontTx/>
              <a:buChar char="•"/>
            </a:pPr>
            <a:r>
              <a:rPr lang="fr-FR" altLang="en-US" dirty="0"/>
              <a:t>If you have deleted all the columns that are not included in your codebook and generated a codebook with all the variable names in the same order as the survey was administered, you can use the following method to quickly change all the variable names. You need to highlight all the variable names in your codebook in the column labeled "Name" (Column B), right-click and select "Copy". From there, open your data set, click on the first variable name listed in Row 1, Column A. Go to the upper left corner of the ribbon where the "Paste" icon is located. Click on the small arrow below it and select the icon with the two arrows to transpose the column to your row of variable names in your data set (see the circled icon below). Once this selection is made, all variable names should be replaced with the new variables. It is </a:t>
            </a:r>
            <a:r>
              <a:rPr lang="fr-FR" altLang="en-US" b="1" dirty="0"/>
              <a:t>very important to </a:t>
            </a:r>
            <a:r>
              <a:rPr lang="fr-FR" altLang="en-US" dirty="0"/>
              <a:t>verify that the variables have been copied correctly and that the variable names match the correct columns.</a:t>
            </a:r>
            <a:endParaRPr lang="en-US" alt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62</a:t>
            </a:fld>
            <a:endParaRPr lang="en-US"/>
          </a:p>
        </p:txBody>
      </p:sp>
    </p:spTree>
    <p:extLst>
      <p:ext uri="{BB962C8B-B14F-4D97-AF65-F5344CB8AC3E}">
        <p14:creationId xmlns:p14="http://schemas.microsoft.com/office/powerpoint/2010/main" val="34007702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63</a:t>
            </a:fld>
            <a:endParaRPr lang="en-US"/>
          </a:p>
        </p:txBody>
      </p:sp>
    </p:spTree>
    <p:extLst>
      <p:ext uri="{BB962C8B-B14F-4D97-AF65-F5344CB8AC3E}">
        <p14:creationId xmlns:p14="http://schemas.microsoft.com/office/powerpoint/2010/main" val="1595847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Once your dataset has been cleaned and a codebook has been created, you can import it into any statistical analysis software for data analysis. Although </a:t>
            </a:r>
            <a:r>
              <a:rPr lang="fr-FR" sz="1200" kern="1200" dirty="0" err="1">
                <a:solidFill>
                  <a:schemeClr val="tx1"/>
                </a:solidFill>
                <a:effectLst/>
                <a:latin typeface="+mn-lt"/>
                <a:ea typeface="+mn-ea"/>
                <a:cs typeface="+mn-cs"/>
              </a:rPr>
              <a:t>KoBo </a:t>
            </a:r>
            <a:r>
              <a:rPr lang="fr-FR" sz="1200" kern="1200" dirty="0">
                <a:solidFill>
                  <a:schemeClr val="tx1"/>
                </a:solidFill>
                <a:effectLst/>
                <a:latin typeface="+mn-lt"/>
                <a:ea typeface="+mn-ea"/>
                <a:cs typeface="+mn-cs"/>
              </a:rPr>
              <a:t>has the ability to display survey results stratified by gender, we recommend that you use a data analysis application, such as R, SAS, </a:t>
            </a:r>
            <a:r>
              <a:rPr lang="fr-FR" sz="1200" kern="1200" dirty="0" err="1">
                <a:solidFill>
                  <a:schemeClr val="tx1"/>
                </a:solidFill>
                <a:effectLst/>
                <a:latin typeface="+mn-lt"/>
                <a:ea typeface="+mn-ea"/>
                <a:cs typeface="+mn-cs"/>
              </a:rPr>
              <a:t>EpiInfo</a:t>
            </a:r>
            <a:r>
              <a:rPr lang="fr-FR" sz="1200" kern="1200" dirty="0">
                <a:solidFill>
                  <a:schemeClr val="tx1"/>
                </a:solidFill>
                <a:effectLst/>
                <a:latin typeface="+mn-lt"/>
                <a:ea typeface="+mn-ea"/>
                <a:cs typeface="+mn-cs"/>
              </a:rPr>
              <a:t>, SPSS, or another program to produce frequency tables and 95% confidence intervals.  If you do not have access to any type of data analysis software, frequencies can be tabulated manually in Excel, but this is time consuming and we do not recommend using this process. In this guide, we will provide a program for a sample of data to be analyzed in Epi Info, as well as tips on how to analyze your data using this software. </a:t>
            </a:r>
            <a:endParaRPr lang="en-US" sz="1200"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rPr>
              <a:t>If you decide to use EpiInfo, you will need to divide the data set from Survey 1 and Survey 2 into two parts. This is because EpiInfo can only analyze a maximum of 255 variables, and the surveys contain more than 255 variables. </a:t>
            </a:r>
          </a:p>
          <a:p>
            <a:endParaRPr lang="fr-FR" sz="1200" u="sng"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endParaRPr lang="fr-FR" sz="1200" u="sng" kern="1200" dirty="0">
              <a:solidFill>
                <a:schemeClr val="tx1"/>
              </a:solidFill>
              <a:effectLst/>
              <a:latin typeface="+mn-lt"/>
              <a:ea typeface="+mn-ea"/>
              <a:cs typeface="+mn-cs"/>
            </a:endParaRP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Split the data set in two</a:t>
            </a: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EPI Info cannot process data sets with more than 255 variables</a:t>
            </a: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Ensure that both parts contain the first 11 variables (survey data collection information), the gender of the participant and the weighting variables (if applicable)</a:t>
            </a:r>
          </a:p>
          <a:p>
            <a:pPr marL="685789" marR="0" lvl="0" indent="-4572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Before deleting variables, be sure to make two copies of the data set</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64</a:t>
            </a:fld>
            <a:endParaRPr lang="en-US"/>
          </a:p>
        </p:txBody>
      </p:sp>
    </p:spTree>
    <p:extLst>
      <p:ext uri="{BB962C8B-B14F-4D97-AF65-F5344CB8AC3E}">
        <p14:creationId xmlns:p14="http://schemas.microsoft.com/office/powerpoint/2010/main" val="1014702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0" lvl="1" indent="-457200" algn="l" defTabSz="914400" rtl="0" eaLnBrk="1" fontAlgn="auto" latinLnBrk="0" hangingPunct="1">
              <a:lnSpc>
                <a:spcPct val="90000"/>
              </a:lnSpc>
              <a:spcBef>
                <a:spcPts val="1000"/>
              </a:spcBef>
              <a:spcAft>
                <a:spcPts val="800"/>
              </a:spcAft>
              <a:buClr>
                <a:srgbClr val="70AD47">
                  <a:lumMod val="75000"/>
                </a:srgbClr>
              </a:buClr>
              <a:buSzTx/>
              <a:buFont typeface="Arial" panose="020B0604020202020204" pitchFamily="34" charset="0"/>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first data set will include the first 11 variables (Columns A-K), questions 1-22b (Columns L-FM), and question 44 (Column LO). Delete all other variables. Save this data set with "_1" at the end of the name as an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xls </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file. </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a:p>
            <a:pPr marL="914400" marR="0" lvl="1" indent="-457200" algn="l" defTabSz="914400" rtl="0" eaLnBrk="1" fontAlgn="auto" latinLnBrk="0" hangingPunct="1">
              <a:lnSpc>
                <a:spcPct val="90000"/>
              </a:lnSpc>
              <a:spcBef>
                <a:spcPts val="1000"/>
              </a:spcBef>
              <a:spcAft>
                <a:spcPts val="800"/>
              </a:spcAft>
              <a:buClr>
                <a:srgbClr val="70AD47">
                  <a:lumMod val="75000"/>
                </a:srgbClr>
              </a:buClr>
              <a:buSzTx/>
              <a:buFont typeface="Arial" panose="020B0604020202020204" pitchFamily="34" charset="0"/>
              <a:buChar char="•"/>
              <a:tabLst/>
              <a:defRPr/>
            </a:pP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The second data set will include the first 11 variables (columns A-K) and questions 22c through 50 (columns FN-LZ). Delete all other variables. Save this data set with "_2" at the end of the name as an .</a:t>
            </a:r>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xls </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file.</a:t>
            </a:r>
            <a:endPar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65</a:t>
            </a:fld>
            <a:endParaRPr lang="en-US"/>
          </a:p>
        </p:txBody>
      </p:sp>
    </p:spTree>
    <p:extLst>
      <p:ext uri="{BB962C8B-B14F-4D97-AF65-F5344CB8AC3E}">
        <p14:creationId xmlns:p14="http://schemas.microsoft.com/office/powerpoint/2010/main" val="2940750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66</a:t>
            </a:fld>
            <a:endParaRPr lang="en-US"/>
          </a:p>
        </p:txBody>
      </p:sp>
    </p:spTree>
    <p:extLst>
      <p:ext uri="{BB962C8B-B14F-4D97-AF65-F5344CB8AC3E}">
        <p14:creationId xmlns:p14="http://schemas.microsoft.com/office/powerpoint/2010/main" val="1562965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Each dataset should include the survey start and end time, investigator name, participant code, locality, health region, health zone, survey date, survey time, survey consent, and all participant questions (the first 11 variables in your dataset)</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67</a:t>
            </a:fld>
            <a:endParaRPr lang="en-US"/>
          </a:p>
        </p:txBody>
      </p:sp>
    </p:spTree>
    <p:extLst>
      <p:ext uri="{BB962C8B-B14F-4D97-AF65-F5344CB8AC3E}">
        <p14:creationId xmlns:p14="http://schemas.microsoft.com/office/powerpoint/2010/main" val="14046269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68</a:t>
            </a:fld>
            <a:endParaRPr lang="en-US"/>
          </a:p>
        </p:txBody>
      </p:sp>
    </p:spTree>
    <p:extLst>
      <p:ext uri="{BB962C8B-B14F-4D97-AF65-F5344CB8AC3E}">
        <p14:creationId xmlns:p14="http://schemas.microsoft.com/office/powerpoint/2010/main" val="23402433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To open the program in Epi Info</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you must be in "Classic Analysis" mode on</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Then, in the program editor, you will click on "Open Pgm". </a:t>
            </a: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69</a:t>
            </a:fld>
            <a:endParaRPr lang="en-US"/>
          </a:p>
        </p:txBody>
      </p:sp>
    </p:spTree>
    <p:extLst>
      <p:ext uri="{BB962C8B-B14F-4D97-AF65-F5344CB8AC3E}">
        <p14:creationId xmlns:p14="http://schemas.microsoft.com/office/powerpoint/2010/main" val="3206198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 following timeline shows the sequence of steps for preparing and conducting a KAP survey. Although the time required to complete each step may vary, it is important to take each step in order and not skip any.  This timeline assumes that financial support for the survey has already been secured within a budget described in Section 2.3.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a:t>
            </a:fld>
            <a:endParaRPr lang="en-US"/>
          </a:p>
        </p:txBody>
      </p:sp>
    </p:spTree>
    <p:extLst>
      <p:ext uri="{BB962C8B-B14F-4D97-AF65-F5344CB8AC3E}">
        <p14:creationId xmlns:p14="http://schemas.microsoft.com/office/powerpoint/2010/main" val="4004503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Next, a window will open in which you will be asked to select the program file. Click on "Text File" in the lower left corner, which will open the file finder</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From here you can select the program wherever you have saved it</a:t>
            </a: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you can click OK and it will open the program code, and the script should be in the bottom "Program Editor" box.</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73050" marR="0" lvl="0" indent="-27305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5E0F8AF6-2714-4E24-8347-418CEFCB8304}" type="slidenum">
              <a:rPr lang="en-US" smtClean="0"/>
              <a:t>70</a:t>
            </a:fld>
            <a:endParaRPr lang="en-US"/>
          </a:p>
        </p:txBody>
      </p:sp>
    </p:spTree>
    <p:extLst>
      <p:ext uri="{BB962C8B-B14F-4D97-AF65-F5344CB8AC3E}">
        <p14:creationId xmlns:p14="http://schemas.microsoft.com/office/powerpoint/2010/main" val="31030014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71</a:t>
            </a:fld>
            <a:endParaRPr lang="en-US"/>
          </a:p>
        </p:txBody>
      </p:sp>
    </p:spTree>
    <p:extLst>
      <p:ext uri="{BB962C8B-B14F-4D97-AF65-F5344CB8AC3E}">
        <p14:creationId xmlns:p14="http://schemas.microsoft.com/office/powerpoint/2010/main" val="12639654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nSpc>
                <a:spcPct val="120000"/>
              </a:lnSpc>
              <a:buFont typeface="Arial" panose="020B0604020202020204" pitchFamily="34" charset="0"/>
              <a:buChar char="•"/>
            </a:pPr>
            <a:r>
              <a:rPr lang="fr-FR" sz="1200" dirty="0">
                <a:solidFill>
                  <a:schemeClr val="tx1"/>
                </a:solidFill>
              </a:rPr>
              <a:t>The file path is where your dataset is saved. To get the file path written for your dataset, open the dataset in Excel. </a:t>
            </a:r>
            <a:endParaRPr lang="fr-FR" sz="1050" dirty="0">
              <a:solidFill>
                <a:schemeClr val="tx1"/>
              </a:solidFill>
            </a:endParaRPr>
          </a:p>
          <a:p>
            <a:pPr marL="171450" indent="-171450">
              <a:lnSpc>
                <a:spcPct val="120000"/>
              </a:lnSpc>
              <a:buFont typeface="Arial" panose="020B0604020202020204" pitchFamily="34" charset="0"/>
              <a:buChar char="•"/>
            </a:pPr>
            <a:r>
              <a:rPr lang="fr-FR" sz="1200" dirty="0">
                <a:solidFill>
                  <a:schemeClr val="tx1"/>
                </a:solidFill>
              </a:rPr>
              <a:t>Make sure it is the correct dataset for the correct .pgm7 file. Once you have opened your dataset, go to the upper left corner of the screen and click on "File" (see below).</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72</a:t>
            </a:fld>
            <a:endParaRPr lang="en-US"/>
          </a:p>
        </p:txBody>
      </p:sp>
    </p:spTree>
    <p:extLst>
      <p:ext uri="{BB962C8B-B14F-4D97-AF65-F5344CB8AC3E}">
        <p14:creationId xmlns:p14="http://schemas.microsoft.com/office/powerpoint/2010/main" val="7508907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Once you have copied the file path, return to your .pgm7 file. The first line in this file will be the read statement. You will erase the file path that is in the first set of brackets (highlighted in red) and paste the new file path into your .pgm7 file. </a:t>
            </a:r>
            <a:r>
              <a:rPr lang="en-US" sz="1200" kern="1200" dirty="0" err="1">
                <a:solidFill>
                  <a:schemeClr val="tx1"/>
                </a:solidFill>
                <a:effectLst/>
                <a:latin typeface="+mn-lt"/>
                <a:ea typeface="+mn-ea"/>
                <a:cs typeface="+mn-cs"/>
              </a:rPr>
              <a:t>EpiInfo </a:t>
            </a:r>
            <a:r>
              <a:rPr lang="en-US" sz="1200" kern="1200" dirty="0">
                <a:solidFill>
                  <a:schemeClr val="tx1"/>
                </a:solidFill>
                <a:effectLst/>
                <a:latin typeface="+mn-lt"/>
                <a:ea typeface="+mn-ea"/>
                <a:cs typeface="+mn-cs"/>
              </a:rPr>
              <a:t>will include quotation marks around this - </a:t>
            </a:r>
            <a:r>
              <a:rPr lang="en-US" sz="1200" b="1" u="sng" kern="1200" dirty="0">
                <a:solidFill>
                  <a:schemeClr val="tx1"/>
                </a:solidFill>
                <a:effectLst/>
                <a:latin typeface="+mn-lt"/>
                <a:ea typeface="+mn-ea"/>
                <a:cs typeface="+mn-cs"/>
              </a:rPr>
              <a:t>make sure to delete the quotation marks around the file path before running the commands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{C:\Users\toj0\Desktop\Data\testset1_s1_1.xls}:[CAP </a:t>
            </a:r>
            <a:r>
              <a:rPr lang="en-US" sz="1200" kern="1200" dirty="0" err="1">
                <a:solidFill>
                  <a:schemeClr val="tx1"/>
                </a:solidFill>
                <a:effectLst/>
                <a:latin typeface="+mn-lt"/>
                <a:ea typeface="+mn-ea"/>
                <a:cs typeface="+mn-cs"/>
              </a:rPr>
              <a:t>Survey </a:t>
            </a:r>
            <a:r>
              <a:rPr lang="en-US" sz="1200" kern="1200" dirty="0">
                <a:solidFill>
                  <a:schemeClr val="tx1"/>
                </a:solidFill>
                <a:effectLst/>
                <a:latin typeface="+mn-lt"/>
                <a:ea typeface="+mn-ea"/>
                <a:cs typeface="+mn-cs"/>
              </a:rPr>
              <a:t>1 - English </a:t>
            </a:r>
            <a:r>
              <a:rPr lang="en-US" sz="1200" kern="1200" dirty="0" err="1">
                <a:solidFill>
                  <a:schemeClr val="tx1"/>
                </a:solidFill>
                <a:effectLst/>
                <a:latin typeface="+mn-lt"/>
                <a:ea typeface="+mn-ea"/>
                <a:cs typeface="+mn-cs"/>
              </a:rPr>
              <a:t>incl###$</a:t>
            </a:r>
            <a:r>
              <a:rPr lang="en-US" sz="1200" kern="1200" dirty="0">
                <a:solidFill>
                  <a:schemeClr val="tx1"/>
                </a:solidFill>
                <a:effectLst/>
                <a:latin typeface="+mn-lt"/>
                <a:ea typeface="+mn-ea"/>
                <a:cs typeface="+mn-cs"/>
              </a:rPr>
              <a:t>]</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74</a:t>
            </a:fld>
            <a:endParaRPr lang="en-US"/>
          </a:p>
        </p:txBody>
      </p:sp>
    </p:spTree>
    <p:extLst>
      <p:ext uri="{BB962C8B-B14F-4D97-AF65-F5344CB8AC3E}">
        <p14:creationId xmlns:p14="http://schemas.microsoft.com/office/powerpoint/2010/main" val="22394386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The name of the sheet is the next piece of information you will need to read in your dataset. To find your sheet name, open your dataset and look at the sheet name (see below).</a:t>
            </a:r>
          </a:p>
          <a:p>
            <a:endParaRPr lang="fr-FR" dirty="0"/>
          </a:p>
          <a:p>
            <a:r>
              <a:rPr lang="fr-FR" dirty="0"/>
              <a:t>Enter this name exactly as it is written in the second set of parentheses in your read instruction (see the purple text below).</a:t>
            </a:r>
          </a:p>
          <a:p>
            <a:r>
              <a:rPr lang="fr-FR" dirty="0"/>
              <a:t>READ {C:\Users\toj0\Desktop\Data\testset1_s1_1.xls} : [CAP 1 Survey - English </a:t>
            </a:r>
            <a:r>
              <a:rPr lang="fr-FR" dirty="0" err="1"/>
              <a:t>incl####$</a:t>
            </a:r>
            <a:r>
              <a:rPr lang="fr-FR" dirty="0"/>
              <a:t>]</a:t>
            </a:r>
          </a:p>
          <a:p>
            <a:endParaRPr lang="fr-FR" dirty="0"/>
          </a:p>
          <a:p>
            <a:r>
              <a:rPr lang="fr-FR" dirty="0"/>
              <a:t>Once you have finished modifying your read instruction, be sure to close your dataset before executing the commands.</a:t>
            </a:r>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75</a:t>
            </a:fld>
            <a:endParaRPr lang="en-US"/>
          </a:p>
        </p:txBody>
      </p:sp>
    </p:spTree>
    <p:extLst>
      <p:ext uri="{BB962C8B-B14F-4D97-AF65-F5344CB8AC3E}">
        <p14:creationId xmlns:p14="http://schemas.microsoft.com/office/powerpoint/2010/main" val="32565567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For questions where the participant can only choose one option, Epi Info will produce two tables: one for women and one for men. </a:t>
            </a:r>
          </a:p>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It will provide the frequencies for each option in the question in the table and the percentage of female or male participants who chose that option.</a:t>
            </a:r>
          </a:p>
          <a:p>
            <a:pPr marL="266700" marR="0" lvl="0" indent="-26670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Below the table, Epi Info shows the 95% confidence intervals for the frequencies and percentages in the table. See the example output from question 1 below:</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77</a:t>
            </a:fld>
            <a:endParaRPr lang="en-US"/>
          </a:p>
        </p:txBody>
      </p:sp>
    </p:spTree>
    <p:extLst>
      <p:ext uri="{BB962C8B-B14F-4D97-AF65-F5344CB8AC3E}">
        <p14:creationId xmlns:p14="http://schemas.microsoft.com/office/powerpoint/2010/main" val="15644300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For this table, you can interpret that all male participants (2) chose "No" for this question. Among women, 1 chose "Yes" (13%) and 7 chose "No" (88%).</a:t>
            </a:r>
            <a:endParaRPr lang="en-US" sz="1200" kern="1200" dirty="0">
              <a:solidFill>
                <a:schemeClr val="tx1"/>
              </a:solidFill>
              <a:effectLst/>
              <a:latin typeface="+mn-lt"/>
              <a:ea typeface="+mn-ea"/>
              <a:cs typeface="+mn-cs"/>
            </a:endParaRPr>
          </a:p>
          <a:p>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In this example, you would enter this data in the table on the far left of the sheet below Q1, where the data is highlighted in red. </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78</a:t>
            </a:fld>
            <a:endParaRPr lang="en-US"/>
          </a:p>
        </p:txBody>
      </p:sp>
    </p:spTree>
    <p:extLst>
      <p:ext uri="{BB962C8B-B14F-4D97-AF65-F5344CB8AC3E}">
        <p14:creationId xmlns:p14="http://schemas.microsoft.com/office/powerpoint/2010/main" val="12922656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To complete the survey results template for question Q2 "What are your general sources of information?" you will need to display the results for each response option (Q2_1 through Q2_20). Using the provided script, Epi Info will display the results for Q2_1 through Q2_20 for women first, and then the results for men. </a:t>
            </a:r>
            <a:r>
              <a:rPr lang="en-US" sz="1200" kern="1200" dirty="0" err="1">
                <a:solidFill>
                  <a:schemeClr val="tx1"/>
                </a:solidFill>
                <a:effectLst/>
                <a:latin typeface="+mn-lt"/>
                <a:ea typeface="+mn-ea"/>
                <a:cs typeface="+mn-cs"/>
              </a:rPr>
              <a:t>Here is </a:t>
            </a:r>
            <a:r>
              <a:rPr lang="en-US" sz="1200" kern="1200" dirty="0">
                <a:solidFill>
                  <a:schemeClr val="tx1"/>
                </a:solidFill>
                <a:effectLst/>
                <a:latin typeface="+mn-lt"/>
                <a:ea typeface="+mn-ea"/>
                <a:cs typeface="+mn-cs"/>
              </a:rPr>
              <a:t>an </a:t>
            </a:r>
            <a:r>
              <a:rPr lang="en-US" sz="1200" kern="1200" dirty="0" err="1">
                <a:solidFill>
                  <a:schemeClr val="tx1"/>
                </a:solidFill>
                <a:effectLst/>
                <a:latin typeface="+mn-lt"/>
                <a:ea typeface="+mn-ea"/>
                <a:cs typeface="+mn-cs"/>
              </a:rPr>
              <a:t>example of </a:t>
            </a: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results </a:t>
            </a:r>
            <a:r>
              <a:rPr lang="en-US" sz="1200" kern="1200" dirty="0">
                <a:solidFill>
                  <a:schemeClr val="tx1"/>
                </a:solidFill>
                <a:effectLst/>
                <a:latin typeface="+mn-lt"/>
                <a:ea typeface="+mn-ea"/>
                <a:cs typeface="+mn-cs"/>
              </a:rPr>
              <a:t>for women:</a:t>
            </a:r>
          </a:p>
          <a:p>
            <a:pPr marL="457189" marR="0" lvl="0" indent="-457189"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Each frequency will be the percentage of respondents who chose that option among all respondents who answered that question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79</a:t>
            </a:fld>
            <a:endParaRPr lang="en-US"/>
          </a:p>
        </p:txBody>
      </p:sp>
    </p:spTree>
    <p:extLst>
      <p:ext uri="{BB962C8B-B14F-4D97-AF65-F5344CB8AC3E}">
        <p14:creationId xmlns:p14="http://schemas.microsoft.com/office/powerpoint/2010/main" val="3121574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tx1"/>
                </a:solidFill>
              </a:rPr>
              <a:t>To read your dataset in EpiInfo, go to the Command Explorer on the left side of the screen and click on "Read" under the "Data" folder. </a:t>
            </a:r>
          </a:p>
          <a:p>
            <a:r>
              <a:rPr lang="fr-FR" sz="1200" dirty="0">
                <a:solidFill>
                  <a:schemeClr val="tx1"/>
                </a:solidFill>
              </a:rPr>
              <a:t>Select your dataset type. If you used Microsoft Excel to create your dataset, click on the "(.</a:t>
            </a:r>
            <a:r>
              <a:rPr lang="fr-FR" sz="1200" dirty="0" err="1">
                <a:solidFill>
                  <a:schemeClr val="tx1"/>
                </a:solidFill>
              </a:rPr>
              <a:t>xls</a:t>
            </a:r>
            <a:r>
              <a:rPr lang="fr-FR" sz="1200" dirty="0">
                <a:solidFill>
                  <a:schemeClr val="tx1"/>
                </a:solidFill>
              </a:rPr>
              <a:t>)" option.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80</a:t>
            </a:fld>
            <a:endParaRPr lang="en-US"/>
          </a:p>
        </p:txBody>
      </p:sp>
    </p:spTree>
    <p:extLst>
      <p:ext uri="{BB962C8B-B14F-4D97-AF65-F5344CB8AC3E}">
        <p14:creationId xmlns:p14="http://schemas.microsoft.com/office/powerpoint/2010/main" val="4500095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Select your dataset type. If you used Microsoft Excel to create your dataset, click on the "(.</a:t>
            </a:r>
            <a:r>
              <a:rPr lang="fr-FR" sz="1200" dirty="0" err="1">
                <a:solidFill>
                  <a:schemeClr val="tx1"/>
                </a:solidFill>
              </a:rPr>
              <a:t>xls</a:t>
            </a:r>
            <a:r>
              <a:rPr lang="fr-FR" sz="1200" dirty="0">
                <a:solidFill>
                  <a:schemeClr val="tx1"/>
                </a:solidFill>
              </a:rPr>
              <a:t>)" option.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81</a:t>
            </a:fld>
            <a:endParaRPr lang="en-US"/>
          </a:p>
        </p:txBody>
      </p:sp>
    </p:spTree>
    <p:extLst>
      <p:ext uri="{BB962C8B-B14F-4D97-AF65-F5344CB8AC3E}">
        <p14:creationId xmlns:p14="http://schemas.microsoft.com/office/powerpoint/2010/main" val="4149272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Before undertaking KAP surveys, it is important to understand the time and resources that will be required and to ensure that you have an adequate budget.  Using the sample timeline above and one of the sample surveys (and with </a:t>
            </a:r>
            <a:r>
              <a:rPr lang="fr-FR" sz="4000" dirty="0" err="1">
                <a:effectLst/>
                <a:latin typeface="Calibri" panose="020F0502020204030204" pitchFamily="34" charset="0"/>
                <a:ea typeface="Times New Roman" panose="02020603050405020304" pitchFamily="18" charset="0"/>
                <a:cs typeface="Times New Roman" panose="02020603050405020304" pitchFamily="18" charset="0"/>
              </a:rPr>
              <a:t>funding</a:t>
            </a: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 already in place), it took about 5 weeks to complete all 14 steps.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In addition to the time spent by your regular staff adapting and using the KAP surveys we have provided, you will need a budget to pay for the recruitment and training of local KAP survey data collectors, as well as for any materials or services not provided by your agency.  To develop this budget, you will need to make some calculations about the number of data collectors you will need, the prevailing wage rate for these workers, and transportation costs (and meals if they are usually provided). </a:t>
            </a: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Below is a basic budget sheet to help you plan for the costs associated with a KAP survey. If you need to request these funds, you should do so well in advance of undertaking the KAP survey. The table below will help you think about what should be included in a budget request for KAP survey </a:t>
            </a:r>
            <a:r>
              <a:rPr lang="fr-FR" sz="4000" dirty="0" err="1">
                <a:effectLst/>
                <a:latin typeface="Calibri" panose="020F0502020204030204" pitchFamily="34" charset="0"/>
                <a:ea typeface="Times New Roman" panose="02020603050405020304" pitchFamily="18" charset="0"/>
                <a:cs typeface="Times New Roman" panose="02020603050405020304" pitchFamily="18" charset="0"/>
              </a:rPr>
              <a:t>funding</a:t>
            </a: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 </a:t>
            </a:r>
          </a:p>
          <a:p>
            <a:pPr marL="171450" indent="-171450">
              <a:lnSpc>
                <a:spcPct val="107000"/>
              </a:lnSpc>
              <a:spcAft>
                <a:spcPts val="800"/>
              </a:spcAft>
              <a:buFont typeface="Arial" panose="020B0604020202020204" pitchFamily="34" charset="0"/>
              <a:buChar char="•"/>
            </a:pPr>
            <a:r>
              <a:rPr lang="fr-FR" sz="4000" dirty="0">
                <a:effectLst/>
                <a:latin typeface="Calibri" panose="020F0502020204030204" pitchFamily="34" charset="0"/>
                <a:ea typeface="Times New Roman" panose="02020603050405020304" pitchFamily="18" charset="0"/>
                <a:cs typeface="Times New Roman" panose="02020603050405020304" pitchFamily="18" charset="0"/>
              </a:rPr>
              <a:t>This example uses an estimate of 600 surveys with data collected over 5 days, using 12 data collectors and two field supervisors. You will need to determine local pay rates and local food and transportation costs to develop your budget estimate. </a:t>
            </a:r>
            <a:endParaRPr lang="en-US" sz="40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3E59EFB-D9D2-4AEF-8FAC-03B30C8FDC60}" type="slidenum">
              <a:rPr lang="en-US" smtClean="0"/>
              <a:t>8</a:t>
            </a:fld>
            <a:endParaRPr lang="en-US"/>
          </a:p>
        </p:txBody>
      </p:sp>
    </p:spTree>
    <p:extLst>
      <p:ext uri="{BB962C8B-B14F-4D97-AF65-F5344CB8AC3E}">
        <p14:creationId xmlns:p14="http://schemas.microsoft.com/office/powerpoint/2010/main" val="30524026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chemeClr val="tx1"/>
                </a:solidFill>
              </a:rPr>
              <a:t>From there, you will select "Browse", and it will open another window.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82</a:t>
            </a:fld>
            <a:endParaRPr lang="en-US"/>
          </a:p>
        </p:txBody>
      </p:sp>
    </p:spTree>
    <p:extLst>
      <p:ext uri="{BB962C8B-B14F-4D97-AF65-F5344CB8AC3E}">
        <p14:creationId xmlns:p14="http://schemas.microsoft.com/office/powerpoint/2010/main" val="20516782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Navigate to the location where you saved your data sets.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83</a:t>
            </a:fld>
            <a:endParaRPr lang="en-US"/>
          </a:p>
        </p:txBody>
      </p:sp>
    </p:spTree>
    <p:extLst>
      <p:ext uri="{BB962C8B-B14F-4D97-AF65-F5344CB8AC3E}">
        <p14:creationId xmlns:p14="http://schemas.microsoft.com/office/powerpoint/2010/main" val="4480869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To begin, click on your first data set (labeled _1). This will bring you back to your initial reading window, where you will select the dataset in the Data Source Explorer. </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84</a:t>
            </a:fld>
            <a:endParaRPr lang="en-US"/>
          </a:p>
        </p:txBody>
      </p:sp>
    </p:spTree>
    <p:extLst>
      <p:ext uri="{BB962C8B-B14F-4D97-AF65-F5344CB8AC3E}">
        <p14:creationId xmlns:p14="http://schemas.microsoft.com/office/powerpoint/2010/main" val="675986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Click </a:t>
            </a:r>
            <a:r>
              <a:rPr lang="fr-FR" dirty="0"/>
              <a:t>on the </a:t>
            </a:r>
            <a:r>
              <a:rPr lang="fr-FR" dirty="0" err="1"/>
              <a:t>codebook$</a:t>
            </a:r>
            <a:r>
              <a:rPr lang="fr-FR" dirty="0"/>
              <a:t>, then </a:t>
            </a:r>
            <a:r>
              <a:rPr lang="fr-FR" baseline="0" dirty="0"/>
              <a:t>on Ok</a:t>
            </a:r>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85</a:t>
            </a:fld>
            <a:endParaRPr lang="en-US"/>
          </a:p>
        </p:txBody>
      </p:sp>
    </p:spTree>
    <p:extLst>
      <p:ext uri="{BB962C8B-B14F-4D97-AF65-F5344CB8AC3E}">
        <p14:creationId xmlns:p14="http://schemas.microsoft.com/office/powerpoint/2010/main" val="31809541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Once you have read your data set, you can begin the analysis. Find the statistics folder (in the Command Explorer box on the left), and under it, locate "frequencies".  A box will appear, with the "*" symbol pre-populated in the "Frequency of" box. The "*" symbol tells Epi Info to produce a frequency statistic for each variable in your data set. Click on "OK.  (Note: to examine a single variable, click on the arrow and select the variable from the list.) Your output for the variables will look like this: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86</a:t>
            </a:fld>
            <a:endParaRPr lang="en-US"/>
          </a:p>
        </p:txBody>
      </p:sp>
    </p:spTree>
    <p:extLst>
      <p:ext uri="{BB962C8B-B14F-4D97-AF65-F5344CB8AC3E}">
        <p14:creationId xmlns:p14="http://schemas.microsoft.com/office/powerpoint/2010/main" val="238393944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Find the statistics folder (in the Command Explorer box on the left), and under it, locate "frequencies".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87</a:t>
            </a:fld>
            <a:endParaRPr lang="en-US"/>
          </a:p>
        </p:txBody>
      </p:sp>
    </p:spTree>
    <p:extLst>
      <p:ext uri="{BB962C8B-B14F-4D97-AF65-F5344CB8AC3E}">
        <p14:creationId xmlns:p14="http://schemas.microsoft.com/office/powerpoint/2010/main" val="9801696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A box will appear, with the "*" symbol pre-populated in the "Frequency of" box in . The "*" symbol, tells Epi Info to produce a frequency statistic for each variable in your data set. </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88</a:t>
            </a:fld>
            <a:endParaRPr lang="en-US"/>
          </a:p>
        </p:txBody>
      </p:sp>
    </p:spTree>
    <p:extLst>
      <p:ext uri="{BB962C8B-B14F-4D97-AF65-F5344CB8AC3E}">
        <p14:creationId xmlns:p14="http://schemas.microsoft.com/office/powerpoint/2010/main" val="30725850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Click on "OK".  (Note: to examine a single variable, click on the arrow and select the variable from the list)</a:t>
            </a:r>
            <a:endParaRPr lang="en-US" sz="1200" dirty="0">
              <a:solidFill>
                <a:schemeClr val="tx1"/>
              </a:solidFill>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89</a:t>
            </a:fld>
            <a:endParaRPr lang="en-US"/>
          </a:p>
        </p:txBody>
      </p:sp>
    </p:spTree>
    <p:extLst>
      <p:ext uri="{BB962C8B-B14F-4D97-AF65-F5344CB8AC3E}">
        <p14:creationId xmlns:p14="http://schemas.microsoft.com/office/powerpoint/2010/main" val="17402524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90</a:t>
            </a:fld>
            <a:endParaRPr lang="en-US"/>
          </a:p>
        </p:txBody>
      </p:sp>
    </p:spTree>
    <p:extLst>
      <p:ext uri="{BB962C8B-B14F-4D97-AF65-F5344CB8AC3E}">
        <p14:creationId xmlns:p14="http://schemas.microsoft.com/office/powerpoint/2010/main" val="37489366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If you want to include the missing data in your frequencies, you'll need to change Epi Info's programming to display the missing data. To do this, click on "Set" under the Options folder in the Command Browser. Check the "Include missing values" box and click OK. Now, when you produce a frequency, there will be a line for missing data. It is important to note the number of missing data in your data set. However, when we calculate percentages, it is common to not include missing data in those percentages. So, before you enter your data into the results template, be sure to repeat this step and uncheck the "Include missing values" box.</a:t>
            </a:r>
            <a:endParaRPr lang="en-US" sz="1200" dirty="0"/>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91</a:t>
            </a:fld>
            <a:endParaRPr lang="en-US"/>
          </a:p>
        </p:txBody>
      </p:sp>
    </p:spTree>
    <p:extLst>
      <p:ext uri="{BB962C8B-B14F-4D97-AF65-F5344CB8AC3E}">
        <p14:creationId xmlns:p14="http://schemas.microsoft.com/office/powerpoint/2010/main" val="385295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This example uses an estimate of 600 surveys with data collected over 5 days, using 12 data collectors and two field supervisors. You will need to determine local pay rates and local food and transportation costs to develop your budget estimate. </a:t>
            </a:r>
            <a:endParaRPr lang="en-US" sz="12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a:t>
            </a:fld>
            <a:endParaRPr lang="en-US"/>
          </a:p>
        </p:txBody>
      </p:sp>
    </p:spTree>
    <p:extLst>
      <p:ext uri="{BB962C8B-B14F-4D97-AF65-F5344CB8AC3E}">
        <p14:creationId xmlns:p14="http://schemas.microsoft.com/office/powerpoint/2010/main" val="3481607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In the survey results template, we have grouped the numeric variable Age into different categories. The following tips explain how to recode a numeric variable into separate categories in Epi Info using the example of the variable Age.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First, you must define a new variable in Epi Info that will represent the categorized age variable. To do this, click on "Define" under the Variables folder in the Command Browser. Enter the name of the variable (as described above) and select the variable type ("Text" is recommended for a categorized variable), then select OK. For example, we define the variable AGECAT as a Text variable. Once you have defined your new variable, you will select "Recode" under the Variables folder. Select the numeric variable you want to group from the "From" drop-down list and select the new variable from the "To" drop-down list. Enter the range of values you want to create in your age groups in "Value" and "To Value". Then name that group in the "Recoded Value" column. See the example below:</a:t>
            </a:r>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92</a:t>
            </a:fld>
            <a:endParaRPr lang="en-US"/>
          </a:p>
        </p:txBody>
      </p:sp>
    </p:spTree>
    <p:extLst>
      <p:ext uri="{BB962C8B-B14F-4D97-AF65-F5344CB8AC3E}">
        <p14:creationId xmlns:p14="http://schemas.microsoft.com/office/powerpoint/2010/main" val="244638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93</a:t>
            </a:fld>
            <a:endParaRPr lang="en-US"/>
          </a:p>
        </p:txBody>
      </p:sp>
    </p:spTree>
    <p:extLst>
      <p:ext uri="{BB962C8B-B14F-4D97-AF65-F5344CB8AC3E}">
        <p14:creationId xmlns:p14="http://schemas.microsoft.com/office/powerpoint/2010/main" val="37884916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Excel </a:t>
            </a:r>
            <a:r>
              <a:rPr lang="en-US" dirty="0" err="1"/>
              <a:t>DataAnalyzer </a:t>
            </a:r>
            <a:r>
              <a:rPr lang="en-US" dirty="0"/>
              <a:t>tool, the KAP toolkit contains two Excel files that allow you to quickly make charts once you have results.  Currently, we are looking for a way to have </a:t>
            </a:r>
            <a:r>
              <a:rPr lang="en-US" dirty="0" err="1"/>
              <a:t>KoBo</a:t>
            </a:r>
            <a:r>
              <a:rPr lang="en-US" dirty="0"/>
              <a:t>'s Excel </a:t>
            </a:r>
            <a:r>
              <a:rPr lang="en-US" dirty="0" err="1"/>
              <a:t>DataAnalyzer </a:t>
            </a:r>
            <a:r>
              <a:rPr lang="en-US" dirty="0"/>
              <a:t>program create tables containing frequencies so that people who want to can </a:t>
            </a:r>
            <a:r>
              <a:rPr lang="en-US" dirty="0" err="1"/>
              <a:t>use </a:t>
            </a:r>
            <a:r>
              <a:rPr lang="en-US" dirty="0"/>
              <a:t>our Excel results files to generate charts.  In this program, when you paste your results into the table on the left, the charts are automatically generated on the right.    </a:t>
            </a:r>
          </a:p>
          <a:p>
            <a:endParaRPr lang="en-US" dirty="0"/>
          </a:p>
          <a:p>
            <a:r>
              <a:rPr lang="en-US" dirty="0"/>
              <a:t>If you analyze your data in R or another program of this type, you can easily </a:t>
            </a:r>
            <a:r>
              <a:rPr lang="en-US" dirty="0" err="1"/>
              <a:t>use these </a:t>
            </a:r>
            <a:r>
              <a:rPr lang="en-US" dirty="0"/>
              <a:t>tools.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7700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feature of </a:t>
            </a:r>
            <a:r>
              <a:rPr lang="en-US" dirty="0" err="1"/>
              <a:t>these </a:t>
            </a:r>
            <a:r>
              <a:rPr lang="en-US" dirty="0"/>
              <a:t>Excel files is the way we organized the questions into categories, so that similar questions are grouped together.  </a:t>
            </a:r>
          </a:p>
          <a:p>
            <a:r>
              <a:rPr lang="en-US" dirty="0"/>
              <a:t>I've enlarged the tabs at the bottom of the spreadsheet so you can see how the file is divided. </a:t>
            </a:r>
          </a:p>
          <a:p>
            <a:endParaRPr lang="en-US" dirty="0"/>
          </a:p>
          <a:p>
            <a:r>
              <a:rPr lang="en-US" dirty="0"/>
              <a:t>The Excel file for Survey #1, top, includes worksheets for the following topics: participant demographics, sources of health information, confidence in health information, health concerns, knowledge and concerns about Ebola, [read more].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E59EFB-D9D2-4AEF-8FAC-03B30C8FD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9700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Documentation and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storage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0"/>
              </a:spcAf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As you develop your questionnaire, plan and implement your survey, keep copies of all the documents you use throughout the process.  This will help you describe your work later. Archiving could also be very useful for future social science work.  For each KAP survey, be sure to save the following documents in the appropriate electronic folder: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The questionnaire (MS Word or </a:t>
            </a:r>
            <a:r>
              <a:rPr lang="fr-FR" sz="1200" dirty="0" err="1">
                <a:effectLst/>
                <a:latin typeface="Calibri" panose="020F0502020204030204" pitchFamily="34" charset="0"/>
                <a:ea typeface="Times New Roman" panose="02020603050405020304" pitchFamily="18" charset="0"/>
                <a:cs typeface="Times New Roman" panose="02020603050405020304" pitchFamily="18" charset="0"/>
              </a:rPr>
              <a:t>KoBo </a:t>
            </a: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file)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Raw database (Excel)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fr-FR" sz="1200" dirty="0">
                <a:effectLst/>
                <a:latin typeface="Calibri" panose="020F0502020204030204" pitchFamily="34" charset="0"/>
                <a:ea typeface="Times New Roman" panose="02020603050405020304" pitchFamily="18" charset="0"/>
                <a:cs typeface="Times New Roman" panose="02020603050405020304" pitchFamily="18" charset="0"/>
              </a:rPr>
              <a:t>Cleaned database (Excel)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Results of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analysis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(Excel)</a:t>
            </a:r>
          </a:p>
          <a:p>
            <a:pPr marL="342900" lvl="0" indent="-342900">
              <a:lnSpc>
                <a:spcPct val="107000"/>
              </a:lnSpc>
              <a:spcAft>
                <a:spcPts val="800"/>
              </a:spcAft>
              <a:buFont typeface="+mj-lt"/>
              <a:buAutoNum type="arabicPeriod"/>
              <a:tabLst>
                <a:tab pos="457200" algn="l"/>
              </a:tabLst>
            </a:pP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General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report and PowerPoint </a:t>
            </a:r>
            <a:r>
              <a:rPr lang="en-US" sz="1200" dirty="0" err="1">
                <a:effectLst/>
                <a:latin typeface="Calibri" panose="020F0502020204030204" pitchFamily="34" charset="0"/>
                <a:ea typeface="Times New Roman" panose="02020603050405020304" pitchFamily="18" charset="0"/>
                <a:cs typeface="Times New Roman" panose="02020603050405020304" pitchFamily="18" charset="0"/>
              </a:rPr>
              <a:t>presentation</a:t>
            </a:r>
          </a:p>
          <a:p>
            <a:endParaRPr lang="en-US" dirty="0"/>
          </a:p>
        </p:txBody>
      </p:sp>
      <p:sp>
        <p:nvSpPr>
          <p:cNvPr id="4" name="Espace réservé du numéro de diapositive 3"/>
          <p:cNvSpPr>
            <a:spLocks noGrp="1"/>
          </p:cNvSpPr>
          <p:nvPr>
            <p:ph type="sldNum" sz="quarter" idx="10"/>
          </p:nvPr>
        </p:nvSpPr>
        <p:spPr/>
        <p:txBody>
          <a:bodyPr/>
          <a:lstStyle/>
          <a:p>
            <a:fld id="{5E0F8AF6-2714-4E24-8347-418CEFCB8304}" type="slidenum">
              <a:rPr lang="en-US" smtClean="0"/>
              <a:t>97</a:t>
            </a:fld>
            <a:endParaRPr lang="en-US"/>
          </a:p>
        </p:txBody>
      </p:sp>
    </p:spTree>
    <p:extLst>
      <p:ext uri="{BB962C8B-B14F-4D97-AF65-F5344CB8AC3E}">
        <p14:creationId xmlns:p14="http://schemas.microsoft.com/office/powerpoint/2010/main" val="1283785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7240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userDrawn="1"/>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965881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4378613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userDrawn="1"/>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80778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148277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7394111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endParaRPr lang="en-US"/>
          </a:p>
        </p:txBody>
      </p:sp>
      <p:sp>
        <p:nvSpPr>
          <p:cNvPr id="5" name="Espace réservé du pied de page 4"/>
          <p:cNvSpPr>
            <a:spLocks noGrp="1"/>
          </p:cNvSpPr>
          <p:nvPr>
            <p:ph type="ftr" sz="quarter" idx="11"/>
          </p:nvPr>
        </p:nvSpPr>
        <p:spPr/>
        <p:txBody>
          <a:bodyPr/>
          <a:lstStyle>
            <a:lvl1pPr>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lvl1pPr>
          </a:lstStyle>
          <a:p>
            <a:pPr>
              <a:defRPr/>
            </a:pPr>
            <a:fld id="{6BA5E52C-B4AE-41AB-B9E5-4430A30D932A}" type="slidenum">
              <a:rPr lang="en-US"/>
              <a:pPr>
                <a:defRPr/>
              </a:pPr>
              <a:t>‹#›</a:t>
            </a:fld>
            <a:endParaRPr lang="en-US"/>
          </a:p>
        </p:txBody>
      </p:sp>
    </p:spTree>
    <p:extLst>
      <p:ext uri="{BB962C8B-B14F-4D97-AF65-F5344CB8AC3E}">
        <p14:creationId xmlns:p14="http://schemas.microsoft.com/office/powerpoint/2010/main" val="646561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16741603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userDrawn="1"/>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192050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userDrawn="1"/>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93689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userDrawn="1"/>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74666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4128006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userDrawn="1"/>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329779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435713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03627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bg>
      <p:bgPr>
        <a:solidFill>
          <a:srgbClr val="016A70"/>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22" name="Group 21">
            <a:extLst>
              <a:ext uri="{FF2B5EF4-FFF2-40B4-BE49-F238E27FC236}">
                <a16:creationId xmlns:a16="http://schemas.microsoft.com/office/drawing/2014/main" id="{1B089E89-E0BE-4BB6-8E98-CE349962BD46}"/>
              </a:ext>
            </a:extLst>
          </p:cNvPr>
          <p:cNvGrpSpPr/>
          <p:nvPr/>
        </p:nvGrpSpPr>
        <p:grpSpPr>
          <a:xfrm>
            <a:off x="0" y="6710290"/>
            <a:ext cx="12192000" cy="147710"/>
            <a:chOff x="0" y="6710290"/>
            <a:chExt cx="12192000" cy="147710"/>
          </a:xfrm>
        </p:grpSpPr>
        <p:sp>
          <p:nvSpPr>
            <p:cNvPr id="23" name="Rectangle 22">
              <a:extLst>
                <a:ext uri="{FF2B5EF4-FFF2-40B4-BE49-F238E27FC236}">
                  <a16:creationId xmlns:a16="http://schemas.microsoft.com/office/drawing/2014/main" id="{09C8E483-5B9C-4401-9FF5-64F29702B3D6}"/>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4" name="Rectangle 23">
              <a:extLst>
                <a:ext uri="{FF2B5EF4-FFF2-40B4-BE49-F238E27FC236}">
                  <a16:creationId xmlns:a16="http://schemas.microsoft.com/office/drawing/2014/main" id="{93B2D18F-D6A8-42C6-8799-E7AD1F0EF847}"/>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9008B239-527E-41CF-B44F-A2FB7A6009E0}"/>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EB079F72-30CF-4818-8119-D9EDC16154A4}"/>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D8EBA911-1206-4DF1-8C85-FBD66DE10B4F}"/>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3867E6D9-B1FE-4E40-BC75-2A59AF13920A}"/>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1981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p:ph sz="quarter" idx="10"/>
          </p:nvPr>
        </p:nvSpPr>
        <p:spPr>
          <a:xfrm>
            <a:off x="576262" y="787791"/>
            <a:ext cx="11006137" cy="4529796"/>
          </a:xfrm>
        </p:spPr>
        <p:txBody>
          <a:bodyPr/>
          <a:lstStyle>
            <a:lvl1pPr>
              <a:spcAft>
                <a:spcPts val="1200"/>
              </a:spcAft>
              <a:buNone/>
              <a:defRPr sz="3600" b="1">
                <a:solidFill>
                  <a:srgbClr val="DA521E"/>
                </a:solidFill>
              </a:defRPr>
            </a:lvl1pPr>
            <a:lvl2pPr marL="290513" indent="-290513">
              <a:spcBef>
                <a:spcPts val="600"/>
              </a:spcBef>
              <a:spcAft>
                <a:spcPts val="600"/>
              </a:spcAft>
              <a:buClr>
                <a:srgbClr val="8E8D01"/>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4" name="Group 3">
            <a:extLst>
              <a:ext uri="{FF2B5EF4-FFF2-40B4-BE49-F238E27FC236}">
                <a16:creationId xmlns:a16="http://schemas.microsoft.com/office/drawing/2014/main" id="{1D32BAF1-D5A0-4C6E-94D5-1127F95EE41A}"/>
              </a:ext>
            </a:extLst>
          </p:cNvPr>
          <p:cNvGrpSpPr/>
          <p:nvPr/>
        </p:nvGrpSpPr>
        <p:grpSpPr>
          <a:xfrm>
            <a:off x="0" y="6710290"/>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14675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DA521E"/>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016A7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3" name="Group 22">
            <a:extLst>
              <a:ext uri="{FF2B5EF4-FFF2-40B4-BE49-F238E27FC236}">
                <a16:creationId xmlns:a16="http://schemas.microsoft.com/office/drawing/2014/main" id="{70EC658D-D9CD-40A7-85ED-2C279A10257D}"/>
              </a:ext>
            </a:extLst>
          </p:cNvPr>
          <p:cNvGrpSpPr/>
          <p:nvPr/>
        </p:nvGrpSpPr>
        <p:grpSpPr>
          <a:xfrm>
            <a:off x="0" y="6710290"/>
            <a:ext cx="12192000" cy="147710"/>
            <a:chOff x="0" y="6710290"/>
            <a:chExt cx="12192000" cy="147710"/>
          </a:xfrm>
        </p:grpSpPr>
        <p:sp>
          <p:nvSpPr>
            <p:cNvPr id="24" name="Rectangle 23">
              <a:extLst>
                <a:ext uri="{FF2B5EF4-FFF2-40B4-BE49-F238E27FC236}">
                  <a16:creationId xmlns:a16="http://schemas.microsoft.com/office/drawing/2014/main" id="{2DACCB87-7A0C-4AC3-A76C-309079462B54}"/>
                </a:ext>
              </a:extLst>
            </p:cNvPr>
            <p:cNvSpPr>
              <a:spLocks noChangeArrowheads="1"/>
            </p:cNvSpPr>
            <p:nvPr userDrawn="1"/>
          </p:nvSpPr>
          <p:spPr bwMode="auto">
            <a:xfrm>
              <a:off x="8110221" y="6710290"/>
              <a:ext cx="804110" cy="147710"/>
            </a:xfrm>
            <a:prstGeom prst="rect">
              <a:avLst/>
            </a:prstGeom>
            <a:solidFill>
              <a:srgbClr val="8D310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A2AA28A3-C436-4625-BB9B-C16D92E02AF2}"/>
                </a:ext>
              </a:extLst>
            </p:cNvPr>
            <p:cNvSpPr>
              <a:spLocks noChangeArrowheads="1"/>
            </p:cNvSpPr>
            <p:nvPr userDrawn="1"/>
          </p:nvSpPr>
          <p:spPr bwMode="auto">
            <a:xfrm>
              <a:off x="8903845" y="6710290"/>
              <a:ext cx="804110" cy="147710"/>
            </a:xfrm>
            <a:prstGeom prst="rect">
              <a:avLst/>
            </a:prstGeom>
            <a:solidFill>
              <a:srgbClr val="016A7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109AC30B-28B5-4D5C-8D4C-022278B7765E}"/>
                </a:ext>
              </a:extLst>
            </p:cNvPr>
            <p:cNvSpPr>
              <a:spLocks noChangeArrowheads="1"/>
            </p:cNvSpPr>
            <p:nvPr userDrawn="1"/>
          </p:nvSpPr>
          <p:spPr bwMode="auto">
            <a:xfrm>
              <a:off x="9707954" y="6710290"/>
              <a:ext cx="804765" cy="147710"/>
            </a:xfrm>
            <a:prstGeom prst="rect">
              <a:avLst/>
            </a:prstGeom>
            <a:solidFill>
              <a:srgbClr val="771E7C"/>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3CC46D14-DA01-4B19-B5B3-693F4080A1F8}"/>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03CA7B71-06C0-4FE1-A73D-BE5BD59CAB71}"/>
                </a:ext>
              </a:extLst>
            </p:cNvPr>
            <p:cNvSpPr>
              <a:spLocks noChangeArrowheads="1"/>
            </p:cNvSpPr>
            <p:nvPr userDrawn="1"/>
          </p:nvSpPr>
          <p:spPr bwMode="auto">
            <a:xfrm>
              <a:off x="0" y="6710290"/>
              <a:ext cx="7316597" cy="147710"/>
            </a:xfrm>
            <a:prstGeom prst="rect">
              <a:avLst/>
            </a:prstGeom>
            <a:solidFill>
              <a:srgbClr val="DA521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50BC520A-D4B9-4E0C-BD8C-0745222D9413}"/>
                </a:ext>
              </a:extLst>
            </p:cNvPr>
            <p:cNvSpPr>
              <a:spLocks noChangeArrowheads="1"/>
            </p:cNvSpPr>
            <p:nvPr userDrawn="1"/>
          </p:nvSpPr>
          <p:spPr bwMode="auto">
            <a:xfrm>
              <a:off x="7306111" y="6710290"/>
              <a:ext cx="804110" cy="147710"/>
            </a:xfrm>
            <a:prstGeom prst="rect">
              <a:avLst/>
            </a:prstGeom>
            <a:solidFill>
              <a:srgbClr val="8E8D01"/>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168020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328947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8508"/>
          <a:stretch/>
        </p:blipFill>
        <p:spPr>
          <a:xfrm>
            <a:off x="0" y="6692413"/>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457189" indent="-457189">
              <a:buClr>
                <a:srgbClr val="E25423"/>
              </a:buClr>
              <a:buFont typeface="Wingdings" panose="05000000000000000000" pitchFamily="2" charset="2"/>
              <a:buChar char="§"/>
              <a:defRPr sz="2667">
                <a:solidFill>
                  <a:schemeClr val="accent4">
                    <a:lumMod val="75000"/>
                  </a:schemeClr>
                </a:solidFill>
              </a:defRPr>
            </a:lvl1pPr>
            <a:lvl2pPr>
              <a:buClr>
                <a:srgbClr val="8D8B00"/>
              </a:buClr>
              <a:defRPr sz="2667">
                <a:solidFill>
                  <a:schemeClr val="accent4">
                    <a:lumMod val="75000"/>
                  </a:schemeClr>
                </a:solidFill>
              </a:defRPr>
            </a:lvl2pPr>
            <a:lvl3pPr>
              <a:buClr>
                <a:srgbClr val="006A71"/>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753017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496"/>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a:p>
            <a:r>
              <a:rPr lang="en-US" sz="2400" b="0" dirty="0">
                <a:solidFill>
                  <a:schemeClr val="bg1"/>
                </a:solidFill>
                <a:latin typeface="Calibri" panose="020F0502020204030204" pitchFamily="34" charset="0"/>
              </a:rPr>
              <a:t>National Center for Emerging and Zoonotic Infectious Diseases</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700779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1113502"/>
            <a:ext cx="10839490" cy="1141737"/>
          </a:xfrm>
          <a:prstGeom prst="rect">
            <a:avLst/>
          </a:prstGeom>
        </p:spPr>
        <p:txBody>
          <a:bodyPr/>
          <a:lstStyle>
            <a:lvl1pPr algn="l">
              <a:lnSpc>
                <a:spcPts val="3000"/>
              </a:lnSpc>
              <a:defRPr sz="2800" b="1" baseline="0">
                <a:solidFill>
                  <a:srgbClr val="DA521E"/>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016A70"/>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 name="Picture 2">
            <a:extLst>
              <a:ext uri="{FF2B5EF4-FFF2-40B4-BE49-F238E27FC236}">
                <a16:creationId xmlns:a16="http://schemas.microsoft.com/office/drawing/2014/main" id="{266A29D6-9752-486B-80F3-8E0C2AF48E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114013"/>
          </a:xfrm>
          <a:prstGeom prst="rect">
            <a:avLst/>
          </a:prstGeom>
        </p:spPr>
      </p:pic>
      <p:sp>
        <p:nvSpPr>
          <p:cNvPr id="20" name="TextBox 19">
            <a:extLst>
              <a:ext uri="{FF2B5EF4-FFF2-40B4-BE49-F238E27FC236}">
                <a16:creationId xmlns:a16="http://schemas.microsoft.com/office/drawing/2014/main" id="{9DE3AAAC-7E97-4FF9-A308-3E791AE858DD}"/>
              </a:ext>
            </a:extLst>
          </p:cNvPr>
          <p:cNvSpPr txBox="1"/>
          <p:nvPr userDrawn="1"/>
        </p:nvSpPr>
        <p:spPr>
          <a:xfrm>
            <a:off x="457199" y="260265"/>
            <a:ext cx="9092281" cy="830997"/>
          </a:xfrm>
          <a:prstGeom prst="rect">
            <a:avLst/>
          </a:prstGeom>
          <a:noFill/>
        </p:spPr>
        <p:txBody>
          <a:bodyPr wrap="square" rtlCol="0">
            <a:spAutoFit/>
          </a:bodyPr>
          <a:lstStyle/>
          <a:p>
            <a:r>
              <a:rPr lang="en-US" sz="2400" b="1" dirty="0">
                <a:solidFill>
                  <a:schemeClr val="tx1"/>
                </a:solidFill>
                <a:latin typeface="Calibri" panose="020F0502020204030204" pitchFamily="34" charset="0"/>
              </a:rPr>
              <a:t>Centers for Disease Control and Prevention</a:t>
            </a:r>
          </a:p>
          <a:p>
            <a:r>
              <a:rPr lang="en-US" sz="2400" b="0" dirty="0">
                <a:solidFill>
                  <a:schemeClr val="tx1"/>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799159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change the style of the main title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change the styles of the main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1099455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change the style of the main title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change the styles of the main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2/29/2024</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148795156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9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2D435-8EB2-4B14-83D0-85CE5CE5CD37}" type="datetimeFigureOut">
              <a:rPr lang="en-US" smtClean="0"/>
              <a:t>2/29/2024</a:t>
            </a:fld>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24248259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https://www.kobotoolbox.org/)"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ustomXml" Target="../ink/ink1.xml"/><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hyperlink" Target="https://stattrek.com/survey-sampling/sample-size-calculator.aspx"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customXml" Target="../ink/ink4.xml"/><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33.png"/><Relationship Id="rId5" Type="http://schemas.openxmlformats.org/officeDocument/2006/relationships/customXml" Target="../ink/ink3.xml"/><Relationship Id="rId4" Type="http://schemas.microsoft.com/office/2007/relationships/hdphoto" Target="../media/hdphoto6.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64.xml.rels><?xml version="1.0" encoding="UTF-8" standalone="yes"?>
<Relationships xmlns="http://schemas.openxmlformats.org/package/2006/relationships"><Relationship Id="rId8" Type="http://schemas.openxmlformats.org/officeDocument/2006/relationships/customXml" Target="../ink/ink8.xml"/><Relationship Id="rId13" Type="http://schemas.openxmlformats.org/officeDocument/2006/relationships/image" Target="../media/image38.png"/><Relationship Id="rId18" Type="http://schemas.openxmlformats.org/officeDocument/2006/relationships/customXml" Target="../ink/ink16.xml"/><Relationship Id="rId3" Type="http://schemas.openxmlformats.org/officeDocument/2006/relationships/notesSlide" Target="../notesSlides/notesSlide64.xml"/><Relationship Id="rId7" Type="http://schemas.openxmlformats.org/officeDocument/2006/relationships/customXml" Target="../ink/ink7.xml"/><Relationship Id="rId12" Type="http://schemas.openxmlformats.org/officeDocument/2006/relationships/customXml" Target="../ink/ink11.xml"/><Relationship Id="rId17" Type="http://schemas.openxmlformats.org/officeDocument/2006/relationships/customXml" Target="../ink/ink15.xml"/><Relationship Id="rId2" Type="http://schemas.openxmlformats.org/officeDocument/2006/relationships/slideLayout" Target="../slideLayouts/slideLayout14.xml"/><Relationship Id="rId16" Type="http://schemas.openxmlformats.org/officeDocument/2006/relationships/customXml" Target="../ink/ink14.xml"/><Relationship Id="rId1" Type="http://schemas.openxmlformats.org/officeDocument/2006/relationships/themeOverride" Target="../theme/themeOverride4.xml"/><Relationship Id="rId6" Type="http://schemas.openxmlformats.org/officeDocument/2006/relationships/customXml" Target="../ink/ink6.xml"/><Relationship Id="rId11" Type="http://schemas.openxmlformats.org/officeDocument/2006/relationships/customXml" Target="../ink/ink10.xml"/><Relationship Id="rId5" Type="http://schemas.openxmlformats.org/officeDocument/2006/relationships/image" Target="../media/image34.png"/><Relationship Id="rId15" Type="http://schemas.openxmlformats.org/officeDocument/2006/relationships/customXml" Target="../ink/ink13.xml"/><Relationship Id="rId10" Type="http://schemas.openxmlformats.org/officeDocument/2006/relationships/customXml" Target="../ink/ink9.xml"/><Relationship Id="rId4" Type="http://schemas.openxmlformats.org/officeDocument/2006/relationships/customXml" Target="../ink/ink5.xml"/><Relationship Id="rId9" Type="http://schemas.openxmlformats.org/officeDocument/2006/relationships/image" Target="../media/image37.png"/><Relationship Id="rId14" Type="http://schemas.openxmlformats.org/officeDocument/2006/relationships/customXml" Target="../ink/ink1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14.xml"/><Relationship Id="rId5" Type="http://schemas.openxmlformats.org/officeDocument/2006/relationships/image" Target="../media/image43.emf"/><Relationship Id="rId4" Type="http://schemas.openxmlformats.org/officeDocument/2006/relationships/image" Target="../media/image42.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image" Target="../media/image47.png"/></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4.xml"/><Relationship Id="rId1" Type="http://schemas.openxmlformats.org/officeDocument/2006/relationships/themeOverride" Target="../theme/themeOverride7.xml"/><Relationship Id="rId4"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FAC32-4E5F-4FE0-B2CD-1B8A69203008}"/>
              </a:ext>
            </a:extLst>
          </p:cNvPr>
          <p:cNvSpPr>
            <a:spLocks noGrp="1"/>
          </p:cNvSpPr>
          <p:nvPr>
            <p:ph type="title"/>
          </p:nvPr>
        </p:nvSpPr>
        <p:spPr>
          <a:xfrm>
            <a:off x="457200" y="1258120"/>
            <a:ext cx="10839490" cy="2014469"/>
          </a:xfrm>
        </p:spPr>
        <p:txBody>
          <a:bodyPr>
            <a:noAutofit/>
          </a:bodyPr>
          <a:lstStyle/>
          <a:p>
            <a:r>
              <a:rPr lang="en-US" sz="3600" i="0" dirty="0">
                <a:solidFill>
                  <a:schemeClr val="tx1"/>
                </a:solidFill>
                <a:effectLst/>
                <a:latin typeface="+mj-lt"/>
              </a:rPr>
              <a:t>Guide to Efficiently Plan and Organize KAP Survey Activities</a:t>
            </a:r>
            <a:endParaRPr lang="en-US" sz="3600" dirty="0">
              <a:solidFill>
                <a:schemeClr val="tx1"/>
              </a:solidFill>
              <a:latin typeface="+mj-lt"/>
            </a:endParaRPr>
          </a:p>
        </p:txBody>
      </p:sp>
      <p:sp>
        <p:nvSpPr>
          <p:cNvPr id="3" name="Subtitle 2">
            <a:extLst>
              <a:ext uri="{FF2B5EF4-FFF2-40B4-BE49-F238E27FC236}">
                <a16:creationId xmlns:a16="http://schemas.microsoft.com/office/drawing/2014/main" id="{01BE9039-FAA1-4018-9593-F81B75A8F3DA}"/>
              </a:ext>
            </a:extLst>
          </p:cNvPr>
          <p:cNvSpPr>
            <a:spLocks noGrp="1"/>
          </p:cNvSpPr>
          <p:nvPr>
            <p:ph type="subTitle" idx="1"/>
          </p:nvPr>
        </p:nvSpPr>
        <p:spPr>
          <a:xfrm>
            <a:off x="457200" y="3691689"/>
            <a:ext cx="10206681" cy="2327291"/>
          </a:xfrm>
        </p:spPr>
        <p:txBody>
          <a:bodyPr>
            <a:noAutofit/>
          </a:bodyPr>
          <a:lstStyle/>
          <a:p>
            <a:endParaRPr lang="en-US" sz="2800" dirty="0">
              <a:latin typeface="+mn-lt"/>
              <a:cs typeface="Arial" panose="020B0604020202020204" pitchFamily="34" charset="0"/>
            </a:endParaRPr>
          </a:p>
        </p:txBody>
      </p:sp>
    </p:spTree>
    <p:extLst>
      <p:ext uri="{BB962C8B-B14F-4D97-AF65-F5344CB8AC3E}">
        <p14:creationId xmlns:p14="http://schemas.microsoft.com/office/powerpoint/2010/main" val="3999306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0" y="2065107"/>
            <a:ext cx="12192000" cy="2219217"/>
          </a:xfrm>
        </p:spPr>
        <p:txBody>
          <a:bodyPr>
            <a:normAutofit/>
          </a:bodyPr>
          <a:lstStyle/>
          <a:p>
            <a:r>
              <a:rPr lang="en-US" sz="3600" dirty="0"/>
              <a:t>Establishing Survey Goals, Questionnaire Selection and Adaptation, Audience Pilot Testing, and Choosing Data Collection Method (Sections 3, 4, 5)</a:t>
            </a:r>
          </a:p>
        </p:txBody>
      </p:sp>
    </p:spTree>
    <p:extLst>
      <p:ext uri="{BB962C8B-B14F-4D97-AF65-F5344CB8AC3E}">
        <p14:creationId xmlns:p14="http://schemas.microsoft.com/office/powerpoint/2010/main" val="1311260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2751" y="285750"/>
            <a:ext cx="10972800" cy="1143000"/>
          </a:xfrm>
        </p:spPr>
        <p:txBody>
          <a:bodyPr>
            <a:normAutofit/>
          </a:bodyPr>
          <a:lstStyle/>
          <a:p>
            <a:r>
              <a:rPr lang="en-US" sz="3200" dirty="0"/>
              <a:t>Establish Clear Survey Objectives</a:t>
            </a: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609600" y="1674687"/>
            <a:ext cx="6284360" cy="4326063"/>
          </a:xfrm>
        </p:spPr>
        <p:txBody>
          <a:bodyPr>
            <a:normAutofit/>
          </a:bodyPr>
          <a:lstStyle/>
          <a:p>
            <a:r>
              <a:rPr lang="en-US" sz="2800" dirty="0">
                <a:solidFill>
                  <a:schemeClr val="tx1"/>
                </a:solidFill>
              </a:rPr>
              <a:t>Define your needs - what do you need to know? </a:t>
            </a:r>
          </a:p>
          <a:p>
            <a:pPr lvl="1"/>
            <a:r>
              <a:rPr lang="en-US" sz="2800" dirty="0">
                <a:solidFill>
                  <a:schemeClr val="tx1"/>
                </a:solidFill>
              </a:rPr>
              <a:t>Clearly define the objectives of the survey.</a:t>
            </a:r>
          </a:p>
          <a:p>
            <a:pPr lvl="1"/>
            <a:r>
              <a:rPr lang="en-US" sz="2800" dirty="0">
                <a:solidFill>
                  <a:schemeClr val="tx1"/>
                </a:solidFill>
              </a:rPr>
              <a:t>Identify the key areas or topics that the survey aims to explore.</a:t>
            </a:r>
          </a:p>
          <a:p>
            <a:pPr lvl="1"/>
            <a:r>
              <a:rPr lang="en-US" sz="2800" dirty="0">
                <a:solidFill>
                  <a:schemeClr val="tx1"/>
                </a:solidFill>
              </a:rPr>
              <a:t>Establish specific goals and outcomes for the survey.</a:t>
            </a:r>
          </a:p>
          <a:p>
            <a:pPr marL="0" indent="0">
              <a:buNone/>
            </a:pPr>
            <a:endParaRPr lang="en-US" sz="2800" dirty="0">
              <a:solidFill>
                <a:schemeClr val="tx1"/>
              </a:solidFill>
            </a:endParaRPr>
          </a:p>
        </p:txBody>
      </p:sp>
      <p:pic>
        <p:nvPicPr>
          <p:cNvPr id="4" name="Picture 4" descr="on n'est pas sortis de l'auberge...">
            <a:extLst>
              <a:ext uri="{FF2B5EF4-FFF2-40B4-BE49-F238E27FC236}">
                <a16:creationId xmlns:a16="http://schemas.microsoft.com/office/drawing/2014/main" id="{7AF812DF-7CF2-F69E-5A08-65CB55B79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407" y="1674687"/>
            <a:ext cx="5042713" cy="443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9435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9600" y="196817"/>
            <a:ext cx="10972800" cy="1143000"/>
          </a:xfrm>
        </p:spPr>
        <p:txBody>
          <a:bodyPr>
            <a:normAutofit/>
          </a:bodyPr>
          <a:lstStyle/>
          <a:p>
            <a:r>
              <a:rPr lang="en-US" sz="3200" dirty="0"/>
              <a:t>Choose and Customize KAP Survey Questionnaires</a:t>
            </a: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p:txBody>
          <a:bodyPr>
            <a:normAutofit/>
          </a:bodyPr>
          <a:lstStyle/>
          <a:p>
            <a:r>
              <a:rPr lang="en-US" sz="2800" dirty="0">
                <a:solidFill>
                  <a:schemeClr val="tx1"/>
                </a:solidFill>
              </a:rPr>
              <a:t>Review the two questionnaires to determine if they are appropriate</a:t>
            </a:r>
          </a:p>
          <a:p>
            <a:pPr lvl="1"/>
            <a:r>
              <a:rPr lang="en-US" sz="2400" dirty="0">
                <a:solidFill>
                  <a:schemeClr val="tx1"/>
                </a:solidFill>
                <a:effectLst/>
                <a:ea typeface="Calibri" panose="020F0502020204030204" pitchFamily="34" charset="0"/>
                <a:cs typeface="Times New Roman" panose="02020603050405020304" pitchFamily="18" charset="0"/>
              </a:rPr>
              <a:t>Survey 1. Social factors that may contribute to the spread of Ebola, opportunities for community engagement for behavior change.  </a:t>
            </a:r>
          </a:p>
          <a:p>
            <a:pPr lvl="2"/>
            <a:r>
              <a:rPr lang="en-US" sz="2400" dirty="0">
                <a:solidFill>
                  <a:schemeClr val="tx1"/>
                </a:solidFill>
                <a:effectLst/>
                <a:ea typeface="Calibri" panose="020F0502020204030204" pitchFamily="34" charset="0"/>
                <a:cs typeface="Times New Roman" panose="02020603050405020304" pitchFamily="18" charset="0"/>
              </a:rPr>
              <a:t>Administer early in the epidemic</a:t>
            </a:r>
          </a:p>
          <a:p>
            <a:pPr lvl="1"/>
            <a:r>
              <a:rPr lang="en-US" sz="2400" dirty="0">
                <a:solidFill>
                  <a:schemeClr val="tx1"/>
                </a:solidFill>
                <a:effectLst/>
                <a:ea typeface="Calibri" panose="020F0502020204030204" pitchFamily="34" charset="0"/>
                <a:cs typeface="Times New Roman" panose="02020603050405020304" pitchFamily="18" charset="0"/>
              </a:rPr>
              <a:t>Survey 2. People's experiences with the different infection control measures of the Ebola response, how experiences influence support and participation in the response.</a:t>
            </a:r>
          </a:p>
          <a:p>
            <a:pPr lvl="2"/>
            <a:r>
              <a:rPr lang="en-US" sz="2400" dirty="0">
                <a:solidFill>
                  <a:schemeClr val="tx1"/>
                </a:solidFill>
                <a:effectLst/>
                <a:ea typeface="Calibri" panose="020F0502020204030204" pitchFamily="34" charset="0"/>
                <a:cs typeface="Times New Roman" panose="02020603050405020304" pitchFamily="18" charset="0"/>
              </a:rPr>
              <a:t>Administer after the Ebola response is well underway</a:t>
            </a:r>
          </a:p>
        </p:txBody>
      </p:sp>
    </p:spTree>
    <p:extLst>
      <p:ext uri="{BB962C8B-B14F-4D97-AF65-F5344CB8AC3E}">
        <p14:creationId xmlns:p14="http://schemas.microsoft.com/office/powerpoint/2010/main" val="23557907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en-US" dirty="0"/>
              <a:t>KAP Survey Questionnaire #1</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p:txBody>
          <a:bodyPr/>
          <a:lstStyle/>
          <a:p>
            <a:r>
              <a:rPr lang="en-US" sz="2800" dirty="0">
                <a:solidFill>
                  <a:schemeClr val="tx1"/>
                </a:solidFill>
              </a:rPr>
              <a:t>Provides information on:</a:t>
            </a:r>
          </a:p>
          <a:p>
            <a:pPr lvl="1"/>
            <a:r>
              <a:rPr lang="en-US" sz="2800" dirty="0">
                <a:solidFill>
                  <a:schemeClr val="tx1"/>
                </a:solidFill>
              </a:rPr>
              <a:t>Knowledge, beliefs and attitudes about Ebola</a:t>
            </a:r>
          </a:p>
          <a:p>
            <a:pPr lvl="1"/>
            <a:r>
              <a:rPr lang="en-US" sz="2800" dirty="0">
                <a:solidFill>
                  <a:schemeClr val="tx1"/>
                </a:solidFill>
              </a:rPr>
              <a:t>How people perceive Ebola compared to other problems</a:t>
            </a:r>
          </a:p>
          <a:p>
            <a:pPr lvl="1"/>
            <a:r>
              <a:rPr lang="en-US" sz="2800" dirty="0">
                <a:solidFill>
                  <a:schemeClr val="tx1"/>
                </a:solidFill>
              </a:rPr>
              <a:t>Social environment in which Ebola takes place</a:t>
            </a:r>
          </a:p>
          <a:p>
            <a:r>
              <a:rPr lang="en-US" sz="2800" dirty="0">
                <a:solidFill>
                  <a:schemeClr val="tx1"/>
                </a:solidFill>
              </a:rPr>
              <a:t>Useful for measuring changes in attitudes and behaviors over time</a:t>
            </a:r>
          </a:p>
          <a:p>
            <a:r>
              <a:rPr lang="en-US" sz="2800" dirty="0">
                <a:solidFill>
                  <a:schemeClr val="tx1"/>
                </a:solidFill>
                <a:ea typeface="Calibri" panose="020F0502020204030204" pitchFamily="34" charset="0"/>
                <a:cs typeface="Times New Roman" panose="02020603050405020304" pitchFamily="18" charset="0"/>
              </a:rPr>
              <a:t>Identify trusted leaders for community engagement</a:t>
            </a:r>
            <a:endParaRPr lang="en-US" sz="2800" dirty="0">
              <a:solidFill>
                <a:schemeClr val="tx1"/>
              </a:solidFill>
            </a:endParaRPr>
          </a:p>
          <a:p>
            <a:pPr marL="0" indent="0">
              <a:buNone/>
            </a:pPr>
            <a:endParaRPr lang="en-US" dirty="0"/>
          </a:p>
        </p:txBody>
      </p:sp>
    </p:spTree>
    <p:extLst>
      <p:ext uri="{BB962C8B-B14F-4D97-AF65-F5344CB8AC3E}">
        <p14:creationId xmlns:p14="http://schemas.microsoft.com/office/powerpoint/2010/main" val="200691017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en-US" dirty="0"/>
              <a:t>Content of the KAP survey questionnaire n° 1</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a:xfrm>
            <a:off x="705394" y="2191677"/>
            <a:ext cx="6003080" cy="3569043"/>
          </a:xfrm>
        </p:spPr>
        <p:txBody>
          <a:bodyPr>
            <a:noAutofit/>
          </a:bodyPr>
          <a:lstStyle/>
          <a:p>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Knowledge, concern about Ebola (13)*.</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Health Information Sources (4)</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Confidence in health/disease information (14)</a:t>
            </a:r>
          </a:p>
          <a:p>
            <a:r>
              <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rPr>
              <a:t>Health problems in the community (1)</a:t>
            </a:r>
          </a:p>
          <a:p>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Ebola transmission (1)</a:t>
            </a:r>
            <a:endPar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a:p>
            <a:endParaRPr lang="en-US" sz="24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p:txBody>
      </p:sp>
      <p:sp>
        <p:nvSpPr>
          <p:cNvPr id="5" name="TextBox 4">
            <a:extLst>
              <a:ext uri="{FF2B5EF4-FFF2-40B4-BE49-F238E27FC236}">
                <a16:creationId xmlns:a16="http://schemas.microsoft.com/office/drawing/2014/main" id="{383947C8-0684-4BE4-B2FA-FC20445D461B}"/>
              </a:ext>
            </a:extLst>
          </p:cNvPr>
          <p:cNvSpPr txBox="1"/>
          <p:nvPr/>
        </p:nvSpPr>
        <p:spPr>
          <a:xfrm>
            <a:off x="6518366" y="2050869"/>
            <a:ext cx="5433001" cy="3888658"/>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Protective measures (5)</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Ebola symptoms, medical care (5)</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Community involvement in the response (4)</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Perceptions of the response to Ebola (4)</a:t>
            </a:r>
          </a:p>
          <a:p>
            <a:pPr marL="342900" marR="0" lvl="0" indent="-342900" algn="l" defTabSz="914400" rtl="0" eaLnBrk="1" fontAlgn="auto" latinLnBrk="0" hangingPunct="1">
              <a:lnSpc>
                <a:spcPct val="150000"/>
              </a:lnSpc>
              <a:spcBef>
                <a:spcPts val="0"/>
              </a:spcBef>
              <a:spcAft>
                <a:spcPts val="0"/>
              </a:spcAft>
              <a:buClr>
                <a:srgbClr val="ED7D3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Arial" panose="020B0604020202020204" pitchFamily="34" charset="0"/>
              </a:rPr>
              <a:t>Respondent demographics (8)</a:t>
            </a:r>
          </a:p>
        </p:txBody>
      </p:sp>
      <p:sp>
        <p:nvSpPr>
          <p:cNvPr id="7" name="TextBox 6">
            <a:extLst>
              <a:ext uri="{FF2B5EF4-FFF2-40B4-BE49-F238E27FC236}">
                <a16:creationId xmlns:a16="http://schemas.microsoft.com/office/drawing/2014/main" id="{E6BFBF75-1BCE-48F9-AEF0-B1036E06364E}"/>
              </a:ext>
            </a:extLst>
          </p:cNvPr>
          <p:cNvSpPr txBox="1"/>
          <p:nvPr/>
        </p:nvSpPr>
        <p:spPr>
          <a:xfrm>
            <a:off x="609600" y="1668457"/>
            <a:ext cx="60988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59 questions </a:t>
            </a:r>
          </a:p>
        </p:txBody>
      </p:sp>
      <p:sp>
        <p:nvSpPr>
          <p:cNvPr id="8" name="TextBox 7">
            <a:extLst>
              <a:ext uri="{FF2B5EF4-FFF2-40B4-BE49-F238E27FC236}">
                <a16:creationId xmlns:a16="http://schemas.microsoft.com/office/drawing/2014/main" id="{D04E28F5-2282-4492-835B-0710226F87EF}"/>
              </a:ext>
            </a:extLst>
          </p:cNvPr>
          <p:cNvSpPr txBox="1"/>
          <p:nvPr/>
        </p:nvSpPr>
        <p:spPr>
          <a:xfrm>
            <a:off x="880945" y="6021596"/>
            <a:ext cx="90659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numbers in parentheses indicate the number of questions on this topic. </a:t>
            </a:r>
          </a:p>
        </p:txBody>
      </p:sp>
    </p:spTree>
    <p:extLst>
      <p:ext uri="{BB962C8B-B14F-4D97-AF65-F5344CB8AC3E}">
        <p14:creationId xmlns:p14="http://schemas.microsoft.com/office/powerpoint/2010/main" val="23750487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E4D76-DBD5-430F-9556-96ED116CEF4B}"/>
              </a:ext>
            </a:extLst>
          </p:cNvPr>
          <p:cNvSpPr>
            <a:spLocks noGrp="1"/>
          </p:cNvSpPr>
          <p:nvPr>
            <p:ph type="title"/>
          </p:nvPr>
        </p:nvSpPr>
        <p:spPr/>
        <p:txBody>
          <a:bodyPr/>
          <a:lstStyle/>
          <a:p>
            <a:r>
              <a:rPr lang="en-US" dirty="0"/>
              <a:t>KAP Survey Questionnaire #2</a:t>
            </a:r>
          </a:p>
        </p:txBody>
      </p:sp>
      <p:sp>
        <p:nvSpPr>
          <p:cNvPr id="3" name="Text Placeholder 2">
            <a:extLst>
              <a:ext uri="{FF2B5EF4-FFF2-40B4-BE49-F238E27FC236}">
                <a16:creationId xmlns:a16="http://schemas.microsoft.com/office/drawing/2014/main" id="{4F0A8FDA-B80B-4AC4-9C0F-D866D4CBD6C6}"/>
              </a:ext>
            </a:extLst>
          </p:cNvPr>
          <p:cNvSpPr>
            <a:spLocks noGrp="1"/>
          </p:cNvSpPr>
          <p:nvPr>
            <p:ph type="body" sz="quarter" idx="10"/>
          </p:nvPr>
        </p:nvSpPr>
        <p:spPr/>
        <p:txBody>
          <a:bodyPr>
            <a:normAutofit/>
          </a:bodyPr>
          <a:lstStyle/>
          <a:p>
            <a:r>
              <a:rPr lang="en-US" sz="2800" dirty="0">
                <a:solidFill>
                  <a:schemeClr val="tx1"/>
                </a:solidFill>
              </a:rPr>
              <a:t>Respondents' experiences with the Ebola response and levels of confidence</a:t>
            </a:r>
          </a:p>
          <a:p>
            <a:r>
              <a:rPr lang="en-US" sz="2800" dirty="0">
                <a:solidFill>
                  <a:schemeClr val="tx1"/>
                </a:solidFill>
              </a:rPr>
              <a:t>Provides information on:</a:t>
            </a:r>
          </a:p>
          <a:p>
            <a:pPr lvl="1"/>
            <a:r>
              <a:rPr lang="en-US" sz="2800" dirty="0">
                <a:solidFill>
                  <a:schemeClr val="tx1"/>
                </a:solidFill>
              </a:rPr>
              <a:t>Levels of participation in response activities</a:t>
            </a:r>
          </a:p>
          <a:p>
            <a:pPr lvl="1"/>
            <a:r>
              <a:rPr lang="en-US" sz="2800" dirty="0">
                <a:solidFill>
                  <a:schemeClr val="tx1"/>
                </a:solidFill>
              </a:rPr>
              <a:t>Opinions on the response</a:t>
            </a:r>
          </a:p>
          <a:p>
            <a:pPr lvl="1"/>
            <a:r>
              <a:rPr lang="en-US" sz="2800" dirty="0">
                <a:solidFill>
                  <a:schemeClr val="tx1"/>
                </a:solidFill>
              </a:rPr>
              <a:t>Community Support Opportunities</a:t>
            </a:r>
          </a:p>
          <a:p>
            <a:r>
              <a:rPr lang="en-US" sz="2800" dirty="0">
                <a:solidFill>
                  <a:schemeClr val="tx1"/>
                </a:solidFill>
              </a:rPr>
              <a:t>Useful for understanding the differences in support for the Ebola response among different communities. </a:t>
            </a:r>
          </a:p>
          <a:p>
            <a:endParaRPr lang="en-US" sz="2800" dirty="0">
              <a:solidFill>
                <a:schemeClr val="tx1"/>
              </a:solidFill>
            </a:endParaRPr>
          </a:p>
          <a:p>
            <a:endParaRPr lang="en-US" dirty="0"/>
          </a:p>
        </p:txBody>
      </p:sp>
    </p:spTree>
    <p:extLst>
      <p:ext uri="{BB962C8B-B14F-4D97-AF65-F5344CB8AC3E}">
        <p14:creationId xmlns:p14="http://schemas.microsoft.com/office/powerpoint/2010/main" val="3528628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B2DE-B5A1-4066-9998-7DA80A7FE272}"/>
              </a:ext>
            </a:extLst>
          </p:cNvPr>
          <p:cNvSpPr>
            <a:spLocks noGrp="1"/>
          </p:cNvSpPr>
          <p:nvPr>
            <p:ph type="title"/>
          </p:nvPr>
        </p:nvSpPr>
        <p:spPr/>
        <p:txBody>
          <a:bodyPr/>
          <a:lstStyle/>
          <a:p>
            <a:r>
              <a:rPr lang="fr-FR" dirty="0"/>
              <a:t>Content of the KAP survey questionnaire n° 2</a:t>
            </a:r>
          </a:p>
        </p:txBody>
      </p:sp>
      <p:sp>
        <p:nvSpPr>
          <p:cNvPr id="3" name="Text Placeholder 2">
            <a:extLst>
              <a:ext uri="{FF2B5EF4-FFF2-40B4-BE49-F238E27FC236}">
                <a16:creationId xmlns:a16="http://schemas.microsoft.com/office/drawing/2014/main" id="{34AB994B-4E79-4338-93D3-1B0253F91AB2}"/>
              </a:ext>
            </a:extLst>
          </p:cNvPr>
          <p:cNvSpPr>
            <a:spLocks noGrp="1"/>
          </p:cNvSpPr>
          <p:nvPr>
            <p:ph type="body" sz="quarter" idx="10"/>
          </p:nvPr>
        </p:nvSpPr>
        <p:spPr/>
        <p:txBody>
          <a:bodyPr>
            <a:normAutofit/>
          </a:bodyPr>
          <a:lstStyle/>
          <a:p>
            <a:r>
              <a:rPr lang="fr-FR" sz="2800" dirty="0">
                <a:solidFill>
                  <a:schemeClr val="tx1"/>
                </a:solidFill>
              </a:rPr>
              <a:t>65 questions </a:t>
            </a:r>
          </a:p>
          <a:p>
            <a:r>
              <a:rPr lang="fr-FR" sz="2800" dirty="0">
                <a:solidFill>
                  <a:schemeClr val="tx1"/>
                </a:solidFill>
              </a:rPr>
              <a:t>Knowledge of the epidemic and Ebola control activities (2)</a:t>
            </a:r>
          </a:p>
          <a:p>
            <a:r>
              <a:rPr lang="fr-FR" sz="2800" dirty="0">
                <a:solidFill>
                  <a:schemeClr val="tx1"/>
                </a:solidFill>
              </a:rPr>
              <a:t>Experiences with Ebola response pillars/teams: </a:t>
            </a:r>
          </a:p>
          <a:p>
            <a:pPr lvl="1"/>
            <a:r>
              <a:rPr lang="fr-FR" sz="2800" dirty="0">
                <a:solidFill>
                  <a:schemeClr val="tx1"/>
                </a:solidFill>
              </a:rPr>
              <a:t>Ebola virus surveillance (8)</a:t>
            </a:r>
          </a:p>
          <a:p>
            <a:pPr lvl="1"/>
            <a:r>
              <a:rPr lang="fr-FR" sz="2800" dirty="0">
                <a:solidFill>
                  <a:schemeClr val="tx1"/>
                </a:solidFill>
              </a:rPr>
              <a:t>Ebola treatment centers (8)</a:t>
            </a:r>
          </a:p>
          <a:p>
            <a:pPr lvl="1"/>
            <a:r>
              <a:rPr lang="fr-FR" sz="2800" dirty="0">
                <a:solidFill>
                  <a:schemeClr val="tx1"/>
                </a:solidFill>
              </a:rPr>
              <a:t>Search for contacts (13)</a:t>
            </a:r>
          </a:p>
          <a:p>
            <a:pPr lvl="1"/>
            <a:r>
              <a:rPr lang="fr-FR" sz="2800" dirty="0">
                <a:solidFill>
                  <a:schemeClr val="tx1"/>
                </a:solidFill>
              </a:rPr>
              <a:t>Vaccination (15)</a:t>
            </a:r>
          </a:p>
          <a:p>
            <a:pPr lvl="1"/>
            <a:r>
              <a:rPr lang="fr-FR" sz="2800" dirty="0">
                <a:solidFill>
                  <a:schemeClr val="tx1"/>
                </a:solidFill>
              </a:rPr>
              <a:t>Safe and dignified burials (12)</a:t>
            </a:r>
          </a:p>
          <a:p>
            <a:pPr lvl="1"/>
            <a:r>
              <a:rPr lang="fr-FR" sz="2800" dirty="0">
                <a:solidFill>
                  <a:schemeClr val="tx1"/>
                </a:solidFill>
              </a:rPr>
              <a:t>Respondent demographics (7)</a:t>
            </a:r>
            <a:endParaRPr lang="en-US" sz="2800" b="0" i="0" u="none" strike="noStrike" cap="none" spc="0" dirty="0">
              <a:solidFill>
                <a:schemeClr val="tx1"/>
              </a:solidFill>
              <a:effectLst/>
              <a:latin typeface="+mn-lt"/>
              <a:ea typeface="Calibri" panose="020F0502020204030204" pitchFamily="34" charset="0"/>
              <a:cs typeface="Times New Roman" panose="02020603050405020304" pitchFamily="18" charset="0"/>
            </a:endParaRPr>
          </a:p>
          <a:p>
            <a:pPr marL="0" marR="0" indent="0" algn="l" fontAlgn="t">
              <a:lnSpc>
                <a:spcPct val="107000"/>
              </a:lnSpc>
              <a:spcBef>
                <a:spcPts val="0"/>
              </a:spcBef>
              <a:spcAft>
                <a:spcPts val="0"/>
              </a:spcAft>
              <a:buNone/>
            </a:pPr>
            <a:endParaRPr lang="en-US" sz="2800" b="0" dirty="0">
              <a:solidFill>
                <a:schemeClr val="tx1"/>
              </a:solidFill>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22420361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p:txBody>
          <a:bodyPr>
            <a:normAutofit/>
          </a:bodyPr>
          <a:lstStyle/>
          <a:p>
            <a:r>
              <a:rPr lang="en-US" sz="3600" b="1" dirty="0"/>
              <a:t>Choose and Customize KAP Survey Questionnaires</a:t>
            </a:r>
            <a:endParaRPr lang="en-US" sz="3600" dirty="0"/>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p:txBody>
          <a:bodyPr>
            <a:normAutofit/>
          </a:bodyPr>
          <a:lstStyle/>
          <a:p>
            <a:r>
              <a:rPr lang="en-US" sz="2800" dirty="0">
                <a:solidFill>
                  <a:schemeClr val="tx1"/>
                </a:solidFill>
                <a:effectLst/>
                <a:ea typeface="Calibri" panose="020F0502020204030204" pitchFamily="34" charset="0"/>
                <a:cs typeface="Times New Roman" panose="02020603050405020304" pitchFamily="18" charset="0"/>
              </a:rPr>
              <a:t>Use the questionnaires as they are (still need to pilot test).</a:t>
            </a:r>
          </a:p>
          <a:p>
            <a:r>
              <a:rPr lang="en-US" sz="2800" dirty="0">
                <a:solidFill>
                  <a:schemeClr val="tx1"/>
                </a:solidFill>
                <a:ea typeface="Calibri" panose="020F0502020204030204" pitchFamily="34" charset="0"/>
                <a:cs typeface="Times New Roman" panose="02020603050405020304" pitchFamily="18" charset="0"/>
              </a:rPr>
              <a:t>Delete or add questions </a:t>
            </a:r>
          </a:p>
          <a:p>
            <a:r>
              <a:rPr lang="en-US" sz="2800" dirty="0">
                <a:solidFill>
                  <a:schemeClr val="tx1"/>
                </a:solidFill>
                <a:ea typeface="Calibri" panose="020F0502020204030204" pitchFamily="34" charset="0"/>
                <a:cs typeface="Times New Roman" panose="02020603050405020304" pitchFamily="18" charset="0"/>
              </a:rPr>
              <a:t>If questions are added, it is important to follow best practices for designing survey questions (Section 3.4.1). </a:t>
            </a:r>
          </a:p>
          <a:p>
            <a:pPr lvl="1"/>
            <a:r>
              <a:rPr lang="en-US" sz="2800" dirty="0">
                <a:solidFill>
                  <a:schemeClr val="tx1"/>
                </a:solidFill>
                <a:ea typeface="Calibri" panose="020F0502020204030204" pitchFamily="34" charset="0"/>
                <a:cs typeface="Times New Roman" panose="02020603050405020304" pitchFamily="18" charset="0"/>
              </a:rPr>
              <a:t>Introduce the question</a:t>
            </a:r>
          </a:p>
          <a:p>
            <a:pPr lvl="1"/>
            <a:r>
              <a:rPr lang="en-US" sz="2800" dirty="0">
                <a:solidFill>
                  <a:schemeClr val="tx1"/>
                </a:solidFill>
                <a:ea typeface="Calibri" panose="020F0502020204030204" pitchFamily="34" charset="0"/>
                <a:cs typeface="Times New Roman" panose="02020603050405020304" pitchFamily="18" charset="0"/>
              </a:rPr>
              <a:t>Formulation of the question</a:t>
            </a:r>
          </a:p>
          <a:p>
            <a:pPr lvl="1"/>
            <a:r>
              <a:rPr lang="en-US" sz="2800" dirty="0">
                <a:solidFill>
                  <a:schemeClr val="tx1"/>
                </a:solidFill>
                <a:ea typeface="Calibri" panose="020F0502020204030204" pitchFamily="34" charset="0"/>
                <a:cs typeface="Times New Roman" panose="02020603050405020304" pitchFamily="18" charset="0"/>
              </a:rPr>
              <a:t>Answer options: yes/no, choose from a list, free text, etc. </a:t>
            </a:r>
          </a:p>
          <a:p>
            <a:pPr lvl="1"/>
            <a:r>
              <a:rPr lang="en-US" sz="2800" dirty="0">
                <a:solidFill>
                  <a:schemeClr val="tx1"/>
                </a:solidFill>
                <a:ea typeface="Calibri" panose="020F0502020204030204" pitchFamily="34" charset="0"/>
                <a:cs typeface="Times New Roman" panose="02020603050405020304" pitchFamily="18" charset="0"/>
              </a:rPr>
              <a:t>Skip patterns </a:t>
            </a:r>
          </a:p>
          <a:p>
            <a:pPr marL="0" indent="0">
              <a:buNone/>
            </a:pPr>
            <a:endParaRPr lang="en-US" sz="2800" dirty="0">
              <a:solidFill>
                <a:schemeClr val="tx1"/>
              </a:solidFill>
              <a:ea typeface="Calibri" panose="020F0502020204030204" pitchFamily="34" charset="0"/>
              <a:cs typeface="Times New Roman" panose="02020603050405020304" pitchFamily="18" charset="0"/>
            </a:endParaRPr>
          </a:p>
          <a:p>
            <a:pPr lvl="1"/>
            <a:endParaRPr lang="en-US" sz="2800" dirty="0">
              <a:solidFill>
                <a:schemeClr val="tx1"/>
              </a:solidFill>
              <a:effectLst/>
              <a:ea typeface="Calibri" panose="020F0502020204030204" pitchFamily="34" charset="0"/>
              <a:cs typeface="Times New Roman" panose="02020603050405020304" pitchFamily="18" charset="0"/>
            </a:endParaRPr>
          </a:p>
          <a:p>
            <a:pPr marL="914400" lvl="2" indent="0">
              <a:buNone/>
            </a:pPr>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41063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175098" y="-1"/>
            <a:ext cx="7587574" cy="1731523"/>
          </a:xfrm>
        </p:spPr>
        <p:txBody>
          <a:bodyPr>
            <a:normAutofit/>
          </a:bodyPr>
          <a:lstStyle/>
          <a:p>
            <a:r>
              <a:rPr lang="en-US" sz="3600" b="1" dirty="0"/>
              <a:t>Pilot the Survey with Intended Audience</a:t>
            </a:r>
            <a:endParaRPr lang="en-US" sz="3600" dirty="0">
              <a:cs typeface="Calibri" panose="020F0502020204030204" pitchFamily="34" charset="0"/>
            </a:endParaRP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534837" y="1731523"/>
            <a:ext cx="6741451" cy="4795039"/>
          </a:xfrm>
        </p:spPr>
        <p:txBody>
          <a:bodyPr>
            <a:normAutofit/>
          </a:bodyPr>
          <a:lstStyle/>
          <a:p>
            <a:r>
              <a:rPr lang="en-US" sz="2600" dirty="0">
                <a:solidFill>
                  <a:schemeClr val="tx1"/>
                </a:solidFill>
              </a:rPr>
              <a:t>Use the respondents' native language</a:t>
            </a:r>
          </a:p>
          <a:p>
            <a:r>
              <a:rPr lang="en-US" sz="2600" dirty="0">
                <a:solidFill>
                  <a:schemeClr val="tx1"/>
                </a:solidFill>
              </a:rPr>
              <a:t>Pilot test: test the survey with the intended audience. </a:t>
            </a:r>
            <a:r>
              <a:rPr lang="en-US" sz="2600" b="1" dirty="0">
                <a:solidFill>
                  <a:schemeClr val="tx1"/>
                </a:solidFill>
              </a:rPr>
              <a:t>Check it out:</a:t>
            </a:r>
          </a:p>
          <a:p>
            <a:pPr lvl="1"/>
            <a:r>
              <a:rPr lang="en-US" sz="2600" dirty="0">
                <a:solidFill>
                  <a:schemeClr val="tx1"/>
                </a:solidFill>
              </a:rPr>
              <a:t>Any new question is well understood and easily answered. </a:t>
            </a:r>
          </a:p>
          <a:p>
            <a:pPr lvl="1"/>
            <a:r>
              <a:rPr lang="en-US" sz="2600" dirty="0">
                <a:solidFill>
                  <a:schemeClr val="tx1"/>
                </a:solidFill>
              </a:rPr>
              <a:t>Important Ebola terms are understood</a:t>
            </a:r>
          </a:p>
          <a:p>
            <a:pPr lvl="1"/>
            <a:r>
              <a:rPr lang="en-US" sz="2600" dirty="0">
                <a:solidFill>
                  <a:schemeClr val="tx1"/>
                </a:solidFill>
              </a:rPr>
              <a:t>Common answers are included in the answer options</a:t>
            </a:r>
          </a:p>
          <a:p>
            <a:pPr lvl="1"/>
            <a:r>
              <a:rPr lang="en-US" sz="2600" dirty="0">
                <a:solidFill>
                  <a:schemeClr val="tx1"/>
                </a:solidFill>
              </a:rPr>
              <a:t>The estimated duration of the survey is precise</a:t>
            </a:r>
          </a:p>
          <a:p>
            <a:pPr lvl="1"/>
            <a:r>
              <a:rPr lang="en-US" sz="2600" dirty="0">
                <a:solidFill>
                  <a:schemeClr val="tx1"/>
                </a:solidFill>
              </a:rPr>
              <a:t>The process for recording refusals is clear</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pPr marL="0" indent="0">
              <a:buNone/>
            </a:pPr>
            <a:endParaRPr lang="en-US" sz="2000" dirty="0"/>
          </a:p>
          <a:p>
            <a:pPr lvl="2"/>
            <a:endParaRPr lang="en-US"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lvl="2"/>
            <a:endParaRPr lang="en-US" dirty="0">
              <a:solidFill>
                <a:schemeClr val="tx1"/>
              </a:solidFill>
            </a:endParaRPr>
          </a:p>
        </p:txBody>
      </p:sp>
      <p:sp>
        <p:nvSpPr>
          <p:cNvPr id="5" name="TextBox 4">
            <a:extLst>
              <a:ext uri="{FF2B5EF4-FFF2-40B4-BE49-F238E27FC236}">
                <a16:creationId xmlns:a16="http://schemas.microsoft.com/office/drawing/2014/main" id="{D2D8C965-4ED8-417F-A4BC-4939E8D6B12B}"/>
              </a:ext>
            </a:extLst>
          </p:cNvPr>
          <p:cNvSpPr txBox="1"/>
          <p:nvPr/>
        </p:nvSpPr>
        <p:spPr>
          <a:xfrm>
            <a:off x="7762672" y="3032924"/>
            <a:ext cx="43330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pilot tests both the clarity of the new questions, possible local variations in common responses, and the duration of data collection. Photo credit RTI. </a:t>
            </a:r>
          </a:p>
        </p:txBody>
      </p:sp>
      <p:pic>
        <p:nvPicPr>
          <p:cNvPr id="7" name="Picture 6">
            <a:extLst>
              <a:ext uri="{FF2B5EF4-FFF2-40B4-BE49-F238E27FC236}">
                <a16:creationId xmlns:a16="http://schemas.microsoft.com/office/drawing/2014/main" id="{6FF1A78A-10D2-449F-ACB6-7B16400CCF2A}"/>
              </a:ext>
            </a:extLst>
          </p:cNvPr>
          <p:cNvPicPr>
            <a:picLocks noChangeAspect="1"/>
          </p:cNvPicPr>
          <p:nvPr/>
        </p:nvPicPr>
        <p:blipFill rotWithShape="1">
          <a:blip r:embed="rId3">
            <a:extLst>
              <a:ext uri="{28A0092B-C50C-407E-A947-70E740481C1C}">
                <a14:useLocalDpi xmlns:a14="http://schemas.microsoft.com/office/drawing/2010/main" val="0"/>
              </a:ext>
            </a:extLst>
          </a:blip>
          <a:srcRect l="5017" t="-15822" r="2818" b="26015"/>
          <a:stretch/>
        </p:blipFill>
        <p:spPr>
          <a:xfrm>
            <a:off x="7762672" y="-1"/>
            <a:ext cx="4254230" cy="2940457"/>
          </a:xfrm>
          <a:prstGeom prst="rect">
            <a:avLst/>
          </a:prstGeom>
        </p:spPr>
      </p:pic>
    </p:spTree>
    <p:extLst>
      <p:ext uri="{BB962C8B-B14F-4D97-AF65-F5344CB8AC3E}">
        <p14:creationId xmlns:p14="http://schemas.microsoft.com/office/powerpoint/2010/main" val="149971360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10194758" cy="1072898"/>
          </a:xfrm>
        </p:spPr>
        <p:txBody>
          <a:bodyPr>
            <a:normAutofit fontScale="90000"/>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Plan for survey data collection: choose tablet or paper (section 5) </a:t>
            </a: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958516" y="1553765"/>
            <a:ext cx="4588042" cy="3523562"/>
          </a:xfrm>
          <a:ln>
            <a:solidFill>
              <a:schemeClr val="tx1"/>
            </a:solidFill>
          </a:ln>
        </p:spPr>
        <p:txBody>
          <a:bodyPr>
            <a:normAutofit/>
          </a:bodyPr>
          <a:lstStyle/>
          <a:p>
            <a:pPr>
              <a:lnSpc>
                <a:spcPct val="100000"/>
              </a:lnSpc>
            </a:pPr>
            <a:endParaRPr lang="en-US" sz="2800" dirty="0">
              <a:solidFill>
                <a:schemeClr val="tx1"/>
              </a:solidFill>
            </a:endParaRPr>
          </a:p>
          <a:p>
            <a:pPr marL="457200" lvl="1" indent="0">
              <a:lnSpc>
                <a:spcPct val="100000"/>
              </a:lnSpc>
              <a:buNone/>
            </a:pPr>
            <a:r>
              <a:rPr lang="en-US" sz="2000" dirty="0"/>
              <a:t>Add Chris' photo of a person doing an interview with a tablet. </a:t>
            </a: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
        <p:nvSpPr>
          <p:cNvPr id="7" name="TextBox 6">
            <a:extLst>
              <a:ext uri="{FF2B5EF4-FFF2-40B4-BE49-F238E27FC236}">
                <a16:creationId xmlns:a16="http://schemas.microsoft.com/office/drawing/2014/main" id="{C8EC7C48-39B0-4590-915A-100215AC7883}"/>
              </a:ext>
            </a:extLst>
          </p:cNvPr>
          <p:cNvSpPr txBox="1"/>
          <p:nvPr/>
        </p:nvSpPr>
        <p:spPr>
          <a:xfrm>
            <a:off x="6250621" y="5283553"/>
            <a:ext cx="516734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Survey data collection, paper questionnaires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 credit: </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Research Triangle Institute)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outdoor, person&#10;&#10;Description automatically generated">
            <a:extLst>
              <a:ext uri="{FF2B5EF4-FFF2-40B4-BE49-F238E27FC236}">
                <a16:creationId xmlns:a16="http://schemas.microsoft.com/office/drawing/2014/main" id="{BF4B5107-9CC7-4564-AF79-7E271E4A7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621" y="1553764"/>
            <a:ext cx="4969581" cy="3523562"/>
          </a:xfrm>
          <a:prstGeom prst="rect">
            <a:avLst/>
          </a:prstGeom>
        </p:spPr>
      </p:pic>
      <p:sp>
        <p:nvSpPr>
          <p:cNvPr id="9" name="TextBox 8">
            <a:extLst>
              <a:ext uri="{FF2B5EF4-FFF2-40B4-BE49-F238E27FC236}">
                <a16:creationId xmlns:a16="http://schemas.microsoft.com/office/drawing/2014/main" id="{D0391111-B84A-4E2B-8A21-D0EB410A9FBF}"/>
              </a:ext>
            </a:extLst>
          </p:cNvPr>
          <p:cNvSpPr txBox="1"/>
          <p:nvPr/>
        </p:nvSpPr>
        <p:spPr>
          <a:xfrm>
            <a:off x="928653" y="5283553"/>
            <a:ext cx="5167347"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Survey data collection, tablet data collection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(Photo credit: </a:t>
            </a:r>
            <a:r>
              <a:rPr kumimoji="0" lang="en-US" sz="1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Research Triangle Institute)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886C6F1-222F-4B0F-88C1-624562AA6D00}"/>
              </a:ext>
            </a:extLst>
          </p:cNvPr>
          <p:cNvPicPr>
            <a:picLocks noChangeAspect="1"/>
          </p:cNvPicPr>
          <p:nvPr/>
        </p:nvPicPr>
        <p:blipFill>
          <a:blip r:embed="rId4"/>
          <a:stretch>
            <a:fillRect/>
          </a:stretch>
        </p:blipFill>
        <p:spPr>
          <a:xfrm>
            <a:off x="1183355" y="1541340"/>
            <a:ext cx="4523624" cy="3535986"/>
          </a:xfrm>
          <a:prstGeom prst="rect">
            <a:avLst/>
          </a:prstGeom>
        </p:spPr>
      </p:pic>
    </p:spTree>
    <p:extLst>
      <p:ext uri="{BB962C8B-B14F-4D97-AF65-F5344CB8AC3E}">
        <p14:creationId xmlns:p14="http://schemas.microsoft.com/office/powerpoint/2010/main" val="142626702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620859" y="894481"/>
            <a:ext cx="5888709" cy="4877669"/>
          </a:xfrm>
        </p:spPr>
        <p:txBody>
          <a:bodyPr>
            <a:normAutofit fontScale="32500" lnSpcReduction="20000"/>
          </a:bodyPr>
          <a:lstStyle/>
          <a:p>
            <a:pPr marL="0" indent="0">
              <a:lnSpc>
                <a:spcPts val="4000"/>
              </a:lnSpc>
              <a:spcBef>
                <a:spcPct val="0"/>
              </a:spcBef>
            </a:pPr>
            <a:r>
              <a:rPr lang="en-US" sz="14900" dirty="0">
                <a:solidFill>
                  <a:srgbClr val="D9531E"/>
                </a:solidFill>
                <a:latin typeface="Calibri" pitchFamily="34" charset="0"/>
                <a:ea typeface="+mj-ea"/>
                <a:cs typeface="+mj-cs"/>
              </a:rPr>
              <a:t>Objectives</a:t>
            </a:r>
          </a:p>
          <a:p>
            <a:pPr lvl="1">
              <a:buClr>
                <a:srgbClr val="DA521E"/>
              </a:buClr>
            </a:pPr>
            <a:endParaRPr lang="en-US" dirty="0"/>
          </a:p>
          <a:p>
            <a:pPr lvl="1">
              <a:lnSpc>
                <a:spcPct val="110000"/>
              </a:lnSpc>
              <a:buClr>
                <a:srgbClr val="DA521E"/>
              </a:buClr>
              <a:tabLst>
                <a:tab pos="914400" algn="l"/>
              </a:tabLst>
            </a:pPr>
            <a:r>
              <a:rPr lang="en-US" sz="7000" dirty="0"/>
              <a:t>Successfully planning and implementing a KAP investigation during an Ebola Outbreak.</a:t>
            </a:r>
          </a:p>
          <a:p>
            <a:pPr lvl="1">
              <a:lnSpc>
                <a:spcPct val="110000"/>
              </a:lnSpc>
              <a:buClr>
                <a:srgbClr val="DA521E"/>
              </a:buClr>
              <a:tabLst>
                <a:tab pos="914400" algn="l"/>
              </a:tabLst>
            </a:pPr>
            <a:r>
              <a:rPr lang="en-US" sz="7000" dirty="0"/>
              <a:t>Development and testing process of survey questionnaires.</a:t>
            </a:r>
          </a:p>
          <a:p>
            <a:pPr lvl="1">
              <a:lnSpc>
                <a:spcPct val="110000"/>
              </a:lnSpc>
              <a:buClr>
                <a:srgbClr val="DA521E"/>
              </a:buClr>
              <a:tabLst>
                <a:tab pos="914400" algn="l"/>
              </a:tabLst>
            </a:pPr>
            <a:r>
              <a:rPr lang="en-US" sz="7100" dirty="0"/>
              <a:t>Personalizing your KAP survey and planning for data collection and analysis.</a:t>
            </a:r>
          </a:p>
          <a:p>
            <a:pPr lvl="1">
              <a:lnSpc>
                <a:spcPct val="110000"/>
              </a:lnSpc>
              <a:buClr>
                <a:srgbClr val="DA521E"/>
              </a:buClr>
              <a:tabLst>
                <a:tab pos="914400" algn="l"/>
              </a:tabLst>
            </a:pPr>
            <a:r>
              <a:rPr lang="en-US" sz="7100" dirty="0"/>
              <a:t>Using EPI-Info for Data analysis.</a:t>
            </a:r>
            <a:endParaRPr lang="fr-FR" sz="7100" dirty="0"/>
          </a:p>
          <a:p>
            <a:pPr lvl="1">
              <a:lnSpc>
                <a:spcPct val="110000"/>
              </a:lnSpc>
              <a:buClr>
                <a:srgbClr val="DA521E"/>
              </a:buClr>
            </a:pPr>
            <a:endParaRPr lang="en-US" sz="6000" dirty="0"/>
          </a:p>
          <a:p>
            <a:pPr marL="571511" lvl="1" indent="-342900">
              <a:lnSpc>
                <a:spcPct val="100000"/>
              </a:lnSpc>
              <a:buFont typeface="Wingdings" panose="05000000000000000000" pitchFamily="2" charset="2"/>
              <a:buChar char="§"/>
            </a:pPr>
            <a:endParaRPr lang="en-US" dirty="0">
              <a:solidFill>
                <a:schemeClr val="tx1"/>
              </a:solidFill>
              <a:effectLst/>
            </a:endParaRPr>
          </a:p>
          <a:p>
            <a:pPr lvl="2"/>
            <a:endParaRPr lang="en-US" sz="2000" dirty="0">
              <a:solidFill>
                <a:schemeClr val="tx1"/>
              </a:solidFill>
              <a:effectLst/>
            </a:endParaRPr>
          </a:p>
          <a:p>
            <a:pPr lvl="2"/>
            <a:endParaRPr lang="en-US" sz="2000" dirty="0">
              <a:solidFill>
                <a:schemeClr val="tx1"/>
              </a:solidFill>
              <a:effectLst/>
            </a:endParaRPr>
          </a:p>
          <a:p>
            <a:pPr marL="290513" lvl="2" indent="0">
              <a:buNone/>
            </a:pPr>
            <a:endParaRPr lang="en-US" dirty="0"/>
          </a:p>
        </p:txBody>
      </p:sp>
      <p:pic>
        <p:nvPicPr>
          <p:cNvPr id="3" name="Picture 2">
            <a:extLst>
              <a:ext uri="{FF2B5EF4-FFF2-40B4-BE49-F238E27FC236}">
                <a16:creationId xmlns:a16="http://schemas.microsoft.com/office/drawing/2014/main" id="{81596339-E51C-4AD2-8038-CE60CACA0106}"/>
              </a:ext>
            </a:extLst>
          </p:cNvPr>
          <p:cNvPicPr>
            <a:picLocks noChangeAspect="1"/>
          </p:cNvPicPr>
          <p:nvPr/>
        </p:nvPicPr>
        <p:blipFill>
          <a:blip r:embed="rId3"/>
          <a:stretch>
            <a:fillRect/>
          </a:stretch>
        </p:blipFill>
        <p:spPr>
          <a:xfrm>
            <a:off x="6817981" y="403473"/>
            <a:ext cx="4676940" cy="5679604"/>
          </a:xfrm>
          <a:prstGeom prst="rect">
            <a:avLst/>
          </a:prstGeom>
        </p:spPr>
      </p:pic>
      <p:pic>
        <p:nvPicPr>
          <p:cNvPr id="8" name="Picture 7">
            <a:extLst>
              <a:ext uri="{FF2B5EF4-FFF2-40B4-BE49-F238E27FC236}">
                <a16:creationId xmlns:a16="http://schemas.microsoft.com/office/drawing/2014/main" id="{56D7AE33-7980-48E8-9DFF-A60622035E86}"/>
              </a:ext>
            </a:extLst>
          </p:cNvPr>
          <p:cNvPicPr>
            <a:picLocks noChangeAspect="1"/>
          </p:cNvPicPr>
          <p:nvPr/>
        </p:nvPicPr>
        <p:blipFill>
          <a:blip r:embed="rId4"/>
          <a:stretch>
            <a:fillRect/>
          </a:stretch>
        </p:blipFill>
        <p:spPr>
          <a:xfrm>
            <a:off x="8445911" y="4292654"/>
            <a:ext cx="3341342" cy="2161873"/>
          </a:xfrm>
          <a:prstGeom prst="rect">
            <a:avLst/>
          </a:prstGeom>
          <a:ln w="3175">
            <a:solidFill>
              <a:schemeClr val="tx1"/>
            </a:solidFill>
          </a:ln>
        </p:spPr>
      </p:pic>
    </p:spTree>
    <p:extLst>
      <p:ext uri="{BB962C8B-B14F-4D97-AF65-F5344CB8AC3E}">
        <p14:creationId xmlns:p14="http://schemas.microsoft.com/office/powerpoint/2010/main" val="1691150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6910137" cy="1143000"/>
          </a:xfrm>
        </p:spPr>
        <p:txBody>
          <a:bodyPr>
            <a:noAutofit/>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Survey data collection: paper questionnaires (section 10)</a:t>
            </a:r>
            <a:endParaRPr lang="en-US" sz="36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600" y="1778923"/>
            <a:ext cx="7018421" cy="4221827"/>
          </a:xfrm>
        </p:spPr>
        <p:txBody>
          <a:bodyPr>
            <a:normAutofit fontScale="92500" lnSpcReduction="10000"/>
          </a:bodyPr>
          <a:lstStyle/>
          <a:p>
            <a:pPr>
              <a:lnSpc>
                <a:spcPct val="100000"/>
              </a:lnSpc>
            </a:pPr>
            <a:r>
              <a:rPr lang="en-US" sz="2800" dirty="0">
                <a:solidFill>
                  <a:schemeClr val="tx1"/>
                </a:solidFill>
              </a:rPr>
              <a:t>Printed surveys, completed by the investigator </a:t>
            </a:r>
          </a:p>
          <a:p>
            <a:pPr>
              <a:lnSpc>
                <a:spcPct val="100000"/>
              </a:lnSpc>
            </a:pPr>
            <a:r>
              <a:rPr lang="en-US" sz="2800" dirty="0">
                <a:solidFill>
                  <a:schemeClr val="tx1"/>
                </a:solidFill>
              </a:rPr>
              <a:t>Low cost, low security risk</a:t>
            </a:r>
          </a:p>
          <a:p>
            <a:pPr>
              <a:lnSpc>
                <a:spcPct val="100000"/>
              </a:lnSpc>
            </a:pPr>
            <a:r>
              <a:rPr lang="en-US" sz="2800" dirty="0">
                <a:solidFill>
                  <a:schemeClr val="tx1"/>
                </a:solidFill>
              </a:rPr>
              <a:t>It is important to keep complete forms secure until they are entered. </a:t>
            </a:r>
          </a:p>
          <a:p>
            <a:pPr>
              <a:lnSpc>
                <a:spcPct val="100000"/>
              </a:lnSpc>
            </a:pPr>
            <a:r>
              <a:rPr lang="en-US" sz="2800" dirty="0">
                <a:solidFill>
                  <a:schemeClr val="tx1"/>
                </a:solidFill>
              </a:rPr>
              <a:t>Need for a refusal registration system</a:t>
            </a:r>
          </a:p>
          <a:p>
            <a:pPr>
              <a:lnSpc>
                <a:spcPct val="100000"/>
              </a:lnSpc>
            </a:pPr>
            <a:r>
              <a:rPr lang="en-US" sz="2800" dirty="0">
                <a:solidFill>
                  <a:schemeClr val="tx1"/>
                </a:solidFill>
              </a:rPr>
              <a:t>Once the data is collected, it must be entered into the database.</a:t>
            </a:r>
          </a:p>
          <a:p>
            <a:pPr lvl="0">
              <a:lnSpc>
                <a:spcPct val="100000"/>
              </a:lnSpc>
            </a:pPr>
            <a:r>
              <a:rPr lang="en-US" sz="2800" dirty="0">
                <a:solidFill>
                  <a:schemeClr val="tx1"/>
                </a:solidFill>
              </a:rPr>
              <a:t>Toolbox: Excel file for formatting surveys on Kobo.org</a:t>
            </a: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pic>
        <p:nvPicPr>
          <p:cNvPr id="7" name="Picture 6" descr="A picture containing outdoor, person&#10;&#10;Description automatically generated">
            <a:extLst>
              <a:ext uri="{FF2B5EF4-FFF2-40B4-BE49-F238E27FC236}">
                <a16:creationId xmlns:a16="http://schemas.microsoft.com/office/drawing/2014/main" id="{E56AEC54-06FC-4063-B47B-053D43685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432" y="0"/>
            <a:ext cx="4407568" cy="3125080"/>
          </a:xfrm>
          <a:prstGeom prst="rect">
            <a:avLst/>
          </a:prstGeom>
        </p:spPr>
      </p:pic>
      <p:sp>
        <p:nvSpPr>
          <p:cNvPr id="5" name="TextBox 4">
            <a:extLst>
              <a:ext uri="{FF2B5EF4-FFF2-40B4-BE49-F238E27FC236}">
                <a16:creationId xmlns:a16="http://schemas.microsoft.com/office/drawing/2014/main" id="{685E2943-F823-B1C2-C698-CB29BBC2D8E9}"/>
              </a:ext>
            </a:extLst>
          </p:cNvPr>
          <p:cNvSpPr txBox="1"/>
          <p:nvPr/>
        </p:nvSpPr>
        <p:spPr>
          <a:xfrm>
            <a:off x="7784432" y="3267182"/>
            <a:ext cx="4407568" cy="646331"/>
          </a:xfrm>
          <a:prstGeom prst="rect">
            <a:avLst/>
          </a:prstGeom>
          <a:noFill/>
        </p:spPr>
        <p:txBody>
          <a:bodyPr wrap="square" rtlCol="0">
            <a:spAutoFit/>
          </a:bodyPr>
          <a:lstStyle/>
          <a:p>
            <a:r>
              <a:rPr lang="en-US" dirty="0"/>
              <a:t>Survey data collection, paper questionnaires</a:t>
            </a:r>
          </a:p>
          <a:p>
            <a:r>
              <a:rPr lang="en-US" dirty="0"/>
              <a:t>(Photo credit: Research Triangle Institute)</a:t>
            </a:r>
          </a:p>
        </p:txBody>
      </p:sp>
    </p:spTree>
    <p:extLst>
      <p:ext uri="{BB962C8B-B14F-4D97-AF65-F5344CB8AC3E}">
        <p14:creationId xmlns:p14="http://schemas.microsoft.com/office/powerpoint/2010/main" val="38529232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a:xfrm>
            <a:off x="609600" y="274639"/>
            <a:ext cx="5945579" cy="1143000"/>
          </a:xfrm>
        </p:spPr>
        <p:txBody>
          <a:bodyPr>
            <a:noAutofit/>
          </a:bodyPr>
          <a:lstStyle/>
          <a:p>
            <a:pPr lvl="0">
              <a:lnSpc>
                <a:spcPct val="100000"/>
              </a:lnSpc>
            </a:pPr>
            <a:r>
              <a:rPr lang="en-US" sz="3600" dirty="0">
                <a:solidFill>
                  <a:schemeClr val="accent2">
                    <a:lumMod val="75000"/>
                  </a:schemeClr>
                </a:solidFill>
                <a:effectLst/>
                <a:ea typeface="Times New Roman" panose="02020603050405020304" pitchFamily="18" charset="0"/>
                <a:cs typeface="Calibri" panose="020F0502020204030204" pitchFamily="34" charset="0"/>
              </a:rPr>
              <a:t>Survey Data Collection: Tablet (Section 10)</a:t>
            </a:r>
            <a:endParaRPr lang="en-US" sz="36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600" y="1772717"/>
            <a:ext cx="6882063" cy="4221827"/>
          </a:xfrm>
        </p:spPr>
        <p:txBody>
          <a:bodyPr>
            <a:normAutofit/>
          </a:bodyPr>
          <a:lstStyle/>
          <a:p>
            <a:pPr lvl="0">
              <a:lnSpc>
                <a:spcPct val="100000"/>
              </a:lnSpc>
            </a:pPr>
            <a:r>
              <a:rPr lang="en-US" sz="2800" dirty="0">
                <a:solidFill>
                  <a:schemeClr val="tx1"/>
                </a:solidFill>
              </a:rPr>
              <a:t>The data collector asks questions and then enters the data on a tablet.</a:t>
            </a:r>
          </a:p>
          <a:p>
            <a:pPr lvl="0">
              <a:lnSpc>
                <a:spcPct val="100000"/>
              </a:lnSpc>
            </a:pPr>
            <a:r>
              <a:rPr lang="en-US" sz="2800" dirty="0">
                <a:solidFill>
                  <a:schemeClr val="tx1"/>
                </a:solidFill>
              </a:rPr>
              <a:t>The table is then uploaded to the online program </a:t>
            </a:r>
          </a:p>
          <a:p>
            <a:pPr lvl="0">
              <a:lnSpc>
                <a:spcPct val="100000"/>
              </a:lnSpc>
            </a:pPr>
            <a:r>
              <a:rPr lang="en-US" sz="2800" dirty="0">
                <a:solidFill>
                  <a:schemeClr val="tx1"/>
                </a:solidFill>
              </a:rPr>
              <a:t>Relatively simple, fast</a:t>
            </a:r>
          </a:p>
          <a:p>
            <a:pPr lvl="0">
              <a:lnSpc>
                <a:spcPct val="100000"/>
              </a:lnSpc>
            </a:pPr>
            <a:r>
              <a:rPr lang="en-US" sz="2800" dirty="0">
                <a:solidFill>
                  <a:schemeClr val="tx1"/>
                </a:solidFill>
              </a:rPr>
              <a:t>More expensive, security can be an issue</a:t>
            </a:r>
          </a:p>
          <a:p>
            <a:pPr lvl="0">
              <a:lnSpc>
                <a:spcPct val="100000"/>
              </a:lnSpc>
            </a:pPr>
            <a:r>
              <a:rPr lang="en-US" sz="2800" dirty="0">
                <a:solidFill>
                  <a:schemeClr val="tx1"/>
                </a:solidFill>
              </a:rPr>
              <a:t>Toolbox: Excel file for formatting surveys on Kobo.org</a:t>
            </a:r>
          </a:p>
          <a:p>
            <a:pPr marL="457200" lvl="1" indent="0">
              <a:lnSpc>
                <a:spcPct val="100000"/>
              </a:lnSpc>
              <a:buNone/>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
        <p:nvSpPr>
          <p:cNvPr id="8" name="Text Placeholder 2">
            <a:extLst>
              <a:ext uri="{FF2B5EF4-FFF2-40B4-BE49-F238E27FC236}">
                <a16:creationId xmlns:a16="http://schemas.microsoft.com/office/drawing/2014/main" id="{9A4FEAF0-7488-4C9E-AABB-0BF31F38E312}"/>
              </a:ext>
            </a:extLst>
          </p:cNvPr>
          <p:cNvSpPr txBox="1">
            <a:spLocks/>
          </p:cNvSpPr>
          <p:nvPr/>
        </p:nvSpPr>
        <p:spPr>
          <a:xfrm>
            <a:off x="7491664" y="46376"/>
            <a:ext cx="4588042" cy="3523562"/>
          </a:xfrm>
          <a:prstGeom prst="rect">
            <a:avLst/>
          </a:prstGeom>
          <a:ln w="3175">
            <a:solidFill>
              <a:schemeClr val="tx1"/>
            </a:solidFill>
          </a:ln>
        </p:spPr>
        <p:txBody>
          <a:bodyPr vert="horz" lIns="91440" tIns="45720" rIns="91440" bIns="45720" rtlCol="0">
            <a:normAutofit/>
          </a:bodyPr>
          <a:lstStyle>
            <a:lvl1pPr marL="457189" indent="-457189" algn="l" defTabSz="914400" rtl="0" eaLnBrk="1" latinLnBrk="0" hangingPunct="1">
              <a:lnSpc>
                <a:spcPct val="90000"/>
              </a:lnSpc>
              <a:spcBef>
                <a:spcPts val="1000"/>
              </a:spcBef>
              <a:buClr>
                <a:srgbClr val="E25423"/>
              </a:buClr>
              <a:buFont typeface="Wingdings" panose="05000000000000000000" pitchFamily="2" charset="2"/>
              <a:buChar char="§"/>
              <a:defRPr sz="2667" kern="1200">
                <a:solidFill>
                  <a:schemeClr val="accent4">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8D8B00"/>
              </a:buClr>
              <a:buFont typeface="Arial" panose="020B0604020202020204" pitchFamily="34" charset="0"/>
              <a:buChar char="•"/>
              <a:defRPr sz="2667" kern="1200">
                <a:solidFill>
                  <a:schemeClr val="accent4">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006A71"/>
              </a:buClr>
              <a:buFont typeface="Arial" panose="020B0604020202020204" pitchFamily="34" charset="0"/>
              <a:buChar char="•"/>
              <a:defRPr sz="2667" kern="1200">
                <a:solidFill>
                  <a:schemeClr val="accent4">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667"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667" kern="1200">
                <a:solidFill>
                  <a:schemeClr val="accent4">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marR="0" lvl="0" indent="-457189" algn="l" defTabSz="914400" rtl="0" eaLnBrk="1" fontAlgn="auto" latinLnBrk="0" hangingPunct="1">
              <a:lnSpc>
                <a:spcPct val="100000"/>
              </a:lnSpc>
              <a:spcBef>
                <a:spcPts val="1000"/>
              </a:spcBef>
              <a:spcAft>
                <a:spcPts val="0"/>
              </a:spcAft>
              <a:buClr>
                <a:srgbClr val="E25423"/>
              </a:buClr>
              <a:buSzTx/>
              <a:buFont typeface="Wingdings" panose="05000000000000000000" pitchFamily="2" charset="2"/>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r>
              <a:rPr kumimoji="0" lang="en-U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Add Chris' photo of a person doing an interview with a tablet</a:t>
            </a:r>
            <a:r>
              <a:rPr kumimoji="0" lang="en-US" sz="2000" b="0" i="0" u="none" strike="noStrike" kern="1200" cap="none" spc="0" normalizeH="0" baseline="0" noProof="0" dirty="0">
                <a:ln w="3175">
                  <a:solidFill>
                    <a:prstClr val="black"/>
                  </a:solidFill>
                </a:ln>
                <a:solidFill>
                  <a:srgbClr val="FFC000">
                    <a:lumMod val="75000"/>
                  </a:srgbClr>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None/>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100000"/>
              </a:lnSpc>
              <a:spcBef>
                <a:spcPts val="500"/>
              </a:spcBef>
              <a:spcAft>
                <a:spcPts val="0"/>
              </a:spcAft>
              <a:buClr>
                <a:srgbClr val="8D8B00"/>
              </a:buClr>
              <a:buSzTx/>
              <a:buFont typeface="Arial" panose="020B0604020202020204" pitchFamily="34" charset="0"/>
              <a:buChar char="•"/>
              <a:tabLst/>
              <a:defRPr/>
            </a:pPr>
            <a:endParaRPr kumimoji="0" lang="en-US" sz="2800" b="0" i="0" u="none" strike="noStrike" kern="1200" cap="none" spc="0" normalizeH="0" baseline="0" noProof="0" dirty="0">
              <a:ln w="3175">
                <a:solidFill>
                  <a:prstClr val="black"/>
                </a:solid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E25423"/>
              </a:buClr>
              <a:buSzTx/>
              <a:buFont typeface="Wingdings" panose="05000000000000000000" pitchFamily="2" charset="2"/>
              <a:buNone/>
              <a:tabLst/>
              <a:defRPr/>
            </a:pPr>
            <a:endParaRPr kumimoji="0" lang="en-US" sz="2667" b="0" i="0" u="none" strike="noStrike" kern="1200" cap="none" spc="0" normalizeH="0" baseline="0" noProof="0" dirty="0">
              <a:ln w="3175">
                <a:solidFill>
                  <a:prstClr val="black"/>
                </a:solidFill>
              </a:ln>
              <a:solidFill>
                <a:srgbClr val="FFC000">
                  <a:lumMod val="75000"/>
                </a:srgbClr>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20D0603D-4AB9-4A2E-8F20-3FF2D4494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664" y="46376"/>
            <a:ext cx="4523874" cy="3532159"/>
          </a:xfrm>
          <a:prstGeom prst="rect">
            <a:avLst/>
          </a:prstGeom>
        </p:spPr>
      </p:pic>
      <p:sp>
        <p:nvSpPr>
          <p:cNvPr id="4" name="TextBox 3">
            <a:extLst>
              <a:ext uri="{FF2B5EF4-FFF2-40B4-BE49-F238E27FC236}">
                <a16:creationId xmlns:a16="http://schemas.microsoft.com/office/drawing/2014/main" id="{1DED8591-355E-83DD-A558-537DDE2B18DF}"/>
              </a:ext>
            </a:extLst>
          </p:cNvPr>
          <p:cNvSpPr txBox="1"/>
          <p:nvPr/>
        </p:nvSpPr>
        <p:spPr>
          <a:xfrm>
            <a:off x="7491663" y="3578535"/>
            <a:ext cx="4588043" cy="646331"/>
          </a:xfrm>
          <a:prstGeom prst="rect">
            <a:avLst/>
          </a:prstGeom>
          <a:noFill/>
        </p:spPr>
        <p:txBody>
          <a:bodyPr wrap="square" rtlCol="0">
            <a:spAutoFit/>
          </a:bodyPr>
          <a:lstStyle/>
          <a:p>
            <a:r>
              <a:rPr lang="en-US" dirty="0"/>
              <a:t>Survey data collection, tablet data collection </a:t>
            </a:r>
          </a:p>
          <a:p>
            <a:r>
              <a:rPr lang="en-US" dirty="0"/>
              <a:t>(Photo credit: Research Triangle Institute)</a:t>
            </a:r>
          </a:p>
        </p:txBody>
      </p:sp>
    </p:spTree>
    <p:extLst>
      <p:ext uri="{BB962C8B-B14F-4D97-AF65-F5344CB8AC3E}">
        <p14:creationId xmlns:p14="http://schemas.microsoft.com/office/powerpoint/2010/main" val="358994742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832104" y="274639"/>
            <a:ext cx="10750296" cy="1947354"/>
          </a:xfrm>
        </p:spPr>
        <p:txBody>
          <a:bodyPr>
            <a:noAutofit/>
          </a:bodyPr>
          <a:lstStyle/>
          <a:p>
            <a:r>
              <a:rPr lang="fr-FR" sz="3200" dirty="0">
                <a:solidFill>
                  <a:schemeClr val="accent2">
                    <a:lumMod val="75000"/>
                  </a:schemeClr>
                </a:solidFill>
                <a:cs typeface="Calibri" panose="020F0502020204030204" pitchFamily="34" charset="0"/>
              </a:rPr>
              <a:t>Step 1. On a computer, go to KoBo </a:t>
            </a:r>
            <a:r>
              <a:rPr lang="fr-FR" sz="3200" dirty="0">
                <a:solidFill>
                  <a:schemeClr val="accent2">
                    <a:lumMod val="75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(https://www.KoBotoolbox.org/)</a:t>
            </a:r>
            <a:r>
              <a:rPr lang="fr-FR" sz="3200" dirty="0">
                <a:solidFill>
                  <a:schemeClr val="accent2">
                    <a:lumMod val="75000"/>
                  </a:schemeClr>
                </a:solidFill>
                <a:cs typeface="Calibri" panose="020F0502020204030204" pitchFamily="34" charset="0"/>
              </a:rPr>
              <a:t>, and create an account.  This account will contain your survey data. </a:t>
            </a:r>
            <a:endParaRPr lang="en-US" sz="3200" dirty="0">
              <a:solidFill>
                <a:schemeClr val="accent2">
                  <a:lumMod val="75000"/>
                </a:schemeClr>
              </a:solidFill>
              <a:latin typeface="+mn-lt"/>
            </a:endParaRPr>
          </a:p>
        </p:txBody>
      </p:sp>
      <p:pic>
        <p:nvPicPr>
          <p:cNvPr id="4" name="Picture 3">
            <a:extLst>
              <a:ext uri="{FF2B5EF4-FFF2-40B4-BE49-F238E27FC236}">
                <a16:creationId xmlns:a16="http://schemas.microsoft.com/office/drawing/2014/main" id="{1EB8E70E-6FAA-1D87-12E4-CBD579DE274E}"/>
              </a:ext>
            </a:extLst>
          </p:cNvPr>
          <p:cNvPicPr>
            <a:picLocks noChangeAspect="1"/>
          </p:cNvPicPr>
          <p:nvPr/>
        </p:nvPicPr>
        <p:blipFill>
          <a:blip r:embed="rId4"/>
          <a:stretch>
            <a:fillRect/>
          </a:stretch>
        </p:blipFill>
        <p:spPr>
          <a:xfrm>
            <a:off x="3183874" y="2221993"/>
            <a:ext cx="7362871" cy="4449587"/>
          </a:xfrm>
          <a:prstGeom prst="rect">
            <a:avLst/>
          </a:prstGeom>
        </p:spPr>
      </p:pic>
    </p:spTree>
    <p:extLst>
      <p:ext uri="{BB962C8B-B14F-4D97-AF65-F5344CB8AC3E}">
        <p14:creationId xmlns:p14="http://schemas.microsoft.com/office/powerpoint/2010/main" val="366436079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472274" y="-261257"/>
            <a:ext cx="11110126" cy="1497204"/>
          </a:xfrm>
        </p:spPr>
        <p:txBody>
          <a:bodyPr>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You will receive an email to activate your account.</a:t>
            </a:r>
            <a:br>
              <a:rPr kumimoji="0" lang="en-US" sz="32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br>
            <a:endParaRPr lang="en-US" sz="3200" dirty="0">
              <a:solidFill>
                <a:schemeClr val="accent2">
                  <a:lumMod val="75000"/>
                </a:schemeClr>
              </a:solidFill>
              <a:latin typeface="+mn-lt"/>
            </a:endParaRPr>
          </a:p>
        </p:txBody>
      </p:sp>
      <p:sp>
        <p:nvSpPr>
          <p:cNvPr id="7" name="Titre 1"/>
          <p:cNvSpPr txBox="1">
            <a:spLocks/>
          </p:cNvSpPr>
          <p:nvPr/>
        </p:nvSpPr>
        <p:spPr>
          <a:xfrm>
            <a:off x="1899138" y="775856"/>
            <a:ext cx="8008538" cy="620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2800" b="1" dirty="0">
              <a:solidFill>
                <a:schemeClr val="accent2">
                  <a:lumMod val="75000"/>
                </a:schemeClr>
              </a:solidFill>
              <a:latin typeface="Calibri" pitchFamily="34" charset="0"/>
              <a:cs typeface="Calibri" panose="020F0502020204030204" pitchFamily="34" charset="0"/>
            </a:endParaRPr>
          </a:p>
        </p:txBody>
      </p:sp>
      <p:pic>
        <p:nvPicPr>
          <p:cNvPr id="4" name="Picture 3">
            <a:extLst>
              <a:ext uri="{FF2B5EF4-FFF2-40B4-BE49-F238E27FC236}">
                <a16:creationId xmlns:a16="http://schemas.microsoft.com/office/drawing/2014/main" id="{193EBF36-6D0C-5952-8450-A9E65DA019E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4546" t="3104" r="13799" b="10178"/>
          <a:stretch/>
        </p:blipFill>
        <p:spPr bwMode="auto">
          <a:xfrm>
            <a:off x="2224216" y="1190837"/>
            <a:ext cx="7339913" cy="4736823"/>
          </a:xfrm>
          <a:prstGeom prst="rect">
            <a:avLst/>
          </a:prstGeom>
          <a:ln w="3175">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019408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472274" y="-261257"/>
            <a:ext cx="11110126" cy="1497204"/>
          </a:xfrm>
        </p:spPr>
        <p:txBody>
          <a:bodyPr>
            <a:noAutofit/>
          </a:bodyPr>
          <a:lstStyle/>
          <a:p>
            <a:pPr marL="0" marR="0" lvl="0" indent="0" algn="l" defTabSz="914400" rtl="0" eaLnBrk="1" fontAlgn="auto" latinLnBrk="0" hangingPunct="1">
              <a:lnSpc>
                <a:spcPts val="4000"/>
              </a:lnSpc>
              <a:spcBef>
                <a:spcPts val="0"/>
              </a:spcBef>
              <a:spcAft>
                <a:spcPts val="0"/>
              </a:spcAft>
              <a:buClrTx/>
              <a:buSzTx/>
              <a:buFontTx/>
              <a:buNone/>
              <a:tabLst/>
              <a:defRPr/>
            </a:pP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lang="fr-FR" sz="3200" dirty="0">
                <a:solidFill>
                  <a:schemeClr val="accent2">
                    <a:lumMod val="75000"/>
                  </a:schemeClr>
                </a:solidFill>
                <a:cs typeface="Calibri" panose="020F0502020204030204" pitchFamily="34" charset="0"/>
              </a:rPr>
            </a:br>
            <a:br>
              <a:rPr kumimoji="0" lang="en-US" sz="28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b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Step 2. </a:t>
            </a:r>
            <a:r>
              <a:rPr kumimoji="0" lang="en-US"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Select "New" your screen will look like the page below</a:t>
            </a:r>
            <a:endParaRPr lang="en-US" sz="3200" dirty="0">
              <a:solidFill>
                <a:schemeClr val="accent2">
                  <a:lumMod val="75000"/>
                </a:schemeClr>
              </a:solidFill>
              <a:latin typeface="+mn-lt"/>
            </a:endParaRPr>
          </a:p>
        </p:txBody>
      </p:sp>
      <p:sp>
        <p:nvSpPr>
          <p:cNvPr id="7" name="Titre 1"/>
          <p:cNvSpPr txBox="1">
            <a:spLocks/>
          </p:cNvSpPr>
          <p:nvPr/>
        </p:nvSpPr>
        <p:spPr>
          <a:xfrm>
            <a:off x="1899138" y="775856"/>
            <a:ext cx="8008538" cy="6208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2800" b="1" dirty="0">
              <a:solidFill>
                <a:schemeClr val="accent2">
                  <a:lumMod val="75000"/>
                </a:schemeClr>
              </a:solidFill>
              <a:latin typeface="Calibri" pitchFamily="34" charset="0"/>
              <a:cs typeface="Calibri" panose="020F0502020204030204" pitchFamily="34" charset="0"/>
            </a:endParaRPr>
          </a:p>
        </p:txBody>
      </p:sp>
      <p:pic>
        <p:nvPicPr>
          <p:cNvPr id="3" name="Picture 2">
            <a:extLst>
              <a:ext uri="{FF2B5EF4-FFF2-40B4-BE49-F238E27FC236}">
                <a16:creationId xmlns:a16="http://schemas.microsoft.com/office/drawing/2014/main" id="{A2E58158-32B9-A27A-50AE-C1F8F09B6BF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608" r="14471"/>
          <a:stretch/>
        </p:blipFill>
        <p:spPr bwMode="auto">
          <a:xfrm>
            <a:off x="1341121" y="1296741"/>
            <a:ext cx="9433560" cy="4831857"/>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695177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C6CF-D928-48A2-9774-302CEB5816BE}"/>
              </a:ext>
            </a:extLst>
          </p:cNvPr>
          <p:cNvSpPr>
            <a:spLocks noGrp="1"/>
          </p:cNvSpPr>
          <p:nvPr>
            <p:ph type="title"/>
          </p:nvPr>
        </p:nvSpPr>
        <p:spPr>
          <a:xfrm>
            <a:off x="832104" y="274639"/>
            <a:ext cx="10750296" cy="501216"/>
          </a:xfrm>
        </p:spPr>
        <p:txBody>
          <a:bodyPr>
            <a:noAutofit/>
          </a:bodyPr>
          <a:lstStyle/>
          <a:p>
            <a:r>
              <a:rPr lang="fr-FR" sz="3200" dirty="0">
                <a:solidFill>
                  <a:schemeClr val="accent2">
                    <a:lumMod val="75000"/>
                  </a:schemeClr>
                </a:solidFill>
                <a:cs typeface="Calibri" panose="020F0502020204030204" pitchFamily="34" charset="0"/>
              </a:rPr>
              <a:t>Then </a:t>
            </a:r>
            <a:r>
              <a:rPr kumimoji="0" lang="fr-FR" sz="3200" b="1" i="0" u="none" strike="noStrike" kern="1200" cap="none" spc="0" normalizeH="0" baseline="0" noProof="0" dirty="0">
                <a:ln>
                  <a:noFill/>
                </a:ln>
                <a:solidFill>
                  <a:srgbClr val="ED7D31">
                    <a:lumMod val="75000"/>
                  </a:srgbClr>
                </a:solidFill>
                <a:effectLst/>
                <a:uLnTx/>
                <a:uFillTx/>
                <a:latin typeface="Calibri" pitchFamily="34" charset="0"/>
                <a:ea typeface="+mn-ea"/>
                <a:cs typeface="Calibri" panose="020F0502020204030204" pitchFamily="34" charset="0"/>
              </a:rPr>
              <a:t>"Download an XLSForm".</a:t>
            </a:r>
            <a:endParaRPr lang="en-US" sz="3200" dirty="0">
              <a:solidFill>
                <a:schemeClr val="accent2">
                  <a:lumMod val="75000"/>
                </a:schemeClr>
              </a:solidFill>
              <a:latin typeface="+mn-lt"/>
            </a:endParaRPr>
          </a:p>
        </p:txBody>
      </p:sp>
      <p:sp>
        <p:nvSpPr>
          <p:cNvPr id="7" name="Titre 1"/>
          <p:cNvSpPr txBox="1">
            <a:spLocks/>
          </p:cNvSpPr>
          <p:nvPr/>
        </p:nvSpPr>
        <p:spPr>
          <a:xfrm>
            <a:off x="478292" y="1039700"/>
            <a:ext cx="6153620" cy="3737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fontAlgn="auto">
              <a:lnSpc>
                <a:spcPts val="4000"/>
              </a:lnSpc>
              <a:spcAft>
                <a:spcPts val="0"/>
              </a:spcAft>
              <a:buClrTx/>
              <a:buSzTx/>
              <a:tabLst/>
              <a:defRPr/>
            </a:pPr>
            <a:endParaRPr lang="en-US" sz="3200" b="1" dirty="0">
              <a:solidFill>
                <a:schemeClr val="accent2">
                  <a:lumMod val="75000"/>
                </a:schemeClr>
              </a:solidFill>
              <a:latin typeface="Calibri" pitchFamily="34" charset="0"/>
              <a:cs typeface="Calibri" panose="020F0502020204030204" pitchFamily="34" charset="0"/>
            </a:endParaRPr>
          </a:p>
        </p:txBody>
      </p:sp>
      <p:sp>
        <p:nvSpPr>
          <p:cNvPr id="8" name="Rectangle 7"/>
          <p:cNvSpPr/>
          <p:nvPr/>
        </p:nvSpPr>
        <p:spPr>
          <a:xfrm>
            <a:off x="5154805" y="954593"/>
            <a:ext cx="784828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1" dirty="0">
              <a:solidFill>
                <a:schemeClr val="accent2">
                  <a:lumMod val="75000"/>
                </a:schemeClr>
              </a:solidFill>
              <a:latin typeface="Calibri" pitchFamily="34" charset="0"/>
              <a:ea typeface="+mj-ea"/>
              <a:cs typeface="Calibri" panose="020F0502020204030204" pitchFamily="34" charset="0"/>
            </a:endParaRPr>
          </a:p>
        </p:txBody>
      </p:sp>
      <p:pic>
        <p:nvPicPr>
          <p:cNvPr id="3" name="Picture 2">
            <a:extLst>
              <a:ext uri="{FF2B5EF4-FFF2-40B4-BE49-F238E27FC236}">
                <a16:creationId xmlns:a16="http://schemas.microsoft.com/office/drawing/2014/main" id="{8025C4EF-B7EE-530D-B76B-4F33BFA119D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189" r="14297"/>
          <a:stretch/>
        </p:blipFill>
        <p:spPr bwMode="auto">
          <a:xfrm>
            <a:off x="1143000" y="1004528"/>
            <a:ext cx="9342120" cy="5160421"/>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60555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609600" y="240632"/>
            <a:ext cx="10972800" cy="1545167"/>
          </a:xfrm>
        </p:spPr>
        <p:txBody>
          <a:bodyPr anchor="ctr">
            <a:noAutofit/>
          </a:bodyPr>
          <a:lstStyle/>
          <a:p>
            <a:r>
              <a:rPr lang="fr-FR" sz="3200" dirty="0">
                <a:solidFill>
                  <a:schemeClr val="accent2">
                    <a:lumMod val="75000"/>
                  </a:schemeClr>
                </a:solidFill>
                <a:cs typeface="Calibri" panose="020F0502020204030204" pitchFamily="34" charset="0"/>
              </a:rPr>
              <a:t>Step Three. Copy the Excel file from the toolbox that contains the KoBo format for the survey you are using (survey 1 or 2) to your desktop</a:t>
            </a:r>
            <a:endParaRPr lang="en-US" sz="3200" dirty="0">
              <a:solidFill>
                <a:schemeClr val="accent2">
                  <a:lumMod val="75000"/>
                </a:schemeClr>
              </a:solidFill>
              <a:cs typeface="Calibri" panose="020F0502020204030204" pitchFamily="34" charset="0"/>
            </a:endParaRPr>
          </a:p>
        </p:txBody>
      </p:sp>
      <p:pic>
        <p:nvPicPr>
          <p:cNvPr id="2" name="Picture 1">
            <a:extLst>
              <a:ext uri="{FF2B5EF4-FFF2-40B4-BE49-F238E27FC236}">
                <a16:creationId xmlns:a16="http://schemas.microsoft.com/office/drawing/2014/main" id="{3EC72F97-13A6-3569-70BC-DE46AE05702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5666" r="5248" b="21274"/>
          <a:stretch/>
        </p:blipFill>
        <p:spPr bwMode="auto">
          <a:xfrm>
            <a:off x="1200804" y="2066924"/>
            <a:ext cx="9817715" cy="4493065"/>
          </a:xfrm>
          <a:prstGeom prst="rect">
            <a:avLst/>
          </a:prstGeom>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64759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878514" y="-163629"/>
            <a:ext cx="10703885" cy="1694045"/>
          </a:xfrm>
        </p:spPr>
        <p:txBody>
          <a:bodyPr anchor="ctr">
            <a:noAutofit/>
          </a:bodyPr>
          <a:lstStyle/>
          <a:p>
            <a:br>
              <a:rPr lang="fr-FR" sz="3200" b="1" dirty="0">
                <a:latin typeface="+mn-lt"/>
                <a:ea typeface="Times New Roman" panose="02020603050405020304" pitchFamily="18" charset="0"/>
                <a:cs typeface="Times New Roman" panose="02020603050405020304" pitchFamily="18" charset="0"/>
              </a:rPr>
            </a:br>
            <a:br>
              <a:rPr lang="fr-FR" sz="3200" b="1" dirty="0">
                <a:latin typeface="+mn-lt"/>
                <a:ea typeface="Times New Roman" panose="02020603050405020304" pitchFamily="18" charset="0"/>
                <a:cs typeface="Times New Roman" panose="02020603050405020304" pitchFamily="18" charset="0"/>
              </a:rPr>
            </a:br>
            <a:r>
              <a:rPr lang="fr-FR" sz="3200" b="1" dirty="0">
                <a:latin typeface="+mn-lt"/>
                <a:ea typeface="Times New Roman" panose="02020603050405020304" pitchFamily="18" charset="0"/>
                <a:cs typeface="Times New Roman" panose="02020603050405020304" pitchFamily="18" charset="0"/>
              </a:rPr>
              <a:t>Fill in the information about your project and click "create project".  </a:t>
            </a:r>
            <a:br>
              <a:rPr lang="fr-FR" sz="3200" b="1" dirty="0">
                <a:latin typeface="+mn-lt"/>
                <a:ea typeface="Times New Roman" panose="02020603050405020304" pitchFamily="18" charset="0"/>
                <a:cs typeface="Times New Roman" panose="02020603050405020304" pitchFamily="18" charset="0"/>
              </a:rPr>
            </a:br>
            <a:endParaRPr lang="en-US" sz="3200" dirty="0">
              <a:solidFill>
                <a:schemeClr val="accent2">
                  <a:lumMod val="75000"/>
                </a:schemeClr>
              </a:solidFill>
              <a:cs typeface="Calibri" panose="020F0502020204030204" pitchFamily="34" charset="0"/>
            </a:endParaRPr>
          </a:p>
        </p:txBody>
      </p:sp>
      <p:pic>
        <p:nvPicPr>
          <p:cNvPr id="3" name="Picture 2">
            <a:extLst>
              <a:ext uri="{FF2B5EF4-FFF2-40B4-BE49-F238E27FC236}">
                <a16:creationId xmlns:a16="http://schemas.microsoft.com/office/drawing/2014/main" id="{DA7E39A3-F624-6637-902C-CAC795DFEF66}"/>
              </a:ext>
            </a:extLst>
          </p:cNvPr>
          <p:cNvPicPr>
            <a:picLocks noChangeAspect="1"/>
          </p:cNvPicPr>
          <p:nvPr/>
        </p:nvPicPr>
        <p:blipFill>
          <a:blip r:embed="rId3"/>
          <a:stretch>
            <a:fillRect/>
          </a:stretch>
        </p:blipFill>
        <p:spPr>
          <a:xfrm>
            <a:off x="1905918" y="1608463"/>
            <a:ext cx="9732400" cy="4872454"/>
          </a:xfrm>
          <a:prstGeom prst="rect">
            <a:avLst/>
          </a:prstGeom>
        </p:spPr>
      </p:pic>
    </p:spTree>
    <p:extLst>
      <p:ext uri="{BB962C8B-B14F-4D97-AF65-F5344CB8AC3E}">
        <p14:creationId xmlns:p14="http://schemas.microsoft.com/office/powerpoint/2010/main" val="33302980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303105"/>
          </a:xfrm>
        </p:spPr>
        <p:txBody>
          <a:bodyPr anchor="ctr">
            <a:noAutofit/>
          </a:bodyPr>
          <a:lstStyle/>
          <a:p>
            <a:pPr>
              <a:lnSpc>
                <a:spcPct val="100000"/>
              </a:lnSpc>
            </a:pPr>
            <a:r>
              <a:rPr lang="fr-FR" sz="3200" dirty="0">
                <a:ea typeface="Times New Roman" panose="02020603050405020304" pitchFamily="18" charset="0"/>
                <a:cs typeface="Times New Roman" panose="02020603050405020304" pitchFamily="18" charset="0"/>
              </a:rPr>
              <a:t>Step Four. </a:t>
            </a:r>
            <a:r>
              <a:rPr lang="fr-FR" sz="3200" dirty="0">
                <a:cs typeface="Times New Roman" panose="02020603050405020304" pitchFamily="18" charset="0"/>
              </a:rPr>
              <a:t>In the upper right corner, select the eye icon, which will allow you to preview the survey</a:t>
            </a:r>
            <a:endParaRPr lang="en-US" sz="3200" dirty="0">
              <a:cs typeface="Times New Roman" panose="02020603050405020304" pitchFamily="18" charset="0"/>
            </a:endParaRPr>
          </a:p>
        </p:txBody>
      </p:sp>
      <p:pic>
        <p:nvPicPr>
          <p:cNvPr id="3" name="Picture 2">
            <a:extLst>
              <a:ext uri="{FF2B5EF4-FFF2-40B4-BE49-F238E27FC236}">
                <a16:creationId xmlns:a16="http://schemas.microsoft.com/office/drawing/2014/main" id="{8F04BDEC-6433-941F-D038-409CA7BA915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798843" y="1577744"/>
            <a:ext cx="11290993" cy="4742716"/>
          </a:xfrm>
          <a:prstGeom prst="rect">
            <a:avLst/>
          </a:prstGeom>
          <a:ln w="3175">
            <a:solidFill>
              <a:schemeClr val="tx1"/>
            </a:solidFill>
          </a:ln>
        </p:spPr>
      </p:pic>
    </p:spTree>
    <p:extLst>
      <p:ext uri="{BB962C8B-B14F-4D97-AF65-F5344CB8AC3E}">
        <p14:creationId xmlns:p14="http://schemas.microsoft.com/office/powerpoint/2010/main" val="959241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3651" y="-77003"/>
            <a:ext cx="10648748" cy="2021305"/>
          </a:xfrm>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b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br>
            <a:r>
              <a:rPr kumimoji="0" lang="fr-FR" sz="3600" b="1" i="0" u="none" strike="noStrike" kern="1200" cap="none" spc="0" normalizeH="0" baseline="0" noProof="0" dirty="0">
                <a:ln>
                  <a:noFill/>
                </a:ln>
                <a:solidFill>
                  <a:srgbClr val="D9531E"/>
                </a:solidFill>
                <a:effectLst/>
                <a:uLnTx/>
                <a:uFillTx/>
                <a:latin typeface="Calibri" pitchFamily="34" charset="0"/>
                <a:ea typeface="Times New Roman" panose="02020603050405020304" pitchFamily="18" charset="0"/>
                <a:cs typeface="Times New Roman" panose="02020603050405020304" pitchFamily="18" charset="0"/>
              </a:rPr>
              <a:t>Step 5.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Next, click the "deploy" button. If the survey deploys successfully, a brief message will appear at the bottom of your screen indicating that the survey has been deployed. </a:t>
            </a:r>
            <a:endParaRPr lang="en-US" sz="3600" dirty="0"/>
          </a:p>
        </p:txBody>
      </p:sp>
      <p:pic>
        <p:nvPicPr>
          <p:cNvPr id="4" name="Picture 3">
            <a:extLst>
              <a:ext uri="{FF2B5EF4-FFF2-40B4-BE49-F238E27FC236}">
                <a16:creationId xmlns:a16="http://schemas.microsoft.com/office/drawing/2014/main" id="{FEAB9D00-6084-FE21-3650-E00CEE96A303}"/>
              </a:ext>
            </a:extLst>
          </p:cNvPr>
          <p:cNvPicPr>
            <a:picLocks noChangeAspect="1"/>
          </p:cNvPicPr>
          <p:nvPr/>
        </p:nvPicPr>
        <p:blipFill>
          <a:blip r:embed="rId3"/>
          <a:stretch>
            <a:fillRect/>
          </a:stretch>
        </p:blipFill>
        <p:spPr>
          <a:xfrm>
            <a:off x="1439536" y="2078716"/>
            <a:ext cx="10777432" cy="4388185"/>
          </a:xfrm>
          <a:prstGeom prst="rect">
            <a:avLst/>
          </a:prstGeom>
        </p:spPr>
      </p:pic>
    </p:spTree>
    <p:extLst>
      <p:ext uri="{BB962C8B-B14F-4D97-AF65-F5344CB8AC3E}">
        <p14:creationId xmlns:p14="http://schemas.microsoft.com/office/powerpoint/2010/main" val="12561510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801385" y="2619910"/>
            <a:ext cx="10448818" cy="1294544"/>
          </a:xfrm>
        </p:spPr>
        <p:txBody>
          <a:bodyPr>
            <a:normAutofit fontScale="92500"/>
          </a:bodyPr>
          <a:lstStyle/>
          <a:p>
            <a:r>
              <a:rPr lang="en-US" sz="3600">
                <a:effectLst/>
                <a:ea typeface="Calibri" panose="020F0502020204030204" pitchFamily="34" charset="0"/>
                <a:cs typeface="Times New Roman" panose="02020603050405020304" pitchFamily="18" charset="0"/>
              </a:rPr>
              <a:t>Resource </a:t>
            </a:r>
            <a:r>
              <a:rPr lang="en-US" sz="3600" dirty="0">
                <a:effectLst/>
                <a:ea typeface="Calibri" panose="020F0502020204030204" pitchFamily="34" charset="0"/>
                <a:cs typeface="Times New Roman" panose="02020603050405020304" pitchFamily="18" charset="0"/>
              </a:rPr>
              <a:t>Planning for a Successful KAP Survey </a:t>
            </a:r>
            <a:r>
              <a:rPr lang="en-US" sz="3600" dirty="0"/>
              <a:t>(Section 2)</a:t>
            </a:r>
            <a:br>
              <a:rPr lang="en-US" sz="3600" dirty="0"/>
            </a:br>
            <a:endParaRPr lang="en-US" sz="3600" dirty="0"/>
          </a:p>
        </p:txBody>
      </p:sp>
    </p:spTree>
    <p:extLst>
      <p:ext uri="{BB962C8B-B14F-4D97-AF65-F5344CB8AC3E}">
        <p14:creationId xmlns:p14="http://schemas.microsoft.com/office/powerpoint/2010/main" val="1007657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69151"/>
          </a:xfrm>
        </p:spPr>
        <p:txBody>
          <a:bodyPr anchor="ctr">
            <a:normAutofit/>
          </a:bodyPr>
          <a:lstStyle/>
          <a:p>
            <a:pPr>
              <a:lnSpc>
                <a:spcPct val="100000"/>
              </a:lnSpc>
            </a:pPr>
            <a:r>
              <a:rPr lang="fr-FR" sz="3200" dirty="0">
                <a:ea typeface="Times New Roman" panose="02020603050405020304" pitchFamily="18" charset="0"/>
                <a:cs typeface="Times New Roman" panose="02020603050405020304" pitchFamily="18" charset="0"/>
              </a:rPr>
              <a:t>Step 6. </a:t>
            </a:r>
            <a:r>
              <a:rPr lang="fr-FR" sz="3200" dirty="0">
                <a:ea typeface="+mn-ea"/>
                <a:cs typeface="Times New Roman" panose="02020603050405020304" pitchFamily="18" charset="0"/>
              </a:rPr>
              <a:t>Click the "Open" button in the </a:t>
            </a:r>
            <a:r>
              <a:rPr kumimoji="0" lang="fr-FR" sz="32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lower right </a:t>
            </a:r>
            <a:r>
              <a:rPr lang="fr-FR" sz="3200" dirty="0">
                <a:ea typeface="+mn-ea"/>
                <a:cs typeface="Times New Roman" panose="02020603050405020304" pitchFamily="18" charset="0"/>
              </a:rPr>
              <a:t>part of the </a:t>
            </a:r>
            <a:r>
              <a:rPr kumimoji="0" lang="fr-FR" sz="3200" b="1" i="0" u="none" strike="noStrike" kern="1200" cap="none" spc="0" normalizeH="0" baseline="0" noProof="0" dirty="0">
                <a:ln>
                  <a:noFill/>
                </a:ln>
                <a:solidFill>
                  <a:srgbClr val="D9531E"/>
                </a:solidFill>
                <a:effectLst/>
                <a:uLnTx/>
                <a:uFillTx/>
                <a:latin typeface="Calibri" pitchFamily="34" charset="0"/>
                <a:ea typeface="+mj-ea"/>
                <a:cs typeface="Times New Roman" panose="02020603050405020304" pitchFamily="18" charset="0"/>
              </a:rPr>
              <a:t>screen </a:t>
            </a:r>
            <a:r>
              <a:rPr kumimoji="0" lang="fr-FR" sz="3200" b="1" i="0" u="none" strike="noStrike" kern="1200" cap="none" spc="0" normalizeH="0" baseline="0" noProof="0" dirty="0">
                <a:ln>
                  <a:noFill/>
                </a:ln>
                <a:solidFill>
                  <a:srgbClr val="D9531E"/>
                </a:solidFill>
                <a:effectLst/>
                <a:uLnTx/>
                <a:uFillTx/>
                <a:latin typeface="Calibri" pitchFamily="34" charset="0"/>
                <a:ea typeface="+mn-ea"/>
                <a:cs typeface="Times New Roman" panose="02020603050405020304" pitchFamily="18" charset="0"/>
              </a:rPr>
              <a:t>to </a:t>
            </a:r>
            <a:r>
              <a:rPr lang="fr-FR" sz="3200" dirty="0">
                <a:ea typeface="+mn-ea"/>
                <a:cs typeface="Times New Roman" panose="02020603050405020304" pitchFamily="18" charset="0"/>
              </a:rPr>
              <a:t>start entering data</a:t>
            </a:r>
            <a:endParaRPr lang="en-US" sz="3200" dirty="0">
              <a:ea typeface="+mn-ea"/>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270668CD-C56B-6300-2FA0-52AF9D8084FE}"/>
                  </a:ext>
                </a:extLst>
              </p14:cNvPr>
              <p14:cNvContentPartPr/>
              <p14:nvPr/>
            </p14:nvContentPartPr>
            <p14:xfrm>
              <a:off x="8452247" y="6634984"/>
              <a:ext cx="360" cy="360"/>
            </p14:xfrm>
          </p:contentPart>
        </mc:Choice>
        <mc:Fallback xmlns="" xmlns:a16="http://schemas.microsoft.com/office/drawing/2014/main">
          <p:pic>
            <p:nvPicPr>
              <p:cNvPr id="7" name="Ink 6">
                <a:extLst>
                  <a:ext uri="{FF2B5EF4-FFF2-40B4-BE49-F238E27FC236}">
                    <a16:creationId xmlns:a16="http://schemas.microsoft.com/office/drawing/2014/main" id="{270668CD-C56B-6300-2FA0-52AF9D8084FE}"/>
                  </a:ext>
                </a:extLst>
              </p:cNvPr>
              <p:cNvPicPr/>
              <p:nvPr/>
            </p:nvPicPr>
            <p:blipFill>
              <a:blip r:embed="rId7"/>
              <a:stretch>
                <a:fillRect/>
              </a:stretch>
            </p:blipFill>
            <p:spPr>
              <a:xfrm>
                <a:off x="8443607" y="6625984"/>
                <a:ext cx="18000" cy="18000"/>
              </a:xfrm>
              <a:prstGeom prst="rect">
                <a:avLst/>
              </a:prstGeom>
            </p:spPr>
          </p:pic>
        </mc:Fallback>
      </mc:AlternateContent>
      <p:pic>
        <p:nvPicPr>
          <p:cNvPr id="4" name="Picture 3">
            <a:extLst>
              <a:ext uri="{FF2B5EF4-FFF2-40B4-BE49-F238E27FC236}">
                <a16:creationId xmlns:a16="http://schemas.microsoft.com/office/drawing/2014/main" id="{FBE8B398-AFC0-FEAE-67E9-E4239ABF9335}"/>
              </a:ext>
            </a:extLst>
          </p:cNvPr>
          <p:cNvPicPr>
            <a:picLocks noChangeAspect="1"/>
          </p:cNvPicPr>
          <p:nvPr/>
        </p:nvPicPr>
        <p:blipFill>
          <a:blip r:embed="rId8"/>
          <a:stretch>
            <a:fillRect/>
          </a:stretch>
        </p:blipFill>
        <p:spPr>
          <a:xfrm>
            <a:off x="609600" y="1696956"/>
            <a:ext cx="11280825" cy="4593148"/>
          </a:xfrm>
          <a:prstGeom prst="rect">
            <a:avLst/>
          </a:prstGeom>
        </p:spPr>
      </p:pic>
      <p:cxnSp>
        <p:nvCxnSpPr>
          <p:cNvPr id="10" name="Straight Arrow Connector 9">
            <a:extLst>
              <a:ext uri="{FF2B5EF4-FFF2-40B4-BE49-F238E27FC236}">
                <a16:creationId xmlns:a16="http://schemas.microsoft.com/office/drawing/2014/main" id="{323AE2EC-B2E3-F0BE-1B07-B05E1F3C047F}"/>
              </a:ext>
            </a:extLst>
          </p:cNvPr>
          <p:cNvCxnSpPr>
            <a:cxnSpLocks/>
          </p:cNvCxnSpPr>
          <p:nvPr/>
        </p:nvCxnSpPr>
        <p:spPr>
          <a:xfrm flipV="1">
            <a:off x="9188068" y="4411896"/>
            <a:ext cx="418641" cy="6059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26725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196" y="200945"/>
            <a:ext cx="11369204" cy="1358672"/>
          </a:xfrm>
        </p:spPr>
        <p:txBody>
          <a:bodyPr>
            <a:normAutofit fontScale="90000"/>
          </a:bodyPr>
          <a:lstStyle/>
          <a:p>
            <a:pPr marR="0" lvl="0" algn="l" defTabSz="914400" rtl="0" eaLnBrk="1" fontAlgn="auto" latinLnBrk="0" hangingPunct="1">
              <a:lnSpc>
                <a:spcPct val="100000"/>
              </a:lnSpc>
              <a:spcBef>
                <a:spcPts val="0"/>
              </a:spcBef>
              <a:spcAft>
                <a:spcPts val="0"/>
              </a:spcAft>
              <a:buClr>
                <a:srgbClr val="E25423"/>
              </a:buClr>
              <a:buSzTx/>
              <a:tabLst/>
              <a:defRPr/>
            </a:pPr>
            <a:r>
              <a:rPr lang="fr-FR" sz="3200" dirty="0">
                <a:cs typeface="Times New Roman" panose="02020603050405020304" pitchFamily="18" charset="0"/>
              </a:rPr>
              <a:t>Step Seven. For a tablet, open the survey, select "bookmark" or "favorite" in your browser options. This allows you to easily open the survey if needed in the future</a:t>
            </a:r>
            <a:endParaRPr lang="en-US" sz="3200" dirty="0">
              <a:cs typeface="Times New Roman" panose="02020603050405020304" pitchFamily="18" charset="0"/>
            </a:endParaRPr>
          </a:p>
        </p:txBody>
      </p:sp>
      <p:sp>
        <p:nvSpPr>
          <p:cNvPr id="4" name="Espace réservé du contenu 2"/>
          <p:cNvSpPr txBox="1">
            <a:spLocks/>
          </p:cNvSpPr>
          <p:nvPr/>
        </p:nvSpPr>
        <p:spPr>
          <a:xfrm>
            <a:off x="709589" y="1251145"/>
            <a:ext cx="11269215" cy="51340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457189" indent="-457189">
              <a:lnSpc>
                <a:spcPct val="100000"/>
              </a:lnSpc>
              <a:buClr>
                <a:srgbClr val="E25423"/>
              </a:buClr>
              <a:buFont typeface="Wingdings" panose="05000000000000000000" pitchFamily="2" charset="2"/>
              <a:buChar char="§"/>
            </a:pPr>
            <a:endParaRPr lang="fr-FR" sz="2600" dirty="0"/>
          </a:p>
          <a:p>
            <a:pPr marL="0" indent="0">
              <a:buNone/>
            </a:pPr>
            <a:endParaRPr lang="en-US" dirty="0"/>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0E9FACB2-6A68-343B-E2CC-F02E3F1FCA25}"/>
                  </a:ext>
                </a:extLst>
              </p14:cNvPr>
              <p14:cNvContentPartPr/>
              <p14:nvPr/>
            </p14:nvContentPartPr>
            <p14:xfrm>
              <a:off x="1583447" y="1795144"/>
              <a:ext cx="360" cy="360"/>
            </p14:xfrm>
          </p:contentPart>
        </mc:Choice>
        <mc:Fallback xmlns="" xmlns:a16="http://schemas.microsoft.com/office/drawing/2014/main">
          <p:pic>
            <p:nvPicPr>
              <p:cNvPr id="3" name="Ink 2">
                <a:extLst>
                  <a:ext uri="{FF2B5EF4-FFF2-40B4-BE49-F238E27FC236}">
                    <a16:creationId xmlns:a16="http://schemas.microsoft.com/office/drawing/2014/main" id="{0E9FACB2-6A68-343B-E2CC-F02E3F1FCA25}"/>
                  </a:ext>
                </a:extLst>
              </p:cNvPr>
              <p:cNvPicPr/>
              <p:nvPr/>
            </p:nvPicPr>
            <p:blipFill>
              <a:blip r:embed="rId4"/>
              <a:stretch>
                <a:fillRect/>
              </a:stretch>
            </p:blipFill>
            <p:spPr>
              <a:xfrm>
                <a:off x="1574807" y="1786504"/>
                <a:ext cx="18000" cy="18000"/>
              </a:xfrm>
              <a:prstGeom prst="rect">
                <a:avLst/>
              </a:prstGeom>
            </p:spPr>
          </p:pic>
        </mc:Fallback>
      </mc:AlternateContent>
      <p:pic>
        <p:nvPicPr>
          <p:cNvPr id="6" name="Picture 5">
            <a:extLst>
              <a:ext uri="{FF2B5EF4-FFF2-40B4-BE49-F238E27FC236}">
                <a16:creationId xmlns:a16="http://schemas.microsoft.com/office/drawing/2014/main" id="{011959D3-5875-6078-D3F1-7C14C2A60527}"/>
              </a:ext>
            </a:extLst>
          </p:cNvPr>
          <p:cNvPicPr>
            <a:picLocks noChangeAspect="1"/>
          </p:cNvPicPr>
          <p:nvPr/>
        </p:nvPicPr>
        <p:blipFill>
          <a:blip r:embed="rId5"/>
          <a:stretch>
            <a:fillRect/>
          </a:stretch>
        </p:blipFill>
        <p:spPr>
          <a:xfrm>
            <a:off x="502842" y="1745874"/>
            <a:ext cx="11079557" cy="3399003"/>
          </a:xfrm>
          <a:prstGeom prst="rect">
            <a:avLst/>
          </a:prstGeom>
        </p:spPr>
      </p:pic>
      <p:cxnSp>
        <p:nvCxnSpPr>
          <p:cNvPr id="8" name="Straight Arrow Connector 7">
            <a:extLst>
              <a:ext uri="{FF2B5EF4-FFF2-40B4-BE49-F238E27FC236}">
                <a16:creationId xmlns:a16="http://schemas.microsoft.com/office/drawing/2014/main" id="{423D1731-BBD3-4235-D0D2-8B3973C861A5}"/>
              </a:ext>
            </a:extLst>
          </p:cNvPr>
          <p:cNvCxnSpPr>
            <a:cxnSpLocks/>
          </p:cNvCxnSpPr>
          <p:nvPr/>
        </p:nvCxnSpPr>
        <p:spPr>
          <a:xfrm>
            <a:off x="10608553" y="1195546"/>
            <a:ext cx="221028" cy="5995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1874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801385" y="2619910"/>
            <a:ext cx="10448818" cy="1294544"/>
          </a:xfrm>
        </p:spPr>
        <p:txBody>
          <a:bodyPr>
            <a:normAutofit fontScale="92500" lnSpcReduction="20000"/>
          </a:bodyPr>
          <a:lstStyle/>
          <a:p>
            <a:r>
              <a:rPr lang="en-US" sz="3600" dirty="0"/>
              <a:t>Participants Sampling, Data Collector Recruitment and Training, and Final Data Collection Planning (Sections 6, 7, 8, 9)</a:t>
            </a:r>
          </a:p>
        </p:txBody>
      </p:sp>
    </p:spTree>
    <p:extLst>
      <p:ext uri="{BB962C8B-B14F-4D97-AF65-F5344CB8AC3E}">
        <p14:creationId xmlns:p14="http://schemas.microsoft.com/office/powerpoint/2010/main" val="3633301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t">
            <a:normAutofit/>
          </a:bodyPr>
          <a:lstStyle/>
          <a:p>
            <a:b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br>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Basic Sampling Concepts</a:t>
            </a:r>
            <a:endParaRPr lang="en-US" sz="3600" dirty="0"/>
          </a:p>
        </p:txBody>
      </p:sp>
      <p:pic>
        <p:nvPicPr>
          <p:cNvPr id="2050" name="Picture 2" descr="People fre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13" y="2564209"/>
            <a:ext cx="4876800" cy="39342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79286B-2A82-3B6B-A85D-202AB162781E}"/>
              </a:ext>
            </a:extLst>
          </p:cNvPr>
          <p:cNvSpPr txBox="1"/>
          <p:nvPr/>
        </p:nvSpPr>
        <p:spPr>
          <a:xfrm>
            <a:off x="763675" y="1778558"/>
            <a:ext cx="4642338"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en-US" sz="2400" dirty="0"/>
              <a:t>Population</a:t>
            </a:r>
          </a:p>
        </p:txBody>
      </p:sp>
    </p:spTree>
    <p:extLst>
      <p:ext uri="{BB962C8B-B14F-4D97-AF65-F5344CB8AC3E}">
        <p14:creationId xmlns:p14="http://schemas.microsoft.com/office/powerpoint/2010/main" val="207295493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54091"/>
            <a:ext cx="10972800" cy="1143000"/>
          </a:xfrm>
        </p:spPr>
        <p:txBody>
          <a:bodyPr/>
          <a:lstStyle/>
          <a:p>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Basic Sampling Concepts</a:t>
            </a:r>
            <a:endParaRPr lang="en-US" dirty="0"/>
          </a:p>
        </p:txBody>
      </p:sp>
      <p:pic>
        <p:nvPicPr>
          <p:cNvPr id="1026" name="Picture 2" descr="https://inkidata.fr/wp-content/uploads/2021/09/echantillonnage_marketing-scaled.jpe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2751" y="2434828"/>
            <a:ext cx="5267864" cy="32780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D78733-A9F7-23A2-F6F6-3630CD773C44}"/>
              </a:ext>
            </a:extLst>
          </p:cNvPr>
          <p:cNvSpPr txBox="1"/>
          <p:nvPr/>
        </p:nvSpPr>
        <p:spPr>
          <a:xfrm>
            <a:off x="874207" y="1517301"/>
            <a:ext cx="4220307"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en-US" sz="2400" dirty="0"/>
              <a:t>Sampling</a:t>
            </a:r>
          </a:p>
        </p:txBody>
      </p:sp>
    </p:spTree>
    <p:extLst>
      <p:ext uri="{BB962C8B-B14F-4D97-AF65-F5344CB8AC3E}">
        <p14:creationId xmlns:p14="http://schemas.microsoft.com/office/powerpoint/2010/main" val="111685506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en-US" sz="3200" b="1" i="0" u="none" strike="noStrike" kern="1200" cap="none" spc="0" normalizeH="0" baseline="0" noProof="0" dirty="0">
                <a:ln>
                  <a:noFill/>
                </a:ln>
                <a:solidFill>
                  <a:srgbClr val="D9531E"/>
                </a:solidFill>
                <a:effectLst/>
                <a:uLnTx/>
                <a:uFillTx/>
                <a:latin typeface="Calibri" pitchFamily="34" charset="0"/>
                <a:ea typeface="+mj-ea"/>
                <a:cs typeface="+mj-cs"/>
              </a:rPr>
              <a:t>Basic Sampling Concepts</a:t>
            </a:r>
            <a:endParaRPr lang="en-US" dirty="0"/>
          </a:p>
        </p:txBody>
      </p:sp>
      <p:sp>
        <p:nvSpPr>
          <p:cNvPr id="4" name="Ellipse 3"/>
          <p:cNvSpPr/>
          <p:nvPr/>
        </p:nvSpPr>
        <p:spPr>
          <a:xfrm>
            <a:off x="1507374" y="2602950"/>
            <a:ext cx="2399608" cy="130403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accent2">
                    <a:lumMod val="75000"/>
                  </a:schemeClr>
                </a:solidFill>
              </a:rPr>
              <a:t>Number</a:t>
            </a:r>
            <a:endParaRPr lang="en-US" sz="2400" dirty="0">
              <a:ln>
                <a:solidFill>
                  <a:schemeClr val="tx1"/>
                </a:solidFill>
              </a:ln>
              <a:solidFill>
                <a:schemeClr val="accent2">
                  <a:lumMod val="75000"/>
                </a:schemeClr>
              </a:solidFill>
            </a:endParaRPr>
          </a:p>
        </p:txBody>
      </p:sp>
      <p:sp>
        <p:nvSpPr>
          <p:cNvPr id="5" name="Ellipse 4"/>
          <p:cNvSpPr/>
          <p:nvPr/>
        </p:nvSpPr>
        <p:spPr>
          <a:xfrm>
            <a:off x="4247985" y="4108089"/>
            <a:ext cx="2806930" cy="1495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tx1"/>
                </a:solidFill>
              </a:rPr>
              <a:t>Select</a:t>
            </a:r>
            <a:endParaRPr lang="en-US" sz="2400" dirty="0">
              <a:ln>
                <a:solidFill>
                  <a:schemeClr val="tx1"/>
                </a:solidFill>
              </a:ln>
              <a:solidFill>
                <a:schemeClr val="tx1"/>
              </a:solidFill>
            </a:endParaRPr>
          </a:p>
        </p:txBody>
      </p:sp>
      <p:sp>
        <p:nvSpPr>
          <p:cNvPr id="6" name="Ellipse 5"/>
          <p:cNvSpPr/>
          <p:nvPr/>
        </p:nvSpPr>
        <p:spPr>
          <a:xfrm>
            <a:off x="7423113" y="2255124"/>
            <a:ext cx="3059084" cy="157941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ln>
                  <a:solidFill>
                    <a:schemeClr val="tx1"/>
                  </a:solidFill>
                </a:ln>
                <a:solidFill>
                  <a:schemeClr val="tx1"/>
                </a:solidFill>
              </a:rPr>
              <a:t>Recruit</a:t>
            </a:r>
            <a:endParaRPr lang="en-US" sz="2400" dirty="0">
              <a:ln>
                <a:solidFill>
                  <a:schemeClr val="tx1"/>
                </a:solidFill>
              </a:ln>
              <a:solidFill>
                <a:schemeClr val="tx1"/>
              </a:solidFill>
            </a:endParaRPr>
          </a:p>
        </p:txBody>
      </p:sp>
      <p:sp>
        <p:nvSpPr>
          <p:cNvPr id="7" name="Flèche droite 6"/>
          <p:cNvSpPr/>
          <p:nvPr/>
        </p:nvSpPr>
        <p:spPr>
          <a:xfrm rot="2401879">
            <a:off x="3764323" y="3793142"/>
            <a:ext cx="637779" cy="443418"/>
          </a:xfrm>
          <a:prstGeom prst="rightArrow">
            <a:avLst>
              <a:gd name="adj1" fmla="val 50000"/>
              <a:gd name="adj2" fmla="val 4036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èche droite 7"/>
          <p:cNvSpPr/>
          <p:nvPr/>
        </p:nvSpPr>
        <p:spPr>
          <a:xfrm rot="19508511">
            <a:off x="7411998" y="3952278"/>
            <a:ext cx="637779" cy="443418"/>
          </a:xfrm>
          <a:prstGeom prst="rightArrow">
            <a:avLst>
              <a:gd name="adj1" fmla="val 50000"/>
              <a:gd name="adj2" fmla="val 4036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AFD0DF2-A5DD-71C8-5232-2EAD5EA4FCA8}"/>
              </a:ext>
            </a:extLst>
          </p:cNvPr>
          <p:cNvSpPr txBox="1"/>
          <p:nvPr/>
        </p:nvSpPr>
        <p:spPr>
          <a:xfrm>
            <a:off x="582804" y="1798655"/>
            <a:ext cx="4330840" cy="424732"/>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fr-FR" sz="2400" dirty="0"/>
              <a:t>Sampling methods</a:t>
            </a:r>
            <a:endParaRPr lang="en-US" sz="2400" dirty="0"/>
          </a:p>
        </p:txBody>
      </p:sp>
    </p:spTree>
    <p:extLst>
      <p:ext uri="{BB962C8B-B14F-4D97-AF65-F5344CB8AC3E}">
        <p14:creationId xmlns:p14="http://schemas.microsoft.com/office/powerpoint/2010/main" val="11657329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t>Stratified random sampling </a:t>
            </a:r>
            <a:endParaRPr lang="en-US" sz="3200" dirty="0"/>
          </a:p>
        </p:txBody>
      </p:sp>
      <p:sp>
        <p:nvSpPr>
          <p:cNvPr id="3" name="Espace réservé du texte 2"/>
          <p:cNvSpPr>
            <a:spLocks noGrp="1"/>
          </p:cNvSpPr>
          <p:nvPr>
            <p:ph type="body" sz="quarter" idx="10"/>
          </p:nvPr>
        </p:nvSpPr>
        <p:spPr/>
        <p:txBody>
          <a:bodyPr>
            <a:normAutofit/>
          </a:bodyPr>
          <a:lstStyle/>
          <a:p>
            <a:r>
              <a:rPr lang="en-US" sz="2800" dirty="0">
                <a:solidFill>
                  <a:schemeClr val="tx1"/>
                </a:solidFill>
              </a:rPr>
              <a:t>Employ alternative methods when random sampling is not feasible.</a:t>
            </a:r>
          </a:p>
          <a:p>
            <a:r>
              <a:rPr lang="en-US" sz="2800" dirty="0">
                <a:solidFill>
                  <a:schemeClr val="tx1"/>
                </a:solidFill>
              </a:rPr>
              <a:t>Randomly select samples at various stages of the process.</a:t>
            </a:r>
          </a:p>
          <a:p>
            <a:r>
              <a:rPr lang="en-US" sz="2800" dirty="0">
                <a:solidFill>
                  <a:schemeClr val="tx1"/>
                </a:solidFill>
              </a:rPr>
              <a:t>Ensure that specific characteristics of the sample align with those of the underlying population.</a:t>
            </a: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a:p>
            <a:endParaRPr lang="en-US" sz="2800" dirty="0">
              <a:solidFill>
                <a:schemeClr val="tx1"/>
              </a:solidFill>
            </a:endParaRPr>
          </a:p>
        </p:txBody>
      </p:sp>
    </p:spTree>
    <p:extLst>
      <p:ext uri="{BB962C8B-B14F-4D97-AF65-F5344CB8AC3E}">
        <p14:creationId xmlns:p14="http://schemas.microsoft.com/office/powerpoint/2010/main" val="301483050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Sample Size Estimation (Beni SZ illustration)</a:t>
            </a:r>
            <a:endParaRPr lang="en-US" sz="3600" dirty="0"/>
          </a:p>
        </p:txBody>
      </p:sp>
      <p:graphicFrame>
        <p:nvGraphicFramePr>
          <p:cNvPr id="4" name="Tableau 3"/>
          <p:cNvGraphicFramePr>
            <a:graphicFrameLocks noGrp="1"/>
          </p:cNvGraphicFramePr>
          <p:nvPr/>
        </p:nvGraphicFramePr>
        <p:xfrm>
          <a:off x="609599" y="1676399"/>
          <a:ext cx="10972801" cy="3924300"/>
        </p:xfrm>
        <a:graphic>
          <a:graphicData uri="http://schemas.openxmlformats.org/drawingml/2006/table">
            <a:tbl>
              <a:tblPr firstRow="1" firstCol="1" bandRow="1"/>
              <a:tblGrid>
                <a:gridCol w="4945235">
                  <a:extLst>
                    <a:ext uri="{9D8B030D-6E8A-4147-A177-3AD203B41FA5}">
                      <a16:colId xmlns:a16="http://schemas.microsoft.com/office/drawing/2014/main" val="4283545394"/>
                    </a:ext>
                  </a:extLst>
                </a:gridCol>
                <a:gridCol w="2152702">
                  <a:extLst>
                    <a:ext uri="{9D8B030D-6E8A-4147-A177-3AD203B41FA5}">
                      <a16:colId xmlns:a16="http://schemas.microsoft.com/office/drawing/2014/main" val="1508086197"/>
                    </a:ext>
                  </a:extLst>
                </a:gridCol>
                <a:gridCol w="1937432">
                  <a:extLst>
                    <a:ext uri="{9D8B030D-6E8A-4147-A177-3AD203B41FA5}">
                      <a16:colId xmlns:a16="http://schemas.microsoft.com/office/drawing/2014/main" val="1594658760"/>
                    </a:ext>
                  </a:extLst>
                </a:gridCol>
                <a:gridCol w="1937432">
                  <a:extLst>
                    <a:ext uri="{9D8B030D-6E8A-4147-A177-3AD203B41FA5}">
                      <a16:colId xmlns:a16="http://schemas.microsoft.com/office/drawing/2014/main" val="1553088878"/>
                    </a:ext>
                  </a:extLst>
                </a:gridCol>
              </a:tblGrid>
              <a:tr h="784860">
                <a:tc>
                  <a:txBody>
                    <a:bodyPr/>
                    <a:lstStyle/>
                    <a:p>
                      <a:pPr>
                        <a:lnSpc>
                          <a:spcPct val="107000"/>
                        </a:lnSpc>
                        <a:spcAft>
                          <a:spcPts val="600"/>
                        </a:spcAft>
                      </a:pPr>
                      <a:r>
                        <a:rPr lang="fr-FR" sz="2400" b="1"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Total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Men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400" b="1">
                          <a:effectLst/>
                          <a:latin typeface="Calibri" panose="020F0502020204030204" pitchFamily="34" charset="0"/>
                          <a:ea typeface="Times New Roman" panose="02020603050405020304" pitchFamily="18" charset="0"/>
                          <a:cs typeface="Calibri" panose="020F0502020204030204" pitchFamily="34" charset="0"/>
                        </a:rPr>
                        <a:t>Women N (%)</a:t>
                      </a: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326023"/>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of the health zone of Beni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260,000 (100%) </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127,400 (100%)</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132,600 (100%)</a:t>
                      </a:r>
                    </a:p>
                  </a:txBody>
                  <a:tcPr marL="6350" marR="63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3357351"/>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of the city of Beni (urban population)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120,640 (46%)</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59,114 (46%)</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a:effectLst/>
                          <a:latin typeface="Calibri" panose="020F0502020204030204" pitchFamily="34" charset="0"/>
                          <a:ea typeface="Times New Roman" panose="02020603050405020304" pitchFamily="18" charset="0"/>
                          <a:cs typeface="Times New Roman" panose="02020603050405020304" pitchFamily="18" charset="0"/>
                        </a:rPr>
                        <a:t>61,526 (46%)</a:t>
                      </a:r>
                    </a:p>
                  </a:txBody>
                  <a:tcPr marL="6350" marR="6350" marT="0" marB="0" anchor="ctr">
                    <a:lnL>
                      <a:noFill/>
                    </a:lnL>
                    <a:lnR>
                      <a:noFill/>
                    </a:lnR>
                    <a:lnT>
                      <a:noFill/>
                    </a:lnT>
                    <a:lnB>
                      <a:noFill/>
                    </a:lnB>
                  </a:tcPr>
                </a:tc>
                <a:extLst>
                  <a:ext uri="{0D108BD9-81ED-4DB2-BD59-A6C34878D82A}">
                    <a16:rowId xmlns:a16="http://schemas.microsoft.com/office/drawing/2014/main" val="2750657792"/>
                  </a:ext>
                </a:extLst>
              </a:tr>
              <a:tr h="784860">
                <a:tc>
                  <a:txBody>
                    <a:bodyPr/>
                    <a:lstStyle/>
                    <a:p>
                      <a:pPr algn="r">
                        <a:lnSpc>
                          <a:spcPct val="107000"/>
                        </a:lnSpc>
                        <a:spcAft>
                          <a:spcPts val="800"/>
                        </a:spcAft>
                      </a:pPr>
                      <a:r>
                        <a:rPr lang="fr-FR" sz="2400" dirty="0">
                          <a:effectLst/>
                          <a:latin typeface="Calibri" panose="020F0502020204030204" pitchFamily="34" charset="0"/>
                          <a:ea typeface="Times New Roman" panose="02020603050405020304" pitchFamily="18" charset="0"/>
                          <a:cs typeface="Calibri" panose="020F0502020204030204" pitchFamily="34" charset="0"/>
                        </a:rPr>
                        <a:t>Population of medium-sized villages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91,978 (35%)</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32,192 (35%)</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46,909 (35%)</a:t>
                      </a:r>
                    </a:p>
                  </a:txBody>
                  <a:tcPr marL="6350" marR="6350" marT="0" marB="0" anchor="ctr">
                    <a:lnL>
                      <a:noFill/>
                    </a:lnL>
                    <a:lnR>
                      <a:noFill/>
                    </a:lnR>
                    <a:lnT>
                      <a:noFill/>
                    </a:lnT>
                    <a:lnB>
                      <a:noFill/>
                    </a:lnB>
                  </a:tcPr>
                </a:tc>
                <a:extLst>
                  <a:ext uri="{0D108BD9-81ED-4DB2-BD59-A6C34878D82A}">
                    <a16:rowId xmlns:a16="http://schemas.microsoft.com/office/drawing/2014/main" val="3718507403"/>
                  </a:ext>
                </a:extLst>
              </a:tr>
              <a:tr h="784860">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Small village population </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45,989 (18%)</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22,535 (18%)</a:t>
                      </a:r>
                    </a:p>
                  </a:txBody>
                  <a:tcPr marL="6350" marR="6350" marT="0" marB="0" anchor="ctr">
                    <a:lnL>
                      <a:noFill/>
                    </a:lnL>
                    <a:lnR>
                      <a:noFill/>
                    </a:lnR>
                    <a:lnT>
                      <a:noFill/>
                    </a:lnT>
                    <a:lnB>
                      <a:noFill/>
                    </a:lnB>
                  </a:tcPr>
                </a:tc>
                <a:tc>
                  <a:txBody>
                    <a:bodyPr/>
                    <a:lstStyle/>
                    <a:p>
                      <a:pPr algn="r">
                        <a:lnSpc>
                          <a:spcPct val="107000"/>
                        </a:lnSpc>
                        <a:spcAft>
                          <a:spcPts val="800"/>
                        </a:spcAft>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23,454 (18%)</a:t>
                      </a:r>
                    </a:p>
                  </a:txBody>
                  <a:tcPr marL="6350" marR="6350" marT="0" marB="0" anchor="ctr">
                    <a:lnL>
                      <a:noFill/>
                    </a:lnL>
                    <a:lnR>
                      <a:noFill/>
                    </a:lnR>
                    <a:lnT>
                      <a:noFill/>
                    </a:lnT>
                    <a:lnB>
                      <a:noFill/>
                    </a:lnB>
                  </a:tcPr>
                </a:tc>
                <a:extLst>
                  <a:ext uri="{0D108BD9-81ED-4DB2-BD59-A6C34878D82A}">
                    <a16:rowId xmlns:a16="http://schemas.microsoft.com/office/drawing/2014/main" val="3292038473"/>
                  </a:ext>
                </a:extLst>
              </a:tr>
            </a:tbl>
          </a:graphicData>
        </a:graphic>
      </p:graphicFrame>
    </p:spTree>
    <p:extLst>
      <p:ext uri="{BB962C8B-B14F-4D97-AF65-F5344CB8AC3E}">
        <p14:creationId xmlns:p14="http://schemas.microsoft.com/office/powerpoint/2010/main" val="370660826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Sample size estimation</a:t>
            </a:r>
            <a:endParaRPr lang="en-US" sz="3600" dirty="0"/>
          </a:p>
        </p:txBody>
      </p:sp>
      <p:pic>
        <p:nvPicPr>
          <p:cNvPr id="4" name="Picture 2"/>
          <p:cNvPicPr/>
          <p:nvPr/>
        </p:nvPicPr>
        <p:blipFill rotWithShape="1">
          <a:blip r:embed="rId3"/>
          <a:srcRect l="14420" t="27310" r="62827" b="27415"/>
          <a:stretch/>
        </p:blipFill>
        <p:spPr bwMode="auto">
          <a:xfrm>
            <a:off x="6096000" y="1885950"/>
            <a:ext cx="5836920" cy="3303270"/>
          </a:xfrm>
          <a:prstGeom prst="rect">
            <a:avLst/>
          </a:prstGeom>
          <a:ln w="1270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666D4D60-9533-F6FB-7462-E1A2784C0104}"/>
              </a:ext>
            </a:extLst>
          </p:cNvPr>
          <p:cNvSpPr txBox="1"/>
          <p:nvPr/>
        </p:nvSpPr>
        <p:spPr>
          <a:xfrm>
            <a:off x="609600" y="1885950"/>
            <a:ext cx="5368290" cy="3047501"/>
          </a:xfrm>
          <a:prstGeom prst="rect">
            <a:avLst/>
          </a:prstGeom>
          <a:noFill/>
        </p:spPr>
        <p:txBody>
          <a:bodyPr wrap="square" rtlCol="0">
            <a:spAutoFit/>
          </a:bodyPr>
          <a:lstStyle/>
          <a:p>
            <a:pPr marL="457189" indent="-457189">
              <a:lnSpc>
                <a:spcPct val="90000"/>
              </a:lnSpc>
              <a:spcBef>
                <a:spcPts val="1000"/>
              </a:spcBef>
              <a:buClr>
                <a:srgbClr val="E25423"/>
              </a:buClr>
              <a:buFont typeface="Wingdings" panose="05000000000000000000" pitchFamily="2" charset="2"/>
              <a:buChar char="§"/>
            </a:pPr>
            <a:r>
              <a:rPr lang="fr-FR" sz="2667" dirty="0"/>
              <a:t>Use an online sample size estimator such as Stat Trek Sample Size Calculator to begin the estimation process </a:t>
            </a:r>
            <a:r>
              <a:rPr lang="en-US" sz="2667" dirty="0">
                <a:hlinkClick r:id="rId4">
                  <a:extLst>
                    <a:ext uri="{A12FA001-AC4F-418D-AE19-62706E023703}">
                      <ahyp:hlinkClr xmlns:ahyp="http://schemas.microsoft.com/office/drawing/2018/hyperlinkcolor" val="tx"/>
                    </a:ext>
                  </a:extLst>
                </a:hlinkClick>
              </a:rPr>
              <a:t>(</a:t>
            </a:r>
            <a:r>
              <a:rPr lang="en-US" sz="2667" dirty="0"/>
              <a:t>https://stattrek.com/survey-sampling/sample-size-calculator.aspx)</a:t>
            </a:r>
            <a:r>
              <a:rPr lang="fr-FR" sz="2667" dirty="0"/>
              <a:t>. </a:t>
            </a:r>
            <a:endParaRPr lang="en-US" sz="2667" dirty="0"/>
          </a:p>
        </p:txBody>
      </p:sp>
    </p:spTree>
    <p:extLst>
      <p:ext uri="{BB962C8B-B14F-4D97-AF65-F5344CB8AC3E}">
        <p14:creationId xmlns:p14="http://schemas.microsoft.com/office/powerpoint/2010/main" val="283129663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dirty="0"/>
            </a:br>
            <a:br>
              <a:rPr lang="fr-FR" dirty="0"/>
            </a:br>
            <a:r>
              <a:rPr lang="fr-FR" dirty="0"/>
              <a:t>Recruitment of survey data collectors </a:t>
            </a:r>
            <a:br>
              <a:rPr lang="fr-FR" dirty="0"/>
            </a:br>
            <a:br>
              <a:rPr lang="fr-FR" dirty="0"/>
            </a:br>
            <a:br>
              <a:rPr lang="fr-FR" dirty="0"/>
            </a:br>
            <a:endParaRPr lang="en-US" sz="4000" dirty="0"/>
          </a:p>
        </p:txBody>
      </p:sp>
      <p:sp>
        <p:nvSpPr>
          <p:cNvPr id="3" name="Espace réservé du texte 2"/>
          <p:cNvSpPr>
            <a:spLocks noGrp="1"/>
          </p:cNvSpPr>
          <p:nvPr>
            <p:ph sz="half" idx="2"/>
          </p:nvPr>
        </p:nvSpPr>
        <p:spPr>
          <a:xfrm>
            <a:off x="814388" y="1828800"/>
            <a:ext cx="5183187" cy="4360863"/>
          </a:xfrm>
        </p:spPr>
        <p:txBody>
          <a:bodyPr>
            <a:normAutofit/>
          </a:bodyPr>
          <a:lstStyle/>
          <a:p>
            <a:r>
              <a:rPr lang="en-US" sz="2667" b="0" dirty="0">
                <a:solidFill>
                  <a:schemeClr val="tx1"/>
                </a:solidFill>
              </a:rPr>
              <a:t>Involve community members as data collectors.</a:t>
            </a:r>
          </a:p>
          <a:p>
            <a:r>
              <a:rPr lang="en-US" sz="2667" b="0" dirty="0">
                <a:solidFill>
                  <a:schemeClr val="tx1"/>
                </a:solidFill>
              </a:rPr>
              <a:t>Ensure the recruitment of a local supervisor with community knowledge.</a:t>
            </a:r>
          </a:p>
          <a:p>
            <a:r>
              <a:rPr lang="en-US" sz="2667" b="0" dirty="0">
                <a:solidFill>
                  <a:schemeClr val="tx1"/>
                </a:solidFill>
              </a:rPr>
              <a:t>Collaborate with local authorities to select investigators.</a:t>
            </a:r>
          </a:p>
          <a:p>
            <a:pPr lvl="0"/>
            <a:endParaRPr lang="en-US" sz="2667" dirty="0">
              <a:solidFill>
                <a:schemeClr val="tx1"/>
              </a:solidFill>
            </a:endParaRPr>
          </a:p>
          <a:p>
            <a:endParaRPr lang="en-US" dirty="0"/>
          </a:p>
        </p:txBody>
      </p:sp>
      <p:pic>
        <p:nvPicPr>
          <p:cNvPr id="7" name="Content Placeholder 6">
            <a:extLst>
              <a:ext uri="{FF2B5EF4-FFF2-40B4-BE49-F238E27FC236}">
                <a16:creationId xmlns:a16="http://schemas.microsoft.com/office/drawing/2014/main" id="{6B9D64AB-53C1-AADB-1AE9-5FFB4A5800CB}"/>
              </a:ext>
            </a:extLst>
          </p:cNvPr>
          <p:cNvPicPr>
            <a:picLocks noGrp="1" noChangeAspect="1"/>
          </p:cNvPicPr>
          <p:nvPr>
            <p:ph sz="quarter" idx="4"/>
          </p:nvPr>
        </p:nvPicPr>
        <p:blipFill>
          <a:blip r:embed="rId3"/>
          <a:stretch>
            <a:fillRect/>
          </a:stretch>
        </p:blipFill>
        <p:spPr>
          <a:xfrm>
            <a:off x="7756676" y="1690688"/>
            <a:ext cx="3527209" cy="3744334"/>
          </a:xfrm>
          <a:prstGeom prst="rect">
            <a:avLst/>
          </a:prstGeom>
        </p:spPr>
      </p:pic>
      <p:sp>
        <p:nvSpPr>
          <p:cNvPr id="4" name="TextBox 3">
            <a:extLst>
              <a:ext uri="{FF2B5EF4-FFF2-40B4-BE49-F238E27FC236}">
                <a16:creationId xmlns:a16="http://schemas.microsoft.com/office/drawing/2014/main" id="{0A3E6986-99FB-6A03-52D2-9796E6B7F6A6}"/>
              </a:ext>
            </a:extLst>
          </p:cNvPr>
          <p:cNvSpPr txBox="1"/>
          <p:nvPr/>
        </p:nvSpPr>
        <p:spPr>
          <a:xfrm>
            <a:off x="7756676" y="5593332"/>
            <a:ext cx="3976414" cy="1477328"/>
          </a:xfrm>
          <a:prstGeom prst="rect">
            <a:avLst/>
          </a:prstGeom>
          <a:noFill/>
        </p:spPr>
        <p:txBody>
          <a:bodyPr wrap="square" rtlCol="0">
            <a:spAutoFit/>
          </a:bodyPr>
          <a:lstStyle/>
          <a:p>
            <a:r>
              <a:rPr lang="en-US" dirty="0"/>
              <a:t>Data collectors Collecting Information in their Community.</a:t>
            </a:r>
          </a:p>
          <a:p>
            <a:r>
              <a:rPr lang="en-US" dirty="0"/>
              <a:t>(Photo credit: Centers for Disease Control and Prevention)</a:t>
            </a:r>
          </a:p>
          <a:p>
            <a:endParaRPr lang="en-US" dirty="0"/>
          </a:p>
        </p:txBody>
      </p:sp>
    </p:spTree>
    <p:extLst>
      <p:ext uri="{BB962C8B-B14F-4D97-AF65-F5344CB8AC3E}">
        <p14:creationId xmlns:p14="http://schemas.microsoft.com/office/powerpoint/2010/main" val="3968420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583" y="155046"/>
            <a:ext cx="11072118" cy="985385"/>
          </a:xfrm>
        </p:spPr>
        <p:txBody>
          <a:bodyPr>
            <a:noAutofit/>
          </a:bodyPr>
          <a:lstStyle/>
          <a:p>
            <a:pPr>
              <a:spcBef>
                <a:spcPts val="0"/>
              </a:spcBef>
            </a:pPr>
            <a:r>
              <a:rPr lang="en-US" sz="3200" dirty="0">
                <a:solidFill>
                  <a:srgbClr val="DA521E"/>
                </a:solidFill>
                <a:latin typeface="+mn-lt"/>
                <a:ea typeface="+mn-ea"/>
                <a:cs typeface="+mn-cs"/>
              </a:rPr>
              <a:t>Understanding the Essential Steps Prior to Initiating a KAP Study</a:t>
            </a:r>
          </a:p>
        </p:txBody>
      </p:sp>
      <p:sp>
        <p:nvSpPr>
          <p:cNvPr id="8" name="TextBox 7">
            <a:extLst>
              <a:ext uri="{FF2B5EF4-FFF2-40B4-BE49-F238E27FC236}">
                <a16:creationId xmlns:a16="http://schemas.microsoft.com/office/drawing/2014/main" id="{7C469EAF-0C83-96C0-F9DA-672019155C54}"/>
              </a:ext>
            </a:extLst>
          </p:cNvPr>
          <p:cNvSpPr txBox="1"/>
          <p:nvPr/>
        </p:nvSpPr>
        <p:spPr>
          <a:xfrm>
            <a:off x="387081" y="1329964"/>
            <a:ext cx="10739831" cy="4198072"/>
          </a:xfrm>
          <a:prstGeom prst="rect">
            <a:avLst/>
          </a:prstGeom>
          <a:noFill/>
        </p:spPr>
        <p:txBody>
          <a:bodyPr wrap="square">
            <a:spAutoFit/>
          </a:bodyPr>
          <a:lstStyle/>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Resource planning</a:t>
            </a:r>
          </a:p>
          <a:p>
            <a:pPr marL="685800" lvl="1" indent="-228600">
              <a:lnSpc>
                <a:spcPct val="90000"/>
              </a:lnSpc>
              <a:spcBef>
                <a:spcPts val="500"/>
              </a:spcBef>
              <a:buClr>
                <a:srgbClr val="8D8B00"/>
              </a:buClr>
              <a:buFont typeface="Arial" panose="020B0604020202020204" pitchFamily="34" charset="0"/>
              <a:buChar char="•"/>
            </a:pPr>
            <a:r>
              <a:rPr lang="en-US" sz="2800" dirty="0"/>
              <a:t>Identify the resource requirements for the study.</a:t>
            </a:r>
          </a:p>
          <a:p>
            <a:pPr marL="685800" lvl="1" indent="-228600">
              <a:lnSpc>
                <a:spcPct val="90000"/>
              </a:lnSpc>
              <a:spcBef>
                <a:spcPts val="500"/>
              </a:spcBef>
              <a:buClr>
                <a:srgbClr val="8D8B00"/>
              </a:buClr>
              <a:buFont typeface="Arial" panose="020B0604020202020204" pitchFamily="34" charset="0"/>
              <a:buChar char="•"/>
            </a:pPr>
            <a:r>
              <a:rPr lang="en-US" sz="2800" dirty="0"/>
              <a:t>Determine the necessary resources, such as personnel, funding, and time.</a:t>
            </a:r>
          </a:p>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Human Resources</a:t>
            </a:r>
          </a:p>
          <a:p>
            <a:pPr marL="685800" lvl="1" indent="-228600">
              <a:lnSpc>
                <a:spcPct val="90000"/>
              </a:lnSpc>
              <a:spcBef>
                <a:spcPts val="500"/>
              </a:spcBef>
              <a:buClr>
                <a:srgbClr val="8D8B00"/>
              </a:buClr>
              <a:buFont typeface="Arial" panose="020B0604020202020204" pitchFamily="34" charset="0"/>
              <a:buChar char="•"/>
            </a:pPr>
            <a:r>
              <a:rPr lang="en-US" sz="2800" dirty="0"/>
              <a:t>Assess the personnel needed for the study.</a:t>
            </a:r>
          </a:p>
          <a:p>
            <a:pPr marL="685800" lvl="1" indent="-228600">
              <a:lnSpc>
                <a:spcPct val="90000"/>
              </a:lnSpc>
              <a:spcBef>
                <a:spcPts val="500"/>
              </a:spcBef>
              <a:buClr>
                <a:srgbClr val="8D8B00"/>
              </a:buClr>
              <a:buFont typeface="Arial" panose="020B0604020202020204" pitchFamily="34" charset="0"/>
              <a:buChar char="•"/>
            </a:pPr>
            <a:r>
              <a:rPr lang="en-US" sz="2800" dirty="0"/>
              <a:t>Consider the expertise and roles required for effective implementation.</a:t>
            </a:r>
          </a:p>
          <a:p>
            <a:pPr>
              <a:lnSpc>
                <a:spcPct val="90000"/>
              </a:lnSpc>
              <a:spcBef>
                <a:spcPts val="1000"/>
              </a:spcBef>
              <a:buClr>
                <a:srgbClr val="E25423"/>
              </a:buClr>
            </a:pPr>
            <a:endParaRPr lang="fr-FR" sz="2800" dirty="0"/>
          </a:p>
        </p:txBody>
      </p:sp>
    </p:spTree>
    <p:extLst>
      <p:ext uri="{BB962C8B-B14F-4D97-AF65-F5344CB8AC3E}">
        <p14:creationId xmlns:p14="http://schemas.microsoft.com/office/powerpoint/2010/main" val="243190825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Training of survey data collectors</a:t>
            </a:r>
            <a:endParaRPr lang="en-US" dirty="0"/>
          </a:p>
        </p:txBody>
      </p:sp>
      <p:sp>
        <p:nvSpPr>
          <p:cNvPr id="3" name="Espace réservé du texte 2"/>
          <p:cNvSpPr>
            <a:spLocks noGrp="1"/>
          </p:cNvSpPr>
          <p:nvPr>
            <p:ph type="body" sz="quarter" idx="10"/>
          </p:nvPr>
        </p:nvSpPr>
        <p:spPr/>
        <p:txBody>
          <a:bodyPr>
            <a:normAutofit fontScale="85000" lnSpcReduction="20000"/>
          </a:bodyPr>
          <a:lstStyle/>
          <a:p>
            <a:r>
              <a:rPr lang="en-US" sz="2600" dirty="0">
                <a:solidFill>
                  <a:schemeClr val="tx1"/>
                </a:solidFill>
              </a:rPr>
              <a:t>Ensure that the training is conducted in a language understood by all participants.</a:t>
            </a:r>
          </a:p>
          <a:p>
            <a:r>
              <a:rPr lang="en-US" sz="2600" dirty="0">
                <a:solidFill>
                  <a:schemeClr val="tx1"/>
                </a:solidFill>
              </a:rPr>
              <a:t>Cover the following content during the training session:</a:t>
            </a:r>
          </a:p>
          <a:p>
            <a:pPr lvl="1">
              <a:lnSpc>
                <a:spcPct val="110000"/>
              </a:lnSpc>
            </a:pPr>
            <a:r>
              <a:rPr lang="en-US" sz="2600" dirty="0">
                <a:solidFill>
                  <a:schemeClr val="tx1"/>
                </a:solidFill>
              </a:rPr>
              <a:t>Clearly explain the objective of the survey.</a:t>
            </a:r>
          </a:p>
          <a:p>
            <a:pPr lvl="1">
              <a:lnSpc>
                <a:spcPct val="110000"/>
              </a:lnSpc>
            </a:pPr>
            <a:r>
              <a:rPr lang="en-US" sz="2600" dirty="0">
                <a:solidFill>
                  <a:schemeClr val="tx1"/>
                </a:solidFill>
              </a:rPr>
              <a:t>Discuss the respondent selection protocol.</a:t>
            </a:r>
          </a:p>
          <a:p>
            <a:pPr lvl="1">
              <a:lnSpc>
                <a:spcPct val="110000"/>
              </a:lnSpc>
            </a:pPr>
            <a:r>
              <a:rPr lang="en-US" sz="2600" dirty="0">
                <a:solidFill>
                  <a:schemeClr val="tx1"/>
                </a:solidFill>
              </a:rPr>
              <a:t>Describe the informed consent process.</a:t>
            </a:r>
          </a:p>
          <a:p>
            <a:pPr lvl="1">
              <a:lnSpc>
                <a:spcPct val="110000"/>
              </a:lnSpc>
            </a:pPr>
            <a:r>
              <a:rPr lang="en-US" sz="2600" dirty="0">
                <a:solidFill>
                  <a:schemeClr val="tx1"/>
                </a:solidFill>
              </a:rPr>
              <a:t>Review the survey questions in detail.</a:t>
            </a:r>
          </a:p>
          <a:p>
            <a:pPr lvl="1">
              <a:lnSpc>
                <a:spcPct val="110000"/>
              </a:lnSpc>
            </a:pPr>
            <a:r>
              <a:rPr lang="en-US" sz="2600" dirty="0">
                <a:solidFill>
                  <a:schemeClr val="tx1"/>
                </a:solidFill>
              </a:rPr>
              <a:t>Provide guidance on processing and recording refusals.</a:t>
            </a:r>
          </a:p>
          <a:p>
            <a:pPr lvl="1">
              <a:lnSpc>
                <a:spcPct val="110000"/>
              </a:lnSpc>
            </a:pPr>
            <a:r>
              <a:rPr lang="en-US" sz="2600" dirty="0">
                <a:solidFill>
                  <a:schemeClr val="tx1"/>
                </a:solidFill>
              </a:rPr>
              <a:t>Emphasize effective interpersonal communication techniques.</a:t>
            </a:r>
          </a:p>
          <a:p>
            <a:pPr lvl="1">
              <a:lnSpc>
                <a:spcPct val="110000"/>
              </a:lnSpc>
            </a:pPr>
            <a:r>
              <a:rPr lang="en-US" sz="2600" dirty="0">
                <a:solidFill>
                  <a:schemeClr val="tx1"/>
                </a:solidFill>
              </a:rPr>
              <a:t>Highlight the importance of avoiding bias when asking questions.</a:t>
            </a:r>
          </a:p>
          <a:p>
            <a:pPr lvl="1">
              <a:lnSpc>
                <a:spcPct val="110000"/>
              </a:lnSpc>
            </a:pPr>
            <a:r>
              <a:rPr lang="en-US" sz="2600" dirty="0">
                <a:solidFill>
                  <a:schemeClr val="tx1"/>
                </a:solidFill>
              </a:rPr>
              <a:t>Address data backup and transmission procedures.</a:t>
            </a:r>
          </a:p>
          <a:p>
            <a:pPr lvl="1">
              <a:lnSpc>
                <a:spcPct val="110000"/>
              </a:lnSpc>
            </a:pPr>
            <a:r>
              <a:rPr lang="en-US" sz="2600" dirty="0">
                <a:solidFill>
                  <a:schemeClr val="tx1"/>
                </a:solidFill>
              </a:rPr>
              <a:t>Incorporate role-playing games for practical learning.</a:t>
            </a:r>
          </a:p>
          <a:p>
            <a:pPr lvl="1">
              <a:lnSpc>
                <a:spcPct val="110000"/>
              </a:lnSpc>
            </a:pPr>
            <a:r>
              <a:rPr lang="en-US" sz="2600" dirty="0">
                <a:solidFill>
                  <a:schemeClr val="tx1"/>
                </a:solidFill>
              </a:rPr>
              <a:t>Conduct field tests to assess survey implementation</a:t>
            </a:r>
            <a:r>
              <a:rPr lang="en-US" sz="2600" dirty="0"/>
              <a:t>.</a:t>
            </a:r>
          </a:p>
        </p:txBody>
      </p:sp>
    </p:spTree>
    <p:extLst>
      <p:ext uri="{BB962C8B-B14F-4D97-AF65-F5344CB8AC3E}">
        <p14:creationId xmlns:p14="http://schemas.microsoft.com/office/powerpoint/2010/main" val="369178594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7951" y="636997"/>
            <a:ext cx="11284449" cy="780641"/>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US" dirty="0"/>
          </a:p>
        </p:txBody>
      </p:sp>
      <p:pic>
        <p:nvPicPr>
          <p:cNvPr id="4100" name="Picture 4" descr="on n'est pas sortis de l'aube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2325" y="1932133"/>
            <a:ext cx="3180075" cy="27939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2013734"/>
            <a:ext cx="7332324" cy="2565189"/>
          </a:xfrm>
          <a:prstGeom prst="rect">
            <a:avLst/>
          </a:prstGeom>
        </p:spPr>
        <p:txBody>
          <a:bodyPr wrap="square">
            <a:spAutoFit/>
          </a:bodyPr>
          <a:lstStyle/>
          <a:p>
            <a:pPr marL="457200" indent="-457200">
              <a:lnSpc>
                <a:spcPct val="90000"/>
              </a:lnSpc>
              <a:spcBef>
                <a:spcPts val="1000"/>
              </a:spcBef>
              <a:buClr>
                <a:srgbClr val="E25423"/>
              </a:buClr>
              <a:buFont typeface="Wingdings" panose="05000000000000000000" pitchFamily="2" charset="2"/>
              <a:buChar char="§"/>
            </a:pPr>
            <a:r>
              <a:rPr lang="fr-FR" sz="2667" dirty="0"/>
              <a:t>Understand the purpose of the survey and how the results will be used.</a:t>
            </a:r>
          </a:p>
          <a:p>
            <a:pPr marL="457200" indent="-457200">
              <a:lnSpc>
                <a:spcPct val="90000"/>
              </a:lnSpc>
              <a:spcBef>
                <a:spcPts val="1000"/>
              </a:spcBef>
              <a:buClr>
                <a:srgbClr val="E25423"/>
              </a:buClr>
              <a:buFont typeface="Wingdings" panose="05000000000000000000" pitchFamily="2" charset="2"/>
              <a:buChar char="§"/>
            </a:pPr>
            <a:r>
              <a:rPr lang="en-US" sz="2667" dirty="0"/>
              <a:t>Familiarize with the sampling protocol employed.</a:t>
            </a:r>
          </a:p>
          <a:p>
            <a:pPr marL="457200" indent="-457200">
              <a:lnSpc>
                <a:spcPct val="90000"/>
              </a:lnSpc>
              <a:spcBef>
                <a:spcPts val="1000"/>
              </a:spcBef>
              <a:buClr>
                <a:srgbClr val="E25423"/>
              </a:buClr>
              <a:buFont typeface="Wingdings" panose="05000000000000000000" pitchFamily="2" charset="2"/>
              <a:buChar char="§"/>
            </a:pPr>
            <a:r>
              <a:rPr lang="fr-FR" sz="2667" dirty="0"/>
              <a:t>Understand the process for selecting households and interviewees.</a:t>
            </a:r>
            <a:endParaRPr lang="en-US" sz="2667" dirty="0"/>
          </a:p>
        </p:txBody>
      </p:sp>
      <p:sp>
        <p:nvSpPr>
          <p:cNvPr id="5" name="TextBox 4">
            <a:extLst>
              <a:ext uri="{FF2B5EF4-FFF2-40B4-BE49-F238E27FC236}">
                <a16:creationId xmlns:a16="http://schemas.microsoft.com/office/drawing/2014/main" id="{7BC99830-5F9D-AE59-4567-17246822A26B}"/>
              </a:ext>
            </a:extLst>
          </p:cNvPr>
          <p:cNvSpPr txBox="1"/>
          <p:nvPr/>
        </p:nvSpPr>
        <p:spPr>
          <a:xfrm>
            <a:off x="448639" y="636997"/>
            <a:ext cx="11602948" cy="1118255"/>
          </a:xfrm>
          <a:prstGeom prst="rect">
            <a:avLst/>
          </a:prstGeom>
          <a:noFill/>
        </p:spPr>
        <p:txBody>
          <a:bodyPr wrap="square">
            <a:spAutoFit/>
          </a:bodyPr>
          <a:lstStyle/>
          <a:p>
            <a:pPr>
              <a:lnSpc>
                <a:spcPts val="4000"/>
              </a:lnSpc>
              <a:spcBef>
                <a:spcPct val="0"/>
              </a:spcBef>
            </a:pPr>
            <a:r>
              <a:rPr lang="en-US" sz="3400" b="1" dirty="0">
                <a:solidFill>
                  <a:srgbClr val="D9531E"/>
                </a:solidFill>
                <a:latin typeface="Calibri" pitchFamily="34" charset="0"/>
                <a:ea typeface="+mj-ea"/>
                <a:cs typeface="+mj-cs"/>
              </a:rPr>
              <a:t>Training of survey data collectors: Clearly explain the objective of the survey</a:t>
            </a:r>
          </a:p>
        </p:txBody>
      </p:sp>
    </p:spTree>
    <p:extLst>
      <p:ext uri="{BB962C8B-B14F-4D97-AF65-F5344CB8AC3E}">
        <p14:creationId xmlns:p14="http://schemas.microsoft.com/office/powerpoint/2010/main" val="65404846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0966" y="174661"/>
            <a:ext cx="11065269" cy="1859621"/>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Training Survey Data Collectors: Describing the Informed </a:t>
            </a:r>
            <a:br>
              <a:rPr lang="en-US" dirty="0"/>
            </a:br>
            <a:r>
              <a:rPr lang="en-US" dirty="0"/>
              <a:t>Consent Process</a:t>
            </a:r>
            <a:br>
              <a:rPr lang="en-US" dirty="0"/>
            </a:br>
            <a:endParaRPr lang="en-US" dirty="0"/>
          </a:p>
        </p:txBody>
      </p:sp>
      <p:pic>
        <p:nvPicPr>
          <p:cNvPr id="5124" name="Picture 4" descr="Dessin d’Emmanuel Théba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8509" y="1741504"/>
            <a:ext cx="3689252" cy="25126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4112" y="1735475"/>
            <a:ext cx="8284397" cy="2518703"/>
          </a:xfrm>
          <a:prstGeom prst="rect">
            <a:avLst/>
          </a:prstGeom>
        </p:spPr>
        <p:txBody>
          <a:bodyPr wrap="square">
            <a:spAutoFit/>
          </a:bodyPr>
          <a:lstStyle/>
          <a:p>
            <a:pPr lvl="2" indent="-457200">
              <a:lnSpc>
                <a:spcPct val="90000"/>
              </a:lnSpc>
              <a:spcBef>
                <a:spcPts val="1000"/>
              </a:spcBef>
              <a:buClr>
                <a:srgbClr val="E25423"/>
              </a:buClr>
              <a:buFont typeface="Wingdings" panose="05000000000000000000" pitchFamily="2" charset="2"/>
              <a:buChar char="§"/>
            </a:pPr>
            <a:r>
              <a:rPr lang="en-US" sz="2600" dirty="0"/>
              <a:t>Ensure investigators fully comprehend the content and purpose of the introductory script for the survey.</a:t>
            </a:r>
          </a:p>
          <a:p>
            <a:pPr lvl="2" indent="-457200">
              <a:lnSpc>
                <a:spcPct val="90000"/>
              </a:lnSpc>
              <a:spcBef>
                <a:spcPts val="1000"/>
              </a:spcBef>
              <a:buClr>
                <a:srgbClr val="E25423"/>
              </a:buClr>
              <a:buFont typeface="Wingdings" panose="05000000000000000000" pitchFamily="2" charset="2"/>
              <a:buChar char="§"/>
            </a:pPr>
            <a:r>
              <a:rPr lang="en-US" sz="2600" dirty="0"/>
              <a:t>Clearly communicate the purpose of the survey and its expected duration.</a:t>
            </a:r>
          </a:p>
          <a:p>
            <a:pPr lvl="2" indent="-457200">
              <a:lnSpc>
                <a:spcPct val="90000"/>
              </a:lnSpc>
              <a:spcBef>
                <a:spcPts val="1000"/>
              </a:spcBef>
              <a:buClr>
                <a:srgbClr val="E25423"/>
              </a:buClr>
              <a:buFont typeface="Wingdings" panose="05000000000000000000" pitchFamily="2" charset="2"/>
              <a:buChar char="§"/>
            </a:pPr>
            <a:r>
              <a:rPr lang="en-US" sz="2600" dirty="0"/>
              <a:t>Emphasize the importance of maintaining confidentiality throughout the investigation</a:t>
            </a:r>
            <a:r>
              <a:rPr lang="en-US" sz="2667" dirty="0"/>
              <a:t>.</a:t>
            </a:r>
          </a:p>
        </p:txBody>
      </p:sp>
    </p:spTree>
    <p:extLst>
      <p:ext uri="{BB962C8B-B14F-4D97-AF65-F5344CB8AC3E}">
        <p14:creationId xmlns:p14="http://schemas.microsoft.com/office/powerpoint/2010/main" val="320517772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968534"/>
          </a:xfrm>
        </p:spPr>
        <p:txBody>
          <a:bodyPr anchor="ctr">
            <a:normAutofit fontScale="90000"/>
          </a:bodyPr>
          <a:lstStyle/>
          <a:p>
            <a:r>
              <a:rPr lang="en-US" sz="3600" dirty="0"/>
              <a:t>Training Survey Data Collectors in Interpersonal Communication</a:t>
            </a:r>
          </a:p>
        </p:txBody>
      </p:sp>
      <p:sp>
        <p:nvSpPr>
          <p:cNvPr id="4" name="Rectangle 3"/>
          <p:cNvSpPr/>
          <p:nvPr/>
        </p:nvSpPr>
        <p:spPr>
          <a:xfrm>
            <a:off x="500009" y="1417639"/>
            <a:ext cx="7472737" cy="3264483"/>
          </a:xfrm>
          <a:prstGeom prst="rect">
            <a:avLst/>
          </a:prstGeom>
        </p:spPr>
        <p:txBody>
          <a:bodyPr wrap="square">
            <a:spAutoFit/>
          </a:bodyPr>
          <a:lstStyle/>
          <a:p>
            <a:pPr marL="457200" indent="-457200">
              <a:lnSpc>
                <a:spcPct val="90000"/>
              </a:lnSpc>
              <a:spcBef>
                <a:spcPts val="1000"/>
              </a:spcBef>
              <a:buClr>
                <a:srgbClr val="E25423"/>
              </a:buClr>
              <a:buFont typeface="Wingdings" panose="05000000000000000000" pitchFamily="2" charset="2"/>
              <a:buChar char="§"/>
            </a:pPr>
            <a:r>
              <a:rPr lang="en-US" sz="2400" dirty="0"/>
              <a:t>Introduce yourself by stating your name and agency.</a:t>
            </a:r>
          </a:p>
          <a:p>
            <a:pPr marL="457200" indent="-457200">
              <a:lnSpc>
                <a:spcPct val="90000"/>
              </a:lnSpc>
              <a:spcBef>
                <a:spcPts val="1000"/>
              </a:spcBef>
              <a:buClr>
                <a:srgbClr val="E25423"/>
              </a:buClr>
              <a:buFont typeface="Wingdings" panose="05000000000000000000" pitchFamily="2" charset="2"/>
              <a:buChar char="§"/>
            </a:pPr>
            <a:r>
              <a:rPr lang="en-US" sz="2400" dirty="0"/>
              <a:t>Communicate the survey objectives and assure. participants of the confidentiality of their responses.</a:t>
            </a:r>
          </a:p>
          <a:p>
            <a:pPr marL="457200" indent="-457200">
              <a:lnSpc>
                <a:spcPct val="90000"/>
              </a:lnSpc>
              <a:spcBef>
                <a:spcPts val="1000"/>
              </a:spcBef>
              <a:buClr>
                <a:srgbClr val="E25423"/>
              </a:buClr>
              <a:buFont typeface="Wingdings" panose="05000000000000000000" pitchFamily="2" charset="2"/>
              <a:buChar char="§"/>
            </a:pPr>
            <a:r>
              <a:rPr lang="en-US" sz="2400" dirty="0"/>
              <a:t>Provide an opportunity for respondents to ask questions.</a:t>
            </a:r>
          </a:p>
          <a:p>
            <a:pPr marL="457200" indent="-457200">
              <a:lnSpc>
                <a:spcPct val="90000"/>
              </a:lnSpc>
              <a:spcBef>
                <a:spcPts val="1000"/>
              </a:spcBef>
              <a:buClr>
                <a:srgbClr val="E25423"/>
              </a:buClr>
              <a:buFont typeface="Wingdings" panose="05000000000000000000" pitchFamily="2" charset="2"/>
              <a:buChar char="§"/>
            </a:pPr>
            <a:r>
              <a:rPr lang="en-US" sz="2400" dirty="0"/>
              <a:t>Seek verbal consent from participants.</a:t>
            </a:r>
          </a:p>
          <a:p>
            <a:pPr marL="457200" indent="-457200">
              <a:lnSpc>
                <a:spcPct val="90000"/>
              </a:lnSpc>
              <a:spcBef>
                <a:spcPts val="1000"/>
              </a:spcBef>
              <a:buClr>
                <a:srgbClr val="E25423"/>
              </a:buClr>
              <a:buFont typeface="Wingdings" panose="05000000000000000000" pitchFamily="2" charset="2"/>
              <a:buChar char="§"/>
            </a:pPr>
            <a:r>
              <a:rPr lang="en-US" sz="2400" dirty="0"/>
              <a:t>Conduct the interview following the informed consent process.</a:t>
            </a:r>
            <a:endParaRPr lang="fr-FR" sz="2400" dirty="0"/>
          </a:p>
        </p:txBody>
      </p:sp>
      <p:pic>
        <p:nvPicPr>
          <p:cNvPr id="2051" name="Picture 3">
            <a:extLst>
              <a:ext uri="{FF2B5EF4-FFF2-40B4-BE49-F238E27FC236}">
                <a16:creationId xmlns:a16="http://schemas.microsoft.com/office/drawing/2014/main" id="{D1B9A294-EC93-22E9-FDBD-150ADB27E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7016" y="972427"/>
            <a:ext cx="2821968" cy="376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C33617B-38A9-06D0-C9BE-21375FEB6CE8}"/>
              </a:ext>
            </a:extLst>
          </p:cNvPr>
          <p:cNvSpPr txBox="1"/>
          <p:nvPr/>
        </p:nvSpPr>
        <p:spPr>
          <a:xfrm>
            <a:off x="8897420" y="4921322"/>
            <a:ext cx="3294580" cy="1754326"/>
          </a:xfrm>
          <a:prstGeom prst="rect">
            <a:avLst/>
          </a:prstGeom>
          <a:noFill/>
        </p:spPr>
        <p:txBody>
          <a:bodyPr wrap="square" rtlCol="0">
            <a:spAutoFit/>
          </a:bodyPr>
          <a:lstStyle/>
          <a:p>
            <a:r>
              <a:rPr lang="en-US" dirty="0"/>
              <a:t> Data Collectors Introducing Themselves to a Community Member. (Photo credit: Centers for Disease Control and Prevention)</a:t>
            </a:r>
          </a:p>
          <a:p>
            <a:endParaRPr lang="en-US" dirty="0"/>
          </a:p>
        </p:txBody>
      </p:sp>
    </p:spTree>
    <p:extLst>
      <p:ext uri="{BB962C8B-B14F-4D97-AF65-F5344CB8AC3E}">
        <p14:creationId xmlns:p14="http://schemas.microsoft.com/office/powerpoint/2010/main" val="667796418"/>
      </p:ext>
    </p:extLst>
  </p:cSld>
  <p:clrMapOvr>
    <a:overrideClrMapping bg1="lt1" tx1="dk1" bg2="lt2" tx2="dk2" accent1="accent1" accent2="accent2" accent3="accent3" accent4="accent4" accent5="accent5" accent6="accent6" hlink="hlink" folHlink="folHlink"/>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757" y="274638"/>
            <a:ext cx="11366643" cy="1307582"/>
          </a:xfrm>
        </p:spPr>
        <p:txBody>
          <a:bodyPr>
            <a:normAutofit fontScale="90000"/>
          </a:bodyPr>
          <a:lstStyle/>
          <a:p>
            <a:pPr marR="0" lvl="0" algn="l" defTabSz="914400" rtl="0" eaLnBrk="1" fontAlgn="auto" latinLnBrk="0" hangingPunct="1">
              <a:lnSpc>
                <a:spcPct val="90000"/>
              </a:lnSpc>
              <a:spcBef>
                <a:spcPts val="1000"/>
              </a:spcBef>
              <a:spcAft>
                <a:spcPts val="0"/>
              </a:spcAft>
              <a:buClr>
                <a:srgbClr val="E25423"/>
              </a:buClr>
              <a:buSzTx/>
              <a:tabLst/>
              <a:defRPr/>
            </a:pPr>
            <a:r>
              <a:rPr lang="en-US" dirty="0"/>
              <a:t>Familiarize Interviewers with Questionnaires and Ensure Data Transmission Security</a:t>
            </a:r>
            <a:br>
              <a:rPr lang="en-US" dirty="0"/>
            </a:br>
            <a:br>
              <a:rPr lang="en-US" dirty="0"/>
            </a:br>
            <a:br>
              <a:rPr lang="en-US" dirty="0"/>
            </a:br>
            <a:br>
              <a:rPr lang="en-US" dirty="0"/>
            </a:br>
            <a:r>
              <a:rPr lang="en-US" dirty="0"/>
              <a:t>Familiarize Interviewers with Questionnaires and Ensure Data Transmission Security</a:t>
            </a:r>
            <a:br>
              <a:rPr lang="en-US" dirty="0"/>
            </a:br>
            <a:br>
              <a:rPr lang="en-US" dirty="0"/>
            </a:br>
            <a:br>
              <a:rPr lang="en-US" dirty="0"/>
            </a:br>
            <a:br>
              <a:rPr lang="en-US" dirty="0"/>
            </a:br>
            <a:br>
              <a:rPr lang="en-US" dirty="0"/>
            </a:br>
            <a:r>
              <a:rPr lang="en-US" dirty="0"/>
              <a:t>Familiarize Interviewers with Questionnaires and Ensure Data Transmission Security</a:t>
            </a:r>
            <a:br>
              <a:rPr lang="en-US" dirty="0"/>
            </a:br>
            <a:br>
              <a:rPr lang="en-US" dirty="0"/>
            </a:br>
            <a:br>
              <a:rPr lang="en-US" dirty="0"/>
            </a:br>
            <a:br>
              <a:rPr lang="en-US" dirty="0"/>
            </a:br>
            <a:br>
              <a:rPr lang="en-US" dirty="0"/>
            </a:br>
            <a:r>
              <a:rPr lang="en-US" dirty="0"/>
              <a:t>Familiarize Interviewers with Questionnaires and Ensure Data Transmission Security</a:t>
            </a:r>
            <a:br>
              <a:rPr lang="en-US" dirty="0"/>
            </a:br>
            <a:br>
              <a:rPr lang="en-US" dirty="0"/>
            </a:br>
            <a:br>
              <a:rPr lang="en-US" dirty="0"/>
            </a:br>
            <a:br>
              <a:rPr lang="en-US" dirty="0"/>
            </a:br>
            <a:br>
              <a:rPr lang="en-US" dirty="0"/>
            </a:br>
            <a:r>
              <a:rPr lang="en-US" sz="3600" dirty="0"/>
              <a:t>Familiarize Data Collectors with Questionnaires and Ensure Data Transmission Security</a:t>
            </a:r>
          </a:p>
        </p:txBody>
      </p:sp>
      <p:sp>
        <p:nvSpPr>
          <p:cNvPr id="3" name="Espace réservé du texte 2"/>
          <p:cNvSpPr>
            <a:spLocks noGrp="1"/>
          </p:cNvSpPr>
          <p:nvPr>
            <p:ph type="body" sz="quarter" idx="10"/>
          </p:nvPr>
        </p:nvSpPr>
        <p:spPr>
          <a:xfrm>
            <a:off x="380144" y="2208943"/>
            <a:ext cx="11202256" cy="3791807"/>
          </a:xfrm>
        </p:spPr>
        <p:txBody>
          <a:bodyPr>
            <a:normAutofit/>
          </a:bodyPr>
          <a:lstStyle/>
          <a:p>
            <a:pPr lvl="0"/>
            <a:r>
              <a:rPr lang="en-US" dirty="0">
                <a:solidFill>
                  <a:schemeClr val="tx1"/>
                </a:solidFill>
              </a:rPr>
              <a:t>Ensure interviewers understand the survey questions and how to ask them.</a:t>
            </a:r>
          </a:p>
          <a:p>
            <a:pPr lvl="0"/>
            <a:r>
              <a:rPr lang="en-US" dirty="0">
                <a:solidFill>
                  <a:schemeClr val="tx1"/>
                </a:solidFill>
              </a:rPr>
              <a:t>Conduct survey data collection using paper questionnaires.</a:t>
            </a:r>
          </a:p>
          <a:p>
            <a:pPr lvl="1"/>
            <a:r>
              <a:rPr lang="fr-FR" sz="2400" dirty="0">
                <a:solidFill>
                  <a:schemeClr val="tx1"/>
                </a:solidFill>
              </a:rPr>
              <a:t> </a:t>
            </a:r>
            <a:r>
              <a:rPr lang="en-US" sz="2400" dirty="0">
                <a:solidFill>
                  <a:schemeClr val="tx1"/>
                </a:solidFill>
              </a:rPr>
              <a:t>Verify that all questions on the questionnaire are answered.</a:t>
            </a:r>
          </a:p>
          <a:p>
            <a:pPr lvl="1"/>
            <a:r>
              <a:rPr lang="en-US" sz="2400" dirty="0">
                <a:solidFill>
                  <a:schemeClr val="tx1"/>
                </a:solidFill>
              </a:rPr>
              <a:t>Submit the completed questionnaires to the supervisor at the end of the day.</a:t>
            </a:r>
          </a:p>
          <a:p>
            <a:pPr>
              <a:defRPr/>
            </a:pPr>
            <a:r>
              <a:rPr kumimoji="0" lang="en-US" sz="2667" b="0" i="0" u="none" strike="noStrike" kern="1200" cap="none" spc="0" normalizeH="0" baseline="0" noProof="0" dirty="0">
                <a:ln>
                  <a:noFill/>
                </a:ln>
                <a:solidFill>
                  <a:prstClr val="black"/>
                </a:solidFill>
                <a:effectLst/>
                <a:uLnTx/>
                <a:uFillTx/>
                <a:latin typeface="Calibri" panose="020F0502020204030204"/>
                <a:ea typeface="+mn-ea"/>
                <a:cs typeface="+mn-cs"/>
              </a:rPr>
              <a:t>Conduct survey data collection using tablet.</a:t>
            </a:r>
          </a:p>
          <a:p>
            <a:pPr lvl="1">
              <a:defRPr/>
            </a:pPr>
            <a:r>
              <a:rPr lang="en-US" dirty="0">
                <a:solidFill>
                  <a:prstClr val="black"/>
                </a:solidFill>
                <a:latin typeface="Calibri" panose="020F0502020204030204"/>
              </a:rPr>
              <a:t>Allow interviewers to practice recording and submitting data.</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dirty="0"/>
          </a:p>
        </p:txBody>
      </p:sp>
    </p:spTree>
    <p:extLst>
      <p:ext uri="{BB962C8B-B14F-4D97-AF65-F5344CB8AC3E}">
        <p14:creationId xmlns:p14="http://schemas.microsoft.com/office/powerpoint/2010/main" val="324000248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451419"/>
          </a:xfrm>
        </p:spPr>
        <p:txBody>
          <a:bodyPr>
            <a:normAutofit fontScale="90000"/>
          </a:bodyPr>
          <a:lstStyle/>
          <a:p>
            <a:br>
              <a:rPr lang="fr-FR" dirty="0"/>
            </a:br>
            <a:r>
              <a:rPr lang="fr-FR" dirty="0"/>
              <a:t>Daily Data Collection Planning</a:t>
            </a:r>
            <a:br>
              <a:rPr lang="en-US" dirty="0"/>
            </a:br>
            <a:endParaRPr lang="en-US" dirty="0"/>
          </a:p>
        </p:txBody>
      </p:sp>
      <p:sp>
        <p:nvSpPr>
          <p:cNvPr id="3" name="Espace réservé du texte 2"/>
          <p:cNvSpPr>
            <a:spLocks noGrp="1"/>
          </p:cNvSpPr>
          <p:nvPr>
            <p:ph type="body" sz="quarter" idx="10"/>
          </p:nvPr>
        </p:nvSpPr>
        <p:spPr/>
        <p:txBody>
          <a:bodyPr>
            <a:normAutofit fontScale="92500"/>
          </a:bodyPr>
          <a:lstStyle/>
          <a:p>
            <a:r>
              <a:rPr lang="en-US" dirty="0">
                <a:solidFill>
                  <a:schemeClr val="tx1"/>
                </a:solidFill>
              </a:rPr>
              <a:t>Key Elements to Consider:</a:t>
            </a:r>
          </a:p>
          <a:p>
            <a:pPr lvl="1"/>
            <a:r>
              <a:rPr lang="en-US" dirty="0">
                <a:solidFill>
                  <a:schemeClr val="tx1"/>
                </a:solidFill>
              </a:rPr>
              <a:t>Number of Surveys per Day:</a:t>
            </a:r>
          </a:p>
          <a:p>
            <a:pPr lvl="2"/>
            <a:r>
              <a:rPr lang="en-US" dirty="0">
                <a:solidFill>
                  <a:schemeClr val="tx1"/>
                </a:solidFill>
              </a:rPr>
              <a:t>Determine the feasible number of surveys based on field setting and survey duration.</a:t>
            </a:r>
            <a:endParaRPr lang="fr-FR" dirty="0">
              <a:solidFill>
                <a:schemeClr val="tx1"/>
              </a:solidFill>
            </a:endParaRPr>
          </a:p>
          <a:p>
            <a:pPr lvl="1"/>
            <a:r>
              <a:rPr lang="fr-FR" dirty="0">
                <a:solidFill>
                  <a:schemeClr val="tx1"/>
                </a:solidFill>
              </a:rPr>
              <a:t>Geographic Proximity:</a:t>
            </a:r>
          </a:p>
          <a:p>
            <a:pPr lvl="2"/>
            <a:r>
              <a:rPr lang="en-US" dirty="0">
                <a:solidFill>
                  <a:schemeClr val="tx1"/>
                </a:solidFill>
              </a:rPr>
              <a:t>Assign interviews based on geographic proximity to optimize efficiency.</a:t>
            </a:r>
          </a:p>
          <a:p>
            <a:pPr lvl="1"/>
            <a:r>
              <a:rPr lang="fr-FR" dirty="0">
                <a:solidFill>
                  <a:schemeClr val="tx1"/>
                </a:solidFill>
              </a:rPr>
              <a:t>Team Relocation: </a:t>
            </a:r>
          </a:p>
          <a:p>
            <a:pPr lvl="2"/>
            <a:r>
              <a:rPr lang="en-US" dirty="0">
                <a:solidFill>
                  <a:schemeClr val="tx1"/>
                </a:solidFill>
              </a:rPr>
              <a:t>Maximize supervision opportunities by strategically relocating teams.</a:t>
            </a:r>
            <a:endParaRPr lang="fr-FR" dirty="0">
              <a:solidFill>
                <a:schemeClr val="tx1"/>
              </a:solidFill>
            </a:endParaRPr>
          </a:p>
          <a:p>
            <a:pPr lvl="1"/>
            <a:r>
              <a:rPr lang="fr-FR" dirty="0">
                <a:solidFill>
                  <a:schemeClr val="tx1"/>
                </a:solidFill>
              </a:rPr>
              <a:t>Familiarity with the Area: </a:t>
            </a:r>
          </a:p>
          <a:p>
            <a:pPr lvl="2"/>
            <a:r>
              <a:rPr lang="en-US" dirty="0">
                <a:solidFill>
                  <a:schemeClr val="tx1"/>
                </a:solidFill>
              </a:rPr>
              <a:t>Consider the familiarity of each team with the investigation area for effective data collection.</a:t>
            </a:r>
          </a:p>
        </p:txBody>
      </p:sp>
    </p:spTree>
    <p:extLst>
      <p:ext uri="{BB962C8B-B14F-4D97-AF65-F5344CB8AC3E}">
        <p14:creationId xmlns:p14="http://schemas.microsoft.com/office/powerpoint/2010/main" val="131834450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br>
              <a:rPr lang="en-US" dirty="0"/>
            </a:br>
            <a:r>
              <a:rPr lang="fr-FR" dirty="0"/>
              <a:t>Example of a General Population Data Collection Plan</a:t>
            </a:r>
            <a:endParaRPr lang="en-US" dirty="0"/>
          </a:p>
        </p:txBody>
      </p:sp>
      <p:graphicFrame>
        <p:nvGraphicFramePr>
          <p:cNvPr id="4" name="Tableau 3"/>
          <p:cNvGraphicFramePr>
            <a:graphicFrameLocks noGrp="1"/>
          </p:cNvGraphicFramePr>
          <p:nvPr/>
        </p:nvGraphicFramePr>
        <p:xfrm>
          <a:off x="609601" y="1828799"/>
          <a:ext cx="10972798" cy="4171950"/>
        </p:xfrm>
        <a:graphic>
          <a:graphicData uri="http://schemas.openxmlformats.org/drawingml/2006/table">
            <a:tbl>
              <a:tblPr firstRow="1" firstCol="1" bandRow="1"/>
              <a:tblGrid>
                <a:gridCol w="4375953">
                  <a:extLst>
                    <a:ext uri="{9D8B030D-6E8A-4147-A177-3AD203B41FA5}">
                      <a16:colId xmlns:a16="http://schemas.microsoft.com/office/drawing/2014/main" val="170161060"/>
                    </a:ext>
                  </a:extLst>
                </a:gridCol>
                <a:gridCol w="1424269">
                  <a:extLst>
                    <a:ext uri="{9D8B030D-6E8A-4147-A177-3AD203B41FA5}">
                      <a16:colId xmlns:a16="http://schemas.microsoft.com/office/drawing/2014/main" val="944611392"/>
                    </a:ext>
                  </a:extLst>
                </a:gridCol>
                <a:gridCol w="1753453">
                  <a:extLst>
                    <a:ext uri="{9D8B030D-6E8A-4147-A177-3AD203B41FA5}">
                      <a16:colId xmlns:a16="http://schemas.microsoft.com/office/drawing/2014/main" val="858776502"/>
                    </a:ext>
                  </a:extLst>
                </a:gridCol>
                <a:gridCol w="1753453">
                  <a:extLst>
                    <a:ext uri="{9D8B030D-6E8A-4147-A177-3AD203B41FA5}">
                      <a16:colId xmlns:a16="http://schemas.microsoft.com/office/drawing/2014/main" val="205851745"/>
                    </a:ext>
                  </a:extLst>
                </a:gridCol>
                <a:gridCol w="1665670">
                  <a:extLst>
                    <a:ext uri="{9D8B030D-6E8A-4147-A177-3AD203B41FA5}">
                      <a16:colId xmlns:a16="http://schemas.microsoft.com/office/drawing/2014/main" val="1028517172"/>
                    </a:ext>
                  </a:extLst>
                </a:gridCol>
              </a:tblGrid>
              <a:tr h="834390">
                <a:tc>
                  <a:txBody>
                    <a:bodyPr/>
                    <a:lstStyle/>
                    <a:p>
                      <a:pPr algn="ctr">
                        <a:lnSpc>
                          <a:spcPct val="107000"/>
                        </a:lnSpc>
                        <a:spcAft>
                          <a:spcPts val="800"/>
                        </a:spcAft>
                      </a:pPr>
                      <a:r>
                        <a:rPr lang="en-US" sz="2000" b="1" dirty="0">
                          <a:effectLst/>
                          <a:latin typeface="Calibri" panose="020F0502020204030204" pitchFamily="34" charset="0"/>
                          <a:ea typeface="Times New Roman" panose="02020603050405020304" pitchFamily="18" charset="0"/>
                          <a:cs typeface="Times New Roman" panose="02020603050405020304" pitchFamily="18" charset="0"/>
                        </a:rPr>
                        <a:t>Team</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Health zone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Village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Interviews (men)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Interviews (women)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3250764"/>
                  </a:ext>
                </a:extLst>
              </a:tr>
              <a:tr h="834390">
                <a:tc>
                  <a:txBody>
                    <a:bodyPr/>
                    <a:lstStyle/>
                    <a:p>
                      <a:pPr>
                        <a:lnSpc>
                          <a:spcPct val="107000"/>
                        </a:lnSpc>
                        <a:spcAft>
                          <a:spcPts val="800"/>
                        </a:spcAft>
                      </a:pPr>
                      <a:r>
                        <a:rPr lang="fr-FR" sz="2000">
                          <a:effectLst/>
                          <a:latin typeface="Calibri" panose="020F0502020204030204" pitchFamily="34" charset="0"/>
                          <a:ea typeface="Times New Roman" panose="02020603050405020304" pitchFamily="18" charset="0"/>
                          <a:cs typeface="Times New Roman" panose="02020603050405020304" pitchFamily="18" charset="0"/>
                        </a:rPr>
                        <a:t>Team 1 (person A, person B)</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Katwa</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Kihumulire</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4</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4</a:t>
                      </a:r>
                    </a:p>
                  </a:txBody>
                  <a:tcPr marL="6350" marR="635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63860194"/>
                  </a:ext>
                </a:extLst>
              </a:tr>
              <a:tr h="834390">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Team 1 </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Katwa</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Matanda</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3</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3</a:t>
                      </a:r>
                    </a:p>
                  </a:txBody>
                  <a:tcPr marL="6350" marR="6350" marT="0" marB="0">
                    <a:lnL>
                      <a:noFill/>
                    </a:lnL>
                    <a:lnR>
                      <a:noFill/>
                    </a:lnR>
                    <a:lnT>
                      <a:noFill/>
                    </a:lnT>
                    <a:lnB>
                      <a:noFill/>
                    </a:lnB>
                  </a:tcPr>
                </a:tc>
                <a:extLst>
                  <a:ext uri="{0D108BD9-81ED-4DB2-BD59-A6C34878D82A}">
                    <a16:rowId xmlns:a16="http://schemas.microsoft.com/office/drawing/2014/main" val="3256323964"/>
                  </a:ext>
                </a:extLst>
              </a:tr>
              <a:tr h="834390">
                <a:tc>
                  <a:txBody>
                    <a:bodyPr/>
                    <a:lstStyle/>
                    <a:p>
                      <a:pPr>
                        <a:lnSpc>
                          <a:spcPct val="107000"/>
                        </a:lnSpc>
                        <a:spcAft>
                          <a:spcPts val="800"/>
                        </a:spcAft>
                      </a:pP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Team 2 (</a:t>
                      </a:r>
                      <a:r>
                        <a:rPr lang="fr-FR" sz="2000" dirty="0" err="1">
                          <a:effectLst/>
                          <a:latin typeface="Calibri" panose="020F0502020204030204" pitchFamily="34" charset="0"/>
                          <a:ea typeface="Times New Roman" panose="02020603050405020304" pitchFamily="18" charset="0"/>
                          <a:cs typeface="Times New Roman" panose="02020603050405020304" pitchFamily="18" charset="0"/>
                        </a:rPr>
                        <a:t>person</a:t>
                      </a: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 C, </a:t>
                      </a:r>
                      <a:r>
                        <a:rPr lang="fr-FR" sz="2000" dirty="0" err="1">
                          <a:effectLst/>
                          <a:latin typeface="Calibri" panose="020F0502020204030204" pitchFamily="34" charset="0"/>
                          <a:ea typeface="Times New Roman" panose="02020603050405020304" pitchFamily="18" charset="0"/>
                          <a:cs typeface="Times New Roman" panose="02020603050405020304" pitchFamily="18" charset="0"/>
                        </a:rPr>
                        <a:t>person</a:t>
                      </a:r>
                      <a:r>
                        <a:rPr lang="fr-FR" sz="2000" dirty="0">
                          <a:effectLst/>
                          <a:latin typeface="Calibri" panose="020F0502020204030204" pitchFamily="34" charset="0"/>
                          <a:ea typeface="Times New Roman" panose="02020603050405020304" pitchFamily="18" charset="0"/>
                          <a:cs typeface="Times New Roman" panose="02020603050405020304" pitchFamily="18" charset="0"/>
                        </a:rPr>
                        <a:t> D)</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Butembo</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Bwinyole</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5</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5</a:t>
                      </a:r>
                    </a:p>
                  </a:txBody>
                  <a:tcPr marL="6350" marR="6350" marT="0" marB="0">
                    <a:lnL>
                      <a:noFill/>
                    </a:lnL>
                    <a:lnR>
                      <a:noFill/>
                    </a:lnR>
                    <a:lnT>
                      <a:noFill/>
                    </a:lnT>
                    <a:lnB>
                      <a:noFill/>
                    </a:lnB>
                  </a:tcPr>
                </a:tc>
                <a:extLst>
                  <a:ext uri="{0D108BD9-81ED-4DB2-BD59-A6C34878D82A}">
                    <a16:rowId xmlns:a16="http://schemas.microsoft.com/office/drawing/2014/main" val="3556893505"/>
                  </a:ext>
                </a:extLst>
              </a:tr>
              <a:tr h="834390">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gn="ctr">
                        <a:lnSpc>
                          <a:spcPct val="107000"/>
                        </a:lnSpc>
                        <a:spcAft>
                          <a:spcPts val="800"/>
                        </a:spcAft>
                      </a:pPr>
                      <a:r>
                        <a:rPr lang="en-US" sz="200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tc>
                  <a:txBody>
                    <a:bodyPr/>
                    <a:lstStyle/>
                    <a:p>
                      <a:pPr algn="ctr">
                        <a:lnSpc>
                          <a:spcPct val="107000"/>
                        </a:lnSpc>
                        <a:spcAft>
                          <a:spcPts val="80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Etc...</a:t>
                      </a:r>
                    </a:p>
                  </a:txBody>
                  <a:tcPr marL="6350" marR="6350" marT="0" marB="0">
                    <a:lnL>
                      <a:noFill/>
                    </a:lnL>
                    <a:lnR>
                      <a:noFill/>
                    </a:lnR>
                    <a:lnT>
                      <a:noFill/>
                    </a:lnT>
                    <a:lnB>
                      <a:noFill/>
                    </a:lnB>
                  </a:tcPr>
                </a:tc>
                <a:extLst>
                  <a:ext uri="{0D108BD9-81ED-4DB2-BD59-A6C34878D82A}">
                    <a16:rowId xmlns:a16="http://schemas.microsoft.com/office/drawing/2014/main" val="1644078183"/>
                  </a:ext>
                </a:extLst>
              </a:tr>
            </a:tbl>
          </a:graphicData>
        </a:graphic>
      </p:graphicFrame>
    </p:spTree>
    <p:extLst>
      <p:ext uri="{BB962C8B-B14F-4D97-AF65-F5344CB8AC3E}">
        <p14:creationId xmlns:p14="http://schemas.microsoft.com/office/powerpoint/2010/main" val="214650769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a:bodyPr>
          <a:lstStyle/>
          <a:p>
            <a:r>
              <a:rPr lang="en-US" sz="3600" dirty="0"/>
              <a:t>Estimating the Required Number of Data Collectors for a Survey</a:t>
            </a:r>
          </a:p>
        </p:txBody>
      </p:sp>
      <p:sp>
        <p:nvSpPr>
          <p:cNvPr id="3" name="Espace réservé du texte 2"/>
          <p:cNvSpPr>
            <a:spLocks noGrp="1"/>
          </p:cNvSpPr>
          <p:nvPr>
            <p:ph type="body" sz="quarter" idx="10"/>
          </p:nvPr>
        </p:nvSpPr>
        <p:spPr>
          <a:xfrm>
            <a:off x="603081" y="1623606"/>
            <a:ext cx="6133024" cy="4411980"/>
          </a:xfrm>
        </p:spPr>
        <p:txBody>
          <a:bodyPr/>
          <a:lstStyle/>
          <a:p>
            <a:r>
              <a:rPr lang="en-US" dirty="0">
                <a:solidFill>
                  <a:schemeClr val="tx1"/>
                </a:solidFill>
              </a:rPr>
              <a:t>Determine the number of investigators based on the geographic extent and the number of units to be visited.</a:t>
            </a:r>
          </a:p>
          <a:p>
            <a:r>
              <a:rPr lang="en-US" dirty="0">
                <a:solidFill>
                  <a:schemeClr val="tx1"/>
                </a:solidFill>
              </a:rPr>
              <a:t>Assess the accessibility of households to ensure efficient data collection within the available time.</a:t>
            </a:r>
          </a:p>
          <a:p>
            <a:r>
              <a:rPr lang="en-US" dirty="0">
                <a:solidFill>
                  <a:schemeClr val="tx1"/>
                </a:solidFill>
              </a:rPr>
              <a:t>Plan to deploy data collectors in teams of two or more to enhance effectiveness and support collaboration.</a:t>
            </a:r>
          </a:p>
        </p:txBody>
      </p:sp>
      <p:pic>
        <p:nvPicPr>
          <p:cNvPr id="3075" name="Picture 3">
            <a:extLst>
              <a:ext uri="{FF2B5EF4-FFF2-40B4-BE49-F238E27FC236}">
                <a16:creationId xmlns:a16="http://schemas.microsoft.com/office/drawing/2014/main" id="{24D6C8C1-4C55-1798-B28C-A39A5FE9C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1396" y="1527125"/>
            <a:ext cx="5080604" cy="397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C091AF-7F86-0677-F600-E51EA45D015C}"/>
              </a:ext>
            </a:extLst>
          </p:cNvPr>
          <p:cNvSpPr txBox="1"/>
          <p:nvPr/>
        </p:nvSpPr>
        <p:spPr>
          <a:xfrm>
            <a:off x="7027817" y="5560760"/>
            <a:ext cx="5080604" cy="1200329"/>
          </a:xfrm>
          <a:prstGeom prst="rect">
            <a:avLst/>
          </a:prstGeom>
          <a:noFill/>
        </p:spPr>
        <p:txBody>
          <a:bodyPr wrap="square" rtlCol="0">
            <a:spAutoFit/>
          </a:bodyPr>
          <a:lstStyle/>
          <a:p>
            <a:r>
              <a:rPr lang="en-US" dirty="0"/>
              <a:t>Pre-Deployment Meeting with Data Collectors (Photo credit: Centers for Disease Control and Prevention)</a:t>
            </a:r>
          </a:p>
          <a:p>
            <a:endParaRPr lang="en-US" dirty="0"/>
          </a:p>
        </p:txBody>
      </p:sp>
    </p:spTree>
    <p:extLst>
      <p:ext uri="{BB962C8B-B14F-4D97-AF65-F5344CB8AC3E}">
        <p14:creationId xmlns:p14="http://schemas.microsoft.com/office/powerpoint/2010/main" val="153186597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23269"/>
            <a:ext cx="10972800" cy="1143000"/>
          </a:xfrm>
        </p:spPr>
        <p:txBody>
          <a:bodyPr anchor="ctr">
            <a:normAutofit/>
          </a:bodyPr>
          <a:lstStyle/>
          <a:p>
            <a:r>
              <a:rPr lang="en-US" sz="3200" dirty="0"/>
              <a:t>Data Collection Materials for Survey (Tablets or Paper Surveys)</a:t>
            </a:r>
          </a:p>
        </p:txBody>
      </p:sp>
      <p:sp>
        <p:nvSpPr>
          <p:cNvPr id="3" name="Espace réservé du texte 2"/>
          <p:cNvSpPr>
            <a:spLocks noGrp="1"/>
          </p:cNvSpPr>
          <p:nvPr>
            <p:ph type="body" sz="quarter" idx="10"/>
          </p:nvPr>
        </p:nvSpPr>
        <p:spPr>
          <a:xfrm>
            <a:off x="609600" y="1212352"/>
            <a:ext cx="10972800" cy="5322012"/>
          </a:xfrm>
        </p:spPr>
        <p:txBody>
          <a:bodyPr>
            <a:noAutofit/>
          </a:bodyPr>
          <a:lstStyle/>
          <a:p>
            <a:r>
              <a:rPr lang="en-US" sz="2800" dirty="0">
                <a:solidFill>
                  <a:schemeClr val="tx1"/>
                </a:solidFill>
              </a:rPr>
              <a:t>A written plan provided by the supervisor for data collection, regardless of using tablets or paper surveys.</a:t>
            </a:r>
          </a:p>
          <a:p>
            <a:pPr lvl="1"/>
            <a:r>
              <a:rPr lang="en-US" sz="2800" dirty="0">
                <a:solidFill>
                  <a:schemeClr val="tx1"/>
                </a:solidFill>
              </a:rPr>
              <a:t>The plan includes instructions on survey areas, home selection, and respondent criteria.</a:t>
            </a:r>
          </a:p>
          <a:p>
            <a:r>
              <a:rPr lang="en-US" sz="2800" dirty="0">
                <a:solidFill>
                  <a:schemeClr val="tx1"/>
                </a:solidFill>
              </a:rPr>
              <a:t>Provide a designated space on the survey list to record visited locations and survey completion status.</a:t>
            </a:r>
          </a:p>
          <a:p>
            <a:r>
              <a:rPr lang="en-US" sz="2800" dirty="0">
                <a:solidFill>
                  <a:schemeClr val="tx1"/>
                </a:solidFill>
              </a:rPr>
              <a:t>Note refusals for paper surveys, while tablets allow for noting refusals at the beginning of the survey.</a:t>
            </a:r>
          </a:p>
          <a:p>
            <a:r>
              <a:rPr lang="en-US" sz="2800" dirty="0">
                <a:solidFill>
                  <a:schemeClr val="tx1"/>
                </a:solidFill>
              </a:rPr>
              <a:t>Include a logbook for recording refusals with paper surveys.</a:t>
            </a:r>
          </a:p>
        </p:txBody>
      </p:sp>
    </p:spTree>
    <p:extLst>
      <p:ext uri="{BB962C8B-B14F-4D97-AF65-F5344CB8AC3E}">
        <p14:creationId xmlns:p14="http://schemas.microsoft.com/office/powerpoint/2010/main" val="420959411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23269"/>
            <a:ext cx="10972800" cy="1143000"/>
          </a:xfrm>
        </p:spPr>
        <p:txBody>
          <a:bodyPr anchor="ctr">
            <a:normAutofit/>
          </a:bodyPr>
          <a:lstStyle/>
          <a:p>
            <a:r>
              <a:rPr lang="en-US" sz="3600" dirty="0"/>
              <a:t>Data Collection Materials for Survey (Tablets or Paper Surveys) (Cont.)</a:t>
            </a:r>
          </a:p>
        </p:txBody>
      </p:sp>
      <p:sp>
        <p:nvSpPr>
          <p:cNvPr id="3" name="Espace réservé du texte 2"/>
          <p:cNvSpPr>
            <a:spLocks noGrp="1"/>
          </p:cNvSpPr>
          <p:nvPr>
            <p:ph type="body" sz="quarter" idx="10"/>
          </p:nvPr>
        </p:nvSpPr>
        <p:spPr>
          <a:xfrm>
            <a:off x="609600" y="1366268"/>
            <a:ext cx="10972800" cy="5168095"/>
          </a:xfrm>
        </p:spPr>
        <p:txBody>
          <a:bodyPr>
            <a:noAutofit/>
          </a:bodyPr>
          <a:lstStyle/>
          <a:p>
            <a:r>
              <a:rPr lang="en-US" sz="2800" dirty="0">
                <a:solidFill>
                  <a:schemeClr val="tx1"/>
                </a:solidFill>
              </a:rPr>
              <a:t>The data collection plan should specify the daily target number of interviews and provide instructions for handling forms or tablets at the end of each day.</a:t>
            </a:r>
          </a:p>
          <a:p>
            <a:r>
              <a:rPr lang="en-US" sz="2800" dirty="0">
                <a:solidFill>
                  <a:schemeClr val="tx1"/>
                </a:solidFill>
              </a:rPr>
              <a:t>Consider reporting the daily number of completed surveys to ensure timely completion within the allocated time.</a:t>
            </a:r>
          </a:p>
          <a:p>
            <a:r>
              <a:rPr lang="en-US" sz="2800" dirty="0">
                <a:solidFill>
                  <a:schemeClr val="tx1"/>
                </a:solidFill>
              </a:rPr>
              <a:t>Store the forms and tablets securely at the project office to safeguard completed survey data.</a:t>
            </a:r>
          </a:p>
          <a:p>
            <a:r>
              <a:rPr lang="en-US" sz="2800" dirty="0">
                <a:solidFill>
                  <a:schemeClr val="tx1"/>
                </a:solidFill>
              </a:rPr>
              <a:t>Maintain the completed survey data in a safe and well-organized manner.</a:t>
            </a:r>
          </a:p>
        </p:txBody>
      </p:sp>
    </p:spTree>
    <p:extLst>
      <p:ext uri="{BB962C8B-B14F-4D97-AF65-F5344CB8AC3E}">
        <p14:creationId xmlns:p14="http://schemas.microsoft.com/office/powerpoint/2010/main" val="9141630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583" y="155046"/>
            <a:ext cx="11144037" cy="985385"/>
          </a:xfrm>
        </p:spPr>
        <p:txBody>
          <a:bodyPr>
            <a:noAutofit/>
          </a:bodyPr>
          <a:lstStyle/>
          <a:p>
            <a:pPr>
              <a:spcBef>
                <a:spcPts val="0"/>
              </a:spcBef>
            </a:pPr>
            <a:r>
              <a:rPr lang="en-US" sz="3200" dirty="0">
                <a:solidFill>
                  <a:srgbClr val="DA521E"/>
                </a:solidFill>
                <a:latin typeface="+mn-lt"/>
                <a:ea typeface="+mn-ea"/>
                <a:cs typeface="+mn-cs"/>
              </a:rPr>
              <a:t>Understanding the Essential Steps Prior to Initiating a KAP Study</a:t>
            </a:r>
          </a:p>
        </p:txBody>
      </p:sp>
      <p:sp>
        <p:nvSpPr>
          <p:cNvPr id="8" name="TextBox 7">
            <a:extLst>
              <a:ext uri="{FF2B5EF4-FFF2-40B4-BE49-F238E27FC236}">
                <a16:creationId xmlns:a16="http://schemas.microsoft.com/office/drawing/2014/main" id="{7C469EAF-0C83-96C0-F9DA-672019155C54}"/>
              </a:ext>
            </a:extLst>
          </p:cNvPr>
          <p:cNvSpPr txBox="1">
            <a:spLocks noGrp="1" noRot="1" noMove="1" noResize="1" noEditPoints="1" noAdjustHandles="1" noChangeArrowheads="1" noChangeShapeType="1"/>
          </p:cNvSpPr>
          <p:nvPr/>
        </p:nvSpPr>
        <p:spPr>
          <a:xfrm>
            <a:off x="356259" y="1364343"/>
            <a:ext cx="11582312" cy="4351961"/>
          </a:xfrm>
          <a:prstGeom prst="rect">
            <a:avLst/>
          </a:prstGeom>
          <a:noFill/>
        </p:spPr>
        <p:txBody>
          <a:bodyPr wrap="square">
            <a:spAutoFit/>
          </a:bodyPr>
          <a:lstStyle/>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Timeline for Planning Activities and Stakeholders:</a:t>
            </a:r>
          </a:p>
          <a:p>
            <a:pPr marL="685800" lvl="1" indent="-228600">
              <a:lnSpc>
                <a:spcPct val="90000"/>
              </a:lnSpc>
              <a:spcBef>
                <a:spcPts val="500"/>
              </a:spcBef>
              <a:buClr>
                <a:srgbClr val="8D8B00"/>
              </a:buClr>
              <a:buFont typeface="Arial" panose="020B0604020202020204" pitchFamily="34" charset="0"/>
              <a:buChar char="•"/>
            </a:pPr>
            <a:r>
              <a:rPr lang="en-US" sz="2800" dirty="0"/>
              <a:t>Develop a timeline outlining the activities at each stage of the study.</a:t>
            </a:r>
          </a:p>
          <a:p>
            <a:pPr marL="685800" lvl="1" indent="-228600">
              <a:lnSpc>
                <a:spcPct val="90000"/>
              </a:lnSpc>
              <a:spcBef>
                <a:spcPts val="500"/>
              </a:spcBef>
              <a:buClr>
                <a:srgbClr val="8D8B00"/>
              </a:buClr>
              <a:buFont typeface="Arial" panose="020B0604020202020204" pitchFamily="34" charset="0"/>
              <a:buChar char="•"/>
            </a:pPr>
            <a:r>
              <a:rPr lang="en-US" sz="2800" dirty="0"/>
              <a:t>Identify the stakeholders involved and their roles throughout the process.</a:t>
            </a:r>
            <a:endParaRPr lang="en-US" sz="2800" dirty="0">
              <a:solidFill>
                <a:srgbClr val="374151"/>
              </a:solidFill>
              <a:latin typeface="Söhne"/>
            </a:endParaRPr>
          </a:p>
          <a:p>
            <a:pPr marL="290513" lvl="1" indent="-290513">
              <a:lnSpc>
                <a:spcPct val="90000"/>
              </a:lnSpc>
              <a:spcBef>
                <a:spcPts val="600"/>
              </a:spcBef>
              <a:spcAft>
                <a:spcPts val="600"/>
              </a:spcAft>
              <a:buClr>
                <a:srgbClr val="DA521E"/>
              </a:buClr>
              <a:buFont typeface="Wingdings" panose="05000000000000000000" pitchFamily="2" charset="2"/>
              <a:buChar char="§"/>
              <a:tabLst>
                <a:tab pos="914400" algn="l"/>
              </a:tabLst>
            </a:pPr>
            <a:r>
              <a:rPr lang="en-US" sz="2800" dirty="0"/>
              <a:t>Financial Resources:</a:t>
            </a:r>
          </a:p>
          <a:p>
            <a:pPr marL="685800" lvl="1" indent="-228600">
              <a:lnSpc>
                <a:spcPct val="90000"/>
              </a:lnSpc>
              <a:spcBef>
                <a:spcPts val="500"/>
              </a:spcBef>
              <a:buClr>
                <a:srgbClr val="8D8B00"/>
              </a:buClr>
              <a:buFont typeface="Arial" panose="020B0604020202020204" pitchFamily="34" charset="0"/>
              <a:buChar char="•"/>
            </a:pPr>
            <a:r>
              <a:rPr lang="en-US" sz="2800" dirty="0"/>
              <a:t>Consider the financial aspects of the study.</a:t>
            </a:r>
          </a:p>
          <a:p>
            <a:pPr marL="685800" lvl="1" indent="-228600">
              <a:lnSpc>
                <a:spcPct val="90000"/>
              </a:lnSpc>
              <a:spcBef>
                <a:spcPts val="500"/>
              </a:spcBef>
              <a:buClr>
                <a:srgbClr val="8D8B00"/>
              </a:buClr>
              <a:buFont typeface="Arial" panose="020B0604020202020204" pitchFamily="34" charset="0"/>
              <a:buChar char="•"/>
            </a:pPr>
            <a:r>
              <a:rPr lang="en-US" sz="2800" dirty="0"/>
              <a:t>Develop a financing plan and budget to ensure adequate resources are available.</a:t>
            </a:r>
          </a:p>
          <a:p>
            <a:pPr marL="747713" lvl="2" indent="-290513">
              <a:lnSpc>
                <a:spcPct val="90000"/>
              </a:lnSpc>
              <a:spcBef>
                <a:spcPts val="600"/>
              </a:spcBef>
              <a:spcAft>
                <a:spcPts val="600"/>
              </a:spcAft>
              <a:buClr>
                <a:srgbClr val="DA521E"/>
              </a:buClr>
              <a:buFont typeface="Wingdings" panose="05000000000000000000" pitchFamily="2" charset="2"/>
              <a:buChar char="§"/>
              <a:tabLst>
                <a:tab pos="914400" algn="l"/>
              </a:tabLst>
            </a:pPr>
            <a:endParaRPr lang="en-US" sz="2800" dirty="0"/>
          </a:p>
          <a:p>
            <a:pPr>
              <a:lnSpc>
                <a:spcPct val="90000"/>
              </a:lnSpc>
              <a:spcBef>
                <a:spcPts val="1000"/>
              </a:spcBef>
              <a:buClr>
                <a:srgbClr val="E25423"/>
              </a:buClr>
            </a:pPr>
            <a:endParaRPr lang="fr-FR" sz="2800" dirty="0"/>
          </a:p>
        </p:txBody>
      </p:sp>
    </p:spTree>
    <p:extLst>
      <p:ext uri="{BB962C8B-B14F-4D97-AF65-F5344CB8AC3E}">
        <p14:creationId xmlns:p14="http://schemas.microsoft.com/office/powerpoint/2010/main" val="1797085916"/>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655803"/>
          </a:xfrm>
        </p:spPr>
        <p:txBody>
          <a:bodyPr anchor="t">
            <a:normAutofit fontScale="90000"/>
          </a:bodyPr>
          <a:lstStyle/>
          <a:p>
            <a:r>
              <a:rPr lang="en-US" sz="4000" dirty="0"/>
              <a:t>Data Collection Supervision</a:t>
            </a:r>
            <a:br>
              <a:rPr lang="en-US" dirty="0"/>
            </a:br>
            <a:endParaRPr lang="en-US" dirty="0"/>
          </a:p>
        </p:txBody>
      </p:sp>
      <p:sp>
        <p:nvSpPr>
          <p:cNvPr id="3" name="Espace réservé du texte 2"/>
          <p:cNvSpPr>
            <a:spLocks noGrp="1"/>
          </p:cNvSpPr>
          <p:nvPr>
            <p:ph type="body" sz="quarter" idx="10"/>
          </p:nvPr>
        </p:nvSpPr>
        <p:spPr/>
        <p:txBody>
          <a:bodyPr>
            <a:noAutofit/>
          </a:bodyPr>
          <a:lstStyle/>
          <a:p>
            <a:r>
              <a:rPr lang="fr-FR" sz="2600" dirty="0">
                <a:solidFill>
                  <a:prstClr val="black"/>
                </a:solidFill>
                <a:latin typeface="Calibri" panose="020F0502020204030204"/>
              </a:rPr>
              <a:t>A team of field supervisors:</a:t>
            </a:r>
            <a:endParaRPr lang="en-US" sz="2600" dirty="0">
              <a:solidFill>
                <a:prstClr val="black"/>
              </a:solidFill>
              <a:latin typeface="Calibri" panose="020F0502020204030204"/>
            </a:endParaRPr>
          </a:p>
          <a:p>
            <a:pPr lvl="1"/>
            <a:r>
              <a:rPr lang="en-US" sz="2600" dirty="0">
                <a:solidFill>
                  <a:prstClr val="black"/>
                </a:solidFill>
                <a:latin typeface="Calibri" panose="020F0502020204030204"/>
              </a:rPr>
              <a:t>Provide daily supervision and support to data collectors.</a:t>
            </a:r>
          </a:p>
          <a:p>
            <a:pPr lvl="1"/>
            <a:r>
              <a:rPr lang="en-US" sz="2600" dirty="0">
                <a:solidFill>
                  <a:prstClr val="black"/>
                </a:solidFill>
                <a:latin typeface="Calibri" panose="020F0502020204030204"/>
              </a:rPr>
              <a:t>Assist in case of difficulties.</a:t>
            </a:r>
          </a:p>
          <a:p>
            <a:pPr lvl="1"/>
            <a:r>
              <a:rPr lang="en-US" sz="2600" dirty="0">
                <a:solidFill>
                  <a:prstClr val="black"/>
                </a:solidFill>
                <a:latin typeface="Calibri" panose="020F0502020204030204"/>
              </a:rPr>
              <a:t>Communicate with the field coordinator regarding significant changes or concerns.</a:t>
            </a:r>
          </a:p>
          <a:p>
            <a:pPr marL="457189" lvl="1" indent="-457189">
              <a:spcBef>
                <a:spcPts val="1000"/>
              </a:spcBef>
              <a:buClr>
                <a:srgbClr val="E25423"/>
              </a:buClr>
              <a:buFont typeface="Wingdings" panose="05000000000000000000" pitchFamily="2" charset="2"/>
              <a:buChar char="§"/>
            </a:pPr>
            <a:r>
              <a:rPr lang="en-US" sz="2600" dirty="0">
                <a:solidFill>
                  <a:prstClr val="black"/>
                </a:solidFill>
                <a:latin typeface="Calibri" panose="020F0502020204030204"/>
              </a:rPr>
              <a:t>The field coordinator:</a:t>
            </a:r>
          </a:p>
          <a:p>
            <a:pPr lvl="1"/>
            <a:r>
              <a:rPr lang="en-US" sz="2600" dirty="0">
                <a:solidFill>
                  <a:prstClr val="black"/>
                </a:solidFill>
                <a:latin typeface="Calibri" panose="020F0502020204030204"/>
              </a:rPr>
              <a:t>Supervises the supervisors.</a:t>
            </a:r>
          </a:p>
          <a:p>
            <a:pPr lvl="1"/>
            <a:r>
              <a:rPr lang="en-US" sz="2600" dirty="0">
                <a:solidFill>
                  <a:prstClr val="black"/>
                </a:solidFill>
                <a:latin typeface="Calibri" panose="020F0502020204030204"/>
              </a:rPr>
              <a:t>Provides information including team names, contact numbers, and the daily data collection plan.</a:t>
            </a:r>
          </a:p>
          <a:p>
            <a:pPr lvl="1"/>
            <a:r>
              <a:rPr lang="en-US" sz="2600" dirty="0">
                <a:solidFill>
                  <a:prstClr val="black"/>
                </a:solidFill>
                <a:latin typeface="Calibri" panose="020F0502020204030204"/>
              </a:rPr>
              <a:t>Offers support to field supervisors or data collectors in case of major problems.</a:t>
            </a:r>
          </a:p>
        </p:txBody>
      </p:sp>
    </p:spTree>
    <p:extLst>
      <p:ext uri="{BB962C8B-B14F-4D97-AF65-F5344CB8AC3E}">
        <p14:creationId xmlns:p14="http://schemas.microsoft.com/office/powerpoint/2010/main" val="393160699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801385" y="2619910"/>
            <a:ext cx="10448818" cy="1294544"/>
          </a:xfrm>
        </p:spPr>
        <p:txBody>
          <a:bodyPr>
            <a:normAutofit/>
          </a:bodyPr>
          <a:lstStyle/>
          <a:p>
            <a:r>
              <a:rPr lang="en-US" sz="3600" dirty="0"/>
              <a:t>Data Download, Cleaning, and Analysis (Sections 10, 11, 12, 13)</a:t>
            </a:r>
          </a:p>
        </p:txBody>
      </p:sp>
    </p:spTree>
    <p:extLst>
      <p:ext uri="{BB962C8B-B14F-4D97-AF65-F5344CB8AC3E}">
        <p14:creationId xmlns:p14="http://schemas.microsoft.com/office/powerpoint/2010/main" val="35884598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B15E-D8C8-4495-B1F6-D6934C9D43E5}"/>
              </a:ext>
            </a:extLst>
          </p:cNvPr>
          <p:cNvSpPr>
            <a:spLocks noGrp="1"/>
          </p:cNvSpPr>
          <p:nvPr>
            <p:ph type="title"/>
          </p:nvPr>
        </p:nvSpPr>
        <p:spPr/>
        <p:txBody>
          <a:bodyPr>
            <a:normAutofit/>
          </a:bodyPr>
          <a:lstStyle/>
          <a:p>
            <a:pPr lvl="0"/>
            <a:r>
              <a:rPr lang="en-US" sz="3600" dirty="0">
                <a:solidFill>
                  <a:schemeClr val="accent2">
                    <a:lumMod val="75000"/>
                  </a:schemeClr>
                </a:solidFill>
              </a:rPr>
              <a:t> Data Entry, Download, and Verification</a:t>
            </a:r>
            <a:endParaRPr lang="en-US" sz="3200" dirty="0">
              <a:solidFill>
                <a:schemeClr val="accent2">
                  <a:lumMod val="75000"/>
                </a:schemeClr>
              </a:solidFill>
            </a:endParaRPr>
          </a:p>
        </p:txBody>
      </p:sp>
      <p:sp>
        <p:nvSpPr>
          <p:cNvPr id="3" name="Text Placeholder 2">
            <a:extLst>
              <a:ext uri="{FF2B5EF4-FFF2-40B4-BE49-F238E27FC236}">
                <a16:creationId xmlns:a16="http://schemas.microsoft.com/office/drawing/2014/main" id="{80725D1C-6A82-4A08-AF67-7D7AC3815AAA}"/>
              </a:ext>
            </a:extLst>
          </p:cNvPr>
          <p:cNvSpPr>
            <a:spLocks noGrp="1"/>
          </p:cNvSpPr>
          <p:nvPr>
            <p:ph type="body" sz="quarter" idx="10"/>
          </p:nvPr>
        </p:nvSpPr>
        <p:spPr>
          <a:xfrm>
            <a:off x="609599" y="1545166"/>
            <a:ext cx="11336977" cy="4926885"/>
          </a:xfrm>
        </p:spPr>
        <p:txBody>
          <a:bodyPr>
            <a:normAutofit/>
          </a:bodyPr>
          <a:lstStyle/>
          <a:p>
            <a:pPr lvl="0">
              <a:lnSpc>
                <a:spcPct val="100000"/>
              </a:lnSpc>
            </a:pPr>
            <a:r>
              <a:rPr lang="en-US" sz="2800" dirty="0">
                <a:solidFill>
                  <a:schemeClr val="tx1"/>
                </a:solidFill>
              </a:rPr>
              <a:t>Ensure the data is stored in KoBo or another survey database.</a:t>
            </a:r>
          </a:p>
          <a:p>
            <a:pPr lvl="0">
              <a:lnSpc>
                <a:spcPct val="100000"/>
              </a:lnSpc>
            </a:pPr>
            <a:r>
              <a:rPr lang="en-US" sz="2800" dirty="0">
                <a:solidFill>
                  <a:schemeClr val="tx1"/>
                </a:solidFill>
              </a:rPr>
              <a:t>Follow these steps for data entry and analysis:</a:t>
            </a:r>
          </a:p>
          <a:p>
            <a:pPr lvl="1">
              <a:lnSpc>
                <a:spcPct val="100000"/>
              </a:lnSpc>
            </a:pPr>
            <a:r>
              <a:rPr lang="en-US" sz="2800" dirty="0">
                <a:solidFill>
                  <a:schemeClr val="tx1"/>
                </a:solidFill>
              </a:rPr>
              <a:t>Download the data into an Excel spreadsheet (sections 11.1, 11.2).</a:t>
            </a:r>
          </a:p>
          <a:p>
            <a:pPr lvl="1">
              <a:lnSpc>
                <a:spcPct val="100000"/>
              </a:lnSpc>
            </a:pPr>
            <a:r>
              <a:rPr lang="en-US" sz="2800" dirty="0">
                <a:solidFill>
                  <a:schemeClr val="tx1"/>
                </a:solidFill>
              </a:rPr>
              <a:t>Review the data to identify and correct any problems or download errors (section 11.3).</a:t>
            </a:r>
          </a:p>
          <a:p>
            <a:pPr lvl="1">
              <a:lnSpc>
                <a:spcPct val="100000"/>
              </a:lnSpc>
            </a:pPr>
            <a:r>
              <a:rPr lang="en-US" sz="2800" dirty="0">
                <a:solidFill>
                  <a:schemeClr val="tx1"/>
                </a:solidFill>
              </a:rPr>
              <a:t>Load the cleaned spreadsheet into the data analysis program, such as Epi Info (section 11.4).</a:t>
            </a:r>
          </a:p>
          <a:p>
            <a:pPr lvl="2">
              <a:lnSpc>
                <a:spcPct val="100000"/>
              </a:lnSpc>
            </a:pPr>
            <a:r>
              <a:rPr lang="en-US" sz="2800" dirty="0">
                <a:solidFill>
                  <a:schemeClr val="tx1"/>
                </a:solidFill>
              </a:rPr>
              <a:t>Epi Info data analysis program (11.4)</a:t>
            </a:r>
          </a:p>
          <a:p>
            <a:pPr lvl="2">
              <a:lnSpc>
                <a:spcPct val="100000"/>
              </a:lnSpc>
            </a:pPr>
            <a:r>
              <a:rPr lang="en-US" sz="2800" dirty="0">
                <a:solidFill>
                  <a:schemeClr val="tx1"/>
                </a:solidFill>
              </a:rPr>
              <a:t>Other data program of your choice (R, SPSS, SAS)</a:t>
            </a: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457200" lvl="1" indent="0">
              <a:lnSpc>
                <a:spcPct val="100000"/>
              </a:lnSpc>
              <a:buNone/>
            </a:pPr>
            <a:endParaRPr lang="en-US" sz="2800" dirty="0">
              <a:solidFill>
                <a:schemeClr val="tx1"/>
              </a:solidFill>
            </a:endParaRPr>
          </a:p>
          <a:p>
            <a:pPr lvl="1">
              <a:lnSpc>
                <a:spcPct val="100000"/>
              </a:lnSpc>
            </a:pPr>
            <a:endParaRPr lang="en-US" sz="2800" dirty="0">
              <a:solidFill>
                <a:schemeClr val="tx1"/>
              </a:solidFill>
            </a:endParaRPr>
          </a:p>
          <a:p>
            <a:pPr marL="0" indent="0">
              <a:buNone/>
            </a:pPr>
            <a:endParaRPr lang="en-US" dirty="0"/>
          </a:p>
        </p:txBody>
      </p:sp>
    </p:spTree>
    <p:extLst>
      <p:ext uri="{BB962C8B-B14F-4D97-AF65-F5344CB8AC3E}">
        <p14:creationId xmlns:p14="http://schemas.microsoft.com/office/powerpoint/2010/main" val="228644153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5901" y="801385"/>
            <a:ext cx="10986499" cy="616254"/>
          </a:xfrm>
        </p:spPr>
        <p:txBody>
          <a:bodyPr anchor="ctr">
            <a:normAutofit fontScale="90000"/>
          </a:bodyPr>
          <a:lstStyle/>
          <a:p>
            <a:pPr marR="0" lvl="0" algn="l" defTabSz="914400" rtl="0" eaLnBrk="1" fontAlgn="auto" latinLnBrk="0" hangingPunct="1">
              <a:lnSpc>
                <a:spcPct val="100000"/>
              </a:lnSpc>
              <a:spcBef>
                <a:spcPts val="0"/>
              </a:spcBef>
              <a:spcAft>
                <a:spcPts val="0"/>
              </a:spcAft>
              <a:buClrTx/>
              <a:buSzTx/>
              <a:tabLst/>
              <a:defRPr/>
            </a:pPr>
            <a:r>
              <a:rPr lang="en-US" sz="4000" dirty="0"/>
              <a:t>Entering Questionnaire Data in KoBo: Logging In and Survey Selection</a:t>
            </a:r>
            <a:br>
              <a:rPr lang="fr-FR" altLang="en-US" sz="4000" dirty="0"/>
            </a:br>
            <a:endParaRPr lang="en-US" sz="4000" dirty="0"/>
          </a:p>
        </p:txBody>
      </p:sp>
      <p:pic>
        <p:nvPicPr>
          <p:cNvPr id="4" name="Picture 3">
            <a:extLst>
              <a:ext uri="{FF2B5EF4-FFF2-40B4-BE49-F238E27FC236}">
                <a16:creationId xmlns:a16="http://schemas.microsoft.com/office/drawing/2014/main" id="{DE9B8658-A9D3-3132-C62E-CF76389E5E60}"/>
              </a:ext>
            </a:extLst>
          </p:cNvPr>
          <p:cNvPicPr>
            <a:picLocks noChangeAspect="1"/>
          </p:cNvPicPr>
          <p:nvPr/>
        </p:nvPicPr>
        <p:blipFill>
          <a:blip r:embed="rId3"/>
          <a:stretch>
            <a:fillRect/>
          </a:stretch>
        </p:blipFill>
        <p:spPr>
          <a:xfrm>
            <a:off x="495758" y="1597445"/>
            <a:ext cx="11307431" cy="3973989"/>
          </a:xfrm>
          <a:prstGeom prst="rect">
            <a:avLst/>
          </a:prstGeom>
        </p:spPr>
      </p:pic>
    </p:spTree>
    <p:extLst>
      <p:ext uri="{BB962C8B-B14F-4D97-AF65-F5344CB8AC3E}">
        <p14:creationId xmlns:p14="http://schemas.microsoft.com/office/powerpoint/2010/main" val="253051351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8640" y="674370"/>
            <a:ext cx="11376660" cy="743269"/>
          </a:xfrm>
        </p:spPr>
        <p:txBody>
          <a:bodyPr anchor="ctr">
            <a:normAutofit fontScale="90000"/>
          </a:bodyPr>
          <a:lstStyle/>
          <a:p>
            <a:r>
              <a:rPr lang="fr-FR" altLang="en-US" sz="4000" dirty="0"/>
              <a:t>Select "FORM" at the top of the screen</a:t>
            </a:r>
            <a:br>
              <a:rPr lang="fr-FR" altLang="en-US" sz="4000" dirty="0"/>
            </a:br>
            <a:r>
              <a:rPr lang="fr-FR" altLang="en-US" sz="4000" dirty="0"/>
              <a:t>then "OPEN" at the bottom right of the screen after the last question,</a:t>
            </a:r>
            <a:br>
              <a:rPr lang="fr-FR" altLang="en-US" sz="4000" dirty="0"/>
            </a:br>
            <a:endParaRPr lang="en-US" sz="4000" dirty="0"/>
          </a:p>
        </p:txBody>
      </p:sp>
      <p:sp>
        <p:nvSpPr>
          <p:cNvPr id="7" name="Rectangle 6"/>
          <p:cNvSpPr/>
          <p:nvPr/>
        </p:nvSpPr>
        <p:spPr>
          <a:xfrm>
            <a:off x="1052474" y="1417639"/>
            <a:ext cx="4853026" cy="646331"/>
          </a:xfrm>
          <a:prstGeom prst="rect">
            <a:avLst/>
          </a:prstGeom>
        </p:spPr>
        <p:txBody>
          <a:bodyPr wrap="square">
            <a:spAutoFit/>
          </a:bodyPr>
          <a:lstStyle/>
          <a:p>
            <a:endParaRPr lang="en-US" altLang="en-US" dirty="0"/>
          </a:p>
          <a:p>
            <a:endParaRPr lang="en-US" dirty="0"/>
          </a:p>
        </p:txBody>
      </p:sp>
      <p:pic>
        <p:nvPicPr>
          <p:cNvPr id="4" name="Picture 3">
            <a:extLst>
              <a:ext uri="{FF2B5EF4-FFF2-40B4-BE49-F238E27FC236}">
                <a16:creationId xmlns:a16="http://schemas.microsoft.com/office/drawing/2014/main" id="{9F5A684E-4A0D-2E25-3A53-A6B7F7DDDFC7}"/>
              </a:ext>
            </a:extLst>
          </p:cNvPr>
          <p:cNvPicPr>
            <a:picLocks noChangeAspect="1"/>
          </p:cNvPicPr>
          <p:nvPr/>
        </p:nvPicPr>
        <p:blipFill>
          <a:blip r:embed="rId3"/>
          <a:stretch>
            <a:fillRect/>
          </a:stretch>
        </p:blipFill>
        <p:spPr>
          <a:xfrm>
            <a:off x="374573" y="1740804"/>
            <a:ext cx="12192000" cy="4284870"/>
          </a:xfrm>
          <a:prstGeom prst="rect">
            <a:avLst/>
          </a:prstGeom>
        </p:spPr>
      </p:pic>
      <p:cxnSp>
        <p:nvCxnSpPr>
          <p:cNvPr id="10" name="Straight Arrow Connector 9">
            <a:extLst>
              <a:ext uri="{FF2B5EF4-FFF2-40B4-BE49-F238E27FC236}">
                <a16:creationId xmlns:a16="http://schemas.microsoft.com/office/drawing/2014/main" id="{097E95B7-1945-6BAF-4949-9ED6C50F0B8D}"/>
              </a:ext>
            </a:extLst>
          </p:cNvPr>
          <p:cNvCxnSpPr/>
          <p:nvPr/>
        </p:nvCxnSpPr>
        <p:spPr>
          <a:xfrm>
            <a:off x="6013373" y="1417639"/>
            <a:ext cx="914400"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684A101-F3F0-6F4D-F4C9-ABF3FF67A90A}"/>
              </a:ext>
            </a:extLst>
          </p:cNvPr>
          <p:cNvCxnSpPr/>
          <p:nvPr/>
        </p:nvCxnSpPr>
        <p:spPr>
          <a:xfrm>
            <a:off x="9915181" y="3999122"/>
            <a:ext cx="914400" cy="914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469975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ea typeface="Times New Roman" panose="02020603050405020304" pitchFamily="18" charset="0"/>
                <a:cs typeface="Times New Roman" panose="02020603050405020304" pitchFamily="18" charset="0"/>
              </a:rPr>
              <a:t>Download Data from KoBo</a:t>
            </a:r>
            <a:endParaRPr lang="en-US" dirty="0"/>
          </a:p>
        </p:txBody>
      </p:sp>
      <p:pic>
        <p:nvPicPr>
          <p:cNvPr id="4" name="Picture 19"/>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066800" y="1417639"/>
            <a:ext cx="10515600" cy="5059363"/>
          </a:xfrm>
          <a:ln w="3175">
            <a:solidFill>
              <a:schemeClr val="tx1"/>
            </a:solidFill>
            <a:miter lim="800000"/>
            <a:headEnd/>
            <a:tailEnd/>
          </a:ln>
        </p:spPr>
      </p:pic>
      <p:pic>
        <p:nvPicPr>
          <p:cNvPr id="5" name="Picture 19"/>
          <p:cNvPicPr>
            <a:picLocks/>
          </p:cNvPicPr>
          <p:nvPr/>
        </p:nvPicPr>
        <p:blipFill>
          <a:blip r:embed="rId3">
            <a:extLst>
              <a:ext uri="{28A0092B-C50C-407E-A947-70E740481C1C}">
                <a14:useLocalDpi xmlns:a14="http://schemas.microsoft.com/office/drawing/2010/main" val="0"/>
              </a:ext>
            </a:extLst>
          </a:blip>
          <a:srcRect/>
          <a:stretch>
            <a:fillRect/>
          </a:stretch>
        </p:blipFill>
        <p:spPr>
          <a:xfrm>
            <a:off x="609600" y="1417638"/>
            <a:ext cx="10972800" cy="5059363"/>
          </a:xfrm>
          <a:prstGeom prst="rect">
            <a:avLst/>
          </a:prstGeom>
          <a:ln w="3175">
            <a:solidFill>
              <a:schemeClr val="tx1"/>
            </a:solidFill>
            <a:miter lim="800000"/>
            <a:headEnd/>
            <a:tailEnd/>
          </a:ln>
        </p:spPr>
      </p:pic>
    </p:spTree>
    <p:extLst>
      <p:ext uri="{BB962C8B-B14F-4D97-AF65-F5344CB8AC3E}">
        <p14:creationId xmlns:p14="http://schemas.microsoft.com/office/powerpoint/2010/main" val="261521931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en-US" altLang="en-US" sz="3600" dirty="0">
                <a:cs typeface="Times New Roman" panose="02020603050405020304" pitchFamily="18" charset="0"/>
              </a:rPr>
              <a:t>Unsuitability of KoBo Data Import for Statistical Analysis due to Free Text Columns and Lengthy Variable Names</a:t>
            </a:r>
            <a:endParaRPr lang="en-US" dirty="0"/>
          </a:p>
        </p:txBody>
      </p:sp>
      <p:pic>
        <p:nvPicPr>
          <p:cNvPr id="3" name="Picture 63">
            <a:extLst>
              <a:ext uri="{FF2B5EF4-FFF2-40B4-BE49-F238E27FC236}">
                <a16:creationId xmlns:a16="http://schemas.microsoft.com/office/drawing/2014/main" id="{59660420-E057-96F4-E031-585C7FE9AE21}"/>
              </a:ext>
            </a:extLst>
          </p:cNvPr>
          <p:cNvPicPr>
            <a:picLocks/>
          </p:cNvPicPr>
          <p:nvPr/>
        </p:nvPicPr>
        <p:blipFill>
          <a:blip r:embed="rId3">
            <a:extLst>
              <a:ext uri="{28A0092B-C50C-407E-A947-70E740481C1C}">
                <a14:useLocalDpi xmlns:a14="http://schemas.microsoft.com/office/drawing/2010/main" val="0"/>
              </a:ext>
            </a:extLst>
          </a:blip>
          <a:srcRect r="18295"/>
          <a:stretch>
            <a:fillRect/>
          </a:stretch>
        </p:blipFill>
        <p:spPr>
          <a:xfrm>
            <a:off x="609600" y="1552753"/>
            <a:ext cx="10972800" cy="4551363"/>
          </a:xfrm>
          <a:prstGeom prst="rect">
            <a:avLst/>
          </a:prstGeom>
          <a:ln w="3175">
            <a:solidFill>
              <a:schemeClr val="tx1"/>
            </a:solidFill>
            <a:miter lim="800000"/>
            <a:headEnd/>
            <a:tailEnd/>
          </a:ln>
        </p:spPr>
      </p:pic>
    </p:spTree>
    <p:extLst>
      <p:ext uri="{BB962C8B-B14F-4D97-AF65-F5344CB8AC3E}">
        <p14:creationId xmlns:p14="http://schemas.microsoft.com/office/powerpoint/2010/main" val="131041635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2063" y="914399"/>
            <a:ext cx="11130337" cy="503239"/>
          </a:xfrm>
        </p:spPr>
        <p:txBody>
          <a:bodyPr anchor="ctr">
            <a:noAutofit/>
          </a:bodyPr>
          <a:lstStyle/>
          <a:p>
            <a:r>
              <a:rPr lang="en-US" dirty="0">
                <a:cs typeface="Times New Roman" panose="02020603050405020304" pitchFamily="18" charset="0"/>
              </a:rPr>
              <a:t>Use the "wrap text" option in KoBo to view the full text of each question in row 1 of the dataset.</a:t>
            </a:r>
            <a:br>
              <a:rPr lang="en-US" dirty="0">
                <a:cs typeface="Times New Roman" panose="02020603050405020304" pitchFamily="18" charset="0"/>
              </a:rPr>
            </a:br>
            <a:br>
              <a:rPr lang="en-US" dirty="0">
                <a:cs typeface="Times New Roman" panose="02020603050405020304" pitchFamily="18" charset="0"/>
              </a:rPr>
            </a:br>
            <a:endParaRPr lang="en-US" dirty="0">
              <a:cs typeface="Times New Roman" panose="02020603050405020304" pitchFamily="18" charset="0"/>
            </a:endParaRPr>
          </a:p>
        </p:txBody>
      </p:sp>
      <p:pic>
        <p:nvPicPr>
          <p:cNvPr id="8" name="Picture 7">
            <a:extLst>
              <a:ext uri="{FF2B5EF4-FFF2-40B4-BE49-F238E27FC236}">
                <a16:creationId xmlns:a16="http://schemas.microsoft.com/office/drawing/2014/main" id="{68DD837B-7516-86F1-3BE8-8BD0C3B70E1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r="22407"/>
          <a:stretch/>
        </p:blipFill>
        <p:spPr bwMode="auto">
          <a:xfrm>
            <a:off x="784260" y="1206919"/>
            <a:ext cx="10099496" cy="5217978"/>
          </a:xfrm>
          <a:prstGeom prst="rect">
            <a:avLst/>
          </a:prstGeom>
          <a:ln w="3175">
            <a:solidFill>
              <a:schemeClr val="tx1"/>
            </a:solidFill>
          </a:ln>
          <a:extLst>
            <a:ext uri="{53640926-AAD7-44D8-BBD7-CCE9431645EC}">
              <a14:shadowObscured xmlns:a14="http://schemas.microsoft.com/office/drawing/2010/main"/>
            </a:ext>
          </a:extLst>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30F45CB-6F22-11EA-767D-D2E5FC0CFC61}"/>
                  </a:ext>
                </a:extLst>
              </p14:cNvPr>
              <p14:cNvContentPartPr/>
              <p14:nvPr/>
            </p14:nvContentPartPr>
            <p14:xfrm>
              <a:off x="6768129" y="1272402"/>
              <a:ext cx="1112400" cy="238680"/>
            </p14:xfrm>
          </p:contentPart>
        </mc:Choice>
        <mc:Fallback xmlns="">
          <p:pic>
            <p:nvPicPr>
              <p:cNvPr id="5" name="Ink 4">
                <a:extLst>
                  <a:ext uri="{FF2B5EF4-FFF2-40B4-BE49-F238E27FC236}">
                    <a16:creationId xmlns:a16="http://schemas.microsoft.com/office/drawing/2014/main" id="{830F45CB-6F22-11EA-767D-D2E5FC0CFC61}"/>
                  </a:ext>
                </a:extLst>
              </p:cNvPr>
              <p:cNvPicPr/>
              <p:nvPr/>
            </p:nvPicPr>
            <p:blipFill>
              <a:blip r:embed="rId6"/>
              <a:stretch>
                <a:fillRect/>
              </a:stretch>
            </p:blipFill>
            <p:spPr>
              <a:xfrm>
                <a:off x="6759489" y="1263762"/>
                <a:ext cx="11300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670DAE0D-919F-38B1-FB81-B069D0F93477}"/>
                  </a:ext>
                </a:extLst>
              </p14:cNvPr>
              <p14:cNvContentPartPr/>
              <p14:nvPr/>
            </p14:nvContentPartPr>
            <p14:xfrm>
              <a:off x="12554769" y="3492882"/>
              <a:ext cx="360" cy="360"/>
            </p14:xfrm>
          </p:contentPart>
        </mc:Choice>
        <mc:Fallback xmlns="">
          <p:pic>
            <p:nvPicPr>
              <p:cNvPr id="6" name="Ink 5">
                <a:extLst>
                  <a:ext uri="{FF2B5EF4-FFF2-40B4-BE49-F238E27FC236}">
                    <a16:creationId xmlns:a16="http://schemas.microsoft.com/office/drawing/2014/main" id="{670DAE0D-919F-38B1-FB81-B069D0F93477}"/>
                  </a:ext>
                </a:extLst>
              </p:cNvPr>
              <p:cNvPicPr/>
              <p:nvPr/>
            </p:nvPicPr>
            <p:blipFill>
              <a:blip r:embed="rId8"/>
              <a:stretch>
                <a:fillRect/>
              </a:stretch>
            </p:blipFill>
            <p:spPr>
              <a:xfrm>
                <a:off x="12546129" y="3483882"/>
                <a:ext cx="18000" cy="18000"/>
              </a:xfrm>
              <a:prstGeom prst="rect">
                <a:avLst/>
              </a:prstGeom>
            </p:spPr>
          </p:pic>
        </mc:Fallback>
      </mc:AlternateContent>
    </p:spTree>
    <p:extLst>
      <p:ext uri="{BB962C8B-B14F-4D97-AF65-F5344CB8AC3E}">
        <p14:creationId xmlns:p14="http://schemas.microsoft.com/office/powerpoint/2010/main" val="5325640"/>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963611"/>
          </a:xfrm>
        </p:spPr>
        <p:txBody>
          <a:bodyPr anchor="ctr">
            <a:normAutofit fontScale="90000"/>
          </a:bodyPr>
          <a:lstStyle/>
          <a:p>
            <a:r>
              <a:rPr lang="fr-FR" sz="4000" dirty="0"/>
              <a:t>Clean the data from unnecessary columns</a:t>
            </a:r>
            <a:br>
              <a:rPr lang="en-US" sz="4000" dirty="0"/>
            </a:br>
            <a:endParaRPr lang="en-US" dirty="0"/>
          </a:p>
        </p:txBody>
      </p:sp>
      <p:sp>
        <p:nvSpPr>
          <p:cNvPr id="4" name="Rectangle 3"/>
          <p:cNvSpPr/>
          <p:nvPr/>
        </p:nvSpPr>
        <p:spPr>
          <a:xfrm>
            <a:off x="609600" y="776585"/>
            <a:ext cx="10687050" cy="7179530"/>
          </a:xfrm>
          <a:prstGeom prst="rect">
            <a:avLst/>
          </a:prstGeom>
        </p:spPr>
        <p:txBody>
          <a:bodyPr wrap="square">
            <a:spAutoFit/>
          </a:bodyPr>
          <a:lstStyle/>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Uploaded a descriptive text in your survey in a separate column in your dataset. </a:t>
            </a:r>
          </a:p>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Review your dataset and remove these columns</a:t>
            </a:r>
          </a:p>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67" dirty="0"/>
              <a:t>CAP 1</a:t>
            </a:r>
          </a:p>
          <a:p>
            <a:pPr marL="914400" lvl="1" indent="-457200">
              <a:lnSpc>
                <a:spcPct val="90000"/>
              </a:lnSpc>
              <a:spcBef>
                <a:spcPts val="1000"/>
              </a:spcBef>
              <a:buClr>
                <a:schemeClr val="accent6">
                  <a:lumMod val="75000"/>
                </a:schemeClr>
              </a:buClr>
              <a:buFont typeface="Arial" panose="020B0604020202020204" pitchFamily="34" charset="0"/>
              <a:buChar char="•"/>
              <a:defRPr/>
            </a:pPr>
            <a:r>
              <a:rPr lang="fr-FR" sz="2667" dirty="0"/>
              <a:t>Delete the following columns to clean up your dataset</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Columns </a:t>
            </a:r>
            <a:r>
              <a:rPr lang="en-US" sz="2600" dirty="0">
                <a:solidFill>
                  <a:prstClr val="black"/>
                </a:solidFill>
                <a:latin typeface="Calibri" panose="020F0502020204030204"/>
              </a:rPr>
              <a:t>J-L</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DR </a:t>
            </a:r>
            <a:r>
              <a:rPr lang="en-US" sz="2600" dirty="0" err="1">
                <a:solidFill>
                  <a:prstClr val="black"/>
                </a:solidFill>
                <a:latin typeface="Calibri" panose="020F0502020204030204"/>
              </a:rPr>
              <a:t>column</a:t>
            </a:r>
          </a:p>
          <a:p>
            <a:pPr marL="1371600" lvl="2" indent="-457200">
              <a:lnSpc>
                <a:spcPct val="90000"/>
              </a:lnSpc>
              <a:spcBef>
                <a:spcPts val="1000"/>
              </a:spcBef>
              <a:buClr>
                <a:srgbClr val="0070C0"/>
              </a:buClr>
              <a:buFont typeface="Arial" panose="020B0604020202020204" pitchFamily="34" charset="0"/>
              <a:buChar char="•"/>
              <a:defRPr/>
            </a:pPr>
            <a:r>
              <a:rPr lang="en-US" sz="2600" dirty="0" err="1">
                <a:solidFill>
                  <a:prstClr val="black"/>
                </a:solidFill>
                <a:latin typeface="Calibri" panose="020F0502020204030204"/>
              </a:rPr>
              <a:t>Column </a:t>
            </a:r>
            <a:r>
              <a:rPr lang="en-US" sz="2600" dirty="0">
                <a:solidFill>
                  <a:prstClr val="black"/>
                </a:solidFill>
                <a:latin typeface="Calibri" panose="020F0502020204030204"/>
              </a:rPr>
              <a:t>IQ</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LG </a:t>
            </a:r>
            <a:r>
              <a:rPr lang="en-US" sz="2600" dirty="0" err="1">
                <a:solidFill>
                  <a:prstClr val="black"/>
                </a:solidFill>
                <a:latin typeface="Calibri" panose="020F0502020204030204"/>
              </a:rPr>
              <a:t>column</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LO-LP </a:t>
            </a:r>
            <a:r>
              <a:rPr lang="en-US" sz="2600" dirty="0" err="1">
                <a:solidFill>
                  <a:prstClr val="black"/>
                </a:solidFill>
                <a:latin typeface="Calibri" panose="020F0502020204030204"/>
              </a:rPr>
              <a:t>column</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LU </a:t>
            </a:r>
            <a:r>
              <a:rPr lang="en-US" sz="2600" dirty="0" err="1">
                <a:solidFill>
                  <a:prstClr val="black"/>
                </a:solidFill>
                <a:latin typeface="Calibri" panose="020F0502020204030204"/>
              </a:rPr>
              <a:t>column</a:t>
            </a:r>
          </a:p>
          <a:p>
            <a:pPr marL="1371600" lvl="2" indent="-457200">
              <a:lnSpc>
                <a:spcPct val="90000"/>
              </a:lnSpc>
              <a:spcBef>
                <a:spcPts val="1000"/>
              </a:spcBef>
              <a:buClr>
                <a:srgbClr val="0070C0"/>
              </a:buClr>
              <a:buFont typeface="Arial" panose="020B0604020202020204" pitchFamily="34" charset="0"/>
              <a:buChar char="•"/>
              <a:defRPr/>
            </a:pPr>
            <a:r>
              <a:rPr lang="en-US" sz="2600" dirty="0">
                <a:solidFill>
                  <a:prstClr val="black"/>
                </a:solidFill>
                <a:latin typeface="Calibri" panose="020F0502020204030204"/>
              </a:rPr>
              <a:t>MI-MR </a:t>
            </a:r>
            <a:r>
              <a:rPr lang="en-US" sz="2600" dirty="0" err="1">
                <a:solidFill>
                  <a:prstClr val="black"/>
                </a:solidFill>
                <a:latin typeface="Calibri" panose="020F0502020204030204"/>
              </a:rPr>
              <a:t>columns</a:t>
            </a:r>
          </a:p>
          <a:p>
            <a:pPr marL="1828789" lvl="3"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en-US" sz="2600" dirty="0">
              <a:solidFill>
                <a:prstClr val="black"/>
              </a:solidFill>
              <a:latin typeface="Calibri" panose="020F0502020204030204"/>
            </a:endParaRPr>
          </a:p>
        </p:txBody>
      </p:sp>
      <p:sp>
        <p:nvSpPr>
          <p:cNvPr id="5" name="Espace réservé du contenu 2"/>
          <p:cNvSpPr txBox="1">
            <a:spLocks/>
          </p:cNvSpPr>
          <p:nvPr/>
        </p:nvSpPr>
        <p:spPr>
          <a:xfrm flipH="1">
            <a:off x="5521325" y="3817620"/>
            <a:ext cx="1645285" cy="2224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
        <p:nvSpPr>
          <p:cNvPr id="6" name="Espace réservé du contenu 2"/>
          <p:cNvSpPr txBox="1">
            <a:spLocks/>
          </p:cNvSpPr>
          <p:nvPr/>
        </p:nvSpPr>
        <p:spPr>
          <a:xfrm>
            <a:off x="6442075" y="2346246"/>
            <a:ext cx="5140325" cy="4114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Tree>
    <p:extLst>
      <p:ext uri="{BB962C8B-B14F-4D97-AF65-F5344CB8AC3E}">
        <p14:creationId xmlns:p14="http://schemas.microsoft.com/office/powerpoint/2010/main" val="62611289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963611"/>
          </a:xfrm>
        </p:spPr>
        <p:txBody>
          <a:bodyPr anchor="ctr">
            <a:normAutofit fontScale="90000"/>
          </a:bodyPr>
          <a:lstStyle/>
          <a:p>
            <a:r>
              <a:rPr lang="fr-FR" sz="4000" dirty="0"/>
              <a:t>Clean data from unnecessary columns</a:t>
            </a:r>
            <a:br>
              <a:rPr lang="en-US" sz="4000" dirty="0"/>
            </a:br>
            <a:endParaRPr lang="en-US" dirty="0"/>
          </a:p>
        </p:txBody>
      </p:sp>
      <p:sp>
        <p:nvSpPr>
          <p:cNvPr id="4" name="Rectangle 3"/>
          <p:cNvSpPr/>
          <p:nvPr/>
        </p:nvSpPr>
        <p:spPr>
          <a:xfrm>
            <a:off x="609600" y="776585"/>
            <a:ext cx="10687050" cy="7289175"/>
          </a:xfrm>
          <a:prstGeom prst="rect">
            <a:avLst/>
          </a:prstGeom>
        </p:spPr>
        <p:txBody>
          <a:bodyPr wrap="square">
            <a:spAutoFit/>
          </a:bodyPr>
          <a:lstStyle/>
          <a:p>
            <a:pPr marL="457189" indent="-457189" fontAlgn="auto">
              <a:lnSpc>
                <a:spcPct val="90000"/>
              </a:lnSpc>
              <a:spcBef>
                <a:spcPts val="1000"/>
              </a:spcBef>
              <a:spcAft>
                <a:spcPts val="0"/>
              </a:spcAft>
              <a:buClr>
                <a:srgbClr val="E25423"/>
              </a:buClr>
              <a:buFont typeface="Wingdings" panose="05000000000000000000" pitchFamily="2" charset="2"/>
              <a:buChar char="§"/>
              <a:defRPr/>
            </a:pPr>
            <a:r>
              <a:rPr lang="fr-FR" sz="2600" dirty="0">
                <a:solidFill>
                  <a:prstClr val="black"/>
                </a:solidFill>
                <a:latin typeface="Calibri" panose="020F0502020204030204"/>
              </a:rPr>
              <a:t>CAP 2</a:t>
            </a:r>
          </a:p>
          <a:p>
            <a:pPr marL="914400" lvl="1" indent="-457189">
              <a:lnSpc>
                <a:spcPct val="90000"/>
              </a:lnSpc>
              <a:spcBef>
                <a:spcPts val="1000"/>
              </a:spcBef>
              <a:buClr>
                <a:srgbClr val="E25423"/>
              </a:buClr>
              <a:buFont typeface="Wingdings" panose="05000000000000000000" pitchFamily="2" charset="2"/>
              <a:buChar char="§"/>
              <a:defRPr/>
            </a:pPr>
            <a:r>
              <a:rPr lang="fr-FR" sz="2600" dirty="0">
                <a:solidFill>
                  <a:prstClr val="black"/>
                </a:solidFill>
                <a:latin typeface="Calibri" panose="020F0502020204030204"/>
              </a:rPr>
              <a:t>Delete the following columns to clean up your dataset</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Columns </a:t>
            </a:r>
            <a:r>
              <a:rPr lang="en-US" sz="2600" dirty="0">
                <a:solidFill>
                  <a:prstClr val="black"/>
                </a:solidFill>
                <a:latin typeface="Calibri" panose="020F0502020204030204"/>
              </a:rPr>
              <a:t>J-L</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Column </a:t>
            </a:r>
            <a:r>
              <a:rPr lang="en-US" sz="2600" dirty="0">
                <a:solidFill>
                  <a:prstClr val="black"/>
                </a:solidFill>
                <a:latin typeface="Calibri" panose="020F0502020204030204"/>
              </a:rPr>
              <a:t>Q</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AT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BI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DC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Column </a:t>
            </a:r>
            <a:r>
              <a:rPr lang="en-US" sz="2600" dirty="0">
                <a:solidFill>
                  <a:prstClr val="black"/>
                </a:solidFill>
                <a:latin typeface="Calibri" panose="020F0502020204030204"/>
              </a:rPr>
              <a:t>FH</a:t>
            </a:r>
          </a:p>
          <a:p>
            <a:pPr marL="1087449" lvl="1" indent="-457189">
              <a:lnSpc>
                <a:spcPct val="90000"/>
              </a:lnSpc>
              <a:spcBef>
                <a:spcPts val="1000"/>
              </a:spcBef>
              <a:buClr>
                <a:srgbClr val="E25423"/>
              </a:buClr>
              <a:buFont typeface="Wingdings" panose="05000000000000000000" pitchFamily="2" charset="2"/>
              <a:buChar char="§"/>
              <a:defRPr/>
            </a:pPr>
            <a:r>
              <a:rPr lang="en-US" sz="2600" dirty="0" err="1">
                <a:solidFill>
                  <a:prstClr val="black"/>
                </a:solidFill>
                <a:latin typeface="Calibri" panose="020F0502020204030204"/>
              </a:rPr>
              <a:t>Column </a:t>
            </a:r>
            <a:r>
              <a:rPr lang="en-US" sz="2600" dirty="0">
                <a:solidFill>
                  <a:prstClr val="black"/>
                </a:solidFill>
                <a:latin typeface="Calibri" panose="020F0502020204030204"/>
              </a:rPr>
              <a:t>GW</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IA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JD </a:t>
            </a:r>
            <a:r>
              <a:rPr lang="en-US" sz="2600" dirty="0" err="1">
                <a:solidFill>
                  <a:prstClr val="black"/>
                </a:solidFill>
                <a:latin typeface="Calibri" panose="020F0502020204030204"/>
              </a:rPr>
              <a:t>column</a:t>
            </a:r>
          </a:p>
          <a:p>
            <a:pPr marL="1087449" lvl="1" indent="-457189">
              <a:lnSpc>
                <a:spcPct val="90000"/>
              </a:lnSpc>
              <a:spcBef>
                <a:spcPts val="1000"/>
              </a:spcBef>
              <a:buClr>
                <a:srgbClr val="E25423"/>
              </a:buClr>
              <a:buFont typeface="Wingdings" panose="05000000000000000000" pitchFamily="2" charset="2"/>
              <a:buChar char="§"/>
              <a:defRPr/>
            </a:pPr>
            <a:r>
              <a:rPr lang="en-US" sz="2600" dirty="0">
                <a:solidFill>
                  <a:prstClr val="black"/>
                </a:solidFill>
                <a:latin typeface="Calibri" panose="020F0502020204030204"/>
              </a:rPr>
              <a:t>JR-KC </a:t>
            </a:r>
            <a:r>
              <a:rPr lang="en-US" sz="2600" dirty="0" err="1">
                <a:solidFill>
                  <a:prstClr val="black"/>
                </a:solidFill>
                <a:latin typeface="Calibri" panose="020F0502020204030204"/>
              </a:rPr>
              <a:t>Columns</a:t>
            </a:r>
          </a:p>
          <a:p>
            <a:pPr marL="1828789" lvl="3"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fr-FR" sz="2600" dirty="0">
              <a:solidFill>
                <a:prstClr val="black"/>
              </a:solidFill>
              <a:latin typeface="Calibri" panose="020F0502020204030204"/>
            </a:endParaRPr>
          </a:p>
          <a:p>
            <a:pPr marL="914389" lvl="1" indent="-457189">
              <a:lnSpc>
                <a:spcPct val="90000"/>
              </a:lnSpc>
              <a:spcBef>
                <a:spcPts val="1000"/>
              </a:spcBef>
              <a:buClr>
                <a:srgbClr val="E25423"/>
              </a:buClr>
              <a:buFont typeface="Wingdings" panose="05000000000000000000" pitchFamily="2" charset="2"/>
              <a:buChar char="§"/>
              <a:defRPr/>
            </a:pPr>
            <a:endParaRPr lang="en-US" sz="2600" dirty="0">
              <a:solidFill>
                <a:prstClr val="black"/>
              </a:solidFill>
              <a:latin typeface="Calibri" panose="020F0502020204030204"/>
            </a:endParaRPr>
          </a:p>
        </p:txBody>
      </p:sp>
      <p:sp>
        <p:nvSpPr>
          <p:cNvPr id="5" name="Espace réservé du contenu 2"/>
          <p:cNvSpPr txBox="1">
            <a:spLocks/>
          </p:cNvSpPr>
          <p:nvPr/>
        </p:nvSpPr>
        <p:spPr>
          <a:xfrm flipH="1">
            <a:off x="5521325" y="3817620"/>
            <a:ext cx="1645285" cy="22244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
        <p:nvSpPr>
          <p:cNvPr id="6" name="Espace réservé du contenu 2"/>
          <p:cNvSpPr txBox="1">
            <a:spLocks/>
          </p:cNvSpPr>
          <p:nvPr/>
        </p:nvSpPr>
        <p:spPr>
          <a:xfrm>
            <a:off x="6442075" y="2346246"/>
            <a:ext cx="5140325" cy="41148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defRPr/>
            </a:pPr>
            <a:endParaRPr lang="en-US" dirty="0"/>
          </a:p>
        </p:txBody>
      </p:sp>
    </p:spTree>
    <p:extLst>
      <p:ext uri="{BB962C8B-B14F-4D97-AF65-F5344CB8AC3E}">
        <p14:creationId xmlns:p14="http://schemas.microsoft.com/office/powerpoint/2010/main" val="7156429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2F7A17F-16CA-97E0-E08C-7A9B58A78A8A}"/>
              </a:ext>
            </a:extLst>
          </p:cNvPr>
          <p:cNvPicPr>
            <a:picLocks noChangeAspect="1"/>
          </p:cNvPicPr>
          <p:nvPr/>
        </p:nvPicPr>
        <p:blipFill rotWithShape="1">
          <a:blip r:embed="rId3"/>
          <a:srcRect b="25000"/>
          <a:stretch/>
        </p:blipFill>
        <p:spPr>
          <a:xfrm>
            <a:off x="33086" y="10"/>
            <a:ext cx="12191980" cy="6857990"/>
          </a:xfrm>
          <a:prstGeom prst="rect">
            <a:avLst/>
          </a:prstGeom>
        </p:spPr>
      </p:pic>
      <p:sp>
        <p:nvSpPr>
          <p:cNvPr id="51" name="Rectangle 29">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904352" y="365126"/>
            <a:ext cx="10449448" cy="860773"/>
          </a:xfrm>
        </p:spPr>
        <p:txBody>
          <a:bodyPr vert="horz" lIns="91440" tIns="45720" rIns="91440" bIns="45720" rtlCol="0" anchor="ctr">
            <a:noAutofit/>
          </a:bodyPr>
          <a:lstStyle/>
          <a:p>
            <a:pPr marR="0" lvl="1" algn="l" rtl="0" fontAlgn="auto">
              <a:lnSpc>
                <a:spcPts val="4000"/>
              </a:lnSpc>
              <a:buClr>
                <a:srgbClr val="8D8B00"/>
              </a:buClr>
              <a:buSzTx/>
              <a:tabLst/>
              <a:defRPr/>
            </a:pPr>
            <a:r>
              <a:rPr lang="en-US" sz="3200" b="1" kern="1200" dirty="0">
                <a:solidFill>
                  <a:srgbClr val="DA521E"/>
                </a:solidFill>
                <a:latin typeface="+mn-lt"/>
                <a:ea typeface="+mn-ea"/>
                <a:cs typeface="+mn-cs"/>
              </a:rPr>
              <a:t>Human Resources: Key Personnel for a Successful KAP Study</a:t>
            </a:r>
            <a:br>
              <a:rPr lang="en-US" sz="3200" b="1" kern="1200" dirty="0">
                <a:solidFill>
                  <a:srgbClr val="D9531E"/>
                </a:solidFill>
                <a:latin typeface="Calibri" pitchFamily="34" charset="0"/>
                <a:ea typeface="+mj-ea"/>
                <a:cs typeface="+mj-cs"/>
              </a:rPr>
            </a:br>
            <a:endParaRPr lang="en-US" sz="3200" b="1" kern="1200" dirty="0">
              <a:solidFill>
                <a:srgbClr val="D9531E"/>
              </a:solidFill>
              <a:latin typeface="Calibri" pitchFamily="34" charset="0"/>
              <a:ea typeface="+mj-ea"/>
              <a:cs typeface="+mj-cs"/>
            </a:endParaRPr>
          </a:p>
        </p:txBody>
      </p:sp>
      <p:graphicFrame>
        <p:nvGraphicFramePr>
          <p:cNvPr id="24" name="Text Placeholder 2">
            <a:extLst>
              <a:ext uri="{FF2B5EF4-FFF2-40B4-BE49-F238E27FC236}">
                <a16:creationId xmlns:a16="http://schemas.microsoft.com/office/drawing/2014/main" id="{2F481BA6-FA81-71E8-0D6E-AC05AF0B683A}"/>
              </a:ext>
            </a:extLst>
          </p:cNvPr>
          <p:cNvGraphicFramePr/>
          <p:nvPr>
            <p:extLst>
              <p:ext uri="{D42A27DB-BD31-4B8C-83A1-F6EECF244321}">
                <p14:modId xmlns:p14="http://schemas.microsoft.com/office/powerpoint/2010/main" val="2583920405"/>
              </p:ext>
            </p:extLst>
          </p:nvPr>
        </p:nvGraphicFramePr>
        <p:xfrm>
          <a:off x="904352" y="1140432"/>
          <a:ext cx="10993122" cy="54761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4742236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044575"/>
          </a:xfrm>
        </p:spPr>
        <p:txBody>
          <a:bodyPr>
            <a:normAutofit fontScale="90000"/>
          </a:bodyPr>
          <a:lstStyle/>
          <a:p>
            <a:br>
              <a:rPr lang="fr-FR" altLang="en-US" sz="3733" b="1" dirty="0">
                <a:solidFill>
                  <a:srgbClr val="D9531E"/>
                </a:solidFill>
                <a:latin typeface="Calibri" pitchFamily="34" charset="0"/>
                <a:cs typeface="Times New Roman" panose="02020603050405020304" pitchFamily="18" charset="0"/>
              </a:rPr>
            </a:br>
            <a:r>
              <a:rPr lang="fr-FR" altLang="en-US" sz="3733" b="1" dirty="0">
                <a:solidFill>
                  <a:srgbClr val="D9531E"/>
                </a:solidFill>
                <a:latin typeface="Calibri" pitchFamily="34" charset="0"/>
                <a:cs typeface="Times New Roman" panose="02020603050405020304" pitchFamily="18" charset="0"/>
              </a:rPr>
              <a:t>Step 3. Create the codebook</a:t>
            </a:r>
            <a:br>
              <a:rPr lang="en-US" altLang="en-US" dirty="0"/>
            </a:br>
            <a:endParaRPr lang="en-US" dirty="0"/>
          </a:p>
        </p:txBody>
      </p:sp>
      <p:pic>
        <p:nvPicPr>
          <p:cNvPr id="4" name="Picture 1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09701"/>
            <a:ext cx="10647363"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p:cNvSpPr>
            <a:spLocks noGrp="1"/>
          </p:cNvSpPr>
          <p:nvPr>
            <p:ph type="dt" sz="half" idx="10"/>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6BA5E52C-B4AE-41AB-B9E5-4430A30D932A}" type="slidenum">
              <a:rPr lang="en-US" smtClean="0"/>
              <a:t>60</a:t>
            </a:fld>
            <a:endParaRPr lang="en-US"/>
          </a:p>
        </p:txBody>
      </p:sp>
    </p:spTree>
    <p:extLst>
      <p:ext uri="{BB962C8B-B14F-4D97-AF65-F5344CB8AC3E}">
        <p14:creationId xmlns:p14="http://schemas.microsoft.com/office/powerpoint/2010/main" val="35063530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br>
              <a:rPr lang="fr-FR" altLang="en-US" sz="3800" b="1" dirty="0">
                <a:solidFill>
                  <a:srgbClr val="D9531E"/>
                </a:solidFill>
                <a:latin typeface="Calibri" pitchFamily="34" charset="0"/>
                <a:cs typeface="Times New Roman" panose="02020603050405020304" pitchFamily="18" charset="0"/>
              </a:rPr>
            </a:br>
            <a:r>
              <a:rPr lang="fr-FR" altLang="en-US" sz="3800" b="1" dirty="0">
                <a:solidFill>
                  <a:srgbClr val="D9531E"/>
                </a:solidFill>
                <a:latin typeface="Calibri" pitchFamily="34" charset="0"/>
                <a:cs typeface="Times New Roman" panose="02020603050405020304" pitchFamily="18" charset="0"/>
              </a:rPr>
              <a:t>Step 4. Rename the Variables in the Dataset</a:t>
            </a:r>
            <a:br>
              <a:rPr lang="en-US" altLang="en-US" b="1" dirty="0"/>
            </a:br>
            <a:endParaRPr lang="en-US" dirty="0"/>
          </a:p>
        </p:txBody>
      </p:sp>
      <p:pic>
        <p:nvPicPr>
          <p:cNvPr id="4"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44" y="1690688"/>
            <a:ext cx="10602912"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e 5"/>
          <p:cNvSpPr/>
          <p:nvPr/>
        </p:nvSpPr>
        <p:spPr>
          <a:xfrm>
            <a:off x="1200150" y="2736852"/>
            <a:ext cx="361950" cy="323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en angle 7"/>
          <p:cNvCxnSpPr>
            <a:endCxn id="6" idx="7"/>
          </p:cNvCxnSpPr>
          <p:nvPr/>
        </p:nvCxnSpPr>
        <p:spPr>
          <a:xfrm rot="5400000">
            <a:off x="1391233" y="2289561"/>
            <a:ext cx="612579" cy="376856"/>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space réservé de la date 2"/>
          <p:cNvSpPr>
            <a:spLocks noGrp="1"/>
          </p:cNvSpPr>
          <p:nvPr>
            <p:ph type="dt" sz="half" idx="10"/>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6BA5E52C-B4AE-41AB-B9E5-4430A30D932A}" type="slidenum">
              <a:rPr lang="en-US" smtClean="0"/>
              <a:t>61</a:t>
            </a:fld>
            <a:endParaRPr lang="en-US"/>
          </a:p>
        </p:txBody>
      </p:sp>
    </p:spTree>
    <p:extLst>
      <p:ext uri="{BB962C8B-B14F-4D97-AF65-F5344CB8AC3E}">
        <p14:creationId xmlns:p14="http://schemas.microsoft.com/office/powerpoint/2010/main" val="12464678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fontScale="90000"/>
          </a:bodyPr>
          <a:lstStyle/>
          <a:p>
            <a:br>
              <a:rPr lang="fr-FR" altLang="en-US" sz="4000" dirty="0"/>
            </a:br>
            <a:br>
              <a:rPr lang="fr-FR" altLang="en-US" sz="4000" dirty="0"/>
            </a:br>
            <a:r>
              <a:rPr lang="fr-FR" altLang="en-US" sz="4000" dirty="0"/>
              <a:t> </a:t>
            </a:r>
            <a:br>
              <a:rPr lang="fr-FR" altLang="en-US" sz="4000" dirty="0"/>
            </a:br>
            <a:r>
              <a:rPr lang="fr-FR" altLang="en-US" sz="4000" b="1" dirty="0">
                <a:solidFill>
                  <a:srgbClr val="D9531E"/>
                </a:solidFill>
                <a:latin typeface="Calibri" pitchFamily="34" charset="0"/>
                <a:cs typeface="Times New Roman" panose="02020603050405020304" pitchFamily="18" charset="0"/>
              </a:rPr>
              <a:t>Step </a:t>
            </a:r>
            <a:r>
              <a:rPr lang="fr-FR" altLang="en-US" sz="4000" dirty="0"/>
              <a:t>5. Verify the </a:t>
            </a:r>
            <a:r>
              <a:rPr lang="fr-FR" altLang="en-US" sz="4000" dirty="0">
                <a:cs typeface="Times New Roman" panose="02020603050405020304" pitchFamily="18" charset="0"/>
              </a:rPr>
              <a:t>Accuracy of the Data Entry</a:t>
            </a:r>
            <a:br>
              <a:rPr lang="fr-FR" altLang="en-US" sz="4000" dirty="0"/>
            </a:br>
            <a:br>
              <a:rPr lang="fr-FR" altLang="en-US" sz="4000" dirty="0"/>
            </a:br>
            <a:br>
              <a:rPr lang="en-US" altLang="en-US" sz="4000" dirty="0"/>
            </a:br>
            <a:endParaRPr lang="en-US" dirty="0"/>
          </a:p>
        </p:txBody>
      </p:sp>
      <p:sp>
        <p:nvSpPr>
          <p:cNvPr id="4" name="Rectangle 3"/>
          <p:cNvSpPr/>
          <p:nvPr/>
        </p:nvSpPr>
        <p:spPr>
          <a:xfrm>
            <a:off x="609600" y="1644537"/>
            <a:ext cx="10972800" cy="3560462"/>
          </a:xfrm>
          <a:prstGeom prst="rect">
            <a:avLst/>
          </a:prstGeom>
        </p:spPr>
        <p:txBody>
          <a:bodyPr wrap="square">
            <a:spAutoFit/>
          </a:bodyPr>
          <a:lstStyle/>
          <a:p>
            <a:pPr marL="342900" indent="-342900">
              <a:lnSpc>
                <a:spcPct val="90000"/>
              </a:lnSpc>
              <a:spcAft>
                <a:spcPts val="800"/>
              </a:spcAft>
              <a:buClr>
                <a:schemeClr val="accent2">
                  <a:lumMod val="75000"/>
                </a:schemeClr>
              </a:buClr>
              <a:buFont typeface="Wingdings" panose="05000000000000000000" pitchFamily="2" charset="2"/>
              <a:buChar char="§"/>
            </a:pPr>
            <a:r>
              <a:rPr lang="en-US" sz="2667" dirty="0"/>
              <a:t>Paper questionnaires </a:t>
            </a:r>
            <a:r>
              <a:rPr lang="fr-FR" altLang="en-US" sz="2667" dirty="0"/>
              <a:t>:</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Ensure that the data set is complete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Ensure that there are no completely duplicate records in the data set.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Ensure that each record has an identification number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Ensure that there are no unexpected missing data </a:t>
            </a:r>
            <a:endParaRPr lang="en-US" altLang="en-US" sz="2667" dirty="0"/>
          </a:p>
          <a:p>
            <a:pPr marL="914400" lvl="1" indent="-457200">
              <a:lnSpc>
                <a:spcPct val="90000"/>
              </a:lnSpc>
              <a:spcAft>
                <a:spcPts val="800"/>
              </a:spcAft>
              <a:buClr>
                <a:schemeClr val="accent6">
                  <a:lumMod val="75000"/>
                </a:schemeClr>
              </a:buClr>
              <a:buFont typeface="Arial" panose="020B0604020202020204" pitchFamily="34" charset="0"/>
              <a:buChar char="•"/>
            </a:pPr>
            <a:r>
              <a:rPr lang="fr-FR" altLang="en-US" sz="2667" dirty="0"/>
              <a:t>Correct, remove or isolate errors and missing data cells </a:t>
            </a:r>
            <a:endParaRPr lang="en-US" altLang="en-US" sz="2667" dirty="0"/>
          </a:p>
        </p:txBody>
      </p:sp>
    </p:spTree>
    <p:extLst>
      <p:ext uri="{BB962C8B-B14F-4D97-AF65-F5344CB8AC3E}">
        <p14:creationId xmlns:p14="http://schemas.microsoft.com/office/powerpoint/2010/main" val="2943107365"/>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FBB-0269-C524-C80F-368E105B8BEC}"/>
              </a:ext>
            </a:extLst>
          </p:cNvPr>
          <p:cNvSpPr>
            <a:spLocks noGrp="1"/>
          </p:cNvSpPr>
          <p:nvPr>
            <p:ph type="title"/>
          </p:nvPr>
        </p:nvSpPr>
        <p:spPr/>
        <p:txBody>
          <a:bodyPr anchor="ctr"/>
          <a:lstStyle/>
          <a:p>
            <a:r>
              <a:rPr lang="fr-FR" sz="3600" dirty="0">
                <a:cs typeface="Times New Roman" panose="02020603050405020304" pitchFamily="18" charset="0"/>
              </a:rPr>
              <a:t>Data </a:t>
            </a:r>
            <a:r>
              <a:rPr lang="fr-FR" sz="3600" dirty="0" err="1">
                <a:cs typeface="Times New Roman" panose="02020603050405020304" pitchFamily="18" charset="0"/>
              </a:rPr>
              <a:t>Analysis</a:t>
            </a:r>
            <a:r>
              <a:rPr lang="fr-FR" sz="3600" dirty="0">
                <a:cs typeface="Times New Roman" panose="02020603050405020304" pitchFamily="18" charset="0"/>
              </a:rPr>
              <a:t> and </a:t>
            </a:r>
            <a:r>
              <a:rPr lang="fr-FR" sz="3600" dirty="0" err="1">
                <a:cs typeface="Times New Roman" panose="02020603050405020304" pitchFamily="18" charset="0"/>
              </a:rPr>
              <a:t>Reporting</a:t>
            </a:r>
            <a:endParaRPr lang="en-US" sz="3600" dirty="0">
              <a:cs typeface="Times New Roman" panose="02020603050405020304" pitchFamily="18" charset="0"/>
            </a:endParaRPr>
          </a:p>
        </p:txBody>
      </p:sp>
      <p:sp>
        <p:nvSpPr>
          <p:cNvPr id="3" name="Text Placeholder 2">
            <a:extLst>
              <a:ext uri="{FF2B5EF4-FFF2-40B4-BE49-F238E27FC236}">
                <a16:creationId xmlns:a16="http://schemas.microsoft.com/office/drawing/2014/main" id="{4F958CAE-78CA-EA0A-5877-4F2ED9CC5C75}"/>
              </a:ext>
            </a:extLst>
          </p:cNvPr>
          <p:cNvSpPr>
            <a:spLocks noGrp="1"/>
          </p:cNvSpPr>
          <p:nvPr>
            <p:ph type="body" sz="quarter" idx="10"/>
          </p:nvPr>
        </p:nvSpPr>
        <p:spPr>
          <a:xfrm>
            <a:off x="609600" y="1760219"/>
            <a:ext cx="7471410" cy="4446271"/>
          </a:xfrm>
        </p:spPr>
        <p:txBody>
          <a:bodyPr/>
          <a:lstStyle/>
          <a:p>
            <a:r>
              <a:rPr lang="en-US" dirty="0">
                <a:solidFill>
                  <a:schemeClr val="tx1"/>
                </a:solidFill>
              </a:rPr>
              <a:t>Split</a:t>
            </a:r>
            <a:r>
              <a:rPr lang="fr-FR" dirty="0">
                <a:solidFill>
                  <a:schemeClr val="tx1"/>
                </a:solidFill>
              </a:rPr>
              <a:t> dataset   </a:t>
            </a:r>
          </a:p>
          <a:p>
            <a:r>
              <a:rPr lang="fr-FR" dirty="0">
                <a:solidFill>
                  <a:schemeClr val="tx1"/>
                </a:solidFill>
              </a:rPr>
              <a:t>Install and open Epi Info</a:t>
            </a:r>
          </a:p>
          <a:p>
            <a:r>
              <a:rPr lang="fr-FR" dirty="0">
                <a:solidFill>
                  <a:schemeClr val="tx1"/>
                </a:solidFill>
              </a:rPr>
              <a:t>Run the programs provided with this guide</a:t>
            </a:r>
          </a:p>
          <a:p>
            <a:r>
              <a:rPr lang="fr-FR" dirty="0">
                <a:solidFill>
                  <a:schemeClr val="tx1"/>
                </a:solidFill>
              </a:rPr>
              <a:t>Additional Information - Run your dataset manually</a:t>
            </a:r>
          </a:p>
          <a:p>
            <a:pPr marL="0" indent="0">
              <a:buNone/>
            </a:pPr>
            <a:endParaRPr lang="en-US" dirty="0"/>
          </a:p>
        </p:txBody>
      </p:sp>
    </p:spTree>
    <p:extLst>
      <p:ext uri="{BB962C8B-B14F-4D97-AF65-F5344CB8AC3E}">
        <p14:creationId xmlns:p14="http://schemas.microsoft.com/office/powerpoint/2010/main" val="1419800696"/>
      </p:ext>
    </p:extLst>
  </p:cSld>
  <p:clrMapOvr>
    <a:overrideClrMapping bg1="lt1" tx1="dk1" bg2="lt2" tx2="dk2" accent1="accent1" accent2="accent2" accent3="accent3" accent4="accent4" accent5="accent5" accent6="accent6" hlink="hlink" folHlink="folHlink"/>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057204"/>
          </a:xfrm>
        </p:spPr>
        <p:txBody>
          <a:bodyPr anchor="ctr">
            <a:normAutofit fontScale="90000"/>
          </a:bodyPr>
          <a:lstStyle/>
          <a:p>
            <a:r>
              <a:rPr lang="en-US" sz="4000" dirty="0">
                <a:cs typeface="Times New Roman" panose="02020603050405020304" pitchFamily="18" charset="0"/>
              </a:rPr>
              <a:t>Split</a:t>
            </a:r>
            <a:r>
              <a:rPr lang="fr-FR" sz="4000" dirty="0">
                <a:cs typeface="Times New Roman" panose="02020603050405020304" pitchFamily="18" charset="0"/>
              </a:rPr>
              <a:t> Dataset   </a:t>
            </a:r>
            <a:br>
              <a:rPr lang="en-US" sz="3600" dirty="0">
                <a:cs typeface="Times New Roman" panose="02020603050405020304" pitchFamily="18" charset="0"/>
              </a:rPr>
            </a:br>
            <a:endParaRPr lang="en-US" sz="3600" dirty="0">
              <a:cs typeface="Times New Roman" panose="02020603050405020304" pitchFamily="18" charset="0"/>
            </a:endParaRPr>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Split the data set in two</a:t>
            </a:r>
          </a:p>
          <a:p>
            <a:pPr marL="685789" indent="-457200"/>
            <a:r>
              <a:rPr lang="fr-FR" dirty="0">
                <a:solidFill>
                  <a:schemeClr val="tx1"/>
                </a:solidFill>
              </a:rPr>
              <a:t>EPI Info cannot process data sets with more than 255 variables</a:t>
            </a:r>
          </a:p>
          <a:p>
            <a:pPr marL="685789" indent="-457200"/>
            <a:r>
              <a:rPr lang="fr-FR" dirty="0">
                <a:solidFill>
                  <a:schemeClr val="tx1"/>
                </a:solidFill>
              </a:rPr>
              <a:t>Before deleting variables, be sure to make two copies of the data set</a:t>
            </a:r>
          </a:p>
          <a:p>
            <a:pPr marL="685789" indent="-457200"/>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F78BA42F-90F2-8DB5-6ABB-D50563ADED16}"/>
                  </a:ext>
                </a:extLst>
              </p14:cNvPr>
              <p14:cNvContentPartPr/>
              <p14:nvPr/>
            </p14:nvContentPartPr>
            <p14:xfrm>
              <a:off x="1797609" y="492836"/>
              <a:ext cx="360" cy="360"/>
            </p14:xfrm>
          </p:contentPart>
        </mc:Choice>
        <mc:Fallback xmlns="">
          <p:pic>
            <p:nvPicPr>
              <p:cNvPr id="4" name="Ink 3">
                <a:extLst>
                  <a:ext uri="{FF2B5EF4-FFF2-40B4-BE49-F238E27FC236}">
                    <a16:creationId xmlns:a16="http://schemas.microsoft.com/office/drawing/2014/main" id="{F78BA42F-90F2-8DB5-6ABB-D50563ADED16}"/>
                  </a:ext>
                </a:extLst>
              </p:cNvPr>
              <p:cNvPicPr/>
              <p:nvPr/>
            </p:nvPicPr>
            <p:blipFill>
              <a:blip r:embed="rId5"/>
              <a:stretch>
                <a:fillRect/>
              </a:stretch>
            </p:blipFill>
            <p:spPr>
              <a:xfrm>
                <a:off x="1788969" y="483836"/>
                <a:ext cx="18000" cy="18000"/>
              </a:xfrm>
              <a:prstGeom prst="rect">
                <a:avLst/>
              </a:prstGeom>
            </p:spPr>
          </p:pic>
        </mc:Fallback>
      </mc:AlternateContent>
      <p:grpSp>
        <p:nvGrpSpPr>
          <p:cNvPr id="11" name="Group 10">
            <a:extLst>
              <a:ext uri="{FF2B5EF4-FFF2-40B4-BE49-F238E27FC236}">
                <a16:creationId xmlns:a16="http://schemas.microsoft.com/office/drawing/2014/main" id="{093AF089-0F5A-0A7B-3578-77F20D0318FB}"/>
              </a:ext>
            </a:extLst>
          </p:cNvPr>
          <p:cNvGrpSpPr/>
          <p:nvPr/>
        </p:nvGrpSpPr>
        <p:grpSpPr>
          <a:xfrm>
            <a:off x="1694649" y="574916"/>
            <a:ext cx="360" cy="360"/>
            <a:chOff x="1694649" y="574916"/>
            <a:chExt cx="360" cy="360"/>
          </a:xfrm>
        </p:grpSpPr>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ABF996AA-BA8B-F47F-39C2-1AD07B594863}"/>
                    </a:ext>
                  </a:extLst>
                </p14:cNvPr>
                <p14:cNvContentPartPr/>
                <p14:nvPr/>
              </p14:nvContentPartPr>
              <p14:xfrm>
                <a:off x="1694649" y="574916"/>
                <a:ext cx="360" cy="360"/>
              </p14:xfrm>
            </p:contentPart>
          </mc:Choice>
          <mc:Fallback xmlns="">
            <p:pic>
              <p:nvPicPr>
                <p:cNvPr id="5" name="Ink 4">
                  <a:extLst>
                    <a:ext uri="{FF2B5EF4-FFF2-40B4-BE49-F238E27FC236}">
                      <a16:creationId xmlns:a16="http://schemas.microsoft.com/office/drawing/2014/main" id="{ABF996AA-BA8B-F47F-39C2-1AD07B594863}"/>
                    </a:ext>
                  </a:extLst>
                </p:cNvPr>
                <p:cNvPicPr/>
                <p:nvPr/>
              </p:nvPicPr>
              <p:blipFill>
                <a:blip r:embed="rId5"/>
                <a:stretch>
                  <a:fillRect/>
                </a:stretch>
              </p:blipFill>
              <p:spPr>
                <a:xfrm>
                  <a:off x="1685649" y="565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B67EF523-CA84-E1A9-C713-0250F4B40E30}"/>
                    </a:ext>
                  </a:extLst>
                </p14:cNvPr>
                <p14:cNvContentPartPr/>
                <p14:nvPr/>
              </p14:nvContentPartPr>
              <p14:xfrm>
                <a:off x="1694649" y="574916"/>
                <a:ext cx="360" cy="360"/>
              </p14:xfrm>
            </p:contentPart>
          </mc:Choice>
          <mc:Fallback xmlns="">
            <p:pic>
              <p:nvPicPr>
                <p:cNvPr id="6" name="Ink 5">
                  <a:extLst>
                    <a:ext uri="{FF2B5EF4-FFF2-40B4-BE49-F238E27FC236}">
                      <a16:creationId xmlns:a16="http://schemas.microsoft.com/office/drawing/2014/main" id="{B67EF523-CA84-E1A9-C713-0250F4B40E30}"/>
                    </a:ext>
                  </a:extLst>
                </p:cNvPr>
                <p:cNvPicPr/>
                <p:nvPr/>
              </p:nvPicPr>
              <p:blipFill>
                <a:blip r:embed="rId5"/>
                <a:stretch>
                  <a:fillRect/>
                </a:stretch>
              </p:blipFill>
              <p:spPr>
                <a:xfrm>
                  <a:off x="1685649" y="56591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4044EB7C-CC5D-193D-5CFF-3703EAA66617}"/>
                  </a:ext>
                </a:extLst>
              </p14:cNvPr>
              <p14:cNvContentPartPr/>
              <p14:nvPr/>
            </p14:nvContentPartPr>
            <p14:xfrm>
              <a:off x="2403489" y="1170716"/>
              <a:ext cx="360" cy="2160"/>
            </p14:xfrm>
          </p:contentPart>
        </mc:Choice>
        <mc:Fallback xmlns="">
          <p:pic>
            <p:nvPicPr>
              <p:cNvPr id="7" name="Ink 6">
                <a:extLst>
                  <a:ext uri="{FF2B5EF4-FFF2-40B4-BE49-F238E27FC236}">
                    <a16:creationId xmlns:a16="http://schemas.microsoft.com/office/drawing/2014/main" id="{4044EB7C-CC5D-193D-5CFF-3703EAA66617}"/>
                  </a:ext>
                </a:extLst>
              </p:cNvPr>
              <p:cNvPicPr/>
              <p:nvPr/>
            </p:nvPicPr>
            <p:blipFill>
              <a:blip r:embed="rId9"/>
              <a:stretch>
                <a:fillRect/>
              </a:stretch>
            </p:blipFill>
            <p:spPr>
              <a:xfrm>
                <a:off x="2394489" y="1162076"/>
                <a:ext cx="18000" cy="19800"/>
              </a:xfrm>
              <a:prstGeom prst="rect">
                <a:avLst/>
              </a:prstGeom>
            </p:spPr>
          </p:pic>
        </mc:Fallback>
      </mc:AlternateContent>
      <p:grpSp>
        <p:nvGrpSpPr>
          <p:cNvPr id="10" name="Group 9">
            <a:extLst>
              <a:ext uri="{FF2B5EF4-FFF2-40B4-BE49-F238E27FC236}">
                <a16:creationId xmlns:a16="http://schemas.microsoft.com/office/drawing/2014/main" id="{97F21786-5F13-2404-1527-878A1899498A}"/>
              </a:ext>
            </a:extLst>
          </p:cNvPr>
          <p:cNvGrpSpPr/>
          <p:nvPr/>
        </p:nvGrpSpPr>
        <p:grpSpPr>
          <a:xfrm>
            <a:off x="2424369" y="1232636"/>
            <a:ext cx="360" cy="360"/>
            <a:chOff x="2424369" y="1232636"/>
            <a:chExt cx="360" cy="36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2125DC05-B6E3-F3F8-7F06-5A7351E285AF}"/>
                    </a:ext>
                  </a:extLst>
                </p14:cNvPr>
                <p14:cNvContentPartPr/>
                <p14:nvPr/>
              </p14:nvContentPartPr>
              <p14:xfrm>
                <a:off x="2424369" y="1232636"/>
                <a:ext cx="360" cy="360"/>
              </p14:xfrm>
            </p:contentPart>
          </mc:Choice>
          <mc:Fallback xmlns="">
            <p:pic>
              <p:nvPicPr>
                <p:cNvPr id="8" name="Ink 7">
                  <a:extLst>
                    <a:ext uri="{FF2B5EF4-FFF2-40B4-BE49-F238E27FC236}">
                      <a16:creationId xmlns:a16="http://schemas.microsoft.com/office/drawing/2014/main" id="{2125DC05-B6E3-F3F8-7F06-5A7351E285AF}"/>
                    </a:ext>
                  </a:extLst>
                </p:cNvPr>
                <p:cNvPicPr/>
                <p:nvPr/>
              </p:nvPicPr>
              <p:blipFill>
                <a:blip r:embed="rId5"/>
                <a:stretch>
                  <a:fillRect/>
                </a:stretch>
              </p:blipFill>
              <p:spPr>
                <a:xfrm>
                  <a:off x="2415729" y="122363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C987D42D-EC94-6E7D-9ABD-CB7409DA98ED}"/>
                    </a:ext>
                  </a:extLst>
                </p14:cNvPr>
                <p14:cNvContentPartPr/>
                <p14:nvPr/>
              </p14:nvContentPartPr>
              <p14:xfrm>
                <a:off x="2424369" y="1232636"/>
                <a:ext cx="360" cy="360"/>
              </p14:xfrm>
            </p:contentPart>
          </mc:Choice>
          <mc:Fallback xmlns="">
            <p:pic>
              <p:nvPicPr>
                <p:cNvPr id="9" name="Ink 8">
                  <a:extLst>
                    <a:ext uri="{FF2B5EF4-FFF2-40B4-BE49-F238E27FC236}">
                      <a16:creationId xmlns:a16="http://schemas.microsoft.com/office/drawing/2014/main" id="{C987D42D-EC94-6E7D-9ABD-CB7409DA98ED}"/>
                    </a:ext>
                  </a:extLst>
                </p:cNvPr>
                <p:cNvPicPr/>
                <p:nvPr/>
              </p:nvPicPr>
              <p:blipFill>
                <a:blip r:embed="rId5"/>
                <a:stretch>
                  <a:fillRect/>
                </a:stretch>
              </p:blipFill>
              <p:spPr>
                <a:xfrm>
                  <a:off x="2415729" y="1223636"/>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84E53987-7D6E-6D70-DF13-D264901C3732}"/>
                  </a:ext>
                </a:extLst>
              </p14:cNvPr>
              <p14:cNvContentPartPr/>
              <p14:nvPr/>
            </p14:nvContentPartPr>
            <p14:xfrm>
              <a:off x="2969049" y="3626636"/>
              <a:ext cx="360" cy="10440"/>
            </p14:xfrm>
          </p:contentPart>
        </mc:Choice>
        <mc:Fallback xmlns="">
          <p:pic>
            <p:nvPicPr>
              <p:cNvPr id="12" name="Ink 11">
                <a:extLst>
                  <a:ext uri="{FF2B5EF4-FFF2-40B4-BE49-F238E27FC236}">
                    <a16:creationId xmlns:a16="http://schemas.microsoft.com/office/drawing/2014/main" id="{84E53987-7D6E-6D70-DF13-D264901C3732}"/>
                  </a:ext>
                </a:extLst>
              </p:cNvPr>
              <p:cNvPicPr/>
              <p:nvPr/>
            </p:nvPicPr>
            <p:blipFill>
              <a:blip r:embed="rId13"/>
              <a:stretch>
                <a:fillRect/>
              </a:stretch>
            </p:blipFill>
            <p:spPr>
              <a:xfrm>
                <a:off x="2960049" y="3617636"/>
                <a:ext cx="18000" cy="28080"/>
              </a:xfrm>
              <a:prstGeom prst="rect">
                <a:avLst/>
              </a:prstGeom>
            </p:spPr>
          </p:pic>
        </mc:Fallback>
      </mc:AlternateContent>
      <p:grpSp>
        <p:nvGrpSpPr>
          <p:cNvPr id="16" name="Group 15">
            <a:extLst>
              <a:ext uri="{FF2B5EF4-FFF2-40B4-BE49-F238E27FC236}">
                <a16:creationId xmlns:a16="http://schemas.microsoft.com/office/drawing/2014/main" id="{20CD5BA9-258D-E356-1BE2-192C05F71189}"/>
              </a:ext>
            </a:extLst>
          </p:cNvPr>
          <p:cNvGrpSpPr/>
          <p:nvPr/>
        </p:nvGrpSpPr>
        <p:grpSpPr>
          <a:xfrm>
            <a:off x="2475849" y="718916"/>
            <a:ext cx="360" cy="360"/>
            <a:chOff x="2475849" y="718916"/>
            <a:chExt cx="360" cy="360"/>
          </a:xfrm>
        </p:grpSpPr>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97610DB6-382B-26E7-967E-809C5E572829}"/>
                    </a:ext>
                  </a:extLst>
                </p14:cNvPr>
                <p14:cNvContentPartPr/>
                <p14:nvPr/>
              </p14:nvContentPartPr>
              <p14:xfrm>
                <a:off x="2475849" y="718916"/>
                <a:ext cx="360" cy="360"/>
              </p14:xfrm>
            </p:contentPart>
          </mc:Choice>
          <mc:Fallback xmlns="">
            <p:pic>
              <p:nvPicPr>
                <p:cNvPr id="13" name="Ink 12">
                  <a:extLst>
                    <a:ext uri="{FF2B5EF4-FFF2-40B4-BE49-F238E27FC236}">
                      <a16:creationId xmlns:a16="http://schemas.microsoft.com/office/drawing/2014/main" id="{97610DB6-382B-26E7-967E-809C5E572829}"/>
                    </a:ext>
                  </a:extLst>
                </p:cNvPr>
                <p:cNvPicPr/>
                <p:nvPr/>
              </p:nvPicPr>
              <p:blipFill>
                <a:blip r:embed="rId5"/>
                <a:stretch>
                  <a:fillRect/>
                </a:stretch>
              </p:blipFill>
              <p:spPr>
                <a:xfrm>
                  <a:off x="2466849" y="709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1A01D7CD-A998-B39E-AB3C-F21881BED581}"/>
                    </a:ext>
                  </a:extLst>
                </p14:cNvPr>
                <p14:cNvContentPartPr/>
                <p14:nvPr/>
              </p14:nvContentPartPr>
              <p14:xfrm>
                <a:off x="2475849" y="718916"/>
                <a:ext cx="360" cy="360"/>
              </p14:xfrm>
            </p:contentPart>
          </mc:Choice>
          <mc:Fallback xmlns="">
            <p:pic>
              <p:nvPicPr>
                <p:cNvPr id="14" name="Ink 13">
                  <a:extLst>
                    <a:ext uri="{FF2B5EF4-FFF2-40B4-BE49-F238E27FC236}">
                      <a16:creationId xmlns:a16="http://schemas.microsoft.com/office/drawing/2014/main" id="{1A01D7CD-A998-B39E-AB3C-F21881BED581}"/>
                    </a:ext>
                  </a:extLst>
                </p:cNvPr>
                <p:cNvPicPr/>
                <p:nvPr/>
              </p:nvPicPr>
              <p:blipFill>
                <a:blip r:embed="rId5"/>
                <a:stretch>
                  <a:fillRect/>
                </a:stretch>
              </p:blipFill>
              <p:spPr>
                <a:xfrm>
                  <a:off x="2466849" y="7099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6CCA117F-EDCD-A628-6B10-A31380AA5E08}"/>
                    </a:ext>
                  </a:extLst>
                </p14:cNvPr>
                <p14:cNvContentPartPr/>
                <p14:nvPr/>
              </p14:nvContentPartPr>
              <p14:xfrm>
                <a:off x="2475849" y="718916"/>
                <a:ext cx="360" cy="360"/>
              </p14:xfrm>
            </p:contentPart>
          </mc:Choice>
          <mc:Fallback xmlns="">
            <p:pic>
              <p:nvPicPr>
                <p:cNvPr id="15" name="Ink 14">
                  <a:extLst>
                    <a:ext uri="{FF2B5EF4-FFF2-40B4-BE49-F238E27FC236}">
                      <a16:creationId xmlns:a16="http://schemas.microsoft.com/office/drawing/2014/main" id="{6CCA117F-EDCD-A628-6B10-A31380AA5E08}"/>
                    </a:ext>
                  </a:extLst>
                </p:cNvPr>
                <p:cNvPicPr/>
                <p:nvPr/>
              </p:nvPicPr>
              <p:blipFill>
                <a:blip r:embed="rId5"/>
                <a:stretch>
                  <a:fillRect/>
                </a:stretch>
              </p:blipFill>
              <p:spPr>
                <a:xfrm>
                  <a:off x="2466849" y="709916"/>
                  <a:ext cx="18000" cy="18000"/>
                </a:xfrm>
                <a:prstGeom prst="rect">
                  <a:avLst/>
                </a:prstGeom>
              </p:spPr>
            </p:pic>
          </mc:Fallback>
        </mc:AlternateContent>
      </p:grpSp>
      <p:grpSp>
        <p:nvGrpSpPr>
          <p:cNvPr id="19" name="Group 18">
            <a:extLst>
              <a:ext uri="{FF2B5EF4-FFF2-40B4-BE49-F238E27FC236}">
                <a16:creationId xmlns:a16="http://schemas.microsoft.com/office/drawing/2014/main" id="{6312DB4F-464C-01C9-DE8E-38F47D3CC0D6}"/>
              </a:ext>
            </a:extLst>
          </p:cNvPr>
          <p:cNvGrpSpPr/>
          <p:nvPr/>
        </p:nvGrpSpPr>
        <p:grpSpPr>
          <a:xfrm>
            <a:off x="2393409" y="616316"/>
            <a:ext cx="360" cy="360"/>
            <a:chOff x="2393409" y="616316"/>
            <a:chExt cx="360" cy="36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F80C5D00-AAD9-2FAA-8FAA-3A239926EE9B}"/>
                    </a:ext>
                  </a:extLst>
                </p14:cNvPr>
                <p14:cNvContentPartPr/>
                <p14:nvPr/>
              </p14:nvContentPartPr>
              <p14:xfrm>
                <a:off x="2393409" y="616316"/>
                <a:ext cx="360" cy="360"/>
              </p14:xfrm>
            </p:contentPart>
          </mc:Choice>
          <mc:Fallback xmlns="">
            <p:pic>
              <p:nvPicPr>
                <p:cNvPr id="17" name="Ink 16">
                  <a:extLst>
                    <a:ext uri="{FF2B5EF4-FFF2-40B4-BE49-F238E27FC236}">
                      <a16:creationId xmlns:a16="http://schemas.microsoft.com/office/drawing/2014/main" id="{F80C5D00-AAD9-2FAA-8FAA-3A239926EE9B}"/>
                    </a:ext>
                  </a:extLst>
                </p:cNvPr>
                <p:cNvPicPr/>
                <p:nvPr/>
              </p:nvPicPr>
              <p:blipFill>
                <a:blip r:embed="rId5"/>
                <a:stretch>
                  <a:fillRect/>
                </a:stretch>
              </p:blipFill>
              <p:spPr>
                <a:xfrm>
                  <a:off x="2384769" y="6073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8" name="Ink 17">
                  <a:extLst>
                    <a:ext uri="{FF2B5EF4-FFF2-40B4-BE49-F238E27FC236}">
                      <a16:creationId xmlns:a16="http://schemas.microsoft.com/office/drawing/2014/main" id="{C69F1C13-FF4A-2A46-711A-2AB7709109A7}"/>
                    </a:ext>
                  </a:extLst>
                </p14:cNvPr>
                <p14:cNvContentPartPr/>
                <p14:nvPr/>
              </p14:nvContentPartPr>
              <p14:xfrm>
                <a:off x="2393409" y="616316"/>
                <a:ext cx="360" cy="360"/>
              </p14:xfrm>
            </p:contentPart>
          </mc:Choice>
          <mc:Fallback xmlns="">
            <p:pic>
              <p:nvPicPr>
                <p:cNvPr id="18" name="Ink 17">
                  <a:extLst>
                    <a:ext uri="{FF2B5EF4-FFF2-40B4-BE49-F238E27FC236}">
                      <a16:creationId xmlns:a16="http://schemas.microsoft.com/office/drawing/2014/main" id="{C69F1C13-FF4A-2A46-711A-2AB7709109A7}"/>
                    </a:ext>
                  </a:extLst>
                </p:cNvPr>
                <p:cNvPicPr/>
                <p:nvPr/>
              </p:nvPicPr>
              <p:blipFill>
                <a:blip r:embed="rId5"/>
                <a:stretch>
                  <a:fillRect/>
                </a:stretch>
              </p:blipFill>
              <p:spPr>
                <a:xfrm>
                  <a:off x="2384769" y="607316"/>
                  <a:ext cx="18000" cy="18000"/>
                </a:xfrm>
                <a:prstGeom prst="rect">
                  <a:avLst/>
                </a:prstGeom>
              </p:spPr>
            </p:pic>
          </mc:Fallback>
        </mc:AlternateContent>
      </p:grpSp>
    </p:spTree>
    <p:extLst>
      <p:ext uri="{BB962C8B-B14F-4D97-AF65-F5344CB8AC3E}">
        <p14:creationId xmlns:p14="http://schemas.microsoft.com/office/powerpoint/2010/main" val="2110037054"/>
      </p:ext>
    </p:extLst>
  </p:cSld>
  <p:clrMapOvr>
    <a:overrideClrMapping bg1="lt1" tx1="dk1" bg2="lt2" tx2="dk2" accent1="accent1" accent2="accent2" accent3="accent3" accent4="accent4" accent5="accent5" accent6="accent6" hlink="hlink" folHlink="folHlink"/>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Survey 1</a:t>
            </a:r>
            <a:endParaRPr lang="en-US" dirty="0"/>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Divide Survey 1 into two data sets. </a:t>
            </a:r>
          </a:p>
          <a:p>
            <a:pPr marL="914400" lvl="1" indent="-457200">
              <a:spcBef>
                <a:spcPts val="1000"/>
              </a:spcBef>
              <a:spcAft>
                <a:spcPts val="800"/>
              </a:spcAft>
              <a:buClr>
                <a:schemeClr val="accent6">
                  <a:lumMod val="75000"/>
                </a:schemeClr>
              </a:buClr>
            </a:pPr>
            <a:r>
              <a:rPr lang="fr-FR" dirty="0">
                <a:solidFill>
                  <a:schemeClr val="tx1"/>
                </a:solidFill>
              </a:rPr>
              <a:t>The first data set will include the first 11 variables and questions 1-22b. </a:t>
            </a:r>
            <a:endParaRPr lang="en-US" dirty="0">
              <a:solidFill>
                <a:schemeClr val="tx1"/>
              </a:solidFill>
            </a:endParaRPr>
          </a:p>
          <a:p>
            <a:pPr marL="914400" lvl="1" indent="-457200">
              <a:spcBef>
                <a:spcPts val="1000"/>
              </a:spcBef>
              <a:spcAft>
                <a:spcPts val="800"/>
              </a:spcAft>
              <a:buClr>
                <a:schemeClr val="accent6">
                  <a:lumMod val="75000"/>
                </a:schemeClr>
              </a:buClr>
            </a:pPr>
            <a:r>
              <a:rPr lang="fr-FR" dirty="0">
                <a:solidFill>
                  <a:schemeClr val="tx1"/>
                </a:solidFill>
              </a:rPr>
              <a:t>The second data set will include the first 11 variables and questions 22c through 50.</a:t>
            </a:r>
            <a:endParaRPr lang="en-US" dirty="0"/>
          </a:p>
        </p:txBody>
      </p:sp>
    </p:spTree>
    <p:extLst>
      <p:ext uri="{BB962C8B-B14F-4D97-AF65-F5344CB8AC3E}">
        <p14:creationId xmlns:p14="http://schemas.microsoft.com/office/powerpoint/2010/main" val="3567071354"/>
      </p:ext>
    </p:extLst>
  </p:cSld>
  <p:clrMapOvr>
    <a:overrideClrMapping bg1="lt1" tx1="dk1" bg2="lt2" tx2="dk2" accent1="accent1" accent2="accent2" accent3="accent3" accent4="accent4" accent5="accent5" accent6="accent6" hlink="hlink" folHlink="folHlink"/>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69620" y="285749"/>
            <a:ext cx="10972800" cy="1143000"/>
          </a:xfrm>
        </p:spPr>
        <p:txBody>
          <a:bodyPr anchor="ctr"/>
          <a:lstStyle/>
          <a:p>
            <a:r>
              <a:rPr lang="fr-FR" dirty="0"/>
              <a:t>Survey 2</a:t>
            </a:r>
            <a:endParaRPr lang="en-US" dirty="0"/>
          </a:p>
        </p:txBody>
      </p:sp>
      <p:sp>
        <p:nvSpPr>
          <p:cNvPr id="3" name="Espace réservé du texte 2"/>
          <p:cNvSpPr>
            <a:spLocks noGrp="1"/>
          </p:cNvSpPr>
          <p:nvPr>
            <p:ph type="body" sz="quarter" idx="10"/>
          </p:nvPr>
        </p:nvSpPr>
        <p:spPr/>
        <p:txBody>
          <a:bodyPr>
            <a:normAutofit/>
          </a:bodyPr>
          <a:lstStyle/>
          <a:p>
            <a:pPr indent="-457200"/>
            <a:r>
              <a:rPr lang="fr-FR" dirty="0">
                <a:solidFill>
                  <a:schemeClr val="tx1"/>
                </a:solidFill>
              </a:rPr>
              <a:t>Divide Survey 2 into two data sets</a:t>
            </a:r>
          </a:p>
          <a:p>
            <a:pPr lvl="1" indent="-457200">
              <a:spcBef>
                <a:spcPts val="1000"/>
              </a:spcBef>
              <a:spcAft>
                <a:spcPts val="800"/>
              </a:spcAft>
            </a:pPr>
            <a:r>
              <a:rPr lang="fr-FR" dirty="0">
                <a:solidFill>
                  <a:schemeClr val="tx1"/>
                </a:solidFill>
              </a:rPr>
              <a:t>The first data set will include the first 11 variables, questions 1-29 and question 53 .</a:t>
            </a:r>
            <a:endParaRPr lang="en-US" dirty="0">
              <a:solidFill>
                <a:schemeClr val="tx1"/>
              </a:solidFill>
            </a:endParaRPr>
          </a:p>
          <a:p>
            <a:pPr lvl="1" indent="-457200">
              <a:spcBef>
                <a:spcPts val="1000"/>
              </a:spcBef>
              <a:spcAft>
                <a:spcPts val="800"/>
              </a:spcAft>
            </a:pPr>
            <a:r>
              <a:rPr lang="fr-FR" dirty="0">
                <a:solidFill>
                  <a:schemeClr val="tx1"/>
                </a:solidFill>
              </a:rPr>
              <a:t>The second data set will include the first 11 variables and questions 30-59.</a:t>
            </a:r>
            <a:endParaRPr lang="en-US" dirty="0">
              <a:solidFill>
                <a:schemeClr val="tx1"/>
              </a:solidFill>
            </a:endParaRPr>
          </a:p>
        </p:txBody>
      </p:sp>
    </p:spTree>
    <p:extLst>
      <p:ext uri="{BB962C8B-B14F-4D97-AF65-F5344CB8AC3E}">
        <p14:creationId xmlns:p14="http://schemas.microsoft.com/office/powerpoint/2010/main" val="3145153779"/>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Splitting of a Modified Data Set</a:t>
            </a:r>
            <a:endParaRPr lang="en-US" dirty="0"/>
          </a:p>
        </p:txBody>
      </p:sp>
      <p:sp>
        <p:nvSpPr>
          <p:cNvPr id="3" name="Espace réservé du texte 2"/>
          <p:cNvSpPr>
            <a:spLocks noGrp="1"/>
          </p:cNvSpPr>
          <p:nvPr>
            <p:ph type="body" sz="quarter" idx="10"/>
          </p:nvPr>
        </p:nvSpPr>
        <p:spPr/>
        <p:txBody>
          <a:bodyPr/>
          <a:lstStyle/>
          <a:p>
            <a:r>
              <a:rPr lang="fr-FR" dirty="0">
                <a:solidFill>
                  <a:schemeClr val="tx1"/>
                </a:solidFill>
              </a:rPr>
              <a:t>Count the number of variables in your cleaned dataset</a:t>
            </a:r>
          </a:p>
          <a:p>
            <a:r>
              <a:rPr lang="fr-FR" dirty="0">
                <a:solidFill>
                  <a:schemeClr val="tx1"/>
                </a:solidFill>
              </a:rPr>
              <a:t>Split your dataset into two datasets with less than 255 variables</a:t>
            </a:r>
          </a:p>
          <a:p>
            <a:r>
              <a:rPr lang="fr-FR" dirty="0">
                <a:solidFill>
                  <a:schemeClr val="tx1"/>
                </a:solidFill>
              </a:rPr>
              <a:t>Each data set should include the first 11 variables of your data set</a:t>
            </a:r>
          </a:p>
          <a:p>
            <a:r>
              <a:rPr lang="fr-FR" dirty="0">
                <a:solidFill>
                  <a:schemeClr val="tx1"/>
                </a:solidFill>
              </a:rPr>
              <a:t>Split your data set in two </a:t>
            </a:r>
          </a:p>
          <a:p>
            <a:r>
              <a:rPr lang="fr-FR" dirty="0">
                <a:solidFill>
                  <a:schemeClr val="tx1"/>
                </a:solidFill>
              </a:rPr>
              <a:t>Make sure that the gender variable is included in both data sets.</a:t>
            </a:r>
            <a:endParaRPr lang="en-US" dirty="0">
              <a:solidFill>
                <a:schemeClr val="tx1"/>
              </a:solidFill>
            </a:endParaRPr>
          </a:p>
          <a:p>
            <a:endParaRPr lang="en-US" dirty="0"/>
          </a:p>
        </p:txBody>
      </p:sp>
    </p:spTree>
    <p:extLst>
      <p:ext uri="{BB962C8B-B14F-4D97-AF65-F5344CB8AC3E}">
        <p14:creationId xmlns:p14="http://schemas.microsoft.com/office/powerpoint/2010/main" val="260237408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EDDEC-CBFD-E85F-7585-3AF6215BFA77}"/>
              </a:ext>
            </a:extLst>
          </p:cNvPr>
          <p:cNvSpPr>
            <a:spLocks noGrp="1"/>
          </p:cNvSpPr>
          <p:nvPr>
            <p:ph type="title"/>
          </p:nvPr>
        </p:nvSpPr>
        <p:spPr>
          <a:xfrm>
            <a:off x="765810" y="206379"/>
            <a:ext cx="10961370" cy="1322070"/>
          </a:xfrm>
        </p:spPr>
        <p:txBody>
          <a:bodyPr>
            <a:normAutofit fontScale="90000"/>
          </a:bodyPr>
          <a:lstStyle/>
          <a:p>
            <a:r>
              <a:rPr kumimoji="0" lang="en-US" sz="3200" b="1" i="0" u="none" strike="noStrike" kern="1200" cap="none" spc="0" normalizeH="0" baseline="0" noProof="0" dirty="0">
                <a:ln>
                  <a:noFill/>
                </a:ln>
                <a:solidFill>
                  <a:srgbClr val="ED7D31">
                    <a:lumMod val="75000"/>
                  </a:srgbClr>
                </a:solidFill>
                <a:effectLst/>
                <a:uLnTx/>
                <a:uFillTx/>
                <a:latin typeface="Calibri" pitchFamily="34" charset="0"/>
                <a:ea typeface="+mj-ea"/>
                <a:cs typeface="Calibri" panose="020F0502020204030204" pitchFamily="34" charset="0"/>
              </a:rPr>
              <a:t>Install Epi Info by following the instructions provided in this link: Windows | Epi Info™ | CDC. Open the classic view for data analysis.</a:t>
            </a:r>
            <a:endParaRPr lang="en-US" dirty="0"/>
          </a:p>
        </p:txBody>
      </p:sp>
      <p:pic>
        <p:nvPicPr>
          <p:cNvPr id="4" name="Picture 3">
            <a:extLst>
              <a:ext uri="{FF2B5EF4-FFF2-40B4-BE49-F238E27FC236}">
                <a16:creationId xmlns:a16="http://schemas.microsoft.com/office/drawing/2014/main" id="{3FFD1272-C18C-906B-3F23-093FAD3055AE}"/>
              </a:ext>
            </a:extLst>
          </p:cNvPr>
          <p:cNvPicPr>
            <a:picLocks noChangeAspect="1"/>
          </p:cNvPicPr>
          <p:nvPr/>
        </p:nvPicPr>
        <p:blipFill>
          <a:blip r:embed="rId3"/>
          <a:stretch>
            <a:fillRect/>
          </a:stretch>
        </p:blipFill>
        <p:spPr>
          <a:xfrm>
            <a:off x="2764970" y="1528449"/>
            <a:ext cx="5312229" cy="4569269"/>
          </a:xfrm>
          <a:prstGeom prst="rect">
            <a:avLst/>
          </a:prstGeom>
        </p:spPr>
      </p:pic>
      <p:sp>
        <p:nvSpPr>
          <p:cNvPr id="8" name="Rectangle 7">
            <a:extLst>
              <a:ext uri="{FF2B5EF4-FFF2-40B4-BE49-F238E27FC236}">
                <a16:creationId xmlns:a16="http://schemas.microsoft.com/office/drawing/2014/main" id="{85C5C49F-1E71-018D-A8CB-E7E72863F783}"/>
              </a:ext>
            </a:extLst>
          </p:cNvPr>
          <p:cNvSpPr>
            <a:spLocks/>
          </p:cNvSpPr>
          <p:nvPr/>
        </p:nvSpPr>
        <p:spPr>
          <a:xfrm>
            <a:off x="3439886" y="4724400"/>
            <a:ext cx="1796143" cy="9688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9" name="Straight Arrow Connector 8">
            <a:extLst>
              <a:ext uri="{FF2B5EF4-FFF2-40B4-BE49-F238E27FC236}">
                <a16:creationId xmlns:a16="http://schemas.microsoft.com/office/drawing/2014/main" id="{1F5AD583-E437-D3D3-2863-0EC77B52004F}"/>
              </a:ext>
            </a:extLst>
          </p:cNvPr>
          <p:cNvCxnSpPr>
            <a:cxnSpLocks/>
          </p:cNvCxnSpPr>
          <p:nvPr/>
        </p:nvCxnSpPr>
        <p:spPr>
          <a:xfrm flipH="1">
            <a:off x="5008334" y="4243711"/>
            <a:ext cx="412750" cy="654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494270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9"/>
            <a:ext cx="10942320" cy="1033610"/>
          </a:xfrm>
        </p:spPr>
        <p:txBody>
          <a:bodyPr anchor="t">
            <a:normAutofit fontScale="90000"/>
          </a:bodyPr>
          <a:lstStyle/>
          <a:p>
            <a:r>
              <a:rPr lang="fr-FR" dirty="0"/>
              <a:t>In </a:t>
            </a:r>
            <a:r>
              <a:rPr lang="fr-FR" sz="3800" dirty="0"/>
              <a:t>"Classic Analysis" </a:t>
            </a:r>
            <a:r>
              <a:rPr lang="fr-FR" dirty="0"/>
              <a:t>mode</a:t>
            </a:r>
            <a:r>
              <a:rPr lang="fr-FR" sz="3800" dirty="0"/>
              <a:t>, in the program editor click on </a:t>
            </a:r>
            <a:r>
              <a:rPr kumimoji="0" lang="fr-FR" sz="3800" b="1" i="0" u="none" strike="noStrike" kern="1200" cap="none" spc="0" normalizeH="0" baseline="0" noProof="0" dirty="0">
                <a:ln>
                  <a:noFill/>
                </a:ln>
                <a:solidFill>
                  <a:srgbClr val="D9531E"/>
                </a:solidFill>
                <a:effectLst/>
                <a:uLnTx/>
                <a:uFillTx/>
                <a:latin typeface="Calibri" pitchFamily="34" charset="0"/>
                <a:ea typeface="+mj-ea"/>
                <a:cs typeface="+mj-cs"/>
              </a:rPr>
              <a:t>"Open Pgm".</a:t>
            </a:r>
            <a:br>
              <a:rPr lang="en-US" dirty="0"/>
            </a:br>
            <a:endParaRPr lang="en-US" dirty="0"/>
          </a:p>
        </p:txBody>
      </p:sp>
      <p:pic>
        <p:nvPicPr>
          <p:cNvPr id="3" name="Picture 2">
            <a:extLst>
              <a:ext uri="{FF2B5EF4-FFF2-40B4-BE49-F238E27FC236}">
                <a16:creationId xmlns:a16="http://schemas.microsoft.com/office/drawing/2014/main" id="{45BE6C31-628E-D8FA-866F-B9B79159C7B4}"/>
              </a:ext>
            </a:extLst>
          </p:cNvPr>
          <p:cNvPicPr>
            <a:picLocks noChangeAspect="1"/>
          </p:cNvPicPr>
          <p:nvPr/>
        </p:nvPicPr>
        <p:blipFill>
          <a:blip r:embed="rId3"/>
          <a:stretch>
            <a:fillRect/>
          </a:stretch>
        </p:blipFill>
        <p:spPr>
          <a:xfrm>
            <a:off x="1344791" y="1308248"/>
            <a:ext cx="8963981" cy="4757806"/>
          </a:xfrm>
          <a:prstGeom prst="rect">
            <a:avLst/>
          </a:prstGeom>
        </p:spPr>
      </p:pic>
      <p:sp>
        <p:nvSpPr>
          <p:cNvPr id="7" name="Oval 6">
            <a:extLst>
              <a:ext uri="{FF2B5EF4-FFF2-40B4-BE49-F238E27FC236}">
                <a16:creationId xmlns:a16="http://schemas.microsoft.com/office/drawing/2014/main" id="{43111AD0-5155-FD18-0099-BBA418B5190C}"/>
              </a:ext>
            </a:extLst>
          </p:cNvPr>
          <p:cNvSpPr>
            <a:spLocks noChangeArrowheads="1"/>
          </p:cNvSpPr>
          <p:nvPr/>
        </p:nvSpPr>
        <p:spPr bwMode="auto">
          <a:xfrm>
            <a:off x="3918857" y="3951514"/>
            <a:ext cx="576943" cy="370115"/>
          </a:xfrm>
          <a:prstGeom prst="ellipse">
            <a:avLst/>
          </a:prstGeom>
          <a:noFill/>
          <a:ln w="158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8" name="AutoShape 11">
            <a:extLst>
              <a:ext uri="{FF2B5EF4-FFF2-40B4-BE49-F238E27FC236}">
                <a16:creationId xmlns:a16="http://schemas.microsoft.com/office/drawing/2014/main" id="{FA91327B-E1C9-36E7-3A50-68B431986883}"/>
              </a:ext>
            </a:extLst>
          </p:cNvPr>
          <p:cNvCxnSpPr>
            <a:cxnSpLocks noChangeShapeType="1"/>
          </p:cNvCxnSpPr>
          <p:nvPr/>
        </p:nvCxnSpPr>
        <p:spPr bwMode="auto">
          <a:xfrm flipH="1">
            <a:off x="4441371" y="3457281"/>
            <a:ext cx="725805" cy="459740"/>
          </a:xfrm>
          <a:prstGeom prst="straightConnector1">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5655985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811657" y="274639"/>
            <a:ext cx="11034445" cy="1040453"/>
          </a:xfrm>
        </p:spPr>
        <p:txBody>
          <a:bodyPr anchor="t">
            <a:noAutofit/>
          </a:bodyPr>
          <a:lstStyle/>
          <a:p>
            <a:pPr>
              <a:spcBef>
                <a:spcPts val="0"/>
              </a:spcBef>
              <a:buClr>
                <a:srgbClr val="E25423"/>
              </a:buClr>
            </a:pPr>
            <a:r>
              <a:rPr lang="en-US" sz="3200" dirty="0">
                <a:solidFill>
                  <a:srgbClr val="DA521E"/>
                </a:solidFill>
                <a:latin typeface="+mn-lt"/>
                <a:ea typeface="+mn-ea"/>
                <a:cs typeface="+mn-cs"/>
              </a:rPr>
              <a:t>Establishing a Timeline for Planning KAP Surveys: A Practical Model</a:t>
            </a:r>
          </a:p>
        </p:txBody>
      </p:sp>
      <p:graphicFrame>
        <p:nvGraphicFramePr>
          <p:cNvPr id="6" name="Table 5">
            <a:extLst>
              <a:ext uri="{FF2B5EF4-FFF2-40B4-BE49-F238E27FC236}">
                <a16:creationId xmlns:a16="http://schemas.microsoft.com/office/drawing/2014/main" id="{978EA3A8-DF0C-4070-AA0C-6303320202B6}"/>
              </a:ext>
            </a:extLst>
          </p:cNvPr>
          <p:cNvGraphicFramePr>
            <a:graphicFrameLocks noGrp="1"/>
          </p:cNvGraphicFramePr>
          <p:nvPr>
            <p:extLst>
              <p:ext uri="{D42A27DB-BD31-4B8C-83A1-F6EECF244321}">
                <p14:modId xmlns:p14="http://schemas.microsoft.com/office/powerpoint/2010/main" val="2998538003"/>
              </p:ext>
            </p:extLst>
          </p:nvPr>
        </p:nvGraphicFramePr>
        <p:xfrm>
          <a:off x="811657" y="1089061"/>
          <a:ext cx="11034445" cy="5219278"/>
        </p:xfrm>
        <a:graphic>
          <a:graphicData uri="http://schemas.openxmlformats.org/drawingml/2006/table">
            <a:tbl>
              <a:tblPr firstRow="1" firstCol="1" bandRow="1"/>
              <a:tblGrid>
                <a:gridCol w="6866135">
                  <a:extLst>
                    <a:ext uri="{9D8B030D-6E8A-4147-A177-3AD203B41FA5}">
                      <a16:colId xmlns:a16="http://schemas.microsoft.com/office/drawing/2014/main" val="304751015"/>
                    </a:ext>
                  </a:extLst>
                </a:gridCol>
                <a:gridCol w="416831">
                  <a:extLst>
                    <a:ext uri="{9D8B030D-6E8A-4147-A177-3AD203B41FA5}">
                      <a16:colId xmlns:a16="http://schemas.microsoft.com/office/drawing/2014/main" val="2651215232"/>
                    </a:ext>
                  </a:extLst>
                </a:gridCol>
                <a:gridCol w="416831">
                  <a:extLst>
                    <a:ext uri="{9D8B030D-6E8A-4147-A177-3AD203B41FA5}">
                      <a16:colId xmlns:a16="http://schemas.microsoft.com/office/drawing/2014/main" val="2615092444"/>
                    </a:ext>
                  </a:extLst>
                </a:gridCol>
                <a:gridCol w="416831">
                  <a:extLst>
                    <a:ext uri="{9D8B030D-6E8A-4147-A177-3AD203B41FA5}">
                      <a16:colId xmlns:a16="http://schemas.microsoft.com/office/drawing/2014/main" val="235606212"/>
                    </a:ext>
                  </a:extLst>
                </a:gridCol>
                <a:gridCol w="416831">
                  <a:extLst>
                    <a:ext uri="{9D8B030D-6E8A-4147-A177-3AD203B41FA5}">
                      <a16:colId xmlns:a16="http://schemas.microsoft.com/office/drawing/2014/main" val="3576677836"/>
                    </a:ext>
                  </a:extLst>
                </a:gridCol>
                <a:gridCol w="416831">
                  <a:extLst>
                    <a:ext uri="{9D8B030D-6E8A-4147-A177-3AD203B41FA5}">
                      <a16:colId xmlns:a16="http://schemas.microsoft.com/office/drawing/2014/main" val="2780032517"/>
                    </a:ext>
                  </a:extLst>
                </a:gridCol>
                <a:gridCol w="416831">
                  <a:extLst>
                    <a:ext uri="{9D8B030D-6E8A-4147-A177-3AD203B41FA5}">
                      <a16:colId xmlns:a16="http://schemas.microsoft.com/office/drawing/2014/main" val="485904562"/>
                    </a:ext>
                  </a:extLst>
                </a:gridCol>
                <a:gridCol w="416831">
                  <a:extLst>
                    <a:ext uri="{9D8B030D-6E8A-4147-A177-3AD203B41FA5}">
                      <a16:colId xmlns:a16="http://schemas.microsoft.com/office/drawing/2014/main" val="970284350"/>
                    </a:ext>
                  </a:extLst>
                </a:gridCol>
                <a:gridCol w="416831">
                  <a:extLst>
                    <a:ext uri="{9D8B030D-6E8A-4147-A177-3AD203B41FA5}">
                      <a16:colId xmlns:a16="http://schemas.microsoft.com/office/drawing/2014/main" val="3910073505"/>
                    </a:ext>
                  </a:extLst>
                </a:gridCol>
                <a:gridCol w="416831">
                  <a:extLst>
                    <a:ext uri="{9D8B030D-6E8A-4147-A177-3AD203B41FA5}">
                      <a16:colId xmlns:a16="http://schemas.microsoft.com/office/drawing/2014/main" val="1009370519"/>
                    </a:ext>
                  </a:extLst>
                </a:gridCol>
                <a:gridCol w="416831">
                  <a:extLst>
                    <a:ext uri="{9D8B030D-6E8A-4147-A177-3AD203B41FA5}">
                      <a16:colId xmlns:a16="http://schemas.microsoft.com/office/drawing/2014/main" val="2432536426"/>
                    </a:ext>
                  </a:extLst>
                </a:gridCol>
              </a:tblGrid>
              <a:tr h="225665">
                <a:tc>
                  <a:txBody>
                    <a:bodyPr/>
                    <a:lstStyle/>
                    <a:p>
                      <a:pPr marL="0" marR="0" algn="r">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gridSpan="10">
                  <a:txBody>
                    <a:bodyPr/>
                    <a:lstStyle/>
                    <a:p>
                      <a:pPr marL="0" marR="0" algn="ctr">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Weeks</a:t>
                      </a: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(divided into 3-day halves)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6980789"/>
                  </a:ext>
                </a:extLst>
              </a:tr>
              <a:tr h="225665">
                <a:tc>
                  <a:txBody>
                    <a:bodyPr/>
                    <a:lstStyle/>
                    <a:p>
                      <a:pPr marL="0" marR="0">
                        <a:lnSpc>
                          <a:spcPct val="107000"/>
                        </a:lnSpc>
                        <a:spcBef>
                          <a:spcPts val="0"/>
                        </a:spcBef>
                        <a:spcAft>
                          <a:spcPts val="0"/>
                        </a:spcAft>
                      </a:pPr>
                      <a:r>
                        <a:rPr lang="en-US"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KAP Survey steps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07000"/>
                        </a:lnSpc>
                        <a:spcBef>
                          <a:spcPts val="0"/>
                        </a:spcBef>
                        <a:spcAft>
                          <a:spcPts val="0"/>
                        </a:spcAft>
                      </a:pPr>
                      <a:r>
                        <a:rPr lang="en-US" sz="9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Wk. 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11298631"/>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Recruit local social scientists, community leaders, others to collaborate on defining KAP goals and implementation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393001753"/>
                  </a:ext>
                </a:extLst>
              </a:tr>
              <a:tr h="25564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Select/adapt KAP surveys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technical team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049007863"/>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Identify a KAP survey sample (size and characteristics)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behavioral scientist, epidemiologist or statistician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967653519"/>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 Translate the survey into local languages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Contract translators, possibly field coordinators and team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686747703"/>
                  </a:ext>
                </a:extLst>
              </a:tr>
              <a:tr h="262082">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Pilot test the survey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Field coordinators, supervisors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795960938"/>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Create final version of the survey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technical team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750321781"/>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Program survey for electronic data collection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manager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097965840"/>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Recruit data collectors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technical team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608505095"/>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Train data collectors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 field coordinators, field supervisors, data collectors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1582404242"/>
                  </a:ext>
                </a:extLst>
              </a:tr>
              <a:tr h="461814">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Collect the data and oversee quality control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Field coordinators, field supervisors, data collectors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857469756"/>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Clean the data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manager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405475233"/>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Analyze the data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Data manager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3080813526"/>
                  </a:ext>
                </a:extLst>
              </a:tr>
              <a:tr h="248288">
                <a:tc>
                  <a:txBody>
                    <a:bodyPr/>
                    <a:lstStyle/>
                    <a:p>
                      <a:pPr marL="0" marR="0">
                        <a:lnSpc>
                          <a:spcPct val="107000"/>
                        </a:lnSpc>
                        <a:spcBef>
                          <a:spcPts val="0"/>
                        </a:spcBef>
                        <a:spcAft>
                          <a:spcPts val="0"/>
                        </a:spcAft>
                      </a:pPr>
                      <a:r>
                        <a:rPr lang="en-US"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 Develop presentations - </a:t>
                      </a:r>
                      <a:r>
                        <a:rPr lang="en-US" sz="1000" i="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D9D9D9"/>
                    </a:solidFill>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tcPr>
                </a:tc>
                <a:extLst>
                  <a:ext uri="{0D108BD9-81ED-4DB2-BD59-A6C34878D82A}">
                    <a16:rowId xmlns:a16="http://schemas.microsoft.com/office/drawing/2014/main" val="4039210596"/>
                  </a:ext>
                </a:extLst>
              </a:tr>
              <a:tr h="248288">
                <a:tc>
                  <a:txBody>
                    <a:bodyPr/>
                    <a:lstStyle/>
                    <a:p>
                      <a:pPr marL="0" marR="0">
                        <a:lnSpc>
                          <a:spcPct val="107000"/>
                        </a:lnSpc>
                        <a:spcBef>
                          <a:spcPts val="0"/>
                        </a:spcBef>
                        <a:spcAft>
                          <a:spcPts val="0"/>
                        </a:spcAft>
                      </a:pPr>
                      <a:r>
                        <a:rPr lang="en-US" sz="1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Share results with stakeholders - </a:t>
                      </a:r>
                      <a:r>
                        <a:rPr lang="en-US" sz="10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Project lead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95959"/>
                      </a:solidFill>
                      <a:prstDash val="solid"/>
                      <a:round/>
                      <a:headEnd type="none" w="med" len="med"/>
                      <a:tailEnd type="none" w="med" len="med"/>
                    </a:lnL>
                    <a:lnR w="12700" cap="flat" cmpd="sng" algn="ctr">
                      <a:solidFill>
                        <a:srgbClr val="59595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24266593"/>
                  </a:ext>
                </a:extLst>
              </a:tr>
              <a:tr h="203136">
                <a:tc gridSpan="11">
                  <a:txBody>
                    <a:bodyPr/>
                    <a:lstStyle/>
                    <a:p>
                      <a:pPr marL="0" marR="0">
                        <a:lnSpc>
                          <a:spcPct val="107000"/>
                        </a:lnSpc>
                        <a:spcBef>
                          <a:spcPts val="0"/>
                        </a:spcBef>
                        <a:spcAft>
                          <a:spcPts val="0"/>
                        </a:spcAft>
                      </a:pPr>
                      <a:r>
                        <a:rPr lang="en-US"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91807131"/>
                  </a:ext>
                </a:extLst>
              </a:tr>
            </a:tbl>
          </a:graphicData>
        </a:graphic>
      </p:graphicFrame>
    </p:spTree>
    <p:extLst>
      <p:ext uri="{BB962C8B-B14F-4D97-AF65-F5344CB8AC3E}">
        <p14:creationId xmlns:p14="http://schemas.microsoft.com/office/powerpoint/2010/main" val="142165213"/>
      </p:ext>
    </p:extLst>
  </p:cSld>
  <p:clrMapOvr>
    <a:overrideClrMapping bg1="lt1" tx1="dk1" bg2="lt2" tx2="dk2" accent1="accent1" accent2="accent2" accent3="accent3" accent4="accent4" accent5="accent5" accent6="accent6" hlink="hlink" folHlink="folHlink"/>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8"/>
            <a:ext cx="11109960" cy="1531302"/>
          </a:xfrm>
        </p:spPr>
        <p:txBody>
          <a:bodyPr anchor="t">
            <a:normAutofit fontScale="90000"/>
          </a:bodyPr>
          <a:lstStyle/>
          <a:p>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A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window </a:t>
            </a:r>
            <a:r>
              <a:rPr kumimoji="0" lang="en-US" sz="3600" b="1" i="0" u="none" strike="noStrike" kern="1200" cap="none" spc="0" normalizeH="0" baseline="0" noProof="0" dirty="0">
                <a:ln>
                  <a:noFill/>
                </a:ln>
                <a:solidFill>
                  <a:srgbClr val="D9531E"/>
                </a:solidFill>
                <a:effectLst/>
                <a:uLnTx/>
                <a:uFillTx/>
                <a:latin typeface="Calibri" pitchFamily="34" charset="0"/>
                <a:ea typeface="+mj-ea"/>
                <a:cs typeface="+mj-cs"/>
              </a:rPr>
              <a:t>will open, </a:t>
            </a: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click on "Text File" in the lower left corner, which will open the file finder.</a:t>
            </a:r>
            <a:b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br>
            <a:r>
              <a:rPr kumimoji="0" lang="fr-FR" sz="3600" b="1" i="0" u="none" strike="noStrike" kern="1200" cap="none" spc="0" normalizeH="0" baseline="0" noProof="0" dirty="0">
                <a:ln>
                  <a:noFill/>
                </a:ln>
                <a:solidFill>
                  <a:srgbClr val="D9531E"/>
                </a:solidFill>
                <a:effectLst/>
                <a:uLnTx/>
                <a:uFillTx/>
                <a:latin typeface="Calibri" pitchFamily="34" charset="0"/>
                <a:ea typeface="+mj-ea"/>
                <a:cs typeface="+mj-cs"/>
              </a:rPr>
              <a:t>select the program where you saved it</a:t>
            </a:r>
            <a:br>
              <a:rPr kumimoji="0" lang="fr-FR" sz="3800" b="1" i="0" u="none" strike="noStrike" kern="1200" cap="none" spc="0" normalizeH="0" baseline="0" noProof="0" dirty="0">
                <a:ln>
                  <a:noFill/>
                </a:ln>
                <a:solidFill>
                  <a:srgbClr val="D9531E"/>
                </a:solidFill>
                <a:effectLst/>
                <a:uLnTx/>
                <a:uFillTx/>
                <a:latin typeface="Calibri" pitchFamily="34" charset="0"/>
                <a:ea typeface="+mj-ea"/>
                <a:cs typeface="+mj-cs"/>
              </a:rPr>
            </a:br>
            <a:endParaRPr lang="en-US" dirty="0"/>
          </a:p>
        </p:txBody>
      </p:sp>
      <p:pic>
        <p:nvPicPr>
          <p:cNvPr id="7" name="Picture 6">
            <a:extLst>
              <a:ext uri="{FF2B5EF4-FFF2-40B4-BE49-F238E27FC236}">
                <a16:creationId xmlns:a16="http://schemas.microsoft.com/office/drawing/2014/main" id="{F7E279A2-A009-9A62-40DE-672092C650A7}"/>
              </a:ext>
            </a:extLst>
          </p:cNvPr>
          <p:cNvPicPr>
            <a:picLocks noChangeAspect="1"/>
          </p:cNvPicPr>
          <p:nvPr/>
        </p:nvPicPr>
        <p:blipFill>
          <a:blip r:embed="rId3"/>
          <a:stretch>
            <a:fillRect/>
          </a:stretch>
        </p:blipFill>
        <p:spPr>
          <a:xfrm>
            <a:off x="904670" y="1913095"/>
            <a:ext cx="10382660" cy="4670267"/>
          </a:xfrm>
          <a:prstGeom prst="rect">
            <a:avLst/>
          </a:prstGeom>
        </p:spPr>
      </p:pic>
      <p:pic>
        <p:nvPicPr>
          <p:cNvPr id="10" name="Picture 9">
            <a:extLst>
              <a:ext uri="{FF2B5EF4-FFF2-40B4-BE49-F238E27FC236}">
                <a16:creationId xmlns:a16="http://schemas.microsoft.com/office/drawing/2014/main" id="{8253D217-105B-CAE0-3422-63C9E92AF39C}"/>
              </a:ext>
            </a:extLst>
          </p:cNvPr>
          <p:cNvPicPr>
            <a:picLocks noChangeAspect="1"/>
          </p:cNvPicPr>
          <p:nvPr/>
        </p:nvPicPr>
        <p:blipFill>
          <a:blip r:embed="rId4"/>
          <a:stretch>
            <a:fillRect/>
          </a:stretch>
        </p:blipFill>
        <p:spPr>
          <a:xfrm>
            <a:off x="4629564" y="5592349"/>
            <a:ext cx="534924" cy="288036"/>
          </a:xfrm>
          <a:prstGeom prst="rect">
            <a:avLst/>
          </a:prstGeom>
        </p:spPr>
      </p:pic>
      <p:pic>
        <p:nvPicPr>
          <p:cNvPr id="11" name="Picture 10">
            <a:extLst>
              <a:ext uri="{FF2B5EF4-FFF2-40B4-BE49-F238E27FC236}">
                <a16:creationId xmlns:a16="http://schemas.microsoft.com/office/drawing/2014/main" id="{B4F461B0-39B0-5744-06D1-AB8C31721369}"/>
              </a:ext>
            </a:extLst>
          </p:cNvPr>
          <p:cNvPicPr>
            <a:picLocks noChangeAspect="1"/>
          </p:cNvPicPr>
          <p:nvPr/>
        </p:nvPicPr>
        <p:blipFill>
          <a:blip r:embed="rId5"/>
          <a:stretch>
            <a:fillRect/>
          </a:stretch>
        </p:blipFill>
        <p:spPr>
          <a:xfrm>
            <a:off x="5164488" y="5247450"/>
            <a:ext cx="781812" cy="525780"/>
          </a:xfrm>
          <a:prstGeom prst="rect">
            <a:avLst/>
          </a:prstGeom>
        </p:spPr>
      </p:pic>
    </p:spTree>
    <p:extLst>
      <p:ext uri="{BB962C8B-B14F-4D97-AF65-F5344CB8AC3E}">
        <p14:creationId xmlns:p14="http://schemas.microsoft.com/office/powerpoint/2010/main" val="379756231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34340" y="354330"/>
            <a:ext cx="11148060" cy="1303020"/>
          </a:xfrm>
        </p:spPr>
        <p:txBody>
          <a:bodyPr anchor="ctr">
            <a:noAutofit/>
          </a:bodyPr>
          <a:lstStyle/>
          <a:p>
            <a:r>
              <a:rPr lang="fr-FR" sz="3200" dirty="0"/>
              <a:t>Adjust the first line of the program script so that Epi Info reads the correct file path for where your data set is stored on your computer</a:t>
            </a:r>
            <a:endParaRPr lang="en-US" sz="3200" dirty="0"/>
          </a:p>
        </p:txBody>
      </p:sp>
      <p:sp>
        <p:nvSpPr>
          <p:cNvPr id="3" name="Espace réservé du texte 2"/>
          <p:cNvSpPr>
            <a:spLocks noGrp="1"/>
          </p:cNvSpPr>
          <p:nvPr>
            <p:ph type="body" sz="quarter" idx="10"/>
          </p:nvPr>
        </p:nvSpPr>
        <p:spPr>
          <a:xfrm>
            <a:off x="609600" y="1828799"/>
            <a:ext cx="10972800" cy="4171951"/>
          </a:xfrm>
        </p:spPr>
        <p:txBody>
          <a:bodyPr>
            <a:normAutofit/>
          </a:bodyPr>
          <a:lstStyle/>
          <a:p>
            <a:r>
              <a:rPr lang="fr-FR" sz="2400" dirty="0">
                <a:solidFill>
                  <a:schemeClr val="tx1"/>
                </a:solidFill>
              </a:rPr>
              <a:t>For example, the first line of code in Survey Code 1_Q1-Q22.pgm7 reads as follows:  </a:t>
            </a:r>
            <a:r>
              <a:rPr lang="en-US" sz="2400" dirty="0"/>
              <a:t>READ {C</a:t>
            </a:r>
            <a:r>
              <a:rPr lang="en-US" sz="2400" dirty="0">
                <a:solidFill>
                  <a:srgbClr val="FF0000"/>
                </a:solidFill>
              </a:rPr>
              <a:t>:\Users\toj0\Desktop\Data\testset1_s1_1.xls}</a:t>
            </a:r>
            <a:r>
              <a:rPr lang="en-US" sz="2400" dirty="0"/>
              <a:t>:[CAP Survey 1 - English incl###$]</a:t>
            </a:r>
          </a:p>
          <a:p>
            <a:pPr lvl="1"/>
            <a:r>
              <a:rPr lang="fr-FR" sz="2400" dirty="0">
                <a:solidFill>
                  <a:schemeClr val="tx1"/>
                </a:solidFill>
              </a:rPr>
              <a:t>Change the path to the file (highlighted in red)</a:t>
            </a:r>
          </a:p>
          <a:p>
            <a:pPr lvl="1"/>
            <a:r>
              <a:rPr lang="fr-FR" sz="2400" dirty="0">
                <a:solidFill>
                  <a:schemeClr val="tx1"/>
                </a:solidFill>
              </a:rPr>
              <a:t>This will take you to the location where the data set for questions 1-22 of Survey 1 is saved. </a:t>
            </a:r>
          </a:p>
          <a:p>
            <a:pPr lvl="1"/>
            <a:r>
              <a:rPr lang="fr-FR" sz="2400" dirty="0">
                <a:solidFill>
                  <a:schemeClr val="tx1"/>
                </a:solidFill>
              </a:rPr>
              <a:t>If you have changed the name of the Excel sheet in your dataset, replace the text highlighted in brown with the new sheet name.</a:t>
            </a:r>
            <a:endParaRPr lang="en-US" sz="2400" dirty="0">
              <a:solidFill>
                <a:schemeClr val="tx1"/>
              </a:solidFill>
            </a:endParaRPr>
          </a:p>
          <a:p>
            <a:endParaRPr lang="en-US" dirty="0"/>
          </a:p>
        </p:txBody>
      </p:sp>
    </p:spTree>
    <p:extLst>
      <p:ext uri="{BB962C8B-B14F-4D97-AF65-F5344CB8AC3E}">
        <p14:creationId xmlns:p14="http://schemas.microsoft.com/office/powerpoint/2010/main" val="108431616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How to find and replace the file path?</a:t>
            </a:r>
            <a:endParaRPr lang="en-US" dirty="0"/>
          </a:p>
        </p:txBody>
      </p:sp>
      <p:sp>
        <p:nvSpPr>
          <p:cNvPr id="3" name="Espace réservé du texte 2"/>
          <p:cNvSpPr>
            <a:spLocks noGrp="1"/>
          </p:cNvSpPr>
          <p:nvPr>
            <p:ph type="body" sz="quarter" idx="10"/>
          </p:nvPr>
        </p:nvSpPr>
        <p:spPr>
          <a:xfrm>
            <a:off x="609600" y="1545166"/>
            <a:ext cx="4586868" cy="5312833"/>
          </a:xfrm>
        </p:spPr>
        <p:txBody>
          <a:bodyPr>
            <a:normAutofit/>
          </a:bodyPr>
          <a:lstStyle/>
          <a:p>
            <a:pPr>
              <a:lnSpc>
                <a:spcPct val="120000"/>
              </a:lnSpc>
            </a:pPr>
            <a:br>
              <a:rPr lang="fr-FR" sz="3100" dirty="0"/>
            </a:br>
            <a:br>
              <a:rPr lang="fr-FR" dirty="0"/>
            </a:br>
            <a:endParaRPr lang="en-US" dirty="0"/>
          </a:p>
        </p:txBody>
      </p:sp>
      <p:pic>
        <p:nvPicPr>
          <p:cNvPr id="4" name="Picture 1"/>
          <p:cNvPicPr/>
          <p:nvPr/>
        </p:nvPicPr>
        <p:blipFill>
          <a:blip r:embed="rId3"/>
          <a:stretch>
            <a:fillRect/>
          </a:stretch>
        </p:blipFill>
        <p:spPr>
          <a:xfrm>
            <a:off x="609600" y="1545167"/>
            <a:ext cx="10972800" cy="4455583"/>
          </a:xfrm>
          <a:prstGeom prst="rect">
            <a:avLst/>
          </a:prstGeom>
        </p:spPr>
      </p:pic>
      <p:sp>
        <p:nvSpPr>
          <p:cNvPr id="5" name="Oval 11"/>
          <p:cNvSpPr>
            <a:spLocks noChangeArrowheads="1"/>
          </p:cNvSpPr>
          <p:nvPr/>
        </p:nvSpPr>
        <p:spPr bwMode="auto">
          <a:xfrm>
            <a:off x="609599" y="1755776"/>
            <a:ext cx="417095" cy="217403"/>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12"/>
          <p:cNvCxnSpPr>
            <a:cxnSpLocks noChangeShapeType="1"/>
          </p:cNvCxnSpPr>
          <p:nvPr/>
        </p:nvCxnSpPr>
        <p:spPr bwMode="auto">
          <a:xfrm flipH="1" flipV="1">
            <a:off x="1026694" y="1944603"/>
            <a:ext cx="1047750" cy="4572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77959910"/>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02167"/>
            <a:ext cx="10972800" cy="1143000"/>
          </a:xfrm>
        </p:spPr>
        <p:txBody>
          <a:bodyPr anchor="ctr">
            <a:normAutofit/>
          </a:bodyPr>
          <a:lstStyle/>
          <a:p>
            <a:r>
              <a:rPr lang="fr-FR" dirty="0"/>
              <a:t>The screen below appears. Click on " Info ".</a:t>
            </a: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6"/>
          <p:cNvPicPr/>
          <p:nvPr/>
        </p:nvPicPr>
        <p:blipFill>
          <a:blip r:embed="rId2"/>
          <a:stretch>
            <a:fillRect/>
          </a:stretch>
        </p:blipFill>
        <p:spPr>
          <a:xfrm>
            <a:off x="609600" y="1417639"/>
            <a:ext cx="10972800" cy="4455584"/>
          </a:xfrm>
          <a:prstGeom prst="rect">
            <a:avLst/>
          </a:prstGeom>
        </p:spPr>
      </p:pic>
      <p:sp>
        <p:nvSpPr>
          <p:cNvPr id="5" name="Oval 7"/>
          <p:cNvSpPr>
            <a:spLocks noChangeArrowheads="1"/>
          </p:cNvSpPr>
          <p:nvPr/>
        </p:nvSpPr>
        <p:spPr bwMode="auto">
          <a:xfrm>
            <a:off x="781050" y="2857500"/>
            <a:ext cx="571500" cy="28575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9"/>
          <p:cNvCxnSpPr>
            <a:cxnSpLocks noChangeShapeType="1"/>
          </p:cNvCxnSpPr>
          <p:nvPr/>
        </p:nvCxnSpPr>
        <p:spPr bwMode="auto">
          <a:xfrm flipH="1" flipV="1">
            <a:off x="1276350" y="3143250"/>
            <a:ext cx="1047750" cy="4572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92531993"/>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You will then see the following screen. Click on the "Copy Path" button</a:t>
            </a: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8"/>
          <p:cNvPicPr/>
          <p:nvPr/>
        </p:nvPicPr>
        <p:blipFill>
          <a:blip r:embed="rId3"/>
          <a:stretch>
            <a:fillRect/>
          </a:stretch>
        </p:blipFill>
        <p:spPr>
          <a:xfrm>
            <a:off x="609600" y="1545167"/>
            <a:ext cx="10972800" cy="4455584"/>
          </a:xfrm>
          <a:prstGeom prst="rect">
            <a:avLst/>
          </a:prstGeom>
        </p:spPr>
      </p:pic>
      <p:sp>
        <p:nvSpPr>
          <p:cNvPr id="5" name="Oval 4"/>
          <p:cNvSpPr>
            <a:spLocks noChangeArrowheads="1"/>
          </p:cNvSpPr>
          <p:nvPr/>
        </p:nvSpPr>
        <p:spPr bwMode="auto">
          <a:xfrm>
            <a:off x="3752850" y="2571750"/>
            <a:ext cx="738187"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5"/>
          <p:cNvCxnSpPr>
            <a:cxnSpLocks noChangeShapeType="1"/>
          </p:cNvCxnSpPr>
          <p:nvPr/>
        </p:nvCxnSpPr>
        <p:spPr bwMode="auto">
          <a:xfrm>
            <a:off x="4238625" y="2883878"/>
            <a:ext cx="619125" cy="373672"/>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8384564"/>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How to find and replace the name of the sheet?</a:t>
            </a:r>
            <a:br>
              <a:rPr lang="fr-FR" dirty="0"/>
            </a:br>
            <a:endParaRPr lang="en-US" dirty="0"/>
          </a:p>
        </p:txBody>
      </p:sp>
      <p:sp>
        <p:nvSpPr>
          <p:cNvPr id="3" name="Espace réservé du texte 2"/>
          <p:cNvSpPr>
            <a:spLocks noGrp="1"/>
          </p:cNvSpPr>
          <p:nvPr>
            <p:ph type="body" sz="quarter" idx="10"/>
          </p:nvPr>
        </p:nvSpPr>
        <p:spPr/>
        <p:txBody>
          <a:bodyPr/>
          <a:lstStyle/>
          <a:p>
            <a:endParaRPr lang="en-US" dirty="0"/>
          </a:p>
        </p:txBody>
      </p:sp>
      <p:pic>
        <p:nvPicPr>
          <p:cNvPr id="4" name="Picture 10"/>
          <p:cNvPicPr/>
          <p:nvPr/>
        </p:nvPicPr>
        <p:blipFill>
          <a:blip r:embed="rId4"/>
          <a:stretch>
            <a:fillRect/>
          </a:stretch>
        </p:blipFill>
        <p:spPr>
          <a:xfrm>
            <a:off x="609600" y="1545167"/>
            <a:ext cx="10972800" cy="4455584"/>
          </a:xfrm>
          <a:prstGeom prst="rect">
            <a:avLst/>
          </a:prstGeom>
        </p:spPr>
      </p:pic>
      <p:sp>
        <p:nvSpPr>
          <p:cNvPr id="5" name="Oval 2"/>
          <p:cNvSpPr>
            <a:spLocks noChangeArrowheads="1"/>
          </p:cNvSpPr>
          <p:nvPr/>
        </p:nvSpPr>
        <p:spPr bwMode="auto">
          <a:xfrm>
            <a:off x="1285874" y="5588792"/>
            <a:ext cx="1781175" cy="323851"/>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cxnSp>
        <p:nvCxnSpPr>
          <p:cNvPr id="6" name="Straight Arrow Connector 3"/>
          <p:cNvCxnSpPr>
            <a:cxnSpLocks noChangeShapeType="1"/>
          </p:cNvCxnSpPr>
          <p:nvPr/>
        </p:nvCxnSpPr>
        <p:spPr bwMode="auto">
          <a:xfrm flipH="1">
            <a:off x="3067050" y="5295900"/>
            <a:ext cx="1181100" cy="419100"/>
          </a:xfrm>
          <a:prstGeom prst="straightConnector1">
            <a:avLst/>
          </a:prstGeom>
          <a:noFill/>
          <a:ln w="9525">
            <a:solidFill>
              <a:srgbClr val="FF3300"/>
            </a:solidFill>
            <a:round/>
            <a:headEnd type="none"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94078406"/>
      </p:ext>
    </p:extLst>
  </p:cSld>
  <p:clrMapOvr>
    <a:overrideClrMapping bg1="lt1" tx1="dk1" bg2="lt2" tx2="dk2" accent1="accent1" accent2="accent2" accent3="accent3" accent4="accent4" accent5="accent5" accent6="accent6" hlink="hlink" folHlink="folHlink"/>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28601"/>
            <a:ext cx="10972800" cy="685800"/>
          </a:xfrm>
        </p:spPr>
        <p:txBody>
          <a:bodyPr anchor="ctr"/>
          <a:lstStyle/>
          <a:p>
            <a:r>
              <a:rPr lang="fr-FR" dirty="0"/>
              <a:t>Running the program</a:t>
            </a:r>
            <a:endParaRPr lang="en-US" dirty="0"/>
          </a:p>
        </p:txBody>
      </p:sp>
      <p:pic>
        <p:nvPicPr>
          <p:cNvPr id="4" name="Image 3"/>
          <p:cNvPicPr>
            <a:picLocks noChangeAspect="1"/>
          </p:cNvPicPr>
          <p:nvPr/>
        </p:nvPicPr>
        <p:blipFill>
          <a:blip r:embed="rId2"/>
          <a:stretch>
            <a:fillRect/>
          </a:stretch>
        </p:blipFill>
        <p:spPr>
          <a:xfrm>
            <a:off x="4324351" y="914401"/>
            <a:ext cx="7258050" cy="5543549"/>
          </a:xfrm>
          <a:prstGeom prst="rect">
            <a:avLst/>
          </a:prstGeom>
        </p:spPr>
      </p:pic>
      <p:sp>
        <p:nvSpPr>
          <p:cNvPr id="3" name="Espace réservé du texte 2"/>
          <p:cNvSpPr>
            <a:spLocks noGrp="1"/>
          </p:cNvSpPr>
          <p:nvPr>
            <p:ph type="body" sz="quarter" idx="10"/>
          </p:nvPr>
        </p:nvSpPr>
        <p:spPr>
          <a:xfrm>
            <a:off x="609600" y="914400"/>
            <a:ext cx="3714750" cy="5543549"/>
          </a:xfrm>
        </p:spPr>
        <p:txBody>
          <a:bodyPr>
            <a:normAutofit/>
          </a:bodyPr>
          <a:lstStyle/>
          <a:p>
            <a:r>
              <a:rPr lang="fr-FR" sz="2600" dirty="0">
                <a:solidFill>
                  <a:schemeClr val="tx1"/>
                </a:solidFill>
              </a:rPr>
              <a:t>you have to click on the button "Execute commands" in the program editor</a:t>
            </a:r>
          </a:p>
          <a:p>
            <a:r>
              <a:rPr lang="fr-FR" sz="2600" dirty="0">
                <a:solidFill>
                  <a:schemeClr val="tx1"/>
                </a:solidFill>
              </a:rPr>
              <a:t>This will run a frequency of each survey question in your dataset in numerical order, excluding the first 11 variables (these are only survey description variables, not survey responses). </a:t>
            </a:r>
            <a:endParaRPr lang="en-US" sz="2600" dirty="0">
              <a:solidFill>
                <a:schemeClr val="tx1"/>
              </a:solidFill>
            </a:endParaRPr>
          </a:p>
          <a:p>
            <a:endParaRPr lang="en-US" dirty="0"/>
          </a:p>
        </p:txBody>
      </p:sp>
    </p:spTree>
    <p:extLst>
      <p:ext uri="{BB962C8B-B14F-4D97-AF65-F5344CB8AC3E}">
        <p14:creationId xmlns:p14="http://schemas.microsoft.com/office/powerpoint/2010/main" val="33230525"/>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415290" y="140446"/>
            <a:ext cx="11140440" cy="1379743"/>
          </a:xfrm>
        </p:spPr>
        <p:txBody>
          <a:bodyPr anchor="ctr">
            <a:normAutofit fontScale="90000"/>
          </a:bodyPr>
          <a:lstStyle/>
          <a:p>
            <a:r>
              <a:rPr lang="fr-FR" dirty="0"/>
              <a:t>For questions with only one answer option: Epi info will provide the frequencies for each option of the question in a table along with the %.</a:t>
            </a:r>
            <a:endParaRPr lang="en-US" dirty="0"/>
          </a:p>
        </p:txBody>
      </p:sp>
      <p:pic>
        <p:nvPicPr>
          <p:cNvPr id="5" name="Picture 33"/>
          <p:cNvPicPr/>
          <p:nvPr/>
        </p:nvPicPr>
        <p:blipFill>
          <a:blip r:embed="rId4"/>
          <a:stretch>
            <a:fillRect/>
          </a:stretch>
        </p:blipFill>
        <p:spPr>
          <a:xfrm>
            <a:off x="1268730" y="1885949"/>
            <a:ext cx="9464040" cy="4354831"/>
          </a:xfrm>
          <a:prstGeom prst="rect">
            <a:avLst/>
          </a:prstGeom>
        </p:spPr>
      </p:pic>
    </p:spTree>
    <p:extLst>
      <p:ext uri="{BB962C8B-B14F-4D97-AF65-F5344CB8AC3E}">
        <p14:creationId xmlns:p14="http://schemas.microsoft.com/office/powerpoint/2010/main" val="917789170"/>
      </p:ext>
    </p:extLst>
  </p:cSld>
  <p:clrMapOvr>
    <a:overrideClrMapping bg1="lt1" tx1="dk1" bg2="lt2" tx2="dk2" accent1="accent1" accent2="accent2" accent3="accent3" accent4="accent4" accent5="accent5" accent6="accent6" hlink="hlink" folHlink="folHlink"/>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440" y="0"/>
            <a:ext cx="10972800" cy="1508759"/>
          </a:xfrm>
        </p:spPr>
        <p:txBody>
          <a:bodyPr>
            <a:noAutofit/>
          </a:bodyPr>
          <a:lstStyle/>
          <a:p>
            <a:r>
              <a:rPr lang="fr-FR" sz="3400" dirty="0"/>
              <a:t>This table shows how to enter information into Epi Info.</a:t>
            </a:r>
            <a:endParaRPr lang="en-US" sz="3400" dirty="0"/>
          </a:p>
        </p:txBody>
      </p:sp>
      <p:sp>
        <p:nvSpPr>
          <p:cNvPr id="3" name="Espace réservé du texte 2"/>
          <p:cNvSpPr>
            <a:spLocks noGrp="1"/>
          </p:cNvSpPr>
          <p:nvPr>
            <p:ph type="body" sz="quarter" idx="10"/>
          </p:nvPr>
        </p:nvSpPr>
        <p:spPr/>
        <p:txBody>
          <a:bodyPr/>
          <a:lstStyle/>
          <a:p>
            <a:pPr marL="0" indent="0">
              <a:buNone/>
            </a:pPr>
            <a:endParaRPr lang="en-US" dirty="0">
              <a:solidFill>
                <a:schemeClr val="tx1"/>
              </a:solidFill>
            </a:endParaRPr>
          </a:p>
        </p:txBody>
      </p:sp>
      <p:pic>
        <p:nvPicPr>
          <p:cNvPr id="4" name="Picture 34"/>
          <p:cNvPicPr/>
          <p:nvPr/>
        </p:nvPicPr>
        <p:blipFill>
          <a:blip r:embed="rId3"/>
          <a:stretch>
            <a:fillRect/>
          </a:stretch>
        </p:blipFill>
        <p:spPr>
          <a:xfrm>
            <a:off x="819150" y="3036889"/>
            <a:ext cx="10972800" cy="2744786"/>
          </a:xfrm>
          <a:prstGeom prst="rect">
            <a:avLst/>
          </a:prstGeom>
        </p:spPr>
      </p:pic>
    </p:spTree>
    <p:extLst>
      <p:ext uri="{BB962C8B-B14F-4D97-AF65-F5344CB8AC3E}">
        <p14:creationId xmlns:p14="http://schemas.microsoft.com/office/powerpoint/2010/main" val="688854218"/>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0080" y="274638"/>
            <a:ext cx="10942320" cy="1291271"/>
          </a:xfrm>
        </p:spPr>
        <p:txBody>
          <a:bodyPr>
            <a:normAutofit fontScale="90000"/>
          </a:bodyPr>
          <a:lstStyle/>
          <a:p>
            <a:r>
              <a:rPr lang="fr-FR" dirty="0"/>
              <a:t>For questions with multiple answer options, each option in that question is displayed as an individual question</a:t>
            </a:r>
            <a:endParaRPr lang="en-US" dirty="0"/>
          </a:p>
        </p:txBody>
      </p:sp>
      <p:pic>
        <p:nvPicPr>
          <p:cNvPr id="4" name="Picture 36"/>
          <p:cNvPicPr/>
          <p:nvPr/>
        </p:nvPicPr>
        <p:blipFill>
          <a:blip r:embed="rId3"/>
          <a:stretch>
            <a:fillRect/>
          </a:stretch>
        </p:blipFill>
        <p:spPr>
          <a:xfrm>
            <a:off x="1371600" y="1645920"/>
            <a:ext cx="8618220" cy="4606290"/>
          </a:xfrm>
          <a:prstGeom prst="rect">
            <a:avLst/>
          </a:prstGeom>
        </p:spPr>
      </p:pic>
    </p:spTree>
    <p:extLst>
      <p:ext uri="{BB962C8B-B14F-4D97-AF65-F5344CB8AC3E}">
        <p14:creationId xmlns:p14="http://schemas.microsoft.com/office/powerpoint/2010/main" val="422515278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E1EF-78FC-4834-BBDA-79E30C93790F}"/>
              </a:ext>
            </a:extLst>
          </p:cNvPr>
          <p:cNvSpPr>
            <a:spLocks noGrp="1"/>
          </p:cNvSpPr>
          <p:nvPr>
            <p:ph type="title"/>
          </p:nvPr>
        </p:nvSpPr>
        <p:spPr>
          <a:xfrm>
            <a:off x="609600" y="320842"/>
            <a:ext cx="10972800" cy="878566"/>
          </a:xfrm>
        </p:spPr>
        <p:txBody>
          <a:bodyPr anchor="ctr">
            <a:normAutofit/>
          </a:bodyPr>
          <a:lstStyle/>
          <a:p>
            <a:r>
              <a:rPr lang="en-US" sz="3200" dirty="0"/>
              <a:t>Funding and Budgeting for a KAP Study</a:t>
            </a:r>
          </a:p>
        </p:txBody>
      </p:sp>
      <p:sp>
        <p:nvSpPr>
          <p:cNvPr id="3" name="Text Placeholder 2">
            <a:extLst>
              <a:ext uri="{FF2B5EF4-FFF2-40B4-BE49-F238E27FC236}">
                <a16:creationId xmlns:a16="http://schemas.microsoft.com/office/drawing/2014/main" id="{6AF8329F-6296-44A5-861B-3DF04117C85F}"/>
              </a:ext>
            </a:extLst>
          </p:cNvPr>
          <p:cNvSpPr>
            <a:spLocks noGrp="1"/>
          </p:cNvSpPr>
          <p:nvPr>
            <p:ph type="body" sz="quarter" idx="10"/>
          </p:nvPr>
        </p:nvSpPr>
        <p:spPr>
          <a:xfrm>
            <a:off x="609600" y="1617785"/>
            <a:ext cx="10972800" cy="4382966"/>
          </a:xfrm>
        </p:spPr>
        <p:txBody>
          <a:bodyPr>
            <a:normAutofit/>
          </a:bodyPr>
          <a:lstStyle/>
          <a:p>
            <a:pPr marL="290513" lvl="1" indent="-290513">
              <a:spcBef>
                <a:spcPts val="600"/>
              </a:spcBef>
              <a:spcAft>
                <a:spcPts val="600"/>
              </a:spcAft>
              <a:buClr>
                <a:srgbClr val="DA521E"/>
              </a:buClr>
              <a:buFont typeface="Wingdings" panose="05000000000000000000" pitchFamily="2" charset="2"/>
              <a:buChar char="§"/>
              <a:tabLst>
                <a:tab pos="914400" algn="l"/>
              </a:tabLst>
            </a:pPr>
            <a:r>
              <a:rPr lang="en-US" sz="2800" dirty="0">
                <a:solidFill>
                  <a:schemeClr val="tx1"/>
                </a:solidFill>
              </a:rPr>
              <a:t>Allocate sufficient funds for recruiting and training interviewers, as well as for purchasing necessary materials.</a:t>
            </a:r>
          </a:p>
          <a:p>
            <a:pPr marL="290513" lvl="1" indent="-290513">
              <a:spcBef>
                <a:spcPts val="600"/>
              </a:spcBef>
              <a:spcAft>
                <a:spcPts val="600"/>
              </a:spcAft>
              <a:buClr>
                <a:srgbClr val="DA521E"/>
              </a:buClr>
              <a:buFont typeface="Wingdings" panose="05000000000000000000" pitchFamily="2" charset="2"/>
              <a:buChar char="§"/>
              <a:tabLst>
                <a:tab pos="914400" algn="l"/>
              </a:tabLst>
            </a:pPr>
            <a:r>
              <a:rPr lang="en-US" sz="2800" dirty="0">
                <a:solidFill>
                  <a:schemeClr val="tx1"/>
                </a:solidFill>
              </a:rPr>
              <a:t>Create a budget by considering the required number of interviewers and the prevailing pay rates.</a:t>
            </a:r>
          </a:p>
          <a:p>
            <a:pPr marL="290513" lvl="1" indent="-290513">
              <a:spcBef>
                <a:spcPts val="600"/>
              </a:spcBef>
              <a:spcAft>
                <a:spcPts val="600"/>
              </a:spcAft>
              <a:buClr>
                <a:srgbClr val="DA521E"/>
              </a:buClr>
              <a:buFont typeface="Wingdings" panose="05000000000000000000" pitchFamily="2" charset="2"/>
              <a:buChar char="§"/>
              <a:tabLst>
                <a:tab pos="914400" algn="l"/>
              </a:tabLst>
            </a:pPr>
            <a:r>
              <a:rPr lang="en-US" sz="2800" dirty="0">
                <a:solidFill>
                  <a:schemeClr val="tx1"/>
                </a:solidFill>
              </a:rPr>
              <a:t>Utilize the provided budget to effectively plan the costs associated with your KAP survey.</a:t>
            </a:r>
          </a:p>
          <a:p>
            <a:endParaRPr lang="en-US" sz="24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9875731"/>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369277"/>
            <a:ext cx="10972800" cy="1175890"/>
          </a:xfrm>
        </p:spPr>
        <p:txBody>
          <a:bodyPr anchor="ctr">
            <a:normAutofit fontScale="90000"/>
          </a:bodyPr>
          <a:lstStyle/>
          <a:p>
            <a:r>
              <a:rPr lang="fr-FR" dirty="0"/>
              <a:t>How to import data into Epi Info? : </a:t>
            </a:r>
            <a:br>
              <a:rPr lang="fr-FR" dirty="0"/>
            </a:br>
            <a:r>
              <a:rPr lang="fr-FR" dirty="0"/>
              <a:t>1. Click on "Read" under the "Data" folder. </a:t>
            </a:r>
            <a:br>
              <a:rPr lang="fr-FR" dirty="0"/>
            </a:br>
            <a:endParaRPr lang="en-US" dirty="0"/>
          </a:p>
        </p:txBody>
      </p:sp>
      <p:pic>
        <p:nvPicPr>
          <p:cNvPr id="4" name="Image 3"/>
          <p:cNvPicPr>
            <a:picLocks noChangeAspect="1"/>
          </p:cNvPicPr>
          <p:nvPr/>
        </p:nvPicPr>
        <p:blipFill>
          <a:blip r:embed="rId3"/>
          <a:stretch>
            <a:fillRect/>
          </a:stretch>
        </p:blipFill>
        <p:spPr>
          <a:xfrm>
            <a:off x="609600" y="1545167"/>
            <a:ext cx="10972800" cy="4996310"/>
          </a:xfrm>
          <a:prstGeom prst="rect">
            <a:avLst/>
          </a:prstGeom>
        </p:spPr>
      </p:pic>
      <p:sp>
        <p:nvSpPr>
          <p:cNvPr id="5" name="Ellipse 4"/>
          <p:cNvSpPr/>
          <p:nvPr/>
        </p:nvSpPr>
        <p:spPr>
          <a:xfrm>
            <a:off x="1143000" y="2162909"/>
            <a:ext cx="386862" cy="175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532081"/>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409881"/>
            <a:ext cx="10972800" cy="1007758"/>
          </a:xfrm>
        </p:spPr>
        <p:txBody>
          <a:bodyPr anchor="ctr">
            <a:normAutofit fontScale="90000"/>
          </a:bodyPr>
          <a:lstStyle/>
          <a:p>
            <a:r>
              <a:rPr lang="fr-FR" dirty="0"/>
              <a:t>How do I import data into Epi Info?</a:t>
            </a:r>
            <a:br>
              <a:rPr lang="fr-FR" dirty="0"/>
            </a:br>
            <a:r>
              <a:rPr lang="fr-FR" dirty="0"/>
              <a:t>2. Select your dataset type</a:t>
            </a:r>
            <a:endParaRPr lang="en-US" dirty="0"/>
          </a:p>
        </p:txBody>
      </p:sp>
      <p:pic>
        <p:nvPicPr>
          <p:cNvPr id="4" name="Image 3"/>
          <p:cNvPicPr>
            <a:picLocks noChangeAspect="1"/>
          </p:cNvPicPr>
          <p:nvPr/>
        </p:nvPicPr>
        <p:blipFill>
          <a:blip r:embed="rId3"/>
          <a:stretch>
            <a:fillRect/>
          </a:stretch>
        </p:blipFill>
        <p:spPr>
          <a:xfrm>
            <a:off x="609600" y="1417639"/>
            <a:ext cx="10972800" cy="5053500"/>
          </a:xfrm>
          <a:prstGeom prst="rect">
            <a:avLst/>
          </a:prstGeom>
        </p:spPr>
      </p:pic>
      <p:sp>
        <p:nvSpPr>
          <p:cNvPr id="5" name="Rectangle 4"/>
          <p:cNvSpPr/>
          <p:nvPr/>
        </p:nvSpPr>
        <p:spPr>
          <a:xfrm>
            <a:off x="4114800" y="2831123"/>
            <a:ext cx="3956538" cy="158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041338"/>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69803"/>
            <a:ext cx="11347938" cy="907685"/>
          </a:xfrm>
        </p:spPr>
        <p:txBody>
          <a:bodyPr anchor="ctr">
            <a:normAutofit fontScale="90000"/>
          </a:bodyPr>
          <a:lstStyle/>
          <a:p>
            <a:r>
              <a:rPr lang="fr-FR" dirty="0"/>
              <a:t>How do I import data into Epi Info?</a:t>
            </a:r>
            <a:br>
              <a:rPr lang="fr-FR" dirty="0"/>
            </a:br>
            <a:r>
              <a:rPr lang="fr-FR" dirty="0"/>
              <a:t>3. Select "Browse", and this will open another window</a:t>
            </a:r>
            <a:endParaRPr lang="en-US" dirty="0"/>
          </a:p>
        </p:txBody>
      </p:sp>
      <p:sp>
        <p:nvSpPr>
          <p:cNvPr id="5" name="Ellipse 4"/>
          <p:cNvSpPr/>
          <p:nvPr/>
        </p:nvSpPr>
        <p:spPr>
          <a:xfrm>
            <a:off x="1776046" y="2479431"/>
            <a:ext cx="844062"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6"/>
          <p:cNvCxnSpPr>
            <a:endCxn id="5" idx="7"/>
          </p:cNvCxnSpPr>
          <p:nvPr/>
        </p:nvCxnSpPr>
        <p:spPr>
          <a:xfrm flipH="1">
            <a:off x="2496498" y="1969477"/>
            <a:ext cx="492887" cy="564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3"/>
          <a:stretch>
            <a:fillRect/>
          </a:stretch>
        </p:blipFill>
        <p:spPr>
          <a:xfrm>
            <a:off x="609600" y="1417639"/>
            <a:ext cx="10972800" cy="5053500"/>
          </a:xfrm>
          <a:prstGeom prst="rect">
            <a:avLst/>
          </a:prstGeom>
        </p:spPr>
      </p:pic>
      <p:sp>
        <p:nvSpPr>
          <p:cNvPr id="9" name="Ellipse 8"/>
          <p:cNvSpPr/>
          <p:nvPr/>
        </p:nvSpPr>
        <p:spPr>
          <a:xfrm>
            <a:off x="7209692" y="3042138"/>
            <a:ext cx="931985" cy="2813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eur droit avec flèche 10"/>
          <p:cNvCxnSpPr>
            <a:endCxn id="9" idx="7"/>
          </p:cNvCxnSpPr>
          <p:nvPr/>
        </p:nvCxnSpPr>
        <p:spPr>
          <a:xfrm flipH="1">
            <a:off x="8005191" y="2560639"/>
            <a:ext cx="540932" cy="522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177184"/>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4. Then select "Browse" in this window and it will open the file storage of your computer</a:t>
            </a:r>
            <a:endParaRPr lang="en-US" dirty="0"/>
          </a:p>
        </p:txBody>
      </p:sp>
      <p:pic>
        <p:nvPicPr>
          <p:cNvPr id="4" name="Image 3"/>
          <p:cNvPicPr>
            <a:picLocks noChangeAspect="1"/>
          </p:cNvPicPr>
          <p:nvPr/>
        </p:nvPicPr>
        <p:blipFill>
          <a:blip r:embed="rId3"/>
          <a:stretch>
            <a:fillRect/>
          </a:stretch>
        </p:blipFill>
        <p:spPr>
          <a:xfrm>
            <a:off x="609600" y="1417639"/>
            <a:ext cx="10972800" cy="4583113"/>
          </a:xfrm>
          <a:prstGeom prst="rect">
            <a:avLst/>
          </a:prstGeom>
        </p:spPr>
      </p:pic>
      <p:sp>
        <p:nvSpPr>
          <p:cNvPr id="5" name="Ellipse 4"/>
          <p:cNvSpPr/>
          <p:nvPr/>
        </p:nvSpPr>
        <p:spPr>
          <a:xfrm>
            <a:off x="7104185" y="3305908"/>
            <a:ext cx="1002323" cy="5978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avec flèche 6"/>
          <p:cNvCxnSpPr>
            <a:endCxn id="5" idx="7"/>
          </p:cNvCxnSpPr>
          <p:nvPr/>
        </p:nvCxnSpPr>
        <p:spPr>
          <a:xfrm flipH="1">
            <a:off x="7959721" y="2778369"/>
            <a:ext cx="639156" cy="615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84625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dirty="0"/>
          </a:p>
        </p:txBody>
      </p:sp>
      <p:pic>
        <p:nvPicPr>
          <p:cNvPr id="4" name="Image 3"/>
          <p:cNvPicPr>
            <a:picLocks noChangeAspect="1"/>
          </p:cNvPicPr>
          <p:nvPr/>
        </p:nvPicPr>
        <p:blipFill>
          <a:blip r:embed="rId3"/>
          <a:stretch>
            <a:fillRect/>
          </a:stretch>
        </p:blipFill>
        <p:spPr>
          <a:xfrm>
            <a:off x="609600" y="1545166"/>
            <a:ext cx="10972800" cy="5084233"/>
          </a:xfrm>
          <a:prstGeom prst="rect">
            <a:avLst/>
          </a:prstGeom>
        </p:spPr>
      </p:pic>
      <p:sp>
        <p:nvSpPr>
          <p:cNvPr id="5" name="Ellipse 4"/>
          <p:cNvSpPr/>
          <p:nvPr/>
        </p:nvSpPr>
        <p:spPr>
          <a:xfrm>
            <a:off x="6295292" y="4396154"/>
            <a:ext cx="1002323" cy="3692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7980473"/>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Click on the </a:t>
            </a:r>
            <a:r>
              <a:rPr lang="fr-FR" dirty="0" err="1"/>
              <a:t>codebook</a:t>
            </a:r>
            <a:r>
              <a:rPr lang="fr-FR" dirty="0"/>
              <a:t>, then on Ok</a:t>
            </a:r>
            <a:br>
              <a:rPr lang="en-US" dirty="0"/>
            </a:br>
            <a:endParaRPr lang="en-US" dirty="0"/>
          </a:p>
        </p:txBody>
      </p:sp>
      <p:pic>
        <p:nvPicPr>
          <p:cNvPr id="4" name="Image 3"/>
          <p:cNvPicPr>
            <a:picLocks noChangeAspect="1"/>
          </p:cNvPicPr>
          <p:nvPr/>
        </p:nvPicPr>
        <p:blipFill>
          <a:blip r:embed="rId3"/>
          <a:stretch>
            <a:fillRect/>
          </a:stretch>
        </p:blipFill>
        <p:spPr>
          <a:xfrm>
            <a:off x="609600" y="1417638"/>
            <a:ext cx="10972800" cy="5071085"/>
          </a:xfrm>
          <a:prstGeom prst="rect">
            <a:avLst/>
          </a:prstGeom>
        </p:spPr>
      </p:pic>
      <p:sp>
        <p:nvSpPr>
          <p:cNvPr id="5" name="Rectangle 4"/>
          <p:cNvSpPr/>
          <p:nvPr/>
        </p:nvSpPr>
        <p:spPr>
          <a:xfrm>
            <a:off x="4149969" y="3710354"/>
            <a:ext cx="2461846" cy="1934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4149969" y="5345723"/>
            <a:ext cx="861646" cy="3516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a:endCxn id="6" idx="7"/>
          </p:cNvCxnSpPr>
          <p:nvPr/>
        </p:nvCxnSpPr>
        <p:spPr>
          <a:xfrm flipH="1">
            <a:off x="4885430" y="4677508"/>
            <a:ext cx="671308" cy="7197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723961"/>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Frequency calculation in Epi Info</a:t>
            </a:r>
            <a:endParaRPr lang="en-US" dirty="0"/>
          </a:p>
        </p:txBody>
      </p:sp>
      <p:sp>
        <p:nvSpPr>
          <p:cNvPr id="3" name="Espace réservé du texte 2"/>
          <p:cNvSpPr>
            <a:spLocks noGrp="1"/>
          </p:cNvSpPr>
          <p:nvPr>
            <p:ph type="body" sz="quarter" idx="10"/>
          </p:nvPr>
        </p:nvSpPr>
        <p:spPr>
          <a:xfrm>
            <a:off x="609600" y="1545167"/>
            <a:ext cx="5314950" cy="4455584"/>
          </a:xfrm>
        </p:spPr>
        <p:txBody>
          <a:bodyPr>
            <a:normAutofit/>
          </a:bodyPr>
          <a:lstStyle/>
          <a:p>
            <a:pPr marL="266700" indent="-266700"/>
            <a:r>
              <a:rPr lang="fr-FR" sz="2400" dirty="0">
                <a:solidFill>
                  <a:schemeClr val="tx1"/>
                </a:solidFill>
              </a:rPr>
              <a:t>Find the statistics folder (in the Command Explorer box on the left), and under it, locate "frequencies".  </a:t>
            </a:r>
          </a:p>
          <a:p>
            <a:pPr marL="266700" indent="-266700"/>
            <a:r>
              <a:rPr lang="fr-FR" sz="2400" dirty="0">
                <a:solidFill>
                  <a:schemeClr val="tx1"/>
                </a:solidFill>
              </a:rPr>
              <a:t>A box will appear, with the "*" symbol pre-populated in the "Frequency of" box in . The "*" symbol, tells Epi Info to produce a frequency statistic for each variable in your data set. </a:t>
            </a:r>
          </a:p>
          <a:p>
            <a:pPr marL="266700" indent="-266700"/>
            <a:r>
              <a:rPr lang="fr-FR" sz="2400" dirty="0">
                <a:solidFill>
                  <a:schemeClr val="tx1"/>
                </a:solidFill>
              </a:rPr>
              <a:t>Click on "OK".  (Note: to examine a single variable, click on the arrow and select the variable from the list)</a:t>
            </a:r>
            <a:endParaRPr lang="en-US" sz="2400" dirty="0">
              <a:solidFill>
                <a:schemeClr val="tx1"/>
              </a:solidFill>
            </a:endParaRPr>
          </a:p>
        </p:txBody>
      </p:sp>
      <p:pic>
        <p:nvPicPr>
          <p:cNvPr id="4" name="Picture 13"/>
          <p:cNvPicPr/>
          <p:nvPr/>
        </p:nvPicPr>
        <p:blipFill>
          <a:blip r:embed="rId3"/>
          <a:stretch>
            <a:fillRect/>
          </a:stretch>
        </p:blipFill>
        <p:spPr>
          <a:xfrm>
            <a:off x="5924550" y="1545167"/>
            <a:ext cx="5657850" cy="4455584"/>
          </a:xfrm>
          <a:prstGeom prst="rect">
            <a:avLst/>
          </a:prstGeom>
        </p:spPr>
      </p:pic>
    </p:spTree>
    <p:extLst>
      <p:ext uri="{BB962C8B-B14F-4D97-AF65-F5344CB8AC3E}">
        <p14:creationId xmlns:p14="http://schemas.microsoft.com/office/powerpoint/2010/main" val="1860217783"/>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normAutofit fontScale="90000"/>
          </a:bodyPr>
          <a:lstStyle/>
          <a:p>
            <a:r>
              <a:rPr lang="fr-FR" dirty="0"/>
              <a:t>Frequency calculation in Epi Info</a:t>
            </a:r>
            <a:br>
              <a:rPr lang="fr-FR" dirty="0"/>
            </a:br>
            <a:r>
              <a:rPr lang="fr-FR" dirty="0"/>
              <a:t>1. </a:t>
            </a:r>
            <a:r>
              <a:rPr lang="fr-FR" sz="3800" dirty="0"/>
              <a:t>locate "frequencies".  </a:t>
            </a:r>
            <a:br>
              <a:rPr lang="fr-FR" sz="4000" dirty="0">
                <a:solidFill>
                  <a:schemeClr val="tx1"/>
                </a:solidFill>
              </a:rPr>
            </a:br>
            <a:endParaRPr lang="en-US" dirty="0"/>
          </a:p>
        </p:txBody>
      </p:sp>
      <p:pic>
        <p:nvPicPr>
          <p:cNvPr id="4" name="Image 3"/>
          <p:cNvPicPr>
            <a:picLocks noChangeAspect="1"/>
          </p:cNvPicPr>
          <p:nvPr/>
        </p:nvPicPr>
        <p:blipFill>
          <a:blip r:embed="rId3"/>
          <a:stretch>
            <a:fillRect/>
          </a:stretch>
        </p:blipFill>
        <p:spPr>
          <a:xfrm>
            <a:off x="609599" y="1547446"/>
            <a:ext cx="11189677" cy="4941276"/>
          </a:xfrm>
          <a:prstGeom prst="rect">
            <a:avLst/>
          </a:prstGeom>
        </p:spPr>
      </p:pic>
      <p:sp>
        <p:nvSpPr>
          <p:cNvPr id="5" name="Ellipse 4"/>
          <p:cNvSpPr/>
          <p:nvPr/>
        </p:nvSpPr>
        <p:spPr>
          <a:xfrm>
            <a:off x="1178169" y="4572000"/>
            <a:ext cx="668216" cy="1758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43675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Frequency calculation in Epi Info</a:t>
            </a:r>
            <a:br>
              <a:rPr lang="fr-FR" dirty="0"/>
            </a:br>
            <a:r>
              <a:rPr lang="fr-FR" dirty="0"/>
              <a:t>2. Identify the frequency and stratify</a:t>
            </a:r>
            <a:endParaRPr lang="en-US" dirty="0"/>
          </a:p>
        </p:txBody>
      </p:sp>
      <p:pic>
        <p:nvPicPr>
          <p:cNvPr id="4" name="Image 3"/>
          <p:cNvPicPr>
            <a:picLocks noChangeAspect="1"/>
          </p:cNvPicPr>
          <p:nvPr/>
        </p:nvPicPr>
        <p:blipFill>
          <a:blip r:embed="rId3"/>
          <a:stretch>
            <a:fillRect/>
          </a:stretch>
        </p:blipFill>
        <p:spPr>
          <a:xfrm>
            <a:off x="609600" y="1417639"/>
            <a:ext cx="10972800" cy="5159624"/>
          </a:xfrm>
          <a:prstGeom prst="rect">
            <a:avLst/>
          </a:prstGeom>
        </p:spPr>
      </p:pic>
      <p:sp>
        <p:nvSpPr>
          <p:cNvPr id="5" name="Rectangle à coins arrondis 4"/>
          <p:cNvSpPr/>
          <p:nvPr/>
        </p:nvSpPr>
        <p:spPr>
          <a:xfrm>
            <a:off x="4989095" y="3176337"/>
            <a:ext cx="4154905" cy="49730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569362"/>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Frequency calculation in Epi Info</a:t>
            </a:r>
            <a:br>
              <a:rPr lang="fr-FR" dirty="0"/>
            </a:br>
            <a:r>
              <a:rPr lang="fr-FR" dirty="0"/>
              <a:t>3. Click on "OK". </a:t>
            </a:r>
            <a:endParaRPr lang="en-US" dirty="0"/>
          </a:p>
        </p:txBody>
      </p:sp>
      <p:pic>
        <p:nvPicPr>
          <p:cNvPr id="4" name="Image 3"/>
          <p:cNvPicPr>
            <a:picLocks noChangeAspect="1"/>
          </p:cNvPicPr>
          <p:nvPr/>
        </p:nvPicPr>
        <p:blipFill>
          <a:blip r:embed="rId3"/>
          <a:stretch>
            <a:fillRect/>
          </a:stretch>
        </p:blipFill>
        <p:spPr>
          <a:xfrm>
            <a:off x="609600" y="1417638"/>
            <a:ext cx="10972800" cy="5097461"/>
          </a:xfrm>
          <a:prstGeom prst="rect">
            <a:avLst/>
          </a:prstGeom>
        </p:spPr>
      </p:pic>
      <p:sp>
        <p:nvSpPr>
          <p:cNvPr id="5" name="Ellipse 4"/>
          <p:cNvSpPr/>
          <p:nvPr/>
        </p:nvSpPr>
        <p:spPr>
          <a:xfrm>
            <a:off x="5124450" y="4572000"/>
            <a:ext cx="1104900" cy="2857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58278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3352" y="467144"/>
            <a:ext cx="10929257" cy="671846"/>
          </a:xfrm>
        </p:spPr>
        <p:txBody>
          <a:bodyPr anchor="ctr">
            <a:noAutofit/>
          </a:bodyPr>
          <a:lstStyle/>
          <a:p>
            <a:r>
              <a:rPr lang="fr-FR" sz="3200" dirty="0"/>
              <a:t>Funding and budgeting for a KAP Study: Example Sample budget</a:t>
            </a:r>
            <a:endParaRPr lang="en-US" sz="3200" dirty="0"/>
          </a:p>
        </p:txBody>
      </p:sp>
      <p:graphicFrame>
        <p:nvGraphicFramePr>
          <p:cNvPr id="4" name="Table 3">
            <a:extLst>
              <a:ext uri="{FF2B5EF4-FFF2-40B4-BE49-F238E27FC236}">
                <a16:creationId xmlns:a16="http://schemas.microsoft.com/office/drawing/2014/main" id="{0805DE0C-F6EF-CD13-222D-A7536C981F75}"/>
              </a:ext>
            </a:extLst>
          </p:cNvPr>
          <p:cNvGraphicFramePr>
            <a:graphicFrameLocks noGrp="1"/>
          </p:cNvGraphicFramePr>
          <p:nvPr>
            <p:extLst>
              <p:ext uri="{D42A27DB-BD31-4B8C-83A1-F6EECF244321}">
                <p14:modId xmlns:p14="http://schemas.microsoft.com/office/powerpoint/2010/main" val="1251971030"/>
              </p:ext>
            </p:extLst>
          </p:nvPr>
        </p:nvGraphicFramePr>
        <p:xfrm>
          <a:off x="421241" y="1273996"/>
          <a:ext cx="11241368" cy="5250097"/>
        </p:xfrm>
        <a:graphic>
          <a:graphicData uri="http://schemas.openxmlformats.org/drawingml/2006/table">
            <a:tbl>
              <a:tblPr firstRow="1" firstCol="1" bandRow="1"/>
              <a:tblGrid>
                <a:gridCol w="8176372">
                  <a:extLst>
                    <a:ext uri="{9D8B030D-6E8A-4147-A177-3AD203B41FA5}">
                      <a16:colId xmlns:a16="http://schemas.microsoft.com/office/drawing/2014/main" val="2733728380"/>
                    </a:ext>
                  </a:extLst>
                </a:gridCol>
                <a:gridCol w="994423">
                  <a:extLst>
                    <a:ext uri="{9D8B030D-6E8A-4147-A177-3AD203B41FA5}">
                      <a16:colId xmlns:a16="http://schemas.microsoft.com/office/drawing/2014/main" val="1334196980"/>
                    </a:ext>
                  </a:extLst>
                </a:gridCol>
                <a:gridCol w="192220">
                  <a:extLst>
                    <a:ext uri="{9D8B030D-6E8A-4147-A177-3AD203B41FA5}">
                      <a16:colId xmlns:a16="http://schemas.microsoft.com/office/drawing/2014/main" val="3590785120"/>
                    </a:ext>
                  </a:extLst>
                </a:gridCol>
                <a:gridCol w="1215406">
                  <a:extLst>
                    <a:ext uri="{9D8B030D-6E8A-4147-A177-3AD203B41FA5}">
                      <a16:colId xmlns:a16="http://schemas.microsoft.com/office/drawing/2014/main" val="1322969818"/>
                    </a:ext>
                  </a:extLst>
                </a:gridCol>
                <a:gridCol w="662947">
                  <a:extLst>
                    <a:ext uri="{9D8B030D-6E8A-4147-A177-3AD203B41FA5}">
                      <a16:colId xmlns:a16="http://schemas.microsoft.com/office/drawing/2014/main" val="4184765467"/>
                    </a:ext>
                  </a:extLst>
                </a:gridCol>
              </a:tblGrid>
              <a:tr h="312775">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Cost per unit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Number required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Cost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324767"/>
                  </a:ext>
                </a:extLst>
              </a:tr>
              <a:tr h="168942">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Field supervisors (if not already part of your staff)</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12381525"/>
                  </a:ext>
                </a:extLst>
              </a:tr>
              <a:tr h="152838">
                <a:tc>
                  <a:txBody>
                    <a:bodyPr/>
                    <a:lstStyle/>
                    <a:p>
                      <a:pPr marL="0" marR="0">
                        <a:lnSpc>
                          <a:spcPct val="107000"/>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days of data collection plus 2 additional days for training and pilot testing</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7369359"/>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daily pay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111671"/>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8006383"/>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transportation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3383047"/>
                  </a:ext>
                </a:extLst>
              </a:tr>
              <a:tr h="168942">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subtotal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7190344"/>
                  </a:ext>
                </a:extLst>
              </a:tr>
              <a:tr h="168942">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Data collectors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4062531"/>
                  </a:ext>
                </a:extLst>
              </a:tr>
              <a:tr h="184975">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data collectors [teams of 2] = 30 interviews per day [5 days of collection]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a:noFill/>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a:noFill/>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49727856"/>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additional days for training (1 day) and final pilot testing (1 day)</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4097544"/>
                  </a:ext>
                </a:extLst>
              </a:tr>
              <a:tr h="168942">
                <a:tc>
                  <a:txBody>
                    <a:bodyPr/>
                    <a:lstStyle/>
                    <a:p>
                      <a:pPr marL="0" marR="0" algn="r">
                        <a:lnSpc>
                          <a:spcPct val="107000"/>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daily pay x 7 days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4100222"/>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0322391"/>
                  </a:ext>
                </a:extLst>
              </a:tr>
              <a:tr h="152838">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transportation x 7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0076347"/>
                  </a:ext>
                </a:extLst>
              </a:tr>
              <a:tr h="152838">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subtotal</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7444518"/>
                  </a:ext>
                </a:extLst>
              </a:tr>
              <a:tr h="186842">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Translators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62540301"/>
                  </a:ext>
                </a:extLst>
              </a:tr>
              <a:tr h="47271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translators, 2 days [assuming the survey is no more than 35 questions, translated into two local languages; 1 day for translation, 1 day for review by native speaker]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6090464"/>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daily pay x 2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039175"/>
                  </a:ext>
                </a:extLst>
              </a:tr>
              <a:tr h="168942">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 x 2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3368017"/>
                  </a:ext>
                </a:extLst>
              </a:tr>
              <a:tr h="152838">
                <a:tc>
                  <a:txBody>
                    <a:bodyPr/>
                    <a:lstStyle/>
                    <a:p>
                      <a:pPr marL="0" marR="0" algn="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transportation x 2 days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439224"/>
                  </a:ext>
                </a:extLst>
              </a:tr>
              <a:tr h="186842">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Office supplies, </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printing and photocopying of materials</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383113"/>
                  </a:ext>
                </a:extLst>
              </a:tr>
              <a:tr h="168942">
                <a:tc>
                  <a:txBody>
                    <a:bodyPr/>
                    <a:lstStyle/>
                    <a:p>
                      <a:pPr marL="0" marR="0" algn="ct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Or</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a:noFill/>
                    </a:lnB>
                  </a:tcPr>
                </a:tc>
                <a:tc gridSpan="2">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a:noFill/>
                    </a:lnB>
                  </a:tcPr>
                </a:tc>
                <a:tc hMerge="1">
                  <a:txBody>
                    <a:bodyPr/>
                    <a:lstStyle/>
                    <a:p>
                      <a:endParaRPr lang="en-US"/>
                    </a:p>
                  </a:txBody>
                  <a:tcPr/>
                </a:tc>
                <a:tc>
                  <a:txBody>
                    <a:bodyPr/>
                    <a:lstStyle/>
                    <a:p>
                      <a:pPr>
                        <a:lnSpc>
                          <a:spcPct val="107000"/>
                        </a:lnSpc>
                      </a:pPr>
                      <a:endParaRPr lang="en-US" sz="900">
                        <a:effectLst/>
                        <a:latin typeface="Calibri" panose="020F0502020204030204" pitchFamily="34" charset="0"/>
                        <a:cs typeface="Times New Roman" panose="02020603050405020304" pitchFamily="18" charset="0"/>
                      </a:endParaRPr>
                    </a:p>
                  </a:txBody>
                  <a:tcPr marL="55849" marR="55849" marT="0" marB="0" anchor="b">
                    <a:lnL>
                      <a:noFill/>
                    </a:lnL>
                    <a:lnR>
                      <a:noFill/>
                    </a:lnR>
                    <a:lnT>
                      <a:noFill/>
                    </a:lnT>
                    <a:lnB>
                      <a:noFill/>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0896011"/>
                  </a:ext>
                </a:extLst>
              </a:tr>
              <a:tr h="161931">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 data collection tablets</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for each team, and 1 for each field supervisor)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5892932"/>
                  </a:ext>
                </a:extLst>
              </a:tr>
              <a:tr h="792589">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Contractors </a:t>
                      </a: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you have to contract for any of the work or include additional paid staff for: data collection training, field visits for planning data collection, creation of data collector field packets, and any programming of tablets or printing of surveys are done by regular staff and don't need to be contracted out.]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gridSpan="2">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US"/>
                    </a:p>
                  </a:txBody>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a:txBody>
                    <a:bodyPr/>
                    <a:lstStyle/>
                    <a:p>
                      <a:pPr marL="0" marR="0">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08063438"/>
                  </a:ext>
                </a:extLst>
              </a:tr>
              <a:tr h="312775">
                <a:tc>
                  <a:txBody>
                    <a:bodyPr/>
                    <a:lstStyle/>
                    <a:p>
                      <a:pPr marL="0" marR="0">
                        <a:lnSpc>
                          <a:spcPct val="107000"/>
                        </a:lnSpc>
                        <a:spcBef>
                          <a:spcPts val="0"/>
                        </a:spcBef>
                        <a:spcAft>
                          <a:spcPts val="0"/>
                        </a:spcAft>
                      </a:pPr>
                      <a:r>
                        <a:rPr lang="en-US"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r">
                        <a:lnSpc>
                          <a:spcPct val="107000"/>
                        </a:lnSpc>
                        <a:spcBef>
                          <a:spcPts val="0"/>
                        </a:spcBef>
                        <a:spcAft>
                          <a:spcPts val="0"/>
                        </a:spcAft>
                      </a:pPr>
                      <a:r>
                        <a:rPr lang="en-US" sz="8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Budget  total </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07000"/>
                        </a:lnSpc>
                        <a:spcBef>
                          <a:spcPts val="0"/>
                        </a:spcBef>
                        <a:spcAft>
                          <a:spcPts val="0"/>
                        </a:spcAft>
                      </a:pPr>
                      <a:r>
                        <a:rPr lang="en-US" sz="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5849" marR="5584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3132704"/>
                  </a:ext>
                </a:extLst>
              </a:tr>
            </a:tbl>
          </a:graphicData>
        </a:graphic>
      </p:graphicFrame>
    </p:spTree>
    <p:extLst>
      <p:ext uri="{BB962C8B-B14F-4D97-AF65-F5344CB8AC3E}">
        <p14:creationId xmlns:p14="http://schemas.microsoft.com/office/powerpoint/2010/main" val="145119065"/>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Frequency calculation in Epi Info (continued)</a:t>
            </a:r>
            <a:endParaRPr lang="en-US" dirty="0"/>
          </a:p>
        </p:txBody>
      </p:sp>
      <p:sp>
        <p:nvSpPr>
          <p:cNvPr id="3" name="Espace réservé du texte 2"/>
          <p:cNvSpPr>
            <a:spLocks noGrp="1"/>
          </p:cNvSpPr>
          <p:nvPr>
            <p:ph type="body" sz="quarter" idx="10"/>
          </p:nvPr>
        </p:nvSpPr>
        <p:spPr>
          <a:xfrm>
            <a:off x="609600" y="1545167"/>
            <a:ext cx="5581650" cy="4455584"/>
          </a:xfrm>
        </p:spPr>
        <p:txBody>
          <a:bodyPr>
            <a:normAutofit/>
          </a:bodyPr>
          <a:lstStyle/>
          <a:p>
            <a:r>
              <a:rPr lang="fr-FR" sz="2400" dirty="0">
                <a:solidFill>
                  <a:schemeClr val="tx1"/>
                </a:solidFill>
              </a:rPr>
              <a:t>If you want to stratify the results, in the Frequencies window, click on the "Stratify by" drop-down menu and select the variable you want to stratify (for example, gender - Q44 in our example data). </a:t>
            </a:r>
          </a:p>
          <a:p>
            <a:r>
              <a:rPr lang="fr-FR" sz="2400" dirty="0">
                <a:solidFill>
                  <a:schemeClr val="tx1"/>
                </a:solidFill>
              </a:rPr>
              <a:t>Your results will then be presented by gender</a:t>
            </a:r>
            <a:endParaRPr lang="en-US" sz="2400" dirty="0">
              <a:solidFill>
                <a:schemeClr val="tx1"/>
              </a:solidFill>
            </a:endParaRPr>
          </a:p>
        </p:txBody>
      </p:sp>
      <p:pic>
        <p:nvPicPr>
          <p:cNvPr id="4" name="Picture 14"/>
          <p:cNvPicPr/>
          <p:nvPr/>
        </p:nvPicPr>
        <p:blipFill>
          <a:blip r:embed="rId3"/>
          <a:stretch>
            <a:fillRect/>
          </a:stretch>
        </p:blipFill>
        <p:spPr>
          <a:xfrm>
            <a:off x="6191250" y="1545167"/>
            <a:ext cx="5391150" cy="4583112"/>
          </a:xfrm>
          <a:prstGeom prst="rect">
            <a:avLst/>
          </a:prstGeom>
        </p:spPr>
      </p:pic>
    </p:spTree>
    <p:extLst>
      <p:ext uri="{BB962C8B-B14F-4D97-AF65-F5344CB8AC3E}">
        <p14:creationId xmlns:p14="http://schemas.microsoft.com/office/powerpoint/2010/main" val="124236274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Display the missing percentage for each variable</a:t>
            </a:r>
            <a:endParaRPr lang="en-US" dirty="0"/>
          </a:p>
        </p:txBody>
      </p:sp>
      <p:sp>
        <p:nvSpPr>
          <p:cNvPr id="3" name="Espace réservé du texte 2"/>
          <p:cNvSpPr>
            <a:spLocks noGrp="1"/>
          </p:cNvSpPr>
          <p:nvPr>
            <p:ph type="body" sz="quarter" idx="10"/>
          </p:nvPr>
        </p:nvSpPr>
        <p:spPr/>
        <p:txBody>
          <a:bodyPr>
            <a:normAutofit/>
          </a:bodyPr>
          <a:lstStyle/>
          <a:p>
            <a:r>
              <a:rPr lang="fr-FR" sz="2400" dirty="0">
                <a:solidFill>
                  <a:schemeClr val="tx1"/>
                </a:solidFill>
              </a:rPr>
              <a:t>Click on "Set" under the Options folder in the Command Browser. Check the "Include missing values" box and click OK. </a:t>
            </a:r>
          </a:p>
          <a:p>
            <a:r>
              <a:rPr lang="fr-FR" sz="2400" dirty="0">
                <a:solidFill>
                  <a:schemeClr val="tx1"/>
                </a:solidFill>
              </a:rPr>
              <a:t>Now, when you produce a frequency, there will be a line for missing data. </a:t>
            </a:r>
          </a:p>
          <a:p>
            <a:r>
              <a:rPr lang="fr-FR" sz="2400" dirty="0">
                <a:solidFill>
                  <a:schemeClr val="tx1"/>
                </a:solidFill>
              </a:rPr>
              <a:t>It is important to note the number of missing data in your data set. </a:t>
            </a:r>
          </a:p>
          <a:p>
            <a:r>
              <a:rPr lang="fr-FR" sz="2400" dirty="0">
                <a:solidFill>
                  <a:schemeClr val="tx1"/>
                </a:solidFill>
              </a:rPr>
              <a:t>However, when we calculate percentages, it is common not to include missing data in these percentages. </a:t>
            </a:r>
          </a:p>
          <a:p>
            <a:r>
              <a:rPr lang="fr-FR" sz="2400" dirty="0">
                <a:solidFill>
                  <a:schemeClr val="tx1"/>
                </a:solidFill>
              </a:rPr>
              <a:t>So, before entering your data into the results template, be sure to repeat this step and uncheck the "Include missing values" box.</a:t>
            </a:r>
            <a:endParaRPr lang="en-US" sz="2400" dirty="0">
              <a:solidFill>
                <a:schemeClr val="tx1"/>
              </a:solidFill>
            </a:endParaRPr>
          </a:p>
          <a:p>
            <a:endParaRPr lang="en-US" dirty="0"/>
          </a:p>
        </p:txBody>
      </p:sp>
    </p:spTree>
    <p:extLst>
      <p:ext uri="{BB962C8B-B14F-4D97-AF65-F5344CB8AC3E}">
        <p14:creationId xmlns:p14="http://schemas.microsoft.com/office/powerpoint/2010/main" val="2601623013"/>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Grouping of variables for analysis</a:t>
            </a:r>
            <a:br>
              <a:rPr lang="en-US" dirty="0"/>
            </a:br>
            <a:endParaRPr lang="en-US" dirty="0"/>
          </a:p>
        </p:txBody>
      </p:sp>
      <p:sp>
        <p:nvSpPr>
          <p:cNvPr id="3" name="Espace réservé du texte 2"/>
          <p:cNvSpPr>
            <a:spLocks noGrp="1"/>
          </p:cNvSpPr>
          <p:nvPr>
            <p:ph type="body" sz="quarter" idx="10"/>
          </p:nvPr>
        </p:nvSpPr>
        <p:spPr/>
        <p:txBody>
          <a:bodyPr>
            <a:normAutofit/>
          </a:bodyPr>
          <a:lstStyle/>
          <a:p>
            <a:r>
              <a:rPr lang="fr-FR" sz="2400" dirty="0">
                <a:solidFill>
                  <a:schemeClr val="tx1"/>
                </a:solidFill>
              </a:rPr>
              <a:t>Define a new variable in Epi Info that will represent the categorized age variable. To do this, click on "Define" under the Variables folder in the Command Browser. </a:t>
            </a:r>
          </a:p>
          <a:p>
            <a:r>
              <a:rPr lang="fr-FR" sz="2400" dirty="0">
                <a:solidFill>
                  <a:schemeClr val="tx1"/>
                </a:solidFill>
              </a:rPr>
              <a:t>Enter the variable name and select the variable type ("Text" is recommended for a categorized variable), then select OK. </a:t>
            </a:r>
          </a:p>
          <a:p>
            <a:r>
              <a:rPr lang="fr-FR" sz="2400" dirty="0">
                <a:solidFill>
                  <a:schemeClr val="tx1"/>
                </a:solidFill>
              </a:rPr>
              <a:t>For example, we define the variable AGECAT as a Text variable. Once you have defined your new variable, you will select "Recode" under the Variables folder. </a:t>
            </a:r>
          </a:p>
          <a:p>
            <a:r>
              <a:rPr lang="fr-FR" sz="2400" dirty="0">
                <a:solidFill>
                  <a:schemeClr val="tx1"/>
                </a:solidFill>
              </a:rPr>
              <a:t>Select the numeric variable you want to group from the "From" drop-down list and select the new variable from the "To" drop-down list.</a:t>
            </a:r>
          </a:p>
          <a:p>
            <a:r>
              <a:rPr lang="fr-FR" sz="2400" dirty="0">
                <a:solidFill>
                  <a:schemeClr val="tx1"/>
                </a:solidFill>
              </a:rPr>
              <a:t>Enter the range of values you want to create in your age groups in "Value" and "To Value". Then, name this group in the "Recoded Value" column</a:t>
            </a:r>
            <a:endParaRPr lang="en-US" sz="2400" dirty="0">
              <a:solidFill>
                <a:schemeClr val="tx1"/>
              </a:solidFill>
            </a:endParaRPr>
          </a:p>
        </p:txBody>
      </p:sp>
    </p:spTree>
    <p:extLst>
      <p:ext uri="{BB962C8B-B14F-4D97-AF65-F5344CB8AC3E}">
        <p14:creationId xmlns:p14="http://schemas.microsoft.com/office/powerpoint/2010/main" val="2746340289"/>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10972800" cy="1001711"/>
          </a:xfrm>
        </p:spPr>
        <p:txBody>
          <a:bodyPr anchor="ctr">
            <a:normAutofit fontScale="90000"/>
          </a:bodyPr>
          <a:lstStyle/>
          <a:p>
            <a:pPr marR="0" lvl="0" fontAlgn="auto">
              <a:spcAft>
                <a:spcPts val="0"/>
              </a:spcAft>
              <a:tabLst/>
              <a:defRPr/>
            </a:pPr>
            <a:r>
              <a:rPr lang="fr-FR" dirty="0"/>
              <a:t>Once this configuration is done, click on OK and you can now run a frequency on this new variable.</a:t>
            </a:r>
            <a:br>
              <a:rPr lang="en-US" dirty="0"/>
            </a:br>
            <a:endParaRPr lang="en-US" dirty="0"/>
          </a:p>
        </p:txBody>
      </p:sp>
      <p:pic>
        <p:nvPicPr>
          <p:cNvPr id="4" name="Picture 135"/>
          <p:cNvPicPr/>
          <p:nvPr/>
        </p:nvPicPr>
        <p:blipFill>
          <a:blip r:embed="rId3"/>
          <a:stretch>
            <a:fillRect/>
          </a:stretch>
        </p:blipFill>
        <p:spPr>
          <a:xfrm>
            <a:off x="609600" y="1276350"/>
            <a:ext cx="10972800" cy="4724401"/>
          </a:xfrm>
          <a:prstGeom prst="rect">
            <a:avLst/>
          </a:prstGeom>
        </p:spPr>
      </p:pic>
    </p:spTree>
    <p:extLst>
      <p:ext uri="{BB962C8B-B14F-4D97-AF65-F5344CB8AC3E}">
        <p14:creationId xmlns:p14="http://schemas.microsoft.com/office/powerpoint/2010/main" val="1088390880"/>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r>
              <a:rPr lang="fr-FR" dirty="0"/>
              <a:t>Registering a new program code</a:t>
            </a:r>
            <a:br>
              <a:rPr lang="en-US" dirty="0"/>
            </a:br>
            <a:endParaRPr lang="en-US" dirty="0"/>
          </a:p>
        </p:txBody>
      </p:sp>
      <p:sp>
        <p:nvSpPr>
          <p:cNvPr id="3" name="Espace réservé du texte 2"/>
          <p:cNvSpPr>
            <a:spLocks noGrp="1"/>
          </p:cNvSpPr>
          <p:nvPr>
            <p:ph type="body" sz="quarter" idx="10"/>
          </p:nvPr>
        </p:nvSpPr>
        <p:spPr/>
        <p:txBody>
          <a:bodyPr/>
          <a:lstStyle/>
          <a:p>
            <a:pPr marL="685789" indent="-457200"/>
            <a:r>
              <a:rPr lang="fr-FR" dirty="0">
                <a:solidFill>
                  <a:schemeClr val="tx1"/>
                </a:solidFill>
              </a:rPr>
              <a:t>Click "Save Pgm" in the program editor if you have created your own code to save it. </a:t>
            </a:r>
          </a:p>
          <a:p>
            <a:pPr marL="685789" indent="-457200"/>
            <a:r>
              <a:rPr kumimoji="0" lang="fr-FR" sz="2667" b="0" i="0" u="none" strike="noStrike" kern="1200" cap="none" spc="0" normalizeH="0" baseline="0" noProof="0" dirty="0" err="1">
                <a:ln>
                  <a:noFill/>
                </a:ln>
                <a:solidFill>
                  <a:prstClr val="black"/>
                </a:solidFill>
                <a:effectLst/>
                <a:uLnTx/>
                <a:uFillTx/>
                <a:latin typeface="Calibri" panose="020F0502020204030204"/>
                <a:ea typeface="+mn-ea"/>
                <a:cs typeface="+mn-cs"/>
              </a:rPr>
              <a:t>Click </a:t>
            </a:r>
            <a:r>
              <a:rPr kumimoji="0" lang="fr-FR" sz="2667" b="0" i="0" u="none" strike="noStrike" kern="1200" cap="none" spc="0" normalizeH="0" baseline="0" noProof="0" dirty="0">
                <a:ln>
                  <a:noFill/>
                </a:ln>
                <a:solidFill>
                  <a:prstClr val="black"/>
                </a:solidFill>
                <a:effectLst/>
                <a:uLnTx/>
                <a:uFillTx/>
                <a:latin typeface="Calibri" panose="020F0502020204030204"/>
                <a:ea typeface="+mn-ea"/>
                <a:cs typeface="+mn-cs"/>
              </a:rPr>
              <a:t>"Text File" in the lower left corner to </a:t>
            </a:r>
            <a:r>
              <a:rPr lang="fr-FR" dirty="0" err="1">
                <a:solidFill>
                  <a:schemeClr val="tx1"/>
                </a:solidFill>
              </a:rPr>
              <a:t>save </a:t>
            </a:r>
            <a:r>
              <a:rPr lang="fr-FR" dirty="0">
                <a:solidFill>
                  <a:schemeClr val="tx1"/>
                </a:solidFill>
              </a:rPr>
              <a:t>this code as a text file</a:t>
            </a:r>
          </a:p>
          <a:p>
            <a:pPr marL="685789" indent="-457200"/>
            <a:r>
              <a:rPr lang="fr-FR" dirty="0">
                <a:solidFill>
                  <a:schemeClr val="tx1"/>
                </a:solidFill>
              </a:rPr>
              <a:t>the file finder will open, enter the name under which you want to save this code and click on Save.</a:t>
            </a:r>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232227616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805B6F2-FED5-449C-9590-22695864C5C8}"/>
              </a:ext>
            </a:extLst>
          </p:cNvPr>
          <p:cNvPicPr>
            <a:picLocks noChangeAspect="1"/>
          </p:cNvPicPr>
          <p:nvPr/>
        </p:nvPicPr>
        <p:blipFill>
          <a:blip r:embed="rId3"/>
          <a:stretch>
            <a:fillRect/>
          </a:stretch>
        </p:blipFill>
        <p:spPr>
          <a:xfrm>
            <a:off x="468955" y="1203158"/>
            <a:ext cx="11538284" cy="4884821"/>
          </a:xfrm>
          <a:prstGeom prst="rect">
            <a:avLst/>
          </a:prstGeom>
        </p:spPr>
      </p:pic>
      <p:sp>
        <p:nvSpPr>
          <p:cNvPr id="12" name="Title 1">
            <a:extLst>
              <a:ext uri="{FF2B5EF4-FFF2-40B4-BE49-F238E27FC236}">
                <a16:creationId xmlns:a16="http://schemas.microsoft.com/office/drawing/2014/main" id="{7970E1DF-1E06-4128-9D88-D360974ECCBF}"/>
              </a:ext>
            </a:extLst>
          </p:cNvPr>
          <p:cNvSpPr>
            <a:spLocks noGrp="1"/>
          </p:cNvSpPr>
          <p:nvPr>
            <p:ph type="title"/>
          </p:nvPr>
        </p:nvSpPr>
        <p:spPr>
          <a:xfrm>
            <a:off x="468955" y="314698"/>
            <a:ext cx="11113444" cy="888460"/>
          </a:xfrm>
        </p:spPr>
        <p:txBody>
          <a:bodyPr>
            <a:normAutofit/>
          </a:bodyPr>
          <a:lstStyle/>
          <a:p>
            <a:r>
              <a:rPr lang="en-US" sz="3600" dirty="0"/>
              <a:t>KAP Toolbox results display file </a:t>
            </a:r>
          </a:p>
        </p:txBody>
      </p:sp>
    </p:spTree>
    <p:extLst>
      <p:ext uri="{BB962C8B-B14F-4D97-AF65-F5344CB8AC3E}">
        <p14:creationId xmlns:p14="http://schemas.microsoft.com/office/powerpoint/2010/main" val="4061257361"/>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F0E36228-B148-4A5E-B44C-0E77E2E42597}"/>
              </a:ext>
            </a:extLst>
          </p:cNvPr>
          <p:cNvCxnSpPr>
            <a:cxnSpLocks/>
          </p:cNvCxnSpPr>
          <p:nvPr/>
        </p:nvCxnSpPr>
        <p:spPr>
          <a:xfrm flipH="1">
            <a:off x="7956885" y="3429000"/>
            <a:ext cx="818149" cy="2155132"/>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7" name="Picture 6">
            <a:extLst>
              <a:ext uri="{FF2B5EF4-FFF2-40B4-BE49-F238E27FC236}">
                <a16:creationId xmlns:a16="http://schemas.microsoft.com/office/drawing/2014/main" id="{8C631946-C824-43F2-A2AA-3532AF88C02D}"/>
              </a:ext>
            </a:extLst>
          </p:cNvPr>
          <p:cNvPicPr>
            <a:picLocks noChangeAspect="1"/>
          </p:cNvPicPr>
          <p:nvPr/>
        </p:nvPicPr>
        <p:blipFill rotWithShape="1">
          <a:blip r:embed="rId3"/>
          <a:srcRect l="13372" t="95818" r="43614" b="723"/>
          <a:stretch/>
        </p:blipFill>
        <p:spPr>
          <a:xfrm>
            <a:off x="51686" y="4410121"/>
            <a:ext cx="12088627" cy="551254"/>
          </a:xfrm>
          <a:prstGeom prst="rect">
            <a:avLst/>
          </a:prstGeom>
        </p:spPr>
      </p:pic>
      <p:pic>
        <p:nvPicPr>
          <p:cNvPr id="8" name="Picture 7">
            <a:extLst>
              <a:ext uri="{FF2B5EF4-FFF2-40B4-BE49-F238E27FC236}">
                <a16:creationId xmlns:a16="http://schemas.microsoft.com/office/drawing/2014/main" id="{246D31A2-61CA-4D9B-BC7E-30A6FE2914BA}"/>
              </a:ext>
            </a:extLst>
          </p:cNvPr>
          <p:cNvPicPr>
            <a:picLocks noChangeAspect="1"/>
          </p:cNvPicPr>
          <p:nvPr/>
        </p:nvPicPr>
        <p:blipFill rotWithShape="1">
          <a:blip r:embed="rId3"/>
          <a:srcRect l="56378" t="94420" b="795"/>
          <a:stretch/>
        </p:blipFill>
        <p:spPr>
          <a:xfrm>
            <a:off x="178628" y="5584132"/>
            <a:ext cx="11748637" cy="730698"/>
          </a:xfrm>
          <a:prstGeom prst="rect">
            <a:avLst/>
          </a:prstGeom>
        </p:spPr>
      </p:pic>
      <p:pic>
        <p:nvPicPr>
          <p:cNvPr id="9" name="Picture 8">
            <a:extLst>
              <a:ext uri="{FF2B5EF4-FFF2-40B4-BE49-F238E27FC236}">
                <a16:creationId xmlns:a16="http://schemas.microsoft.com/office/drawing/2014/main" id="{C4E46086-6897-4C39-AB60-99E698BA87D4}"/>
              </a:ext>
            </a:extLst>
          </p:cNvPr>
          <p:cNvPicPr>
            <a:picLocks noChangeAspect="1"/>
          </p:cNvPicPr>
          <p:nvPr/>
        </p:nvPicPr>
        <p:blipFill rotWithShape="1">
          <a:blip r:embed="rId3"/>
          <a:srcRect t="56605" b="-7429"/>
          <a:stretch/>
        </p:blipFill>
        <p:spPr>
          <a:xfrm>
            <a:off x="178628" y="176462"/>
            <a:ext cx="11806625" cy="3402397"/>
          </a:xfrm>
          <a:prstGeom prst="rect">
            <a:avLst/>
          </a:prstGeom>
        </p:spPr>
      </p:pic>
      <p:cxnSp>
        <p:nvCxnSpPr>
          <p:cNvPr id="11" name="Straight Arrow Connector 10">
            <a:extLst>
              <a:ext uri="{FF2B5EF4-FFF2-40B4-BE49-F238E27FC236}">
                <a16:creationId xmlns:a16="http://schemas.microsoft.com/office/drawing/2014/main" id="{CD523510-62E3-4DAE-8EDD-A1E9E5E22F43}"/>
              </a:ext>
            </a:extLst>
          </p:cNvPr>
          <p:cNvCxnSpPr>
            <a:cxnSpLocks/>
          </p:cNvCxnSpPr>
          <p:nvPr/>
        </p:nvCxnSpPr>
        <p:spPr>
          <a:xfrm flipH="1">
            <a:off x="2967789" y="3256547"/>
            <a:ext cx="449179" cy="112441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75303996"/>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ctr"/>
          <a:lstStyle/>
          <a:p>
            <a:pPr lvl="0"/>
            <a:r>
              <a:rPr lang="en-US" dirty="0"/>
              <a:t>Documentation and storage</a:t>
            </a:r>
          </a:p>
        </p:txBody>
      </p:sp>
      <p:sp>
        <p:nvSpPr>
          <p:cNvPr id="3" name="Espace réservé du texte 2"/>
          <p:cNvSpPr>
            <a:spLocks noGrp="1"/>
          </p:cNvSpPr>
          <p:nvPr>
            <p:ph type="body" sz="quarter" idx="10"/>
          </p:nvPr>
        </p:nvSpPr>
        <p:spPr/>
        <p:txBody>
          <a:bodyPr/>
          <a:lstStyle/>
          <a:p>
            <a:r>
              <a:rPr lang="fr-FR" sz="2400" dirty="0">
                <a:solidFill>
                  <a:schemeClr val="tx1"/>
                </a:solidFill>
              </a:rPr>
              <a:t>For each KAP survey, be sure to save the following documents in the appropriate electronic folder:</a:t>
            </a:r>
            <a:endParaRPr lang="en-US" sz="2400" dirty="0">
              <a:solidFill>
                <a:schemeClr val="tx1"/>
              </a:solidFill>
            </a:endParaRPr>
          </a:p>
          <a:p>
            <a:pPr lvl="1"/>
            <a:r>
              <a:rPr lang="fr-FR" sz="2400" dirty="0">
                <a:solidFill>
                  <a:schemeClr val="tx1"/>
                </a:solidFill>
              </a:rPr>
              <a:t>The questionnaire (MS Word or </a:t>
            </a:r>
            <a:r>
              <a:rPr lang="fr-FR" sz="2400" dirty="0" err="1">
                <a:solidFill>
                  <a:schemeClr val="tx1"/>
                </a:solidFill>
              </a:rPr>
              <a:t>KoBo </a:t>
            </a:r>
            <a:r>
              <a:rPr lang="fr-FR" sz="2400" dirty="0">
                <a:solidFill>
                  <a:schemeClr val="tx1"/>
                </a:solidFill>
              </a:rPr>
              <a:t>file)</a:t>
            </a:r>
            <a:endParaRPr lang="en-US" sz="2400" dirty="0">
              <a:solidFill>
                <a:schemeClr val="tx1"/>
              </a:solidFill>
            </a:endParaRPr>
          </a:p>
          <a:p>
            <a:pPr lvl="1"/>
            <a:r>
              <a:rPr lang="fr-FR" sz="2400" dirty="0">
                <a:solidFill>
                  <a:schemeClr val="tx1"/>
                </a:solidFill>
              </a:rPr>
              <a:t>Raw database (Excel)</a:t>
            </a:r>
            <a:endParaRPr lang="en-US" sz="2400" dirty="0">
              <a:solidFill>
                <a:schemeClr val="tx1"/>
              </a:solidFill>
            </a:endParaRPr>
          </a:p>
          <a:p>
            <a:pPr lvl="1"/>
            <a:r>
              <a:rPr lang="fr-FR" sz="2400" dirty="0">
                <a:solidFill>
                  <a:schemeClr val="tx1"/>
                </a:solidFill>
              </a:rPr>
              <a:t>Cleaned database (Excel)</a:t>
            </a:r>
            <a:endParaRPr lang="en-US" sz="2400" dirty="0">
              <a:solidFill>
                <a:schemeClr val="tx1"/>
              </a:solidFill>
            </a:endParaRPr>
          </a:p>
          <a:p>
            <a:pPr lvl="1"/>
            <a:r>
              <a:rPr lang="en-US" sz="2400" dirty="0">
                <a:solidFill>
                  <a:schemeClr val="tx1"/>
                </a:solidFill>
              </a:rPr>
              <a:t>Results of the analysis (Excel)</a:t>
            </a:r>
          </a:p>
          <a:p>
            <a:pPr lvl="1"/>
            <a:r>
              <a:rPr lang="en-US" sz="2400" dirty="0">
                <a:solidFill>
                  <a:schemeClr val="tx1"/>
                </a:solidFill>
              </a:rPr>
              <a:t>General report and PowerPoint presentation</a:t>
            </a:r>
          </a:p>
          <a:p>
            <a:pPr marL="0" indent="0">
              <a:buNone/>
            </a:pPr>
            <a:endParaRPr lang="en-US" dirty="0"/>
          </a:p>
        </p:txBody>
      </p:sp>
    </p:spTree>
    <p:extLst>
      <p:ext uri="{BB962C8B-B14F-4D97-AF65-F5344CB8AC3E}">
        <p14:creationId xmlns:p14="http://schemas.microsoft.com/office/powerpoint/2010/main" val="4251728241"/>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25087</TotalTime>
  <Words>13335</Words>
  <Application>Microsoft Office PowerPoint</Application>
  <PresentationFormat>Widescreen</PresentationFormat>
  <Paragraphs>1123</Paragraphs>
  <Slides>97</Slides>
  <Notes>94</Notes>
  <HiddenSlides>0</HiddenSlides>
  <MMClips>0</MMClips>
  <ScaleCrop>false</ScaleCrop>
  <HeadingPairs>
    <vt:vector size="4" baseType="variant">
      <vt:variant>
        <vt:lpstr>Theme</vt:lpstr>
      </vt:variant>
      <vt:variant>
        <vt:i4>3</vt:i4>
      </vt:variant>
      <vt:variant>
        <vt:lpstr>Slide Titles</vt:lpstr>
      </vt:variant>
      <vt:variant>
        <vt:i4>97</vt:i4>
      </vt:variant>
    </vt:vector>
  </HeadingPairs>
  <TitlesOfParts>
    <vt:vector size="100" baseType="lpstr">
      <vt:lpstr>1_Office Theme</vt:lpstr>
      <vt:lpstr>2_Office Theme</vt:lpstr>
      <vt:lpstr>3_Office Theme</vt:lpstr>
      <vt:lpstr>Guide to Efficiently Plan and Organize KAP Survey Activities</vt:lpstr>
      <vt:lpstr>PowerPoint Presentation</vt:lpstr>
      <vt:lpstr>PowerPoint Presentation</vt:lpstr>
      <vt:lpstr>Understanding the Essential Steps Prior to Initiating a KAP Study</vt:lpstr>
      <vt:lpstr>Understanding the Essential Steps Prior to Initiating a KAP Study</vt:lpstr>
      <vt:lpstr>Human Resources: Key Personnel for a Successful KAP Study </vt:lpstr>
      <vt:lpstr>Establishing a Timeline for Planning KAP Surveys: A Practical Model</vt:lpstr>
      <vt:lpstr>Funding and Budgeting for a KAP Study</vt:lpstr>
      <vt:lpstr>Funding and budgeting for a KAP Study: Example Sample budget</vt:lpstr>
      <vt:lpstr>PowerPoint Presentation</vt:lpstr>
      <vt:lpstr>Establish Clear Survey Objectives</vt:lpstr>
      <vt:lpstr>Choose and Customize KAP Survey Questionnaires</vt:lpstr>
      <vt:lpstr>KAP Survey Questionnaire #1</vt:lpstr>
      <vt:lpstr>Content of the KAP survey questionnaire n° 1</vt:lpstr>
      <vt:lpstr>KAP Survey Questionnaire #2</vt:lpstr>
      <vt:lpstr>Content of the KAP survey questionnaire n° 2</vt:lpstr>
      <vt:lpstr>Choose and Customize KAP Survey Questionnaires</vt:lpstr>
      <vt:lpstr>Pilot the Survey with Intended Audience</vt:lpstr>
      <vt:lpstr>Plan for survey data collection: choose tablet or paper (section 5) </vt:lpstr>
      <vt:lpstr>Survey data collection: paper questionnaires (section 10)</vt:lpstr>
      <vt:lpstr>Survey Data Collection: Tablet (Section 10)</vt:lpstr>
      <vt:lpstr>Step 1. On a computer, go to KoBo (https://www.KoBotoolbox.org/), and create an account.  This account will contain your survey data. </vt:lpstr>
      <vt:lpstr>           You will receive an email to activate your account. </vt:lpstr>
      <vt:lpstr>            Step 2. Select "New" your screen will look like the page below</vt:lpstr>
      <vt:lpstr>Then "Download an XLSForm".</vt:lpstr>
      <vt:lpstr>Step Three. Copy the Excel file from the toolbox that contains the KoBo format for the survey you are using (survey 1 or 2) to your desktop</vt:lpstr>
      <vt:lpstr>  Fill in the information about your project and click "create project".   </vt:lpstr>
      <vt:lpstr>Step Four. In the upper right corner, select the eye icon, which will allow you to preview the survey</vt:lpstr>
      <vt:lpstr>        Step 5. Next, click the "deploy" button. If the survey deploys successfully, a brief message will appear at the bottom of your screen indicating that the survey has been deployed. </vt:lpstr>
      <vt:lpstr>Step 6. Click the "Open" button in the lower right part of the screen to start entering data</vt:lpstr>
      <vt:lpstr>Step Seven. For a tablet, open the survey, select "bookmark" or "favorite" in your browser options. This allows you to easily open the survey if needed in the future</vt:lpstr>
      <vt:lpstr>PowerPoint Presentation</vt:lpstr>
      <vt:lpstr> Basic Sampling Concepts</vt:lpstr>
      <vt:lpstr>Basic Sampling Concepts</vt:lpstr>
      <vt:lpstr>Basic Sampling Concepts</vt:lpstr>
      <vt:lpstr>Stratified random sampling </vt:lpstr>
      <vt:lpstr>Sample Size Estimation (Beni SZ illustration)</vt:lpstr>
      <vt:lpstr>Sample size estimation</vt:lpstr>
      <vt:lpstr>  Recruitment of survey data collectors    </vt:lpstr>
      <vt:lpstr>Training of survey data collectors</vt:lpstr>
      <vt:lpstr>            </vt:lpstr>
      <vt:lpstr>            Training Survey Data Collectors: Describing the Informed  Consent Process </vt:lpstr>
      <vt:lpstr>Training Survey Data Collectors in Interpersonal Communication</vt:lpstr>
      <vt:lpstr>Familiarize Interviewers with Questionnaires and Ensure Data Transmission Security    Familiarize Interviewers with Questionnaires and Ensure Data Transmission Security     Familiarize Interviewers with Questionnaires and Ensure Data Transmission Security     Familiarize Interviewers with Questionnaires and Ensure Data Transmission Security     Familiarize Data Collectors with Questionnaires and Ensure Data Transmission Security</vt:lpstr>
      <vt:lpstr> Daily Data Collection Planning </vt:lpstr>
      <vt:lpstr> Example of a General Population Data Collection Plan</vt:lpstr>
      <vt:lpstr>Estimating the Required Number of Data Collectors for a Survey</vt:lpstr>
      <vt:lpstr>Data Collection Materials for Survey (Tablets or Paper Surveys)</vt:lpstr>
      <vt:lpstr>Data Collection Materials for Survey (Tablets or Paper Surveys) (Cont.)</vt:lpstr>
      <vt:lpstr>Data Collection Supervision </vt:lpstr>
      <vt:lpstr>PowerPoint Presentation</vt:lpstr>
      <vt:lpstr> Data Entry, Download, and Verification</vt:lpstr>
      <vt:lpstr>Entering Questionnaire Data in KoBo: Logging In and Survey Selection </vt:lpstr>
      <vt:lpstr>Select "FORM" at the top of the screen then "OPEN" at the bottom right of the screen after the last question, </vt:lpstr>
      <vt:lpstr>Download Data from KoBo</vt:lpstr>
      <vt:lpstr>Unsuitability of KoBo Data Import for Statistical Analysis due to Free Text Columns and Lengthy Variable Names</vt:lpstr>
      <vt:lpstr>Use the "wrap text" option in KoBo to view the full text of each question in row 1 of the dataset.  </vt:lpstr>
      <vt:lpstr>Clean the data from unnecessary columns </vt:lpstr>
      <vt:lpstr>Clean data from unnecessary columns </vt:lpstr>
      <vt:lpstr> Step 3. Create the codebook </vt:lpstr>
      <vt:lpstr> Step 4. Rename the Variables in the Dataset </vt:lpstr>
      <vt:lpstr>    Step 5. Verify the Accuracy of the Data Entry   </vt:lpstr>
      <vt:lpstr>Data Analysis and Reporting</vt:lpstr>
      <vt:lpstr>Split Dataset    </vt:lpstr>
      <vt:lpstr>Survey 1</vt:lpstr>
      <vt:lpstr>Survey 2</vt:lpstr>
      <vt:lpstr>Splitting of a Modified Data Set</vt:lpstr>
      <vt:lpstr>Install Epi Info by following the instructions provided in this link: Windows | Epi Info™ | CDC. Open the classic view for data analysis.</vt:lpstr>
      <vt:lpstr>In "Classic Analysis" mode, in the program editor click on "Open Pgm". </vt:lpstr>
      <vt:lpstr>A window will open, click on "Text File" in the lower left corner, which will open the file finder. select the program where you saved it </vt:lpstr>
      <vt:lpstr>Adjust the first line of the program script so that Epi Info reads the correct file path for where your data set is stored on your computer</vt:lpstr>
      <vt:lpstr>How to find and replace the file path?</vt:lpstr>
      <vt:lpstr>The screen below appears. Click on " Info ".</vt:lpstr>
      <vt:lpstr>You will then see the following screen. Click on the "Copy Path" button</vt:lpstr>
      <vt:lpstr>How to find and replace the name of the sheet? </vt:lpstr>
      <vt:lpstr>Running the program</vt:lpstr>
      <vt:lpstr>For questions with only one answer option: Epi info will provide the frequencies for each option of the question in a table along with the %.</vt:lpstr>
      <vt:lpstr>This table shows how to enter information into Epi Info.</vt:lpstr>
      <vt:lpstr>For questions with multiple answer options, each option in that question is displayed as an individual question</vt:lpstr>
      <vt:lpstr>How to import data into Epi Info? :  1. Click on "Read" under the "Data" folder.  </vt:lpstr>
      <vt:lpstr>How do I import data into Epi Info? 2. Select your dataset type</vt:lpstr>
      <vt:lpstr>How do I import data into Epi Info? 3. Select "Browse", and this will open another window</vt:lpstr>
      <vt:lpstr>4. Then select "Browse" in this window and it will open the file storage of your computer</vt:lpstr>
      <vt:lpstr>PowerPoint Presentation</vt:lpstr>
      <vt:lpstr>Click on the codebook, then on Ok </vt:lpstr>
      <vt:lpstr>Frequency calculation in Epi Info</vt:lpstr>
      <vt:lpstr>Frequency calculation in Epi Info 1. locate "frequencies".   </vt:lpstr>
      <vt:lpstr>Frequency calculation in Epi Info 2. Identify the frequency and stratify</vt:lpstr>
      <vt:lpstr>Frequency calculation in Epi Info 3. Click on "OK". </vt:lpstr>
      <vt:lpstr>Frequency calculation in Epi Info (continued)</vt:lpstr>
      <vt:lpstr>Display the missing percentage for each variable</vt:lpstr>
      <vt:lpstr>Grouping of variables for analysis </vt:lpstr>
      <vt:lpstr>Once this configuration is done, click on OK and you can now run a frequency on this new variable. </vt:lpstr>
      <vt:lpstr>Registering a new program code </vt:lpstr>
      <vt:lpstr>KAP Toolbox results display file </vt:lpstr>
      <vt:lpstr>PowerPoint Presentation</vt:lpstr>
      <vt:lpstr>Documentation and storage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Définir les objectifs de l'enquête, sélectionner et adapter les questionnaires de l'enquête CAP</dc:title>
  <dc:creator>Bulambo, Henriette (CDC/DDID/NCEZID/OD)</dc:creator>
  <cp:keywords>, docId:52D05B6ED125698255D82E36DD21446B</cp:keywords>
  <cp:lastModifiedBy>Earle-Richardson, Giulia (CDC/NCEZID/OD)</cp:lastModifiedBy>
  <cp:revision>107</cp:revision>
  <dcterms:modified xsi:type="dcterms:W3CDTF">2024-02-29T17:42:55Z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2023-03-16T14:51:07Z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9d796c3e-fbab-4a53-b3f5-43f4abc0cb82</vt:lpwstr>
  </property>
  <property fmtid="{D5CDD505-2E9C-101B-9397-08002B2CF9AE}" pid="8" name="MSIP_Label_8af03ff0-41c5-4c41-b55e-fabb8fae94be_ContentBits">
    <vt:lpwstr>0</vt:lpwstr>
  </property>
</Properties>
</file>