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1" r:id="rId3"/>
    <p:sldId id="262" r:id="rId4"/>
    <p:sldId id="263" r:id="rId5"/>
    <p:sldId id="264" r:id="rId6"/>
    <p:sldId id="267" r:id="rId7"/>
    <p:sldId id="265" r:id="rId8"/>
    <p:sldId id="268" r:id="rId9"/>
    <p:sldId id="269" r:id="rId10"/>
    <p:sldId id="270" r:id="rId11"/>
    <p:sldId id="272" r:id="rId1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C User" initials="CU" lastIdx="2" clrIdx="0"/>
  <p:cmAuthor id="1" name="Green, Katie (Kilker) (CDC/ONDIEH/NCBDDD)" initials="KKG"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609E"/>
    <a:srgbClr val="979797"/>
    <a:srgbClr val="A1A1A1"/>
    <a:srgbClr val="462B87"/>
    <a:srgbClr val="000000"/>
    <a:srgbClr val="927AAE"/>
    <a:srgbClr val="904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6" autoAdjust="0"/>
    <p:restoredTop sz="65812" autoAdjust="0"/>
  </p:normalViewPr>
  <p:slideViewPr>
    <p:cSldViewPr>
      <p:cViewPr>
        <p:scale>
          <a:sx n="52" d="100"/>
          <a:sy n="52" d="100"/>
        </p:scale>
        <p:origin x="-16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197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18A400E-2A49-4E63-B2A8-68BA6E77AD42}" type="datetimeFigureOut">
              <a:rPr lang="en-US" smtClean="0"/>
              <a:pPr/>
              <a:t>9/20/2013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4594045-FF35-4D13-A658-96D4549C7A41}" type="slidenum">
              <a:rPr lang="en-US" smtClean="0"/>
              <a:pPr/>
              <a:t>‹#›</a:t>
            </a:fld>
            <a:endParaRPr lang="en-US"/>
          </a:p>
        </p:txBody>
      </p:sp>
    </p:spTree>
    <p:extLst>
      <p:ext uri="{BB962C8B-B14F-4D97-AF65-F5344CB8AC3E}">
        <p14:creationId xmlns:p14="http://schemas.microsoft.com/office/powerpoint/2010/main" val="2392738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*Greeting*</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Today, I’d like to share some free resources to help make the work of developmental monitoring and talking with parents about early child development a little easier. </a:t>
            </a:r>
          </a:p>
          <a:p>
            <a:endParaRPr lang="en-US" dirty="0"/>
          </a:p>
        </p:txBody>
      </p:sp>
      <p:sp>
        <p:nvSpPr>
          <p:cNvPr id="4" name="Slide Number Placeholder 3"/>
          <p:cNvSpPr>
            <a:spLocks noGrp="1"/>
          </p:cNvSpPr>
          <p:nvPr>
            <p:ph type="sldNum" sz="quarter" idx="10"/>
          </p:nvPr>
        </p:nvSpPr>
        <p:spPr/>
        <p:txBody>
          <a:bodyPr/>
          <a:lstStyle/>
          <a:p>
            <a:fld id="{74594045-FF35-4D13-A658-96D4549C7A4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Most of CDC’s “Learn the Signs. Act Early.” materials address development, delays, and disabilities in a broad context, with a focus on typical developmental milestones.  However, it’s important for all health care providers working with young children to be knowledgeable about autism spectrum disorder, or ASD. It is common for parents to be concerned and have questions about ASD, and CDC wants you to be prepared.  If you don’t already have patients with ASD, chances are you will in the future.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help meet this need, we’ve developed the FREE Autism Case Training Continuing Education Course.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It’s web-based and can be completed at your leisure. Upon completion, you’ll receive continuing education credits which can be applied to your Maintenance of Certification Part 2 requirements. Seven comprehensive modules cover topics that include identification, diagnosis, and management of ASD.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those who have teaching responsibilities, a downloadable curriculum is available at no charge, to assist in teaching about ASD.  The curriculum is flexible and contains handouts, PowerPoint slides, and a video library that allows presentations to be tailored to a specific audience.</a:t>
            </a:r>
          </a:p>
        </p:txBody>
      </p:sp>
      <p:sp>
        <p:nvSpPr>
          <p:cNvPr id="4" name="Slide Number Placeholder 3"/>
          <p:cNvSpPr>
            <a:spLocks noGrp="1"/>
          </p:cNvSpPr>
          <p:nvPr>
            <p:ph type="sldNum" sz="quarter" idx="10"/>
          </p:nvPr>
        </p:nvSpPr>
        <p:spPr/>
        <p:txBody>
          <a:bodyPr/>
          <a:lstStyle/>
          <a:p>
            <a:fld id="{74594045-FF35-4D13-A658-96D4549C7A4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hope these free materials help make developmental monitoring and talking with parents about early child development easier.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order the materials mentioned in this presentation and more, visit cdc.gov/</a:t>
            </a:r>
            <a:r>
              <a:rPr lang="en-US" sz="1200" kern="1200" dirty="0" err="1" smtClean="0">
                <a:solidFill>
                  <a:schemeClr val="tx1"/>
                </a:solidFill>
                <a:effectLst/>
                <a:latin typeface="+mn-lt"/>
                <a:ea typeface="+mn-ea"/>
                <a:cs typeface="+mn-cs"/>
              </a:rPr>
              <a:t>ActEarly</a:t>
            </a:r>
            <a:r>
              <a:rPr lang="en-US" sz="1200" kern="1200" dirty="0" smtClean="0">
                <a:solidFill>
                  <a:schemeClr val="tx1"/>
                </a:solidFill>
                <a:effectLst/>
                <a:latin typeface="+mn-lt"/>
                <a:ea typeface="+mn-ea"/>
                <a:cs typeface="+mn-cs"/>
              </a:rPr>
              <a:t> and look for the link to “Free Materials”.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you’d like to customize any of the materials with your organization’s logo or contact information and print them locally, contact Act Early at cdc.gov.</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access the free continuing education course, visit cdc.gov/</a:t>
            </a:r>
            <a:r>
              <a:rPr lang="en-US" sz="1200" kern="1200" dirty="0" err="1" smtClean="0">
                <a:solidFill>
                  <a:schemeClr val="tx1"/>
                </a:solidFill>
                <a:effectLst/>
                <a:latin typeface="+mn-lt"/>
                <a:ea typeface="+mn-ea"/>
                <a:cs typeface="+mn-cs"/>
              </a:rPr>
              <a:t>AutismCaseTraining</a:t>
            </a:r>
            <a:r>
              <a:rPr lang="en-US" sz="1200" kern="1200" dirty="0" smtClean="0">
                <a:solidFill>
                  <a:schemeClr val="tx1"/>
                </a:solidFill>
                <a:effectLst/>
                <a:latin typeface="+mn-lt"/>
                <a:ea typeface="+mn-ea"/>
                <a:cs typeface="+mn-cs"/>
              </a:rPr>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Thank you for all you do to help parents “learn the signs” and “act early.” </a:t>
            </a:r>
            <a:endParaRPr lang="en-US" sz="120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260FA2B5-83C2-4866-95C5-6E8B6C0A97F6}" type="slidenum">
              <a:rPr lang="en-US" smtClean="0"/>
              <a:pPr/>
              <a:t>11</a:t>
            </a:fld>
            <a:endParaRPr lang="en-US"/>
          </a:p>
        </p:txBody>
      </p:sp>
    </p:spTree>
    <p:extLst>
      <p:ext uri="{BB962C8B-B14F-4D97-AF65-F5344CB8AC3E}">
        <p14:creationId xmlns:p14="http://schemas.microsoft.com/office/powerpoint/2010/main" val="2683973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I’ll discuss the importance of your role in developmental monitoring and screening and why early identification of developmental delay is so important, I’ll introduce resources that will make talking with parents about typical development and developmental concerns an easy part of every well-child visit.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4594045-FF35-4D13-A658-96D4549C7A4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t>
            </a:r>
            <a:r>
              <a:rPr lang="en-US" dirty="0"/>
              <a:t>you know, developmental monitoring and routine screening is an important part of pediatric care with significant implications for many of our nation’s children.  </a:t>
            </a:r>
            <a:endParaRPr lang="en-US" sz="1050" dirty="0"/>
          </a:p>
          <a:p>
            <a:r>
              <a:rPr lang="en-US" dirty="0"/>
              <a:t> </a:t>
            </a:r>
            <a:endParaRPr lang="en-US" sz="1050" dirty="0"/>
          </a:p>
          <a:p>
            <a:r>
              <a:rPr lang="en-US" dirty="0"/>
              <a:t>The American Academy of Pediatrics, or AAP,  recommends general developmental screening, using a validated screening tool at the 9-, 18-, and 24 or 30- month well-child </a:t>
            </a:r>
            <a:r>
              <a:rPr lang="en-US" dirty="0" smtClean="0"/>
              <a:t>visits.  Autism-specific </a:t>
            </a:r>
            <a:r>
              <a:rPr lang="en-US" dirty="0"/>
              <a:t>screening </a:t>
            </a:r>
            <a:r>
              <a:rPr lang="en-US" dirty="0" smtClean="0"/>
              <a:t>is recommended</a:t>
            </a:r>
            <a:r>
              <a:rPr lang="en-US" baseline="0" dirty="0" smtClean="0"/>
              <a:t> </a:t>
            </a:r>
            <a:r>
              <a:rPr lang="en-US" dirty="0" smtClean="0"/>
              <a:t>at </a:t>
            </a:r>
            <a:r>
              <a:rPr lang="en-US" dirty="0"/>
              <a:t>18- and 24-months.</a:t>
            </a:r>
            <a:endParaRPr lang="en-US" sz="1050" dirty="0"/>
          </a:p>
          <a:p>
            <a:endParaRPr lang="en-US" dirty="0" smtClean="0"/>
          </a:p>
          <a:p>
            <a:r>
              <a:rPr lang="en-US" dirty="0" smtClean="0"/>
              <a:t>Studies </a:t>
            </a:r>
            <a:r>
              <a:rPr lang="en-US" dirty="0"/>
              <a:t>show that 1 in 6 children in the United States has a developmental disability.</a:t>
            </a:r>
            <a:endParaRPr lang="en-US" sz="1050" dirty="0"/>
          </a:p>
          <a:p>
            <a:r>
              <a:rPr lang="en-US" dirty="0"/>
              <a:t> </a:t>
            </a:r>
            <a:endParaRPr lang="en-US" sz="1050" dirty="0"/>
          </a:p>
          <a:p>
            <a:r>
              <a:rPr lang="en-US" dirty="0"/>
              <a:t>Developmental monitoring and routine screening help you identify delays as early as possible, so you can refer the child to BOTH a specialist who can further evaluate the child and explore potential diagnoses, AND the early intervention or special education programs that can help a child reach his or her full potential.  </a:t>
            </a:r>
            <a:endParaRPr lang="en-US" sz="1050" dirty="0"/>
          </a:p>
          <a:p>
            <a:r>
              <a:rPr lang="en-US" dirty="0"/>
              <a:t> </a:t>
            </a:r>
            <a:endParaRPr lang="en-US" sz="1050" dirty="0"/>
          </a:p>
          <a:p>
            <a:r>
              <a:rPr lang="en-US" dirty="0"/>
              <a:t>Parents appreciate the screening process – the comfort it provides when their child is developing as expected or the affirmation it provides when they have concerns.</a:t>
            </a:r>
            <a:endParaRPr lang="en-US" sz="1050" dirty="0"/>
          </a:p>
          <a:p>
            <a:pPr marL="0" lvl="2"/>
            <a:endParaRPr lang="en-US" dirty="0"/>
          </a:p>
          <a:p>
            <a:pPr marL="0" lvl="2"/>
            <a:endParaRPr lang="en-US" b="0" dirty="0" smtClean="0"/>
          </a:p>
        </p:txBody>
      </p:sp>
      <p:sp>
        <p:nvSpPr>
          <p:cNvPr id="4" name="Slide Number Placeholder 3"/>
          <p:cNvSpPr>
            <a:spLocks noGrp="1"/>
          </p:cNvSpPr>
          <p:nvPr>
            <p:ph type="sldNum" sz="quarter" idx="10"/>
          </p:nvPr>
        </p:nvSpPr>
        <p:spPr/>
        <p:txBody>
          <a:bodyPr/>
          <a:lstStyle/>
          <a:p>
            <a:fld id="{74594045-FF35-4D13-A658-96D4549C7A4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Parents typically cite their child’s primary care provider as their MOST trusted source of information about early child development.  While parents may conduct their own research and get information from many places, when it comes to high-quality, comprehensive, trustworthy information about early development, parents want to get it from YOU.</a:t>
            </a:r>
          </a:p>
          <a:p>
            <a:endParaRPr lang="en-US" dirty="0" smtClean="0"/>
          </a:p>
          <a:p>
            <a:r>
              <a:rPr lang="en-US" dirty="0" smtClean="0"/>
              <a:t>CDC’s “Learn the Signs. Act Early.” program provides FREE, high-quality, research-based, parent-tested tools and resources to help you meet parents’ expectations.</a:t>
            </a:r>
            <a:endParaRPr lang="en-US" dirty="0"/>
          </a:p>
        </p:txBody>
      </p:sp>
      <p:sp>
        <p:nvSpPr>
          <p:cNvPr id="4" name="Slide Number Placeholder 3"/>
          <p:cNvSpPr>
            <a:spLocks noGrp="1"/>
          </p:cNvSpPr>
          <p:nvPr>
            <p:ph type="sldNum" sz="quarter" idx="10"/>
          </p:nvPr>
        </p:nvSpPr>
        <p:spPr/>
        <p:txBody>
          <a:bodyPr/>
          <a:lstStyle/>
          <a:p>
            <a:fld id="{74594045-FF35-4D13-A658-96D4549C7A4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effectLst/>
                <a:latin typeface="+mn-lt"/>
                <a:ea typeface="+mn-ea"/>
                <a:cs typeface="+mn-cs"/>
              </a:rPr>
              <a:t>Time is limited and you have a lot to accomplish during well-child visits.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CDC, in conjunction with the AAP, has developed materials to help you educate families about developmental milestones, including what to expect and when to be concerned about their child’s development. These materials are not a replacement for the developmental screening you conduct, but they help parents to be better informed partners in monitoring early development. With these resources, parents can base their observations on objective, research-based, age-appropriate developmental milestones.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Encouraging parents to use these materials may help make visits more efficient and productive.  Parents who are familiar with developmental milestones for their child’s age might be better able to complete parent questionnaires that are part of your routine developmental screening. They help parents have more realistic expectations about their child’s development, so you spend less time calming unnecessarily worried parents and have more time to discuss real issues of concern.</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already have resources you like to use, these materials can supplement them or fill gaps.  They use parent-friendly language and have been tested and are well-received by families.  The content is provided by CDC and AAP, so you can have confidence in their accuracy and credibility.</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05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Now I’d like to introduce three of CDC’s “Learn the Signs. Act Early.” materials.  Visit</a:t>
            </a:r>
            <a:r>
              <a:rPr lang="en-US" sz="1200" kern="1200" baseline="0" dirty="0" smtClean="0">
                <a:solidFill>
                  <a:schemeClr val="tx1"/>
                </a:solidFill>
                <a:effectLst/>
                <a:latin typeface="+mn-lt"/>
                <a:ea typeface="+mn-ea"/>
                <a:cs typeface="+mn-cs"/>
              </a:rPr>
              <a:t> </a:t>
            </a:r>
            <a:r>
              <a:rPr lang="en-US" dirty="0" smtClean="0"/>
              <a:t>cdc.gov/</a:t>
            </a:r>
            <a:r>
              <a:rPr lang="en-US" dirty="0" err="1" smtClean="0"/>
              <a:t>ActEarly</a:t>
            </a:r>
            <a:r>
              <a:rPr lang="en-US" dirty="0" smtClean="0"/>
              <a:t> </a:t>
            </a:r>
            <a:r>
              <a:rPr lang="en-US" sz="1200" kern="1200" dirty="0" smtClean="0">
                <a:solidFill>
                  <a:schemeClr val="tx1"/>
                </a:solidFill>
                <a:effectLst/>
                <a:latin typeface="+mn-lt"/>
                <a:ea typeface="+mn-ea"/>
                <a:cs typeface="+mn-cs"/>
              </a:rPr>
              <a:t>to learn about all the resources available to you.</a:t>
            </a:r>
            <a:endParaRPr lang="en-US" sz="105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4594045-FF35-4D13-A658-96D4549C7A4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you can see the “Learn the Signs. Act Early.” Milestone Moments booklet.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60FA2B5-83C2-4866-95C5-6E8B6C0A97F6}" type="slidenum">
              <a:rPr lang="en-US" smtClean="0"/>
              <a:pPr/>
              <a:t>6</a:t>
            </a:fld>
            <a:endParaRPr lang="en-US"/>
          </a:p>
        </p:txBody>
      </p:sp>
    </p:spTree>
    <p:extLst>
      <p:ext uri="{BB962C8B-B14F-4D97-AF65-F5344CB8AC3E}">
        <p14:creationId xmlns:p14="http://schemas.microsoft.com/office/powerpoint/2010/main" val="1865877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Milestone Moments is a comprehensive booklet that includes full milestone checklists for all domains of early development. It covers ages 2 months through 5 years and matches the recommended ages for well-child visits.  Age-appropriate activities are included that a parent can use at home to engage their child and encourage development. There’s also space in the back for parents to record questions or concerns they want to share with you at their next well-child visit.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Like all the materials, the pre-printed Milestone Moments booklet is free, in limited quantities, and is also available in Spanish. It’s also customizable; you can add your practice’s logo and local contact information and print as many as you wish.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You might want to provide the booklet at every newborn visit or to all new families in your practice.  Encourage parents to bring it to each well-child visit.</a:t>
            </a:r>
          </a:p>
        </p:txBody>
      </p:sp>
      <p:sp>
        <p:nvSpPr>
          <p:cNvPr id="4" name="Slide Number Placeholder 3"/>
          <p:cNvSpPr>
            <a:spLocks noGrp="1"/>
          </p:cNvSpPr>
          <p:nvPr>
            <p:ph type="sldNum" sz="quarter" idx="10"/>
          </p:nvPr>
        </p:nvSpPr>
        <p:spPr/>
        <p:txBody>
          <a:bodyPr/>
          <a:lstStyle/>
          <a:p>
            <a:fld id="{74594045-FF35-4D13-A658-96D4549C7A4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Here is a sample of a milestone checklist.  You can see on the left that four domains of development are addressed.  On the right, there’s a call-out for developmental red flags– observations that would be important to bring to your attention.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Checklists for ages 2 months through 5 years can easily be printed from CDC’s “Learn the Signs. Act Early.” website and reproduced as needed; it’s a parent-tested resource to give families at every well-child visit.</a:t>
            </a:r>
          </a:p>
          <a:p>
            <a:endParaRPr lang="en-US" dirty="0"/>
          </a:p>
        </p:txBody>
      </p:sp>
      <p:sp>
        <p:nvSpPr>
          <p:cNvPr id="4" name="Slide Number Placeholder 3"/>
          <p:cNvSpPr>
            <a:spLocks noGrp="1"/>
          </p:cNvSpPr>
          <p:nvPr>
            <p:ph type="sldNum" sz="quarter" idx="10"/>
          </p:nvPr>
        </p:nvSpPr>
        <p:spPr/>
        <p:txBody>
          <a:bodyPr/>
          <a:lstStyle/>
          <a:p>
            <a:fld id="{74594045-FF35-4D13-A658-96D4549C7A4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The Milestones brochure provides parents with an introduction to the importance of monitoring early developmental milestones. It covers a few key milestones from age 6-months to 4 years, and provides information about what to do if parents are concerned about their child’s development. The design is inviting and parent-friendly. The brochure can help you communicate to parents that they are an important partner in monitoring their child’s development, and prime them for routine developmental screening.  The brochures are a nice addition to waiting areas and exam rooms.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Like all materials, they are available in English and Spanish and can be customized and printed locally.</a:t>
            </a:r>
          </a:p>
        </p:txBody>
      </p:sp>
      <p:sp>
        <p:nvSpPr>
          <p:cNvPr id="4" name="Slide Number Placeholder 3"/>
          <p:cNvSpPr>
            <a:spLocks noGrp="1"/>
          </p:cNvSpPr>
          <p:nvPr>
            <p:ph type="sldNum" sz="quarter" idx="10"/>
          </p:nvPr>
        </p:nvSpPr>
        <p:spPr/>
        <p:txBody>
          <a:bodyPr/>
          <a:lstStyle/>
          <a:p>
            <a:fld id="{74594045-FF35-4D13-A658-96D4549C7A4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4600"/>
            <a:ext cx="6477000" cy="1470025"/>
          </a:xfrm>
          <a:prstGeom prst="rect">
            <a:avLst/>
          </a:prstGeom>
        </p:spPr>
        <p:txBody>
          <a:bodyPr>
            <a:noAutofit/>
          </a:bodyPr>
          <a:lstStyle>
            <a:lvl1pPr algn="ctr">
              <a:defRPr sz="4000">
                <a:latin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4267200"/>
            <a:ext cx="6477000" cy="1143000"/>
          </a:xfrm>
          <a:prstGeom prst="rect">
            <a:avLst/>
          </a:prstGeom>
        </p:spPr>
        <p:txBody>
          <a:bodyPr/>
          <a:lstStyle>
            <a:lvl1pPr marL="0" indent="0" algn="ctr">
              <a:buNone/>
              <a:defRPr>
                <a:solidFill>
                  <a:srgbClr val="7C609E"/>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1" name="Picture 10" descr="Milestone Header.jpg"/>
          <p:cNvPicPr>
            <a:picLocks noChangeAspect="1"/>
          </p:cNvPicPr>
          <p:nvPr userDrawn="1"/>
        </p:nvPicPr>
        <p:blipFill>
          <a:blip r:embed="rId2" cstate="email"/>
          <a:srcRect l="644" t="2564"/>
          <a:stretch>
            <a:fillRect/>
          </a:stretch>
        </p:blipFill>
        <p:spPr>
          <a:xfrm>
            <a:off x="0" y="0"/>
            <a:ext cx="9144001" cy="2250769"/>
          </a:xfrm>
          <a:prstGeom prst="rect">
            <a:avLst/>
          </a:prstGeom>
        </p:spPr>
      </p:pic>
      <p:sp>
        <p:nvSpPr>
          <p:cNvPr id="13" name="Rectangle 12"/>
          <p:cNvSpPr/>
          <p:nvPr userDrawn="1"/>
        </p:nvSpPr>
        <p:spPr>
          <a:xfrm>
            <a:off x="0" y="5715000"/>
            <a:ext cx="9144000" cy="1143000"/>
          </a:xfrm>
          <a:prstGeom prst="rect">
            <a:avLst/>
          </a:prstGeom>
          <a:solidFill>
            <a:srgbClr val="A1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a:off x="0" y="57150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pic>
        <p:nvPicPr>
          <p:cNvPr id="9" name="Picture 8" descr="CDC footer.png"/>
          <p:cNvPicPr>
            <a:picLocks noChangeAspect="1"/>
          </p:cNvPicPr>
          <p:nvPr userDrawn="1"/>
        </p:nvPicPr>
        <p:blipFill>
          <a:blip r:embed="rId3" cstate="print"/>
          <a:stretch>
            <a:fillRect/>
          </a:stretch>
        </p:blipFill>
        <p:spPr>
          <a:xfrm>
            <a:off x="0" y="5334000"/>
            <a:ext cx="9144000" cy="183854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1"/>
          <p:cNvSpPr txBox="1">
            <a:spLocks/>
          </p:cNvSpPr>
          <p:nvPr userDrawn="1"/>
        </p:nvSpPr>
        <p:spPr>
          <a:xfrm>
            <a:off x="457200" y="0"/>
            <a:ext cx="8229600" cy="1143000"/>
          </a:xfrm>
          <a:prstGeom prst="rect">
            <a:avLst/>
          </a:prstGeom>
        </p:spPr>
        <p:txBody>
          <a:bodyPr vert="horz" lIns="91440" tIns="45720" rIns="91440" bIns="45720" rtlCol="0" anchor="ctr">
            <a:normAutofit/>
          </a:bodyPr>
          <a:lstStyle>
            <a:lvl1pPr algn="l">
              <a:defRPr sz="4000">
                <a:latin typeface="Century Gothic"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Arial"/>
                <a:ea typeface="+mj-ea"/>
                <a:cs typeface="+mj-cs"/>
              </a:rPr>
              <a:t>Click to edit Master title style</a:t>
            </a:r>
            <a:endParaRPr kumimoji="0" lang="en-US" sz="4000" b="0" i="0" u="none" strike="noStrike" kern="1200" cap="none" spc="0" normalizeH="0" baseline="0" noProof="0" dirty="0">
              <a:ln>
                <a:noFill/>
              </a:ln>
              <a:solidFill>
                <a:schemeClr val="tx1"/>
              </a:solidFill>
              <a:effectLst/>
              <a:uLnTx/>
              <a:uFillTx/>
              <a:latin typeface="Arial"/>
              <a:ea typeface="+mj-ea"/>
              <a:cs typeface="+mj-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Title 1"/>
          <p:cNvSpPr txBox="1">
            <a:spLocks/>
          </p:cNvSpPr>
          <p:nvPr userDrawn="1"/>
        </p:nvSpPr>
        <p:spPr>
          <a:xfrm>
            <a:off x="457200" y="0"/>
            <a:ext cx="8229600" cy="1143000"/>
          </a:xfrm>
          <a:prstGeom prst="rect">
            <a:avLst/>
          </a:prstGeom>
        </p:spPr>
        <p:txBody>
          <a:bodyPr vert="horz" lIns="91440" tIns="45720" rIns="91440" bIns="45720" rtlCol="0" anchor="ctr">
            <a:normAutofit/>
          </a:bodyPr>
          <a:lstStyle>
            <a:lvl1pPr algn="l">
              <a:defRPr sz="4000">
                <a:latin typeface="Century Gothic"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Arial"/>
                <a:ea typeface="+mj-ea"/>
                <a:cs typeface="+mj-cs"/>
              </a:rPr>
              <a:t>Click to edit Master title style</a:t>
            </a:r>
            <a:endParaRPr kumimoji="0" lang="en-US" sz="4000" b="0" i="0" u="none" strike="noStrike" kern="1200" cap="none" spc="0" normalizeH="0" baseline="0" noProof="0" dirty="0">
              <a:ln>
                <a:noFill/>
              </a:ln>
              <a:solidFill>
                <a:schemeClr val="tx1"/>
              </a:solidFill>
              <a:effectLst/>
              <a:uLnTx/>
              <a:uFillTx/>
              <a:latin typeface="Arial"/>
              <a:ea typeface="+mj-ea"/>
              <a:cs typeface="+mj-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4000">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81000" y="1600200"/>
            <a:ext cx="8229600" cy="4525963"/>
          </a:xfrm>
          <a:prstGeom prst="rect">
            <a:avLst/>
          </a:prstGeom>
        </p:spPr>
        <p:txBody>
          <a:bodyPr/>
          <a:lstStyle>
            <a:lvl1pPr>
              <a:buClr>
                <a:srgbClr val="927AAE"/>
              </a:buClr>
              <a:defRPr>
                <a:latin typeface="Arial"/>
              </a:defRPr>
            </a:lvl1pPr>
            <a:lvl2pPr>
              <a:buClr>
                <a:srgbClr val="927AAE"/>
              </a:buClr>
              <a:defRPr>
                <a:latin typeface="Arial"/>
              </a:defRPr>
            </a:lvl2pPr>
            <a:lvl3pPr>
              <a:buClr>
                <a:srgbClr val="927AAE"/>
              </a:buClr>
              <a:defRPr>
                <a:latin typeface="Arial"/>
              </a:defRPr>
            </a:lvl3pPr>
            <a:lvl4pPr>
              <a:buClr>
                <a:srgbClr val="927AAE"/>
              </a:buClr>
              <a:defRPr>
                <a:latin typeface="Arial"/>
              </a:defRPr>
            </a:lvl4pPr>
            <a:lvl5pPr>
              <a:buClr>
                <a:srgbClr val="927AAE"/>
              </a:buClr>
              <a:buFont typeface="Arial" pitchFamily="34" charset="0"/>
              <a:buChar char="•"/>
              <a:defRPr>
                <a:latin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4" name="Straight Connector 3"/>
          <p:cNvCxnSpPr/>
          <p:nvPr userDrawn="1"/>
        </p:nvCxnSpPr>
        <p:spPr>
          <a:xfrm>
            <a:off x="0" y="10668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5" name="Rectangle 4"/>
          <p:cNvSpPr/>
          <p:nvPr userDrawn="1"/>
        </p:nvSpPr>
        <p:spPr>
          <a:xfrm>
            <a:off x="0" y="6324600"/>
            <a:ext cx="9144000" cy="533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0" y="63246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7" name="Rectangle 6"/>
          <p:cNvSpPr/>
          <p:nvPr userDrawn="1"/>
        </p:nvSpPr>
        <p:spPr>
          <a:xfrm>
            <a:off x="2438400" y="6096000"/>
            <a:ext cx="4267200" cy="457200"/>
          </a:xfrm>
          <a:prstGeom prst="rect">
            <a:avLst/>
          </a:prstGeom>
          <a:solidFill>
            <a:srgbClr val="7C609E"/>
          </a:solidFill>
          <a:ln>
            <a:solidFill>
              <a:srgbClr val="7C60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a:rPr>
              <a:t>Learn the Signs. Act</a:t>
            </a:r>
            <a:r>
              <a:rPr lang="en-US" sz="2000" baseline="0" dirty="0" smtClean="0">
                <a:latin typeface="Arial"/>
              </a:rPr>
              <a:t> Early.</a:t>
            </a:r>
            <a:endParaRPr lang="en-US" sz="2000" dirty="0">
              <a:latin typeface="Arial"/>
            </a:endParaRPr>
          </a:p>
        </p:txBody>
      </p:sp>
      <p:sp>
        <p:nvSpPr>
          <p:cNvPr id="8" name="TextBox 7"/>
          <p:cNvSpPr txBox="1"/>
          <p:nvPr userDrawn="1"/>
        </p:nvSpPr>
        <p:spPr>
          <a:xfrm>
            <a:off x="2438400" y="6550223"/>
            <a:ext cx="4267200" cy="307777"/>
          </a:xfrm>
          <a:prstGeom prst="rect">
            <a:avLst/>
          </a:prstGeom>
          <a:noFill/>
        </p:spPr>
        <p:txBody>
          <a:bodyPr wrap="square" rtlCol="0">
            <a:spAutoFit/>
          </a:bodyPr>
          <a:lstStyle/>
          <a:p>
            <a:pPr algn="ctr"/>
            <a:r>
              <a:rPr lang="en-US" sz="1400" dirty="0" smtClean="0">
                <a:solidFill>
                  <a:srgbClr val="7C609E"/>
                </a:solidFill>
                <a:latin typeface="Arial"/>
              </a:rPr>
              <a:t>www.cdc.gov/Act</a:t>
            </a:r>
            <a:r>
              <a:rPr lang="en-US" sz="1400" baseline="0" dirty="0" smtClean="0">
                <a:solidFill>
                  <a:srgbClr val="7C609E"/>
                </a:solidFill>
                <a:latin typeface="Arial"/>
              </a:rPr>
              <a:t>Early</a:t>
            </a:r>
            <a:endParaRPr lang="en-US" sz="1400" dirty="0">
              <a:solidFill>
                <a:srgbClr val="7C609E"/>
              </a:solidFill>
              <a:latin typeface="Arial"/>
            </a:endParaRPr>
          </a:p>
        </p:txBody>
      </p:sp>
      <p:sp>
        <p:nvSpPr>
          <p:cNvPr id="9" name="Slide Number Placeholder 3"/>
          <p:cNvSpPr txBox="1">
            <a:spLocks/>
          </p:cNvSpPr>
          <p:nvPr userDrawn="1"/>
        </p:nvSpPr>
        <p:spPr>
          <a:xfrm>
            <a:off x="6781800" y="64166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697CC132-B607-4BE8-8588-0D82C7C149A1}"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4000">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buClr>
                <a:srgbClr val="927AAE"/>
              </a:buClr>
              <a:defRPr sz="2800">
                <a:latin typeface="Arial"/>
              </a:defRPr>
            </a:lvl1pPr>
            <a:lvl2pPr>
              <a:buClr>
                <a:srgbClr val="927AAE"/>
              </a:buClr>
              <a:defRPr sz="2400">
                <a:latin typeface="Arial"/>
              </a:defRPr>
            </a:lvl2pPr>
            <a:lvl3pPr>
              <a:buClr>
                <a:srgbClr val="927AAE"/>
              </a:buClr>
              <a:defRPr sz="2000">
                <a:latin typeface="Arial"/>
              </a:defRPr>
            </a:lvl3pPr>
            <a:lvl4pPr>
              <a:buClr>
                <a:srgbClr val="927AAE"/>
              </a:buClr>
              <a:defRPr sz="1800">
                <a:latin typeface="Arial"/>
              </a:defRPr>
            </a:lvl4pPr>
            <a:lvl5pPr>
              <a:buClr>
                <a:srgbClr val="927AAE"/>
              </a:buClr>
              <a:buFont typeface="Arial" pitchFamily="34" charset="0"/>
              <a:buChar char="•"/>
              <a:defRPr sz="1800">
                <a:latin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13"/>
          </p:nvPr>
        </p:nvSpPr>
        <p:spPr>
          <a:xfrm>
            <a:off x="4648200" y="1600200"/>
            <a:ext cx="4038600" cy="4525963"/>
          </a:xfrm>
          <a:prstGeom prst="rect">
            <a:avLst/>
          </a:prstGeom>
        </p:spPr>
        <p:txBody>
          <a:bodyPr/>
          <a:lstStyle>
            <a:lvl1pPr>
              <a:buClr>
                <a:srgbClr val="927AAE"/>
              </a:buClr>
              <a:defRPr sz="2800">
                <a:solidFill>
                  <a:srgbClr val="000000"/>
                </a:solidFill>
                <a:latin typeface="Arial"/>
              </a:defRPr>
            </a:lvl1pPr>
            <a:lvl2pPr>
              <a:buClr>
                <a:srgbClr val="927AAE"/>
              </a:buClr>
              <a:defRPr sz="2400">
                <a:solidFill>
                  <a:srgbClr val="000000"/>
                </a:solidFill>
                <a:latin typeface="Arial"/>
              </a:defRPr>
            </a:lvl2pPr>
            <a:lvl3pPr>
              <a:buClr>
                <a:srgbClr val="927AAE"/>
              </a:buClr>
              <a:defRPr sz="2000">
                <a:solidFill>
                  <a:srgbClr val="000000"/>
                </a:solidFill>
                <a:latin typeface="Arial"/>
              </a:defRPr>
            </a:lvl3pPr>
            <a:lvl4pPr>
              <a:buClr>
                <a:srgbClr val="927AAE"/>
              </a:buClr>
              <a:defRPr sz="1800">
                <a:solidFill>
                  <a:srgbClr val="000000"/>
                </a:solidFill>
                <a:latin typeface="Arial"/>
              </a:defRPr>
            </a:lvl4pPr>
            <a:lvl5pPr>
              <a:buClr>
                <a:srgbClr val="927AAE"/>
              </a:buClr>
              <a:buFont typeface="Arial" pitchFamily="34" charset="0"/>
              <a:buChar char="•"/>
              <a:defRPr sz="1800">
                <a:solidFill>
                  <a:srgbClr val="000000"/>
                </a:solidFill>
                <a:latin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5" name="Straight Connector 4"/>
          <p:cNvCxnSpPr/>
          <p:nvPr userDrawn="1"/>
        </p:nvCxnSpPr>
        <p:spPr>
          <a:xfrm>
            <a:off x="0" y="10668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6" name="Rectangle 5"/>
          <p:cNvSpPr/>
          <p:nvPr userDrawn="1"/>
        </p:nvSpPr>
        <p:spPr>
          <a:xfrm>
            <a:off x="0" y="6324600"/>
            <a:ext cx="9144000" cy="533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userDrawn="1"/>
        </p:nvCxnSpPr>
        <p:spPr>
          <a:xfrm>
            <a:off x="0" y="63246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8" name="Rectangle 7"/>
          <p:cNvSpPr/>
          <p:nvPr userDrawn="1"/>
        </p:nvSpPr>
        <p:spPr>
          <a:xfrm>
            <a:off x="2438400" y="6096000"/>
            <a:ext cx="4267200" cy="457200"/>
          </a:xfrm>
          <a:prstGeom prst="rect">
            <a:avLst/>
          </a:prstGeom>
          <a:solidFill>
            <a:srgbClr val="7C609E"/>
          </a:solidFill>
          <a:ln>
            <a:solidFill>
              <a:srgbClr val="7C60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a:rPr>
              <a:t>Learn the Signs. Act</a:t>
            </a:r>
            <a:r>
              <a:rPr lang="en-US" sz="2000" baseline="0" dirty="0" smtClean="0">
                <a:latin typeface="Arial"/>
              </a:rPr>
              <a:t> Early.</a:t>
            </a:r>
            <a:endParaRPr lang="en-US" sz="2000" dirty="0">
              <a:latin typeface="Arial"/>
            </a:endParaRPr>
          </a:p>
        </p:txBody>
      </p:sp>
      <p:sp>
        <p:nvSpPr>
          <p:cNvPr id="9" name="TextBox 8"/>
          <p:cNvSpPr txBox="1"/>
          <p:nvPr userDrawn="1"/>
        </p:nvSpPr>
        <p:spPr>
          <a:xfrm>
            <a:off x="2438400" y="6550223"/>
            <a:ext cx="4267200" cy="307777"/>
          </a:xfrm>
          <a:prstGeom prst="rect">
            <a:avLst/>
          </a:prstGeom>
          <a:noFill/>
        </p:spPr>
        <p:txBody>
          <a:bodyPr wrap="square" rtlCol="0">
            <a:spAutoFit/>
          </a:bodyPr>
          <a:lstStyle/>
          <a:p>
            <a:pPr algn="ctr"/>
            <a:r>
              <a:rPr lang="en-US" sz="1400" dirty="0" smtClean="0">
                <a:solidFill>
                  <a:srgbClr val="7C609E"/>
                </a:solidFill>
                <a:latin typeface="Arial"/>
              </a:rPr>
              <a:t>www.cdc.gov/Act</a:t>
            </a:r>
            <a:r>
              <a:rPr lang="en-US" sz="1400" baseline="0" dirty="0" smtClean="0">
                <a:solidFill>
                  <a:srgbClr val="7C609E"/>
                </a:solidFill>
                <a:latin typeface="Arial"/>
              </a:rPr>
              <a:t>Early</a:t>
            </a:r>
            <a:endParaRPr lang="en-US" sz="1400" dirty="0">
              <a:solidFill>
                <a:srgbClr val="7C609E"/>
              </a:solidFill>
              <a:latin typeface="Arial"/>
            </a:endParaRPr>
          </a:p>
        </p:txBody>
      </p:sp>
      <p:sp>
        <p:nvSpPr>
          <p:cNvPr id="10" name="Slide Number Placeholder 3"/>
          <p:cNvSpPr txBox="1">
            <a:spLocks/>
          </p:cNvSpPr>
          <p:nvPr userDrawn="1"/>
        </p:nvSpPr>
        <p:spPr>
          <a:xfrm>
            <a:off x="6781800" y="64166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697CC132-B607-4BE8-8588-0D82C7C149A1}"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3" name="Subtitle 2"/>
          <p:cNvSpPr>
            <a:spLocks noGrp="1"/>
          </p:cNvSpPr>
          <p:nvPr>
            <p:ph type="subTitle" idx="1"/>
          </p:nvPr>
        </p:nvSpPr>
        <p:spPr>
          <a:xfrm>
            <a:off x="1905000" y="914400"/>
            <a:ext cx="6629400" cy="3886200"/>
          </a:xfrm>
          <a:prstGeom prst="rect">
            <a:avLst/>
          </a:prstGeom>
        </p:spPr>
        <p:txBody>
          <a:bodyPr/>
          <a:lstStyle>
            <a:lvl1pPr marL="0" indent="0" algn="ctr">
              <a:buNone/>
              <a:defRPr baseline="0">
                <a:solidFill>
                  <a:srgbClr val="7C609E"/>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0" name="Picture 9" descr="sidebar.jpg"/>
          <p:cNvPicPr>
            <a:picLocks noChangeAspect="1"/>
          </p:cNvPicPr>
          <p:nvPr userDrawn="1"/>
        </p:nvPicPr>
        <p:blipFill>
          <a:blip r:embed="rId2" cstate="print"/>
          <a:stretch>
            <a:fillRect/>
          </a:stretch>
        </p:blipFill>
        <p:spPr>
          <a:xfrm>
            <a:off x="24495" y="0"/>
            <a:ext cx="1423305" cy="5641696"/>
          </a:xfrm>
          <a:prstGeom prst="rect">
            <a:avLst/>
          </a:prstGeom>
        </p:spPr>
      </p:pic>
      <p:sp>
        <p:nvSpPr>
          <p:cNvPr id="8" name="Rectangle 7"/>
          <p:cNvSpPr/>
          <p:nvPr userDrawn="1"/>
        </p:nvSpPr>
        <p:spPr>
          <a:xfrm>
            <a:off x="0" y="5715000"/>
            <a:ext cx="9144000" cy="1143000"/>
          </a:xfrm>
          <a:prstGeom prst="rect">
            <a:avLst/>
          </a:prstGeom>
          <a:solidFill>
            <a:srgbClr val="A1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a:off x="0" y="57150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pic>
        <p:nvPicPr>
          <p:cNvPr id="7" name="Picture 6" descr="CDC footer.png"/>
          <p:cNvPicPr>
            <a:picLocks noChangeAspect="1"/>
          </p:cNvPicPr>
          <p:nvPr userDrawn="1"/>
        </p:nvPicPr>
        <p:blipFill>
          <a:blip r:embed="rId3" cstate="print"/>
          <a:stretch>
            <a:fillRect/>
          </a:stretch>
        </p:blipFill>
        <p:spPr>
          <a:xfrm>
            <a:off x="0" y="5334000"/>
            <a:ext cx="9144000" cy="183854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3" r:id="rId5"/>
    <p:sldLayoutId id="2147483651" r:id="rId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6.xml"/><Relationship Id="rId7" Type="http://schemas.openxmlformats.org/officeDocument/2006/relationships/hyperlink" Target="http://www.cdc.gov/autismcasetraining" TargetMode="Externa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hyperlink" Target="mailto:ActEarly@cdc.gov" TargetMode="External"/><Relationship Id="rId5" Type="http://schemas.openxmlformats.org/officeDocument/2006/relationships/hyperlink" Target="http://www.cdc.gov/ActEarly" TargetMode="External"/><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4.xml"/><Relationship Id="rId7" Type="http://schemas.openxmlformats.org/officeDocument/2006/relationships/image" Target="../media/image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9.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9.png"/><Relationship Id="rId5" Type="http://schemas.openxmlformats.org/officeDocument/2006/relationships/image" Target="../media/image11.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7.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14600"/>
            <a:ext cx="9144000" cy="1470025"/>
          </a:xfrm>
        </p:spPr>
        <p:txBody>
          <a:bodyPr/>
          <a:lstStyle/>
          <a:p>
            <a:pPr>
              <a:spcBef>
                <a:spcPct val="20000"/>
              </a:spcBef>
            </a:pPr>
            <a:r>
              <a:rPr lang="en-US" sz="2400" cap="small" dirty="0" smtClean="0">
                <a:solidFill>
                  <a:srgbClr val="7C609E"/>
                </a:solidFill>
                <a:ea typeface="+mn-ea"/>
                <a:cs typeface="+mn-cs"/>
              </a:rPr>
              <a:t>Centers for Disease Control and Prevention’s</a:t>
            </a:r>
            <a:r>
              <a:rPr lang="en-US" dirty="0" smtClean="0">
                <a:solidFill>
                  <a:srgbClr val="7C609E"/>
                </a:solidFill>
                <a:ea typeface="+mn-ea"/>
                <a:cs typeface="+mn-cs"/>
              </a:rPr>
              <a:t/>
            </a:r>
            <a:br>
              <a:rPr lang="en-US" dirty="0" smtClean="0">
                <a:solidFill>
                  <a:srgbClr val="7C609E"/>
                </a:solidFill>
                <a:ea typeface="+mn-ea"/>
                <a:cs typeface="+mn-cs"/>
              </a:rPr>
            </a:br>
            <a:r>
              <a:rPr lang="en-US" sz="1050" dirty="0">
                <a:solidFill>
                  <a:srgbClr val="7C609E"/>
                </a:solidFill>
                <a:ea typeface="+mn-ea"/>
                <a:cs typeface="+mn-cs"/>
              </a:rPr>
              <a:t/>
            </a:r>
            <a:br>
              <a:rPr lang="en-US" sz="1050" dirty="0">
                <a:solidFill>
                  <a:srgbClr val="7C609E"/>
                </a:solidFill>
                <a:ea typeface="+mn-ea"/>
                <a:cs typeface="+mn-cs"/>
              </a:rPr>
            </a:br>
            <a:r>
              <a:rPr lang="en-US" dirty="0" smtClean="0">
                <a:solidFill>
                  <a:srgbClr val="7C609E"/>
                </a:solidFill>
                <a:ea typeface="+mn-ea"/>
                <a:cs typeface="+mn-cs"/>
              </a:rPr>
              <a:t>“Learn the Signs. Act Early.”</a:t>
            </a:r>
          </a:p>
        </p:txBody>
      </p:sp>
      <p:sp>
        <p:nvSpPr>
          <p:cNvPr id="3" name="Subtitle 2"/>
          <p:cNvSpPr>
            <a:spLocks noGrp="1"/>
          </p:cNvSpPr>
          <p:nvPr>
            <p:ph type="subTitle" idx="1"/>
          </p:nvPr>
        </p:nvSpPr>
        <p:spPr>
          <a:xfrm>
            <a:off x="0" y="4267200"/>
            <a:ext cx="9144000" cy="1143000"/>
          </a:xfrm>
        </p:spPr>
        <p:txBody>
          <a:bodyPr>
            <a:normAutofit/>
          </a:bodyPr>
          <a:lstStyle/>
          <a:p>
            <a:pPr lvl="1">
              <a:spcBef>
                <a:spcPct val="0"/>
              </a:spcBef>
            </a:pPr>
            <a:r>
              <a:rPr lang="en-US" dirty="0" smtClean="0">
                <a:solidFill>
                  <a:schemeClr val="tx1"/>
                </a:solidFill>
                <a:latin typeface="Arial"/>
              </a:rPr>
              <a:t>Free resources to support early childhood developmental monitoring</a:t>
            </a:r>
          </a:p>
        </p:txBody>
      </p:sp>
      <p:pic>
        <p:nvPicPr>
          <p:cNvPr id="4" name="LTSAE_Pro_VO_01.mp3" descr="Hi. I’m Dr. Joe Sniezek from the CDC. &#10;&#10;Today, I’d like to share some free resources to help make the work of developmental monitoring and talking with parents about early child development a little easier.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1816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r>
              <a:rPr lang="en-US" sz="3800" dirty="0" smtClean="0"/>
              <a:t>Free Continuing Education Opportunity</a:t>
            </a:r>
            <a:endParaRPr lang="en-US" sz="3800" dirty="0"/>
          </a:p>
        </p:txBody>
      </p:sp>
      <p:sp>
        <p:nvSpPr>
          <p:cNvPr id="3" name="Content Placeholder 2"/>
          <p:cNvSpPr>
            <a:spLocks noGrp="1"/>
          </p:cNvSpPr>
          <p:nvPr>
            <p:ph sz="half" idx="1"/>
          </p:nvPr>
        </p:nvSpPr>
        <p:spPr>
          <a:xfrm>
            <a:off x="228600" y="1371600"/>
            <a:ext cx="4267200" cy="4754563"/>
          </a:xfrm>
        </p:spPr>
        <p:txBody>
          <a:bodyPr/>
          <a:lstStyle/>
          <a:p>
            <a:r>
              <a:rPr lang="en-US" dirty="0" smtClean="0"/>
              <a:t>Free online courses eligible for CME, CNE and CEU </a:t>
            </a:r>
            <a:r>
              <a:rPr lang="en-US" dirty="0" smtClean="0"/>
              <a:t>credits</a:t>
            </a:r>
          </a:p>
          <a:p>
            <a:r>
              <a:rPr lang="en-US" dirty="0" smtClean="0"/>
              <a:t>MOC (Part 2) Approved</a:t>
            </a:r>
            <a:endParaRPr lang="en-US" dirty="0" smtClean="0"/>
          </a:p>
          <a:p>
            <a:pPr lvl="1"/>
            <a:r>
              <a:rPr lang="en-US" dirty="0" smtClean="0"/>
              <a:t>Identifying</a:t>
            </a:r>
          </a:p>
          <a:p>
            <a:pPr lvl="1"/>
            <a:r>
              <a:rPr lang="en-US" dirty="0" smtClean="0"/>
              <a:t>Diagnosing</a:t>
            </a:r>
          </a:p>
          <a:p>
            <a:pPr lvl="1"/>
            <a:r>
              <a:rPr lang="en-US" dirty="0" smtClean="0"/>
              <a:t>Managing</a:t>
            </a:r>
          </a:p>
          <a:p>
            <a:r>
              <a:rPr lang="en-US" dirty="0" smtClean="0"/>
              <a:t>In-Class Curriculum</a:t>
            </a:r>
          </a:p>
          <a:p>
            <a:pPr lvl="1"/>
            <a:r>
              <a:rPr lang="en-US" dirty="0" smtClean="0"/>
              <a:t>Teaching Guide</a:t>
            </a:r>
          </a:p>
          <a:p>
            <a:pPr lvl="1"/>
            <a:r>
              <a:rPr lang="en-US" dirty="0" smtClean="0"/>
              <a:t>Video Library</a:t>
            </a:r>
          </a:p>
          <a:p>
            <a:endParaRPr lang="en-US" dirty="0"/>
          </a:p>
        </p:txBody>
      </p:sp>
      <p:pic>
        <p:nvPicPr>
          <p:cNvPr id="5122"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953000" y="1371600"/>
            <a:ext cx="3470049" cy="45103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LTSAE_Pro_VO_10.mp3" descr="Most of CDC’s “Learn the Signs. Act Early.” materials address development, delays, and disabilities in a broad context, with a focus on typical developmental milestones.  However, it’s important for all health care providers working with young children to be knowledgeable about autism spectrum disorder, or ASD. It is common for parents to be concerned and have questions about ASD, and CDC wants you to be prepared.  If you don’t already have patients with ASD, chances are you will in the future.  &#10;&#10;To help meet this need, we’ve developed the FREE Autism Case Training Continuing Education Course.  &#10;&#10;It’s web-based and can be completed at your leisure. Upon completion, you’ll receive continuing education credits which can be applied to your Maintenance of Certification Part 2 requirements. Seven comprehensive modules cover topics that include identification, diagnosis, and management of ASD.&#10;&#10;For those who have teaching responsibilities, a downloadable curriculum is available at no charge, to assist in teaching about ASD.  The curriculum is flexible and contains handouts, PowerPoint slides, and a video library that allows presentations to be tailored to a specific audience."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18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1752600" y="381000"/>
            <a:ext cx="7010400" cy="5029200"/>
          </a:xfrm>
        </p:spPr>
        <p:txBody>
          <a:bodyPr/>
          <a:lstStyle/>
          <a:p>
            <a:pPr algn="l"/>
            <a:r>
              <a:rPr lang="en-US" dirty="0" smtClean="0">
                <a:solidFill>
                  <a:schemeClr val="tx1"/>
                </a:solidFill>
              </a:rPr>
              <a:t>Act Today!</a:t>
            </a:r>
            <a:r>
              <a:rPr lang="en-US" sz="2800" dirty="0" smtClean="0">
                <a:solidFill>
                  <a:schemeClr val="tx1"/>
                </a:solidFill>
              </a:rPr>
              <a:t/>
            </a:r>
            <a:br>
              <a:rPr lang="en-US" sz="2800" dirty="0" smtClean="0">
                <a:solidFill>
                  <a:schemeClr val="tx1"/>
                </a:solidFill>
              </a:rPr>
            </a:br>
            <a:endParaRPr lang="en-US" sz="2800" dirty="0" smtClean="0">
              <a:solidFill>
                <a:schemeClr val="tx1"/>
              </a:solidFill>
            </a:endParaRPr>
          </a:p>
          <a:p>
            <a:pPr marL="457200" indent="-457200" algn="l">
              <a:buFont typeface="Arial" pitchFamily="34" charset="0"/>
              <a:buChar char="•"/>
            </a:pPr>
            <a:r>
              <a:rPr lang="en-US" sz="2400" dirty="0" smtClean="0">
                <a:solidFill>
                  <a:schemeClr val="tx1"/>
                </a:solidFill>
              </a:rPr>
              <a:t>View, print, or order FREE “Learn the Signs. Act Early.” resources at </a:t>
            </a:r>
            <a:r>
              <a:rPr lang="en-US" sz="2400" dirty="0" smtClean="0">
                <a:solidFill>
                  <a:schemeClr val="tx1"/>
                </a:solidFill>
                <a:hlinkClick r:id="rId5"/>
              </a:rPr>
              <a:t>www.cdc.gov/ActEarly</a:t>
            </a:r>
            <a:r>
              <a:rPr lang="en-US" sz="2400" dirty="0" smtClean="0">
                <a:solidFill>
                  <a:schemeClr val="tx1"/>
                </a:solidFill>
              </a:rPr>
              <a:t> </a:t>
            </a:r>
            <a:endParaRPr lang="en-US" sz="2400" dirty="0">
              <a:solidFill>
                <a:schemeClr val="tx1"/>
              </a:solidFill>
            </a:endParaRPr>
          </a:p>
          <a:p>
            <a:pPr marL="457200" indent="-457200" algn="l">
              <a:buFont typeface="Arial" pitchFamily="34" charset="0"/>
              <a:buChar char="•"/>
            </a:pPr>
            <a:r>
              <a:rPr lang="en-US" sz="2400" dirty="0" smtClean="0">
                <a:solidFill>
                  <a:schemeClr val="tx1"/>
                </a:solidFill>
              </a:rPr>
              <a:t>If you’d like to customize these materials for your practice and print them locally, contact </a:t>
            </a:r>
            <a:r>
              <a:rPr lang="en-US" sz="2400" dirty="0" smtClean="0">
                <a:solidFill>
                  <a:schemeClr val="tx1"/>
                </a:solidFill>
                <a:hlinkClick r:id="rId6"/>
              </a:rPr>
              <a:t>ActEarly@cdc.gov</a:t>
            </a:r>
            <a:r>
              <a:rPr lang="en-US" sz="2400" dirty="0" smtClean="0">
                <a:solidFill>
                  <a:schemeClr val="tx1"/>
                </a:solidFill>
              </a:rPr>
              <a:t> </a:t>
            </a:r>
          </a:p>
          <a:p>
            <a:pPr marL="457200" indent="-457200" algn="l">
              <a:buFont typeface="Arial" pitchFamily="34" charset="0"/>
              <a:buChar char="•"/>
            </a:pPr>
            <a:r>
              <a:rPr lang="en-US" sz="2400" dirty="0">
                <a:solidFill>
                  <a:schemeClr val="tx1"/>
                </a:solidFill>
              </a:rPr>
              <a:t>A</a:t>
            </a:r>
            <a:r>
              <a:rPr lang="en-US" sz="2400" dirty="0" smtClean="0">
                <a:solidFill>
                  <a:schemeClr val="tx1"/>
                </a:solidFill>
              </a:rPr>
              <a:t>ccess free continuing education courses on autism spectrum </a:t>
            </a:r>
            <a:r>
              <a:rPr lang="en-US" sz="2400" dirty="0" smtClean="0">
                <a:solidFill>
                  <a:schemeClr val="tx1"/>
                </a:solidFill>
              </a:rPr>
              <a:t>disorder </a:t>
            </a:r>
            <a:r>
              <a:rPr lang="en-US" sz="2400" dirty="0" smtClean="0">
                <a:solidFill>
                  <a:schemeClr val="tx1"/>
                </a:solidFill>
              </a:rPr>
              <a:t>at </a:t>
            </a:r>
            <a:r>
              <a:rPr lang="en-US" sz="2400" dirty="0" smtClean="0">
                <a:solidFill>
                  <a:schemeClr val="tx1"/>
                </a:solidFill>
                <a:hlinkClick r:id="rId7"/>
              </a:rPr>
              <a:t>www.cdc.gov/AutismCaseTraining</a:t>
            </a:r>
            <a:r>
              <a:rPr lang="en-US" sz="2400" dirty="0" smtClean="0">
                <a:solidFill>
                  <a:schemeClr val="tx1"/>
                </a:solidFill>
              </a:rPr>
              <a:t> </a:t>
            </a:r>
            <a:endParaRPr lang="en-US" sz="2400" dirty="0" smtClean="0">
              <a:solidFill>
                <a:schemeClr val="tx1"/>
              </a:solidFill>
            </a:endParaRPr>
          </a:p>
          <a:p>
            <a:pPr algn="r"/>
            <a:r>
              <a:rPr lang="en-US" sz="2400" dirty="0" smtClean="0">
                <a:solidFill>
                  <a:schemeClr val="tx1"/>
                </a:solidFill>
              </a:rPr>
              <a:t>Thank you!              </a:t>
            </a:r>
            <a:endParaRPr lang="en-US" sz="2400" dirty="0" smtClean="0">
              <a:solidFill>
                <a:schemeClr val="tx1"/>
              </a:solidFill>
            </a:endParaRPr>
          </a:p>
          <a:p>
            <a:pPr marL="0" indent="0" algn="ctr">
              <a:buNone/>
            </a:pPr>
            <a:endParaRPr lang="en-US" dirty="0"/>
          </a:p>
        </p:txBody>
      </p:sp>
      <p:pic>
        <p:nvPicPr>
          <p:cNvPr id="2" name="LTSAE_Pro_VO_11.mp3" descr="We hope these free materials help make developmental monitoring and talking with parents about early child development easier.&#10;&#10;To order the materials mentioned in this presentation and more, visit c-d-c-dot-gov-slash-Act-Early and look for the link to “Free Materials”. &#10;&#10;Thank you for all you do to help parents “learn the signs” and “act early.” &#10;&#10;If you’d like to customize any of the materials with your organization’s logo or contact information and print them locally, contact Act Early at c-d-c-dot-gov.&#10;&#10;To access the free continuing education course, visit c-d-c-dot-gov-slash-Autism-Case-Training.&#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610600" y="5181600"/>
            <a:ext cx="457200" cy="457200"/>
          </a:xfrm>
          <a:prstGeom prst="rect">
            <a:avLst/>
          </a:prstGeom>
        </p:spPr>
      </p:pic>
    </p:spTree>
    <p:extLst>
      <p:ext uri="{BB962C8B-B14F-4D97-AF65-F5344CB8AC3E}">
        <p14:creationId xmlns:p14="http://schemas.microsoft.com/office/powerpoint/2010/main" val="3535458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49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talk about</a:t>
            </a:r>
            <a:endParaRPr lang="en-US" dirty="0"/>
          </a:p>
        </p:txBody>
      </p:sp>
      <p:sp>
        <p:nvSpPr>
          <p:cNvPr id="4" name="Content Placeholder 3"/>
          <p:cNvSpPr>
            <a:spLocks noGrp="1"/>
          </p:cNvSpPr>
          <p:nvPr>
            <p:ph sz="half" idx="1"/>
          </p:nvPr>
        </p:nvSpPr>
        <p:spPr>
          <a:xfrm>
            <a:off x="533400" y="1676400"/>
            <a:ext cx="8382000" cy="4297363"/>
          </a:xfrm>
        </p:spPr>
        <p:txBody>
          <a:bodyPr>
            <a:normAutofit/>
          </a:bodyPr>
          <a:lstStyle/>
          <a:p>
            <a:pPr marL="342900" lvl="1" indent="-342900">
              <a:buFont typeface="Arial" pitchFamily="34" charset="0"/>
              <a:buChar char="•"/>
            </a:pPr>
            <a:r>
              <a:rPr lang="en-US" sz="2800" dirty="0" smtClean="0"/>
              <a:t>Your essential, irreplaceable role in developmental monitoring and early identification</a:t>
            </a:r>
            <a:br>
              <a:rPr lang="en-US" sz="2800" dirty="0" smtClean="0"/>
            </a:br>
            <a:endParaRPr lang="en-US" sz="2800" dirty="0" smtClean="0"/>
          </a:p>
          <a:p>
            <a:pPr marL="342900" lvl="1" indent="-342900">
              <a:buFont typeface="Arial" pitchFamily="34" charset="0"/>
              <a:buChar char="•"/>
            </a:pPr>
            <a:r>
              <a:rPr lang="en-US" sz="2800" dirty="0" smtClean="0"/>
              <a:t>Why early identification is important</a:t>
            </a:r>
            <a:br>
              <a:rPr lang="en-US" sz="2800" dirty="0" smtClean="0"/>
            </a:br>
            <a:endParaRPr lang="en-US" sz="2800" dirty="0" smtClean="0"/>
          </a:p>
          <a:p>
            <a:pPr marL="342900" lvl="1" indent="-342900">
              <a:buFont typeface="Arial" pitchFamily="34" charset="0"/>
              <a:buChar char="•"/>
            </a:pPr>
            <a:r>
              <a:rPr lang="en-US" sz="2800" dirty="0" smtClean="0"/>
              <a:t>FREE resources to make discussing screening and development with parents easier</a:t>
            </a:r>
          </a:p>
          <a:p>
            <a:endParaRPr lang="en-US" dirty="0"/>
          </a:p>
        </p:txBody>
      </p:sp>
      <p:pic>
        <p:nvPicPr>
          <p:cNvPr id="3" name="LTSAE_Pro_VO_02.mp3" descr="I’ll discuss the importance of your role in developmental monitoring and screening and why early identification of developmental delay is so important, I’ll introduce resources that will make talking with parents about typical development and developmental concerns an easy part of every well-child visit.&#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65"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lvl="0"/>
            <a:r>
              <a:rPr lang="en-US" sz="3200" dirty="0" smtClean="0"/>
              <a:t>AAP Developmental Screening Guidelines</a:t>
            </a:r>
            <a:endParaRPr lang="en-US" sz="3200" dirty="0"/>
          </a:p>
        </p:txBody>
      </p:sp>
      <p:sp>
        <p:nvSpPr>
          <p:cNvPr id="9" name="Content Placeholder 8"/>
          <p:cNvSpPr>
            <a:spLocks noGrp="1"/>
          </p:cNvSpPr>
          <p:nvPr>
            <p:ph idx="1"/>
          </p:nvPr>
        </p:nvSpPr>
        <p:spPr>
          <a:xfrm>
            <a:off x="380999" y="1524000"/>
            <a:ext cx="4800601" cy="4602163"/>
          </a:xfrm>
        </p:spPr>
        <p:txBody>
          <a:bodyPr>
            <a:normAutofit/>
          </a:bodyPr>
          <a:lstStyle/>
          <a:p>
            <a:pPr marL="0" indent="3175">
              <a:buSzPct val="70000"/>
              <a:buNone/>
            </a:pPr>
            <a:r>
              <a:rPr lang="en-US" sz="2800" dirty="0" smtClean="0"/>
              <a:t>The American Academy of Pediatrics recommends developmental screening at well-child visits</a:t>
            </a:r>
          </a:p>
          <a:p>
            <a:pPr>
              <a:buSzPct val="70000"/>
            </a:pPr>
            <a:r>
              <a:rPr lang="en-US" sz="2400" u="sng" dirty="0" smtClean="0"/>
              <a:t>All</a:t>
            </a:r>
            <a:r>
              <a:rPr lang="en-US" sz="2400" dirty="0" smtClean="0"/>
              <a:t> children screened to assess their general development at 9,18 and 24 or 30 months</a:t>
            </a:r>
          </a:p>
          <a:p>
            <a:pPr>
              <a:buSzPct val="70000"/>
            </a:pPr>
            <a:r>
              <a:rPr lang="en-US" sz="2400" u="sng" dirty="0" smtClean="0"/>
              <a:t>All</a:t>
            </a:r>
            <a:r>
              <a:rPr lang="en-US" sz="2400" dirty="0" smtClean="0"/>
              <a:t> children screened for </a:t>
            </a:r>
            <a:r>
              <a:rPr lang="en-US" sz="2400" dirty="0" smtClean="0"/>
              <a:t>ASD</a:t>
            </a:r>
            <a:r>
              <a:rPr lang="en-US" sz="2400" dirty="0" smtClean="0"/>
              <a:t/>
            </a:r>
            <a:br>
              <a:rPr lang="en-US" sz="2400" dirty="0" smtClean="0"/>
            </a:br>
            <a:r>
              <a:rPr lang="en-US" sz="2400" dirty="0" smtClean="0"/>
              <a:t>at 18 &amp; 24 months</a:t>
            </a:r>
          </a:p>
          <a:p>
            <a:pPr marL="0" indent="0">
              <a:buSzPct val="70000"/>
              <a:buNone/>
            </a:pPr>
            <a:r>
              <a:rPr lang="en-US" sz="2400" dirty="0" smtClean="0"/>
              <a:t>1 in 6 children has a developmental disability</a:t>
            </a:r>
            <a:endParaRPr lang="en-US" sz="2400" dirty="0"/>
          </a:p>
        </p:txBody>
      </p:sp>
      <p:pic>
        <p:nvPicPr>
          <p:cNvPr id="4" name="Picture 3"/>
          <p:cNvPicPr/>
          <p:nvPr/>
        </p:nvPicPr>
        <p:blipFill rotWithShape="1">
          <a:blip r:embed="rId5" cstate="email">
            <a:extLst>
              <a:ext uri="{28A0092B-C50C-407E-A947-70E740481C1C}">
                <a14:useLocalDpi xmlns:a14="http://schemas.microsoft.com/office/drawing/2010/main"/>
              </a:ext>
            </a:extLst>
          </a:blip>
          <a:srcRect/>
          <a:stretch/>
        </p:blipFill>
        <p:spPr bwMode="auto">
          <a:xfrm>
            <a:off x="5410200" y="1295400"/>
            <a:ext cx="1668780" cy="1685925"/>
          </a:xfrm>
          <a:prstGeom prst="rect">
            <a:avLst/>
          </a:prstGeom>
          <a:ln>
            <a:noFill/>
          </a:ln>
          <a:effectLst/>
          <a:extLst>
            <a:ext uri="{53640926-AAD7-44D8-BBD7-CCE9431645EC}">
              <a14:shadowObscured xmlns:a14="http://schemas.microsoft.com/office/drawing/2010/main"/>
            </a:ext>
          </a:extLst>
        </p:spPr>
      </p:pic>
      <p:pic>
        <p:nvPicPr>
          <p:cNvPr id="5" name="Picture 4"/>
          <p:cNvPicPr/>
          <p:nvPr/>
        </p:nvPicPr>
        <p:blipFill rotWithShape="1">
          <a:blip r:embed="rId6" cstate="email">
            <a:extLst>
              <a:ext uri="{28A0092B-C50C-407E-A947-70E740481C1C}">
                <a14:useLocalDpi xmlns:a14="http://schemas.microsoft.com/office/drawing/2010/main"/>
              </a:ext>
            </a:extLst>
          </a:blip>
          <a:srcRect/>
          <a:stretch/>
        </p:blipFill>
        <p:spPr bwMode="auto">
          <a:xfrm>
            <a:off x="5402341" y="3958036"/>
            <a:ext cx="1683385" cy="1676400"/>
          </a:xfrm>
          <a:prstGeom prst="rect">
            <a:avLst/>
          </a:prstGeom>
          <a:ln>
            <a:noFill/>
          </a:ln>
          <a:effectLst/>
          <a:extLst>
            <a:ext uri="{53640926-AAD7-44D8-BBD7-CCE9431645EC}">
              <a14:shadowObscured xmlns:a14="http://schemas.microsoft.com/office/drawing/2010/main"/>
            </a:ext>
          </a:extLst>
        </p:spPr>
      </p:pic>
      <p:pic>
        <p:nvPicPr>
          <p:cNvPr id="6" name="Picture 5"/>
          <p:cNvPicPr/>
          <p:nvPr/>
        </p:nvPicPr>
        <p:blipFill rotWithShape="1">
          <a:blip r:embed="rId7" cstate="email">
            <a:extLst>
              <a:ext uri="{28A0092B-C50C-407E-A947-70E740481C1C}">
                <a14:useLocalDpi xmlns:a14="http://schemas.microsoft.com/office/drawing/2010/main"/>
              </a:ext>
            </a:extLst>
          </a:blip>
          <a:srcRect/>
          <a:stretch/>
        </p:blipFill>
        <p:spPr bwMode="auto">
          <a:xfrm>
            <a:off x="7230790" y="2557453"/>
            <a:ext cx="1689100" cy="1704975"/>
          </a:xfrm>
          <a:prstGeom prst="rect">
            <a:avLst/>
          </a:prstGeom>
          <a:ln>
            <a:noFill/>
          </a:ln>
          <a:effectLst/>
          <a:extLst>
            <a:ext uri="{53640926-AAD7-44D8-BBD7-CCE9431645EC}">
              <a14:shadowObscured xmlns:a14="http://schemas.microsoft.com/office/drawing/2010/main"/>
            </a:ext>
          </a:extLst>
        </p:spPr>
      </p:pic>
      <p:sp>
        <p:nvSpPr>
          <p:cNvPr id="8" name="TextBox 7"/>
          <p:cNvSpPr txBox="1"/>
          <p:nvPr/>
        </p:nvSpPr>
        <p:spPr>
          <a:xfrm>
            <a:off x="5410200" y="2981325"/>
            <a:ext cx="1668780"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latin typeface="Arial" pitchFamily="34" charset="0"/>
                <a:cs typeface="Arial" pitchFamily="34" charset="0"/>
              </a:rPr>
              <a:t>9-Month-Old Child</a:t>
            </a:r>
            <a:endParaRPr lang="en-US" sz="1200" dirty="0">
              <a:latin typeface="Arial" pitchFamily="34" charset="0"/>
              <a:cs typeface="Arial" pitchFamily="34" charset="0"/>
            </a:endParaRPr>
          </a:p>
        </p:txBody>
      </p:sp>
      <p:sp>
        <p:nvSpPr>
          <p:cNvPr id="10" name="TextBox 9"/>
          <p:cNvSpPr txBox="1"/>
          <p:nvPr/>
        </p:nvSpPr>
        <p:spPr>
          <a:xfrm>
            <a:off x="7230790" y="4262428"/>
            <a:ext cx="1668780"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latin typeface="Arial" pitchFamily="34" charset="0"/>
                <a:cs typeface="Arial" pitchFamily="34" charset="0"/>
              </a:rPr>
              <a:t>18-Month-Old Child</a:t>
            </a:r>
            <a:endParaRPr lang="en-US" sz="1200" dirty="0">
              <a:latin typeface="Arial" pitchFamily="34" charset="0"/>
              <a:cs typeface="Arial" pitchFamily="34" charset="0"/>
            </a:endParaRPr>
          </a:p>
        </p:txBody>
      </p:sp>
      <p:sp>
        <p:nvSpPr>
          <p:cNvPr id="11" name="TextBox 10"/>
          <p:cNvSpPr txBox="1"/>
          <p:nvPr/>
        </p:nvSpPr>
        <p:spPr>
          <a:xfrm>
            <a:off x="5402341" y="5634436"/>
            <a:ext cx="1668780"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latin typeface="Arial" pitchFamily="34" charset="0"/>
                <a:cs typeface="Arial" pitchFamily="34" charset="0"/>
              </a:rPr>
              <a:t>24-Month-Old Child</a:t>
            </a:r>
            <a:endParaRPr lang="en-US" sz="1200" dirty="0">
              <a:latin typeface="Arial" pitchFamily="34" charset="0"/>
              <a:cs typeface="Arial" pitchFamily="34" charset="0"/>
            </a:endParaRPr>
          </a:p>
        </p:txBody>
      </p:sp>
      <p:pic>
        <p:nvPicPr>
          <p:cNvPr id="2" name="LTSAE_Pro_VO_03.mp3" descr="As you know, developmental monitoring and routine screening is an important part of pediatric care with significant implications for many of our nation’s children.  &#10; &#10;The American Academy of Pediatrics, or AAP,  recommends general developmental screening, using a validated screening tool at the 9-, 18-, and 24 or 30- month well-child visits.  Autism-specific screening is recommended at 18- and 24-months.&#10;&#10;Studies show that 1 in 6 children in the United States has a developmental disability.&#10; &#10;Developmental monitoring and routine screening help you identify delays as early as possible, so you can refer the child to BOTH a specialist who can further evaluate the child and explore potential diagnoses, AND the early intervention or special education programs that can help a child reach his or her full potential.  &#10; &#10;Parents appreciate the screening process – the comfort it provides when their child is developing as expected or the affirmation it provides when they have concern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Helping You Serve Families</a:t>
            </a:r>
            <a:endParaRPr lang="en-US" dirty="0"/>
          </a:p>
        </p:txBody>
      </p:sp>
      <p:sp>
        <p:nvSpPr>
          <p:cNvPr id="3" name="Content Placeholder 2"/>
          <p:cNvSpPr>
            <a:spLocks noGrp="1"/>
          </p:cNvSpPr>
          <p:nvPr>
            <p:ph sz="half" idx="1"/>
          </p:nvPr>
        </p:nvSpPr>
        <p:spPr>
          <a:xfrm>
            <a:off x="457200" y="1600200"/>
            <a:ext cx="4953000" cy="4525963"/>
          </a:xfrm>
        </p:spPr>
        <p:txBody>
          <a:bodyPr/>
          <a:lstStyle/>
          <a:p>
            <a:pPr>
              <a:buSzPct val="70000"/>
            </a:pPr>
            <a:r>
              <a:rPr lang="en-US" dirty="0" smtClean="0"/>
              <a:t>You are parents’ most trusted source for high-quality and comprehensive information about early child development</a:t>
            </a:r>
          </a:p>
          <a:p>
            <a:pPr>
              <a:buSzPct val="70000"/>
            </a:pPr>
            <a:r>
              <a:rPr lang="en-US" dirty="0" smtClean="0"/>
              <a:t>CDC can help you meet parents’ expectation for high-quality resources</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96197" y="2133600"/>
            <a:ext cx="3581400" cy="28325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LTSAE_Pro_VO_04.mp3" descr="Parents typically cite their child’s primary care provider as their MOST trusted source of information about early child development.  While parents may conduct their own research and get information from many places, when it comes to high-quality, comprehensive, trustworthy information about early development, parents want to get it from YOU.&#10;&#10;CDC’s “Learn the Signs. Act Early.” program provides FREE, high-quality, research-based, parent-tested tools and resources to help you meet parents’ expectation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4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Tools to Make Your Work Easier</a:t>
            </a:r>
            <a:endParaRPr lang="en-US" dirty="0"/>
          </a:p>
        </p:txBody>
      </p:sp>
      <p:sp>
        <p:nvSpPr>
          <p:cNvPr id="5" name="Content Placeholder 4"/>
          <p:cNvSpPr>
            <a:spLocks noGrp="1"/>
          </p:cNvSpPr>
          <p:nvPr>
            <p:ph sz="half" idx="1"/>
          </p:nvPr>
        </p:nvSpPr>
        <p:spPr>
          <a:xfrm>
            <a:off x="228600" y="1346993"/>
            <a:ext cx="5486400" cy="4444207"/>
          </a:xfrm>
        </p:spPr>
        <p:txBody>
          <a:bodyPr/>
          <a:lstStyle/>
          <a:p>
            <a:pPr marL="342900" lvl="1" indent="-342900">
              <a:buSzPct val="70000"/>
              <a:buFont typeface="Arial" pitchFamily="34" charset="0"/>
              <a:buChar char="•"/>
            </a:pPr>
            <a:r>
              <a:rPr lang="en-US" sz="2800" dirty="0" smtClean="0"/>
              <a:t>Developed by CDC, in conjunction with the AAP</a:t>
            </a:r>
          </a:p>
          <a:p>
            <a:pPr marL="342900" lvl="1" indent="-342900">
              <a:buSzPct val="70000"/>
              <a:buFont typeface="Arial" pitchFamily="34" charset="0"/>
              <a:buChar char="•"/>
            </a:pPr>
            <a:r>
              <a:rPr lang="en-US" sz="2800" dirty="0" smtClean="0"/>
              <a:t>Help parents become better partners in monitoring development</a:t>
            </a:r>
          </a:p>
          <a:p>
            <a:pPr marL="342900" lvl="1" indent="-342900">
              <a:buSzPct val="70000"/>
              <a:buFont typeface="Arial" pitchFamily="34" charset="0"/>
              <a:buChar char="•"/>
            </a:pPr>
            <a:r>
              <a:rPr lang="en-US" sz="2800" dirty="0" smtClean="0"/>
              <a:t>Objective, research-based information may make visits more productive</a:t>
            </a:r>
          </a:p>
          <a:p>
            <a:endParaRPr lang="en-US" dirty="0"/>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10199" y="1295400"/>
            <a:ext cx="3474765" cy="4495800"/>
          </a:xfrm>
          <a:prstGeom prst="rect">
            <a:avLst/>
          </a:prstGeom>
          <a:ln>
            <a:noFill/>
          </a:ln>
          <a:effectLst>
            <a:outerShdw blurRad="292100" dist="139700" dir="2700000" algn="tl" rotWithShape="0">
              <a:srgbClr val="333333">
                <a:alpha val="65000"/>
              </a:srgbClr>
            </a:outerShdw>
          </a:effectLst>
        </p:spPr>
      </p:pic>
      <p:pic>
        <p:nvPicPr>
          <p:cNvPr id="2" name="LTSAE_Pro_VO_05.mp3" descr="Time is limited and you have a lot to accomplish during well-child visits.  &#10; &#10;CDC, in conjunction with the AAP, has developed materials to help you educate families about developmental milestones, including what to expect and when to be concerned about their child’s development. These materials are not a replacement for the developmental screening you conduct, but they help parents to be better informed partners in monitoring early development. With these resources, parents can base their observations on objective, research-based, age-appropriate developmental milestones.  &#10; &#10;Encouraging parents to use these materials may help make visits more efficient and productive.  Parents who are familiar with developmental milestones for their child’s age might be better able to complete parent questionnaires that are part of your routine developmental screening. They help parents have more realistic expectations about their child’s development, so you spend less time calming unnecessarily worried parents and have more time to discuss real issues of concern.&#10; &#10;If you already have resources you like to use, these materials can supplement them or fill gaps.  They use parent-friendly language and have been tested and are well-received by families.  The content is provided by CDC and AAP, so you can have confidence in their accuracy and credibility.&#10; &#10;Now I’d like to introduce three of CDC’s “Learn the Signs. Act Early.” materials.  Visit www.cdc.gov/ActEarly to learn about all the resources available to you."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495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84631">
            <a:off x="3303458" y="1522689"/>
            <a:ext cx="5736947" cy="4013703"/>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Milestone Moments Booklet</a:t>
            </a:r>
            <a:endParaRPr lang="en-US" dirty="0"/>
          </a:p>
        </p:txBody>
      </p:sp>
      <p:pic>
        <p:nvPicPr>
          <p:cNvPr id="3074" name="Picture 2"/>
          <p:cNvPicPr>
            <a:picLocks noGrp="1" noChangeAspect="1" noChangeArrowheads="1"/>
          </p:cNvPicPr>
          <p:nvPr>
            <p:ph idx="1"/>
          </p:nvPr>
        </p:nvPicPr>
        <p:blipFill>
          <a:blip r:embed="rId6" cstate="email">
            <a:extLst>
              <a:ext uri="{28A0092B-C50C-407E-A947-70E740481C1C}">
                <a14:useLocalDpi xmlns:a14="http://schemas.microsoft.com/office/drawing/2010/main"/>
              </a:ext>
            </a:extLst>
          </a:blip>
          <a:srcRect/>
          <a:stretch>
            <a:fillRect/>
          </a:stretch>
        </p:blipFill>
        <p:spPr bwMode="auto">
          <a:xfrm rot="21338995">
            <a:off x="149129" y="1551258"/>
            <a:ext cx="2881432" cy="4041630"/>
          </a:xfrm>
          <a:prstGeom prst="rect">
            <a:avLst/>
          </a:prstGeom>
          <a:ln>
            <a:noFill/>
          </a:ln>
          <a:effectLst>
            <a:outerShdw blurRad="292100" dist="139700" dir="2700000" algn="tl" rotWithShape="0">
              <a:srgbClr val="333333">
                <a:alpha val="65000"/>
              </a:srgbClr>
            </a:outerShdw>
          </a:effectLst>
        </p:spPr>
      </p:pic>
      <p:cxnSp>
        <p:nvCxnSpPr>
          <p:cNvPr id="5" name="Straight Connector 4"/>
          <p:cNvCxnSpPr>
            <a:stCxn id="3075" idx="0"/>
            <a:endCxn id="3075" idx="2"/>
          </p:cNvCxnSpPr>
          <p:nvPr/>
        </p:nvCxnSpPr>
        <p:spPr>
          <a:xfrm flipH="1">
            <a:off x="6064202" y="1525583"/>
            <a:ext cx="215460" cy="4007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LTSAE_Pro_VO_06.mp3" descr="Here you can see the “Learn the Signs. Act Early.” Milestone Moments booklet.&#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9590621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0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 Moments Booklet</a:t>
            </a:r>
            <a:endParaRPr lang="en-US" dirty="0"/>
          </a:p>
        </p:txBody>
      </p:sp>
      <p:sp>
        <p:nvSpPr>
          <p:cNvPr id="3" name="Content Placeholder 2"/>
          <p:cNvSpPr>
            <a:spLocks noGrp="1"/>
          </p:cNvSpPr>
          <p:nvPr>
            <p:ph idx="1"/>
          </p:nvPr>
        </p:nvSpPr>
        <p:spPr>
          <a:xfrm>
            <a:off x="1447800" y="1295400"/>
            <a:ext cx="7239000" cy="4525963"/>
          </a:xfrm>
        </p:spPr>
        <p:txBody>
          <a:bodyPr/>
          <a:lstStyle/>
          <a:p>
            <a:r>
              <a:rPr lang="en-US" sz="2600" dirty="0" smtClean="0"/>
              <a:t>Includes:</a:t>
            </a:r>
          </a:p>
          <a:p>
            <a:pPr lvl="1"/>
            <a:r>
              <a:rPr lang="en-US" sz="2400" dirty="0" smtClean="0"/>
              <a:t>Complete milestone checklists (2mo – 5yrs)</a:t>
            </a:r>
          </a:p>
          <a:p>
            <a:pPr lvl="1"/>
            <a:r>
              <a:rPr lang="en-US" sz="2400" dirty="0" smtClean="0"/>
              <a:t>Activities to try at home </a:t>
            </a:r>
          </a:p>
          <a:p>
            <a:pPr lvl="1"/>
            <a:r>
              <a:rPr lang="en-US" sz="2400" dirty="0" smtClean="0"/>
              <a:t>Space to write down questions </a:t>
            </a:r>
          </a:p>
          <a:p>
            <a:r>
              <a:rPr lang="en-US" sz="2600" dirty="0" smtClean="0"/>
              <a:t>Intended for parent use throughout a child’s early years</a:t>
            </a:r>
          </a:p>
          <a:p>
            <a:r>
              <a:rPr lang="en-US" sz="2600" dirty="0" smtClean="0"/>
              <a:t>Helps parents prepare for well-child visits; gives you a parent-friendly reference</a:t>
            </a:r>
            <a:endParaRPr lang="en-US" sz="2600" dirty="0"/>
          </a:p>
        </p:txBody>
      </p:sp>
      <p:pic>
        <p:nvPicPr>
          <p:cNvPr id="4"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0836526">
            <a:off x="369407" y="4388222"/>
            <a:ext cx="1248313" cy="1750941"/>
          </a:xfrm>
          <a:prstGeom prst="rect">
            <a:avLst/>
          </a:prstGeom>
          <a:ln>
            <a:noFill/>
          </a:ln>
          <a:effectLst>
            <a:outerShdw blurRad="292100" dist="139700" dir="2700000" algn="tl" rotWithShape="0">
              <a:srgbClr val="333333">
                <a:alpha val="65000"/>
              </a:srgbClr>
            </a:outerShdw>
          </a:effectLst>
        </p:spPr>
      </p:pic>
      <p:pic>
        <p:nvPicPr>
          <p:cNvPr id="5" name="LTSAE_Pro_VO_07.mp3" descr="Milestone Moments is a comprehensive booklet that includes full milestone checklists for all domains of early development. It covers ages 2 months through 5 years and matches the recommended ages for well-child visits.  Age-appropriate activities are included that a parent can use at home to engage their child and encourage development. There’s also space in the back for parents to record questions or concerns they want to share with you at their next well-child visit.&#10;&#10;Like all the materials, the pre-printed Milestone Moments booklet is free, in limited quantities, and is also available in Spanish. It’s also customizable; you can add your practice’s logo and local contact information and print as many as you wish.&#10;&#10;You might want to provide the booklet at every newborn visit or to all new families in your practice.  Encourage parents to bring it to each well-child visit."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6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 Checklists</a:t>
            </a:r>
            <a:endParaRPr lang="en-US" dirty="0"/>
          </a:p>
        </p:txBody>
      </p:sp>
      <p:sp>
        <p:nvSpPr>
          <p:cNvPr id="4" name="Content Placeholder 2"/>
          <p:cNvSpPr>
            <a:spLocks noGrp="1"/>
          </p:cNvSpPr>
          <p:nvPr>
            <p:ph idx="1"/>
          </p:nvPr>
        </p:nvSpPr>
        <p:spPr>
          <a:xfrm>
            <a:off x="4114800" y="1417637"/>
            <a:ext cx="4648200" cy="4525963"/>
          </a:xfrm>
        </p:spPr>
        <p:txBody>
          <a:bodyPr>
            <a:normAutofit/>
          </a:bodyPr>
          <a:lstStyle/>
          <a:p>
            <a:r>
              <a:rPr lang="en-US" sz="2400" dirty="0" smtClean="0"/>
              <a:t>Complete checklists address</a:t>
            </a:r>
          </a:p>
          <a:p>
            <a:pPr lvl="1"/>
            <a:r>
              <a:rPr lang="en-US" sz="2000" dirty="0" smtClean="0"/>
              <a:t>Four domains of development</a:t>
            </a:r>
          </a:p>
          <a:p>
            <a:pPr lvl="1"/>
            <a:r>
              <a:rPr lang="en-US" sz="2000" dirty="0" smtClean="0"/>
              <a:t>Developmental “red flags”</a:t>
            </a:r>
            <a:endParaRPr lang="en-US" sz="2000" b="1" dirty="0" smtClean="0"/>
          </a:p>
          <a:p>
            <a:endParaRPr lang="en-US" sz="2400" dirty="0" smtClean="0"/>
          </a:p>
          <a:p>
            <a:r>
              <a:rPr lang="en-US" sz="2400" dirty="0" smtClean="0"/>
              <a:t>How to use</a:t>
            </a:r>
          </a:p>
          <a:p>
            <a:pPr lvl="1"/>
            <a:r>
              <a:rPr lang="en-US" sz="2000" dirty="0" smtClean="0"/>
              <a:t>Distribute to families at every well-child visit</a:t>
            </a:r>
          </a:p>
          <a:p>
            <a:pPr lvl="1"/>
            <a:endParaRPr lang="en-US" sz="2000" dirty="0"/>
          </a:p>
          <a:p>
            <a:pPr marL="342900" lvl="1" indent="-342900">
              <a:buFont typeface="Arial" pitchFamily="34" charset="0"/>
              <a:buChar char="•"/>
            </a:pPr>
            <a:r>
              <a:rPr lang="en-US" sz="2400" dirty="0"/>
              <a:t>Can be printed with Spanish translation </a:t>
            </a:r>
            <a:r>
              <a:rPr lang="en-US" sz="2400" dirty="0" smtClean="0"/>
              <a:t>on </a:t>
            </a:r>
            <a:r>
              <a:rPr lang="en-US" sz="2400" dirty="0"/>
              <a:t>reverse</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800" y="1329559"/>
            <a:ext cx="3474765" cy="4495800"/>
          </a:xfrm>
          <a:prstGeom prst="rect">
            <a:avLst/>
          </a:prstGeom>
          <a:ln>
            <a:noFill/>
          </a:ln>
          <a:effectLst>
            <a:outerShdw blurRad="292100" dist="139700" dir="2700000" algn="tl" rotWithShape="0">
              <a:srgbClr val="333333">
                <a:alpha val="65000"/>
              </a:srgbClr>
            </a:outerShdw>
          </a:effectLst>
        </p:spPr>
      </p:pic>
      <p:pic>
        <p:nvPicPr>
          <p:cNvPr id="3" name="LTSAE_Pro_VO_08.mp3" descr="Here is a sample of a milestone checklist.  You can see on the left that four domains of development are addressed.  On the right, there’s a call-out for developmental red flags– observations that would be important to bring to your attention. &#10;&#10;Checklists for ages 2 months through 5 years can easily be printed from CDC’s “Learn the Signs. Act Early.” website and reproduced as needed; it’s a parent-tested resource to give families at every well-child visit.&#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48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Milestones Brochure</a:t>
            </a:r>
            <a:endParaRPr lang="en-US" dirty="0"/>
          </a:p>
        </p:txBody>
      </p:sp>
      <p:sp>
        <p:nvSpPr>
          <p:cNvPr id="3" name="Content Placeholder 2"/>
          <p:cNvSpPr>
            <a:spLocks noGrp="1"/>
          </p:cNvSpPr>
          <p:nvPr>
            <p:ph sz="half" idx="1"/>
          </p:nvPr>
        </p:nvSpPr>
        <p:spPr>
          <a:xfrm>
            <a:off x="436880" y="1401558"/>
            <a:ext cx="4489955" cy="4525963"/>
          </a:xfrm>
        </p:spPr>
        <p:txBody>
          <a:bodyPr/>
          <a:lstStyle/>
          <a:p>
            <a:pPr marL="0" indent="0">
              <a:buNone/>
            </a:pPr>
            <a:r>
              <a:rPr lang="en-US" dirty="0" smtClean="0"/>
              <a:t>Select milestones at a glance for ages 6 months to 4 years</a:t>
            </a:r>
          </a:p>
          <a:p>
            <a:endParaRPr lang="en-US" dirty="0"/>
          </a:p>
        </p:txBody>
      </p:sp>
      <p:pic>
        <p:nvPicPr>
          <p:cNvPr id="4" name="LTSAE_Pro_VO_09.mp3" descr="The Milestones brochure provides parents with an introduction to the importance of monitoring early developmental milestones. It covers a few key milestones from age 6-months to 4 years, and provides information about what to do if parents are concerned about their child’s development. The design is inviting and parent-friendly. The brochure can help you communicate to parents that they are an important partner in monitoring their child’s development, and prime them for routine developmental screening.  The brochures are a nice addition to waiting areas and exam rooms.&#10;&#10;Like all materials, they are available in English and Spanish and can be customized and printed locally."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905000" y="2961912"/>
            <a:ext cx="3657600" cy="2829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181600" y="1447800"/>
            <a:ext cx="3657600" cy="2835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49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2092</TotalTime>
  <Words>868</Words>
  <Application>Microsoft Office PowerPoint</Application>
  <PresentationFormat>On-screen Show (4:3)</PresentationFormat>
  <Paragraphs>118</Paragraphs>
  <Slides>11</Slides>
  <Notes>11</Notes>
  <HiddenSlides>0</HiddenSlides>
  <MMClips>11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Centers for Disease Control and Prevention’s  “Learn the Signs. Act Early.”</vt:lpstr>
      <vt:lpstr>Let’s talk about</vt:lpstr>
      <vt:lpstr>AAP Developmental Screening Guidelines</vt:lpstr>
      <vt:lpstr>Helping You Serve Families</vt:lpstr>
      <vt:lpstr>Tools to Make Your Work Easier</vt:lpstr>
      <vt:lpstr>Milestone Moments Booklet</vt:lpstr>
      <vt:lpstr>Milestone Moments Booklet</vt:lpstr>
      <vt:lpstr>Milestone Checklists</vt:lpstr>
      <vt:lpstr>Milestones Brochure</vt:lpstr>
      <vt:lpstr>Free Continuing Education Opportunity</vt:lpstr>
      <vt:lpstr>PowerPoint Presentation</vt:lpstr>
    </vt:vector>
  </TitlesOfParts>
  <Company>Porter Novelli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amanda coppock</dc:creator>
  <cp:lastModifiedBy>Green, Katie (Kilker) (CDC/ONDIEH/NCBDDD)</cp:lastModifiedBy>
  <cp:revision>158</cp:revision>
  <dcterms:created xsi:type="dcterms:W3CDTF">2012-12-11T19:58:02Z</dcterms:created>
  <dcterms:modified xsi:type="dcterms:W3CDTF">2013-09-20T20:57:58Z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