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363" r:id="rId5"/>
    <p:sldId id="444" r:id="rId6"/>
    <p:sldId id="387" r:id="rId7"/>
    <p:sldId id="463" r:id="rId8"/>
    <p:sldId id="437" r:id="rId9"/>
    <p:sldId id="448" r:id="rId10"/>
    <p:sldId id="460" r:id="rId11"/>
    <p:sldId id="449" r:id="rId12"/>
    <p:sldId id="450" r:id="rId13"/>
    <p:sldId id="455" r:id="rId14"/>
    <p:sldId id="383" r:id="rId15"/>
    <p:sldId id="268" r:id="rId16"/>
    <p:sldId id="373" r:id="rId17"/>
    <p:sldId id="461" r:id="rId18"/>
    <p:sldId id="451" r:id="rId19"/>
    <p:sldId id="274" r:id="rId20"/>
    <p:sldId id="415" r:id="rId21"/>
    <p:sldId id="462" r:id="rId22"/>
    <p:sldId id="456" r:id="rId23"/>
    <p:sldId id="377" r:id="rId24"/>
    <p:sldId id="399" r:id="rId25"/>
    <p:sldId id="457" r:id="rId26"/>
    <p:sldId id="279" r:id="rId27"/>
    <p:sldId id="439" r:id="rId28"/>
    <p:sldId id="459"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2B018-707D-4D3D-460F-8E1CAC98C644}" name="Tinker, Sarah (CDC/DDNID/NCBDDD/DHDD)" initials="TS(" userId="S::zzu9@cdc.gov::1b6dcf82-1dac-4da0-b6ca-2e193ec7a9c4" providerId="AD"/>
  <p188:author id="{F6F1FD38-B29D-99C8-6A08-3CC7AD075D02}" name="Kingery, Helen H. (CDC/DDNID/NCBDDD/DHDD)" initials="KHH(" userId="S::wzq8@cdc.gov::2adc2208-0bff-4cfd-90bf-b97f8c17ef85" providerId="AD"/>
  <p188:author id="{E29C5240-3B9D-9AA0-EE62-78E939E4ECF9}" name="Whitaker, Toni M" initials="WTM" userId="S::twhitak1@uthsc.edu::9354f59c-6847-439d-a1e1-9de9a1093751" providerId="AD"/>
  <p188:author id="{49016248-02C1-C91C-6037-ABFD03D6FD5E}" name="Dunham-Friel, Molly (CDC/DDNID/NCBDDD/DHDD)" initials="DFM(" userId="S::nod2@cdc.gov::f0c9dde8-4b1a-4c6d-875c-ea738d58e14e" providerId="AD"/>
  <p188:author id="{6D89DA80-A3C0-5EA6-C16A-7E247A277C4E}" name="Toni Whitaker" initials="TW" userId="S::ubb6@cdc.gov::e23ece06-6bfa-43eb-af25-75ea970cd5fb" providerId="AD"/>
  <p188:author id="{6F899183-BB3B-05A9-6C21-8047AC9CE86E}" name="Slaughter, Karnesha (CDC/DDNID/NCBDDD/DHDD)" initials="SK(" userId="S::lio8@cdc.gov::349d317e-9515-460e-bb7a-4407e7295303" providerId="AD"/>
  <p188:author id="{7BAB9F87-698C-6291-DF16-72172D3CCF56}" name="Green, Katie K. (CDC/DDNID/NCBDDD/DHDD)" initials="GKK(" userId="S::kpk9@cdc.gov::3e8cd8e5-2483-4535-ac72-e3cab21d4a4c" providerId="AD"/>
  <p188:author id="{18391B8D-7895-32E7-C8DD-3A4662D1B025}" name="Land, Jennifer (CDC/DDNID/NCBDDD/OD) (CTR)" initials="LJ((" userId="S::tmv2@cdc.gov::e10f2535-0afb-4408-b52a-72acad8f509b" providerId="AD"/>
  <p188:author id="{7DFCED9A-34C9-C87A-8E51-D9F993BAB3BE}" name="Zubler, Jennifer M. (CDC/DDNID/NCBDDD/DHDD) (CTR)" initials="ZJM((" userId="S::wyv4@cdc.gov::26bd4e43-4ac3-4225-ad3d-1411a6db643e" providerId="AD"/>
  <p188:author id="{ACC2C9DE-968B-7E17-5DC6-16879D3F25A9}" name="Farr, Sherry (CDC/DDNID/NCBDDD/DHDD)" initials="FS(" userId="S::bwa0@cdc.gov::1071970b-23d3-4755-b8d8-8b362ffd4f15" providerId="AD"/>
  <p188:author id="{CE471BFA-38F2-532D-D277-FB817A2338CD}" name="Atkins, Bret (CDC/DDNID/NCBDDD/OD)" initials="AB(" userId="S::bja9@cdc.gov::7c4fec4f-84d7-4579-bc87-9836412606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unier, Jennifer (CDC/DDNID/NCBDDD/DHDD)" initials="MJ(" lastIdx="4" clrIdx="6">
    <p:extLst>
      <p:ext uri="{19B8F6BF-5375-455C-9EA6-DF929625EA0E}">
        <p15:presenceInfo xmlns:p15="http://schemas.microsoft.com/office/powerpoint/2012/main" userId="S::eoa6@cdc.gov::3f60729f-4063-4e99-b136-40ea75c9fe07" providerId="AD"/>
      </p:ext>
    </p:extLst>
  </p:cmAuthor>
  <p:cmAuthor id="1" name="Jennifer" initials="J" lastIdx="22" clrIdx="0">
    <p:extLst>
      <p:ext uri="{19B8F6BF-5375-455C-9EA6-DF929625EA0E}">
        <p15:presenceInfo xmlns:p15="http://schemas.microsoft.com/office/powerpoint/2012/main" userId="S::wyv4@cdc.gov::26bd4e43-4ac3-4225-ad3d-1411a6db643e" providerId="AD"/>
      </p:ext>
    </p:extLst>
  </p:cmAuthor>
  <p:cmAuthor id="2" name="Tinker, Sarah (CDC/DDNID/NCBDDD/DHDD)" initials="TS(" lastIdx="32" clrIdx="1">
    <p:extLst>
      <p:ext uri="{19B8F6BF-5375-455C-9EA6-DF929625EA0E}">
        <p15:presenceInfo xmlns:p15="http://schemas.microsoft.com/office/powerpoint/2012/main" userId="S::zzu9@cdc.gov::1b6dcf82-1dac-4da0-b6ca-2e193ec7a9c4" providerId="AD"/>
      </p:ext>
    </p:extLst>
  </p:cmAuthor>
  <p:cmAuthor id="3" name="Holbrook, Joseph (CDC/DDNID/NCBDDD/DHDD)" initials="HJ(" lastIdx="12" clrIdx="2">
    <p:extLst>
      <p:ext uri="{19B8F6BF-5375-455C-9EA6-DF929625EA0E}">
        <p15:presenceInfo xmlns:p15="http://schemas.microsoft.com/office/powerpoint/2012/main" userId="S::vzt4@cdc.gov::4cad3435-8181-4a4f-8a67-4dcf73b1d9f7" providerId="AD"/>
      </p:ext>
    </p:extLst>
  </p:cmAuthor>
  <p:cmAuthor id="4" name="Green, Katie K. (CDC/DDNID/NCBDDD/DHDD)" initials="GKK(" lastIdx="13" clrIdx="3">
    <p:extLst>
      <p:ext uri="{19B8F6BF-5375-455C-9EA6-DF929625EA0E}">
        <p15:presenceInfo xmlns:p15="http://schemas.microsoft.com/office/powerpoint/2012/main" userId="S::kpk9@cdc.gov::3e8cd8e5-2483-4535-ac72-e3cab21d4a4c" providerId="AD"/>
      </p:ext>
    </p:extLst>
  </p:cmAuthor>
  <p:cmAuthor id="5" name="Wiggins, Lisa (CDC/DDNID/NCBDDD/DHDD)" initials="W(" lastIdx="3" clrIdx="4">
    <p:extLst>
      <p:ext uri="{19B8F6BF-5375-455C-9EA6-DF929625EA0E}">
        <p15:presenceInfo xmlns:p15="http://schemas.microsoft.com/office/powerpoint/2012/main" userId="S::lsw0@cdc.gov::5649e144-9288-4ab5-ad13-ba7e152ea879" providerId="AD"/>
      </p:ext>
    </p:extLst>
  </p:cmAuthor>
  <p:cmAuthor id="6" name="Gangadharan, Denise (CDC/DDPHSIS/CPR/DSAT)" initials="GD(" lastIdx="1" clrIdx="5">
    <p:extLst>
      <p:ext uri="{19B8F6BF-5375-455C-9EA6-DF929625EA0E}">
        <p15:presenceInfo xmlns:p15="http://schemas.microsoft.com/office/powerpoint/2012/main" userId="S::ghz7@cdc.gov::0913f525-b5e1-4bd6-b1a6-f4d4f0f97e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7B8"/>
    <a:srgbClr val="00CC99"/>
    <a:srgbClr val="5A4099"/>
    <a:srgbClr val="CEB9EF"/>
    <a:srgbClr val="50AB89"/>
    <a:srgbClr val="59A040"/>
    <a:srgbClr val="279D17"/>
    <a:srgbClr val="189A82"/>
    <a:srgbClr val="18A2A5"/>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9" autoAdjust="0"/>
    <p:restoredTop sz="72913" autoAdjust="0"/>
  </p:normalViewPr>
  <p:slideViewPr>
    <p:cSldViewPr snapToGrid="0">
      <p:cViewPr varScale="1">
        <p:scale>
          <a:sx n="83" d="100"/>
          <a:sy n="83" d="100"/>
        </p:scale>
        <p:origin x="1536" y="84"/>
      </p:cViewPr>
      <p:guideLst>
        <p:guide orient="horz" pos="2160"/>
        <p:guide pos="3840"/>
      </p:guideLst>
    </p:cSldViewPr>
  </p:slideViewPr>
  <p:outlineViewPr>
    <p:cViewPr>
      <p:scale>
        <a:sx n="33" d="100"/>
        <a:sy n="33" d="100"/>
      </p:scale>
      <p:origin x="0" y="-822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361362E-2395-49BB-AD6F-30BBFBC435A6}" type="datetimeFigureOut">
              <a:rPr lang="en-US" smtClean="0"/>
              <a:t>4/1/2024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BE2202A-0D34-4B13-A3D8-5C7C51DF4CD7}" type="slidenum">
              <a:rPr lang="en-US" smtClean="0"/>
              <a:t>‹#›</a:t>
            </a:fld>
            <a:endParaRPr lang="en-US" dirty="0"/>
          </a:p>
        </p:txBody>
      </p:sp>
    </p:spTree>
    <p:extLst>
      <p:ext uri="{BB962C8B-B14F-4D97-AF65-F5344CB8AC3E}">
        <p14:creationId xmlns:p14="http://schemas.microsoft.com/office/powerpoint/2010/main" val="4166906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ncbddd/actearly/parents/state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ncbddd/actearly/milestones/milestones-in-action.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9600"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a:t>
            </a:fld>
            <a:endParaRPr lang="en-US" dirty="0"/>
          </a:p>
        </p:txBody>
      </p:sp>
    </p:spTree>
    <p:extLst>
      <p:ext uri="{BB962C8B-B14F-4D97-AF65-F5344CB8AC3E}">
        <p14:creationId xmlns:p14="http://schemas.microsoft.com/office/powerpoint/2010/main" val="155935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 example of some of the FREE materials the </a:t>
            </a:r>
            <a:r>
              <a:rPr lang="en-US" i="1" dirty="0"/>
              <a:t>Learn the Signs. Act Early. </a:t>
            </a:r>
            <a:r>
              <a:rPr lang="en-US" dirty="0"/>
              <a:t>program offers to support parents in tracking their child’s milestones. </a:t>
            </a:r>
          </a:p>
          <a:p>
            <a:r>
              <a:rPr lang="en-US" dirty="0"/>
              <a:t>All of these are available at www.cdc.gov/actearly</a:t>
            </a:r>
          </a:p>
        </p:txBody>
      </p:sp>
      <p:sp>
        <p:nvSpPr>
          <p:cNvPr id="4" name="Slide Number Placeholder 3"/>
          <p:cNvSpPr>
            <a:spLocks noGrp="1"/>
          </p:cNvSpPr>
          <p:nvPr>
            <p:ph type="sldNum" sz="quarter" idx="10"/>
          </p:nvPr>
        </p:nvSpPr>
        <p:spPr/>
        <p:txBody>
          <a:bodyPr/>
          <a:lstStyle/>
          <a:p>
            <a:fld id="{79B710F6-32BD-44B6-87D9-EA927C44650D}" type="slidenum">
              <a:rPr lang="en-US" smtClean="0"/>
              <a:t>12</a:t>
            </a:fld>
            <a:endParaRPr lang="en-US"/>
          </a:p>
        </p:txBody>
      </p:sp>
    </p:spTree>
    <p:extLst>
      <p:ext uri="{BB962C8B-B14F-4D97-AF65-F5344CB8AC3E}">
        <p14:creationId xmlns:p14="http://schemas.microsoft.com/office/powerpoint/2010/main" val="3713252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of the additional checklist features included in the 2022 milestone checklist revisions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Checklists are family-friendly and designed to be used by parents/caregivers, but may be used by or discussed with parents/caregivers by a variety of early childhood professionals, including the primary care clinician who can discuss at the health supervision visits (with which the checklists coincide).</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REMEMEBER: developmental screening is different than using the milestone checklists. They work together and are both important! The checklists will remind you when your child needs developmental screening. </a:t>
            </a:r>
          </a:p>
        </p:txBody>
      </p:sp>
      <p:sp>
        <p:nvSpPr>
          <p:cNvPr id="4" name="Slide Number Placeholder 3"/>
          <p:cNvSpPr>
            <a:spLocks noGrp="1"/>
          </p:cNvSpPr>
          <p:nvPr>
            <p:ph type="sldNum" sz="quarter" idx="5"/>
          </p:nvPr>
        </p:nvSpPr>
        <p:spPr/>
        <p:txBody>
          <a:bodyPr/>
          <a:lstStyle/>
          <a:p>
            <a:fld id="{ABE2202A-0D34-4B13-A3D8-5C7C51DF4CD7}" type="slidenum">
              <a:rPr lang="en-US" smtClean="0"/>
              <a:t>13</a:t>
            </a:fld>
            <a:endParaRPr lang="en-US" dirty="0"/>
          </a:p>
        </p:txBody>
      </p:sp>
    </p:spTree>
    <p:extLst>
      <p:ext uri="{BB962C8B-B14F-4D97-AF65-F5344CB8AC3E}">
        <p14:creationId xmlns:p14="http://schemas.microsoft.com/office/powerpoint/2010/main" val="21292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LTSAE has three amazing books available in English and Spanish that highlight age specific milestones and parenting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year old book: Babys Busy Day/Un </a:t>
            </a:r>
            <a:r>
              <a:rPr lang="en-US" dirty="0" err="1"/>
              <a:t>dia</a:t>
            </a:r>
            <a:r>
              <a:rPr lang="en-US" dirty="0"/>
              <a:t> </a:t>
            </a:r>
            <a:r>
              <a:rPr lang="en-US" dirty="0" err="1"/>
              <a:t>ocupado</a:t>
            </a:r>
            <a:r>
              <a:rPr lang="en-US" dirty="0"/>
              <a:t> del </a:t>
            </a:r>
            <a:r>
              <a:rPr lang="en-US" dirty="0" err="1"/>
              <a:t>bebe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year old book: Where is Bear/Done </a:t>
            </a:r>
            <a:r>
              <a:rPr lang="en-US" dirty="0" err="1"/>
              <a:t>Esta</a:t>
            </a:r>
            <a:r>
              <a:rPr lang="en-US" dirty="0"/>
              <a:t> </a:t>
            </a:r>
            <a:r>
              <a:rPr lang="en-US" dirty="0" err="1"/>
              <a:t>Osito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3 year old book: Amazing Me/Soy </a:t>
            </a:r>
            <a:r>
              <a:rPr lang="en-US" dirty="0" err="1"/>
              <a:t>Maravilloso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book ship anywhere in the U.S. for free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14</a:t>
            </a:fld>
            <a:endParaRPr lang="en-US" dirty="0"/>
          </a:p>
        </p:txBody>
      </p:sp>
    </p:spTree>
    <p:extLst>
      <p:ext uri="{BB962C8B-B14F-4D97-AF65-F5344CB8AC3E}">
        <p14:creationId xmlns:p14="http://schemas.microsoft.com/office/powerpoint/2010/main" val="3429957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spcAft>
                <a:spcPts val="1200"/>
              </a:spcAft>
            </a:pPr>
            <a:r>
              <a:rPr lang="en-US" sz="2800" dirty="0">
                <a:solidFill>
                  <a:srgbClr val="000000"/>
                </a:solidFill>
              </a:rPr>
              <a:t>C</a:t>
            </a:r>
            <a:r>
              <a:rPr lang="en-US" sz="2800" dirty="0"/>
              <a:t>ognitive testing of the milestones was done with families</a:t>
            </a:r>
          </a:p>
          <a:p>
            <a:pPr marL="171450" lvl="0" indent="-171450">
              <a:spcBef>
                <a:spcPts val="0"/>
              </a:spcBef>
              <a:buFont typeface="Arial" panose="020B0604020202020204" pitchFamily="34" charset="0"/>
              <a:buChar char="•"/>
            </a:pPr>
            <a:r>
              <a:rPr lang="en-US" dirty="0"/>
              <a:t>From different U.S. regions</a:t>
            </a:r>
          </a:p>
          <a:p>
            <a:pPr marL="171450" lvl="0" indent="-171450">
              <a:spcBef>
                <a:spcPts val="0"/>
              </a:spcBef>
              <a:buFont typeface="Arial" panose="020B0604020202020204" pitchFamily="34" charset="0"/>
              <a:buChar char="•"/>
            </a:pPr>
            <a:r>
              <a:rPr lang="en-US" dirty="0"/>
              <a:t>With different levels of education</a:t>
            </a:r>
          </a:p>
          <a:p>
            <a:pPr marL="171450" lvl="0" indent="-171450">
              <a:spcBef>
                <a:spcPts val="0"/>
              </a:spcBef>
              <a:spcAft>
                <a:spcPts val="1200"/>
              </a:spcAft>
              <a:buFont typeface="Arial" panose="020B0604020202020204" pitchFamily="34" charset="0"/>
              <a:buChar char="•"/>
            </a:pPr>
            <a:r>
              <a:rPr lang="en-US" dirty="0"/>
              <a:t>With various income levels</a:t>
            </a:r>
          </a:p>
          <a:p>
            <a:endParaRPr lang="en-US" sz="1200" dirty="0">
              <a:solidFill>
                <a:srgbClr val="000000"/>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15</a:t>
            </a:fld>
            <a:endParaRPr lang="en-US" dirty="0"/>
          </a:p>
        </p:txBody>
      </p:sp>
    </p:spTree>
    <p:extLst>
      <p:ext uri="{BB962C8B-B14F-4D97-AF65-F5344CB8AC3E}">
        <p14:creationId xmlns:p14="http://schemas.microsoft.com/office/powerpoint/2010/main" val="3954795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17</a:t>
            </a:fld>
            <a:endParaRPr lang="en-US" dirty="0"/>
          </a:p>
        </p:txBody>
      </p:sp>
    </p:spTree>
    <p:extLst>
      <p:ext uri="{BB962C8B-B14F-4D97-AF65-F5344CB8AC3E}">
        <p14:creationId xmlns:p14="http://schemas.microsoft.com/office/powerpoint/2010/main" val="279369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Now that you know what developmental milestones are and how to monitor your child’s development let’s review the difference between developmental monitoring, screening, and evaluation.</a:t>
            </a:r>
          </a:p>
          <a:p>
            <a:endParaRPr lang="en-US" dirty="0"/>
          </a:p>
          <a:p>
            <a:pPr marL="0">
              <a:lnSpc>
                <a:spcPct val="107000"/>
              </a:lnSpc>
              <a:spcBef>
                <a:spcPts val="0"/>
              </a:spcBef>
              <a:spcAft>
                <a:spcPts val="9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Developmental Monitoring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b="0" i="1" dirty="0">
                <a:solidFill>
                  <a:srgbClr val="000000"/>
                </a:solidFill>
                <a:effectLst/>
                <a:latin typeface="Open Sans" panose="020B0606030504020204" pitchFamily="34" charset="0"/>
              </a:rPr>
              <a:t>Developmental monitoring</a:t>
            </a:r>
            <a:r>
              <a:rPr lang="en-US" b="0" i="0" dirty="0">
                <a:solidFill>
                  <a:srgbClr val="000000"/>
                </a:solidFill>
                <a:effectLst/>
                <a:latin typeface="Open Sans" panose="020B0606030504020204" pitchFamily="34" charset="0"/>
              </a:rPr>
              <a:t> observes how your child grows and changes over time and whether your child meets the typical developmental milestones in playing, learning, speaking, behaving, and moving. Parents, grandparents, early childhood providers, and other caregivers can participate in developmental monitoring.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1200" b="1" dirty="0">
                <a:latin typeface="Calibri" panose="020F0502020204030204" pitchFamily="34" charset="0"/>
                <a:ea typeface="Calibri" panose="020F0502020204030204" pitchFamily="34" charset="0"/>
                <a:cs typeface="Times New Roman" panose="02020603050405020304" pitchFamily="18" charset="0"/>
              </a:rPr>
              <a:t>Developmental Screening: </a:t>
            </a:r>
            <a:r>
              <a:rPr lang="en-US" b="0" i="1" dirty="0">
                <a:solidFill>
                  <a:srgbClr val="000000"/>
                </a:solidFill>
                <a:effectLst/>
                <a:latin typeface="Open Sans" panose="020B0606030504020204" pitchFamily="34" charset="0"/>
              </a:rPr>
              <a:t>Developmental screening</a:t>
            </a:r>
            <a:r>
              <a:rPr lang="en-US" b="0" i="0" dirty="0">
                <a:solidFill>
                  <a:srgbClr val="000000"/>
                </a:solidFill>
                <a:effectLst/>
                <a:latin typeface="Open Sans" panose="020B0606030504020204" pitchFamily="34" charset="0"/>
              </a:rPr>
              <a:t> takes a closer look at how your child is developing. Your child will get a brief test, or you will complete a questionnaire about your child. The tools used for developmental and behavioral screening are formal questionnaires or checklists based on research that ask questions about a child’s development, including language, movement, thinking, behavior, and emotions. Developmental screening can be done by a doctor or nurse, but also by other professionals in healthcare, early childhood education, community, or school settings. </a:t>
            </a:r>
            <a:r>
              <a:rPr lang="en-US" sz="1200" dirty="0">
                <a:latin typeface="Calibri" panose="020F0502020204030204" pitchFamily="34" charset="0"/>
                <a:ea typeface="Calibri" panose="020F0502020204030204" pitchFamily="34" charset="0"/>
                <a:cs typeface="Times New Roman" panose="02020603050405020304" pitchFamily="18" charset="0"/>
              </a:rPr>
              <a:t> Developmental screening is typically done by the child’s healthcare provider, early childhood teacher or other trained provider. </a:t>
            </a:r>
          </a:p>
          <a:p>
            <a:pPr marL="0">
              <a:lnSpc>
                <a:spcPct val="107000"/>
              </a:lnSpc>
              <a:spcBef>
                <a:spcPts val="0"/>
              </a:spcBef>
              <a:spcAft>
                <a:spcPts val="9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Developmental Evaluation: </a:t>
            </a:r>
            <a:r>
              <a:rPr lang="en-US" b="0" i="0" dirty="0">
                <a:solidFill>
                  <a:srgbClr val="000000"/>
                </a:solidFill>
                <a:effectLst/>
                <a:latin typeface="Open Sans" panose="020B0606030504020204" pitchFamily="34" charset="0"/>
              </a:rPr>
              <a:t>A brief test using a screening tool does not provide a diagnosis, but it indicates if a child is on the right development track or if a specialist should take a closer look. If the screening tool identifies an area of concern, a formal </a:t>
            </a:r>
            <a:r>
              <a:rPr lang="en-US" b="0" i="1" dirty="0">
                <a:solidFill>
                  <a:srgbClr val="000000"/>
                </a:solidFill>
                <a:effectLst/>
                <a:latin typeface="Open Sans" panose="020B0606030504020204" pitchFamily="34" charset="0"/>
              </a:rPr>
              <a:t>developmental evaluation</a:t>
            </a:r>
            <a:r>
              <a:rPr lang="en-US" b="0" i="0" dirty="0">
                <a:solidFill>
                  <a:srgbClr val="000000"/>
                </a:solidFill>
                <a:effectLst/>
                <a:latin typeface="Open Sans" panose="020B0606030504020204" pitchFamily="34" charset="0"/>
              </a:rPr>
              <a:t> may be needed. This formal evaluation is a more in-depth look at a child’s development, usually done by a trained specialist, such as a developmental pediatrician, child psychologist, speech-language pathologist, occupational therapist, physical therapist, or other specialist. The specialist may observe the child, give the child a structured test, ask the parents or caregivers questions, or ask them to fill out questionnaires. The results of this formal evaluation determines whether a child needs special treatments or early intervention services or both.</a:t>
            </a:r>
            <a:r>
              <a:rPr lang="en-US" sz="1200" dirty="0">
                <a:effectLst/>
                <a:latin typeface="Calibri" panose="020F0502020204030204" pitchFamily="34" charset="0"/>
                <a:ea typeface="Calibri" panose="020F0502020204030204" pitchFamily="34" charset="0"/>
                <a:cs typeface="Times New Roman" panose="02020603050405020304" pitchFamily="18" charset="0"/>
              </a:rPr>
              <a:t> Developmental evaluation is typically done by a developmental pediatrician, child psychologist, or other trained provider. </a:t>
            </a:r>
          </a:p>
          <a:p>
            <a:pPr marL="0">
              <a:lnSpc>
                <a:spcPct val="107000"/>
              </a:lnSpc>
              <a:spcBef>
                <a:spcPts val="0"/>
              </a:spcBef>
              <a:spcAft>
                <a:spcPts val="9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Learn more</a:t>
            </a:r>
            <a:r>
              <a:rPr lang="en-US" sz="1200" dirty="0">
                <a:effectLst/>
                <a:latin typeface="Calibri" panose="020F0502020204030204" pitchFamily="34" charset="0"/>
                <a:ea typeface="Calibri" panose="020F0502020204030204" pitchFamily="34" charset="0"/>
                <a:cs typeface="Times New Roman" panose="02020603050405020304" pitchFamily="18" charset="0"/>
              </a:rPr>
              <a:t>: https://www.cdc.gov/ncbddd/childdevelopment/screening.html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18</a:t>
            </a:fld>
            <a:endParaRPr lang="en-US" dirty="0"/>
          </a:p>
        </p:txBody>
      </p:sp>
    </p:spTree>
    <p:extLst>
      <p:ext uri="{BB962C8B-B14F-4D97-AF65-F5344CB8AC3E}">
        <p14:creationId xmlns:p14="http://schemas.microsoft.com/office/powerpoint/2010/main" val="3586758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Parents and others may complete a milestone checklist, such as those available from the CDC’s LTSAE program we are talking about today. These checklists are an important resource to help parents understand what to look for and when a child may be missing a milestone. Because all milestones on the CDC checklists are those that most children usually do by the listed age, it is important to talk with your doctor or health care professional about any missed milestones.</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“Developmental Screening” is similar to what is done with a milestone's checklist by a parent but is different as it usually happens at a healthcare providers office or similar setting where a questionnaire or other tool is used to help decide whether a child is at risk for a developmental delay. These formal screening tools are recommended at least at specific well-child health visits in early childhood. Be sure you ask your doctor or clinic about developmental screening! The CDC LTSAE milestone checklists will remind you when formal screening is due.</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20</a:t>
            </a:fld>
            <a:endParaRPr lang="en-US" dirty="0"/>
          </a:p>
        </p:txBody>
      </p:sp>
    </p:spTree>
    <p:extLst>
      <p:ext uri="{BB962C8B-B14F-4D97-AF65-F5344CB8AC3E}">
        <p14:creationId xmlns:p14="http://schemas.microsoft.com/office/powerpoint/2010/main" val="713554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857250" lvl="2"/>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21</a:t>
            </a:fld>
            <a:endParaRPr lang="en-US" dirty="0"/>
          </a:p>
        </p:txBody>
      </p:sp>
    </p:spTree>
    <p:extLst>
      <p:ext uri="{BB962C8B-B14F-4D97-AF65-F5344CB8AC3E}">
        <p14:creationId xmlns:p14="http://schemas.microsoft.com/office/powerpoint/2010/main" val="366603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100" dirty="0">
                <a:latin typeface="+mn-lt"/>
              </a:rPr>
              <a:t>You can find your state or territories early intervention contact by visiting: </a:t>
            </a:r>
            <a:r>
              <a:rPr lang="en-US" sz="1600" dirty="0">
                <a:hlinkClick r:id="rId3"/>
              </a:rPr>
              <a:t>https://www.cdc.gov/ncbddd/actearly/parents/states.html</a:t>
            </a: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22</a:t>
            </a:fld>
            <a:endParaRPr lang="en-US" dirty="0"/>
          </a:p>
        </p:txBody>
      </p:sp>
    </p:spTree>
    <p:extLst>
      <p:ext uri="{BB962C8B-B14F-4D97-AF65-F5344CB8AC3E}">
        <p14:creationId xmlns:p14="http://schemas.microsoft.com/office/powerpoint/2010/main" val="1633630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You are welcome to reach out to your Act Early Ambassador </a:t>
            </a:r>
            <a:endParaRPr dirty="0"/>
          </a:p>
        </p:txBody>
      </p:sp>
      <p:sp>
        <p:nvSpPr>
          <p:cNvPr id="300" name="Google Shape;300;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nSpc>
                <a:spcPts val="1800"/>
              </a:lnSpc>
              <a:spcBef>
                <a:spcPts val="0"/>
              </a:spcBef>
              <a:spcAft>
                <a:spcPts val="800"/>
              </a:spcAft>
              <a:buSzPts val="1000"/>
              <a:buFontTx/>
              <a:buNone/>
              <a:tabLst>
                <a:tab pos="457200" algn="l"/>
              </a:tabLst>
            </a:pPr>
            <a:endParaRPr lang="en-US" sz="1100" dirty="0">
              <a:latin typeface="+mn-l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2</a:t>
            </a:fld>
            <a:endParaRPr lang="en-US" dirty="0"/>
          </a:p>
        </p:txBody>
      </p:sp>
    </p:spTree>
    <p:extLst>
      <p:ext uri="{BB962C8B-B14F-4D97-AF65-F5344CB8AC3E}">
        <p14:creationId xmlns:p14="http://schemas.microsoft.com/office/powerpoint/2010/main" val="2033693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BE2202A-0D34-4B13-A3D8-5C7C51DF4CD7}" type="slidenum">
              <a:rPr lang="en-US" smtClean="0"/>
              <a:t>25</a:t>
            </a:fld>
            <a:endParaRPr lang="en-US" dirty="0"/>
          </a:p>
        </p:txBody>
      </p:sp>
    </p:spTree>
    <p:extLst>
      <p:ext uri="{BB962C8B-B14F-4D97-AF65-F5344CB8AC3E}">
        <p14:creationId xmlns:p14="http://schemas.microsoft.com/office/powerpoint/2010/main" val="238626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ABE2202A-0D34-4B13-A3D8-5C7C51DF4CD7}" type="slidenum">
              <a:rPr lang="en-US" smtClean="0"/>
              <a:t>3</a:t>
            </a:fld>
            <a:endParaRPr lang="en-US" dirty="0"/>
          </a:p>
        </p:txBody>
      </p:sp>
    </p:spTree>
    <p:extLst>
      <p:ext uri="{BB962C8B-B14F-4D97-AF65-F5344CB8AC3E}">
        <p14:creationId xmlns:p14="http://schemas.microsoft.com/office/powerpoint/2010/main" val="173473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sz="1100"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2202A-0D34-4B13-A3D8-5C7C51DF4C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92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dirty="0"/>
              <a:t>.</a:t>
            </a:r>
          </a:p>
        </p:txBody>
      </p:sp>
      <p:sp>
        <p:nvSpPr>
          <p:cNvPr id="4" name="Slide Number Placeholder 3"/>
          <p:cNvSpPr>
            <a:spLocks noGrp="1"/>
          </p:cNvSpPr>
          <p:nvPr>
            <p:ph type="sldNum" sz="quarter" idx="5"/>
          </p:nvPr>
        </p:nvSpPr>
        <p:spPr/>
        <p:txBody>
          <a:bodyPr/>
          <a:lstStyle/>
          <a:p>
            <a:fld id="{ABE2202A-0D34-4B13-A3D8-5C7C51DF4CD7}" type="slidenum">
              <a:rPr lang="en-US" smtClean="0"/>
              <a:t>6</a:t>
            </a:fld>
            <a:endParaRPr lang="en-US" dirty="0"/>
          </a:p>
        </p:txBody>
      </p:sp>
    </p:spTree>
    <p:extLst>
      <p:ext uri="{BB962C8B-B14F-4D97-AF65-F5344CB8AC3E}">
        <p14:creationId xmlns:p14="http://schemas.microsoft.com/office/powerpoint/2010/main" val="3267771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7</a:t>
            </a:fld>
            <a:endParaRPr lang="en-US" dirty="0"/>
          </a:p>
        </p:txBody>
      </p:sp>
    </p:spTree>
    <p:extLst>
      <p:ext uri="{BB962C8B-B14F-4D97-AF65-F5344CB8AC3E}">
        <p14:creationId xmlns:p14="http://schemas.microsoft.com/office/powerpoint/2010/main" val="3391374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b="1" dirty="0"/>
              <a:t>Child developmental milestones are divided into four main areas which are commonly referred to as domains. The four domains or areas of developmental milestones are:</a:t>
            </a:r>
          </a:p>
          <a:p>
            <a:pPr marL="0" indent="0">
              <a:lnSpc>
                <a:spcPct val="107000"/>
              </a:lnSpc>
              <a:spcBef>
                <a:spcPts val="0"/>
              </a:spcBef>
              <a:buNone/>
            </a:pPr>
            <a:r>
              <a:rPr lang="en-US" sz="1100" dirty="0"/>
              <a:t>-</a:t>
            </a:r>
            <a:r>
              <a:rPr lang="en-US" sz="1100" b="1" dirty="0"/>
              <a:t>Social/Emotional </a:t>
            </a:r>
            <a:r>
              <a:rPr lang="en-US" sz="1100" dirty="0"/>
              <a:t>(example: at 2-months looks at your face, at 2-years notices when others are hurt or upset, like pausing or looking sad when someone is crying)</a:t>
            </a:r>
          </a:p>
          <a:p>
            <a:pPr marL="0" indent="0">
              <a:lnSpc>
                <a:spcPct val="107000"/>
              </a:lnSpc>
              <a:spcBef>
                <a:spcPts val="0"/>
              </a:spcBef>
              <a:buNone/>
            </a:pPr>
            <a:r>
              <a:rPr lang="en-US" sz="1100" dirty="0"/>
              <a:t>-</a:t>
            </a:r>
            <a:r>
              <a:rPr lang="en-US" sz="1100" b="1" dirty="0"/>
              <a:t>Language/Communication </a:t>
            </a:r>
            <a:r>
              <a:rPr lang="en-US" sz="1100" dirty="0"/>
              <a:t>(example: at 4-months makes sounds like “</a:t>
            </a:r>
            <a:r>
              <a:rPr lang="en-US" sz="1100" dirty="0" err="1"/>
              <a:t>oooo</a:t>
            </a:r>
            <a:r>
              <a:rPr lang="en-US" sz="1100" dirty="0"/>
              <a:t>”, “</a:t>
            </a:r>
            <a:r>
              <a:rPr lang="en-US" sz="1100" dirty="0" err="1"/>
              <a:t>aahhh</a:t>
            </a:r>
            <a:r>
              <a:rPr lang="en-US" sz="1100" dirty="0"/>
              <a:t>” (cooing), at 4-years says sentences with four or more words</a:t>
            </a:r>
          </a:p>
          <a:p>
            <a:pPr marL="0" indent="0">
              <a:lnSpc>
                <a:spcPct val="107000"/>
              </a:lnSpc>
              <a:spcBef>
                <a:spcPts val="0"/>
              </a:spcBef>
              <a:buNone/>
            </a:pPr>
            <a:r>
              <a:rPr lang="en-US" sz="1100" b="1" dirty="0"/>
              <a:t>-Cognitive </a:t>
            </a:r>
            <a:r>
              <a:rPr lang="en-US" sz="1100" dirty="0"/>
              <a:t>(example: at 6-months puts things in their mouth to explore them, at 5 years counts to 10</a:t>
            </a:r>
          </a:p>
          <a:p>
            <a:pPr marL="0" indent="0">
              <a:lnSpc>
                <a:spcPct val="107000"/>
              </a:lnSpc>
              <a:spcBef>
                <a:spcPts val="0"/>
              </a:spcBef>
              <a:buNone/>
            </a:pPr>
            <a:r>
              <a:rPr lang="en-US" sz="1100" dirty="0"/>
              <a:t>-</a:t>
            </a:r>
            <a:r>
              <a:rPr lang="en-US" sz="1100" b="1" dirty="0"/>
              <a:t>Movement/Physical </a:t>
            </a:r>
            <a:r>
              <a:rPr lang="en-US" sz="1100" dirty="0"/>
              <a:t>(example: at 15-months takes a few steps on their own, at 30-months jumps off the ground with both feet)</a:t>
            </a:r>
          </a:p>
        </p:txBody>
      </p:sp>
      <p:sp>
        <p:nvSpPr>
          <p:cNvPr id="4" name="Slide Number Placeholder 3"/>
          <p:cNvSpPr>
            <a:spLocks noGrp="1"/>
          </p:cNvSpPr>
          <p:nvPr>
            <p:ph type="sldNum" sz="quarter" idx="5"/>
          </p:nvPr>
        </p:nvSpPr>
        <p:spPr/>
        <p:txBody>
          <a:bodyPr/>
          <a:lstStyle/>
          <a:p>
            <a:fld id="{ABE2202A-0D34-4B13-A3D8-5C7C51DF4CD7}" type="slidenum">
              <a:rPr lang="en-US" smtClean="0"/>
              <a:t>8</a:t>
            </a:fld>
            <a:endParaRPr lang="en-US" dirty="0"/>
          </a:p>
        </p:txBody>
      </p:sp>
    </p:spTree>
    <p:extLst>
      <p:ext uri="{BB962C8B-B14F-4D97-AF65-F5344CB8AC3E}">
        <p14:creationId xmlns:p14="http://schemas.microsoft.com/office/powerpoint/2010/main" val="26937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lnSpc>
                <a:spcPct val="107000"/>
              </a:lnSpc>
              <a:spcBef>
                <a:spcPts val="0"/>
              </a:spcBef>
              <a:buNone/>
            </a:pPr>
            <a:r>
              <a:rPr lang="en-US" sz="1100" b="1" i="1" dirty="0"/>
              <a:t>Milestones in Action </a:t>
            </a:r>
            <a:r>
              <a:rPr lang="en-US" sz="1100" b="1" dirty="0"/>
              <a:t>Photo and Video Library: </a:t>
            </a:r>
            <a:r>
              <a:rPr lang="en-US" sz="1600" dirty="0">
                <a:hlinkClick r:id="rId3"/>
              </a:rPr>
              <a:t>https://www.cdc.gov/ncbddd/actearly/milestones/milestones-in-action.html</a:t>
            </a:r>
            <a:endParaRPr lang="en-US" sz="1100" dirty="0"/>
          </a:p>
        </p:txBody>
      </p:sp>
      <p:sp>
        <p:nvSpPr>
          <p:cNvPr id="4" name="Slide Number Placeholder 3"/>
          <p:cNvSpPr>
            <a:spLocks noGrp="1"/>
          </p:cNvSpPr>
          <p:nvPr>
            <p:ph type="sldNum" sz="quarter" idx="5"/>
          </p:nvPr>
        </p:nvSpPr>
        <p:spPr/>
        <p:txBody>
          <a:bodyPr/>
          <a:lstStyle/>
          <a:p>
            <a:fld id="{ABE2202A-0D34-4B13-A3D8-5C7C51DF4CD7}" type="slidenum">
              <a:rPr lang="en-US" smtClean="0"/>
              <a:t>9</a:t>
            </a:fld>
            <a:endParaRPr lang="en-US" dirty="0"/>
          </a:p>
        </p:txBody>
      </p:sp>
    </p:spTree>
    <p:extLst>
      <p:ext uri="{BB962C8B-B14F-4D97-AF65-F5344CB8AC3E}">
        <p14:creationId xmlns:p14="http://schemas.microsoft.com/office/powerpoint/2010/main" val="3217432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2:notes"/>
          <p:cNvSpPr txBox="1">
            <a:spLocks noGrp="1"/>
          </p:cNvSpPr>
          <p:nvPr>
            <p:ph type="body" idx="1"/>
          </p:nvPr>
        </p:nvSpPr>
        <p:spPr>
          <a:xfrm>
            <a:off x="731838" y="4560888"/>
            <a:ext cx="5851525" cy="43195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100" dirty="0">
                <a:highlight>
                  <a:srgbClr val="FFFF00"/>
                </a:highlight>
                <a:latin typeface="+mn-lt"/>
              </a:rPr>
              <a:t>CDC’s milestone checklists and other materials including but not limited to CDC </a:t>
            </a:r>
            <a:r>
              <a:rPr lang="en-US" sz="1100" i="1" dirty="0">
                <a:highlight>
                  <a:srgbClr val="FFFF00"/>
                </a:highlight>
                <a:latin typeface="+mn-lt"/>
              </a:rPr>
              <a:t>Milestone Tracker </a:t>
            </a:r>
            <a:r>
              <a:rPr lang="en-US" sz="1100" dirty="0">
                <a:highlight>
                  <a:srgbClr val="FFFF00"/>
                </a:highlight>
                <a:latin typeface="+mn-lt"/>
              </a:rPr>
              <a:t>App and milestone moment booklets are great tools for tracking your child’s development</a:t>
            </a:r>
          </a:p>
          <a:p>
            <a:pPr marL="0" lvl="0" indent="0" algn="l" rtl="0">
              <a:spcBef>
                <a:spcPts val="0"/>
              </a:spcBef>
              <a:spcAft>
                <a:spcPts val="0"/>
              </a:spcAft>
              <a:buNone/>
            </a:pPr>
            <a:r>
              <a:rPr lang="en-US" sz="1100" dirty="0">
                <a:highlight>
                  <a:srgbClr val="FFFF00"/>
                </a:highlight>
                <a:latin typeface="+mn-lt"/>
              </a:rPr>
              <a:t>All materials have been updated to reflect the updated milestones released in 2022</a:t>
            </a:r>
          </a:p>
          <a:p>
            <a:pPr marL="0" lvl="0" indent="0" algn="l" rtl="0">
              <a:spcBef>
                <a:spcPts val="0"/>
              </a:spcBef>
              <a:spcAft>
                <a:spcPts val="0"/>
              </a:spcAft>
              <a:buNone/>
            </a:pPr>
            <a:r>
              <a:rPr lang="en-US" sz="1100" dirty="0">
                <a:highlight>
                  <a:srgbClr val="FFFF00"/>
                </a:highlight>
                <a:latin typeface="+mn-lt"/>
              </a:rPr>
              <a:t>The LTSAE materials also includes age-specific parenting tips that can help you navigate parenting life at each age and stage of your child’s growth </a:t>
            </a:r>
            <a:endParaRPr sz="1100" dirty="0">
              <a:highlight>
                <a:srgbClr val="FFFF00"/>
              </a:highlight>
              <a:latin typeface="+mn-lt"/>
            </a:endParaRPr>
          </a:p>
        </p:txBody>
      </p:sp>
      <p:sp>
        <p:nvSpPr>
          <p:cNvPr id="48" name="Google Shape;48;p2:notes"/>
          <p:cNvSpPr txBox="1">
            <a:spLocks noGrp="1"/>
          </p:cNvSpPr>
          <p:nvPr>
            <p:ph type="sldNum" idx="12"/>
          </p:nvPr>
        </p:nvSpPr>
        <p:spPr>
          <a:xfrm>
            <a:off x="4143375" y="9120188"/>
            <a:ext cx="3170238" cy="4794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2895600"/>
            <a:ext cx="12192000" cy="1371600"/>
          </a:xfrm>
          <a:prstGeom prst="rect">
            <a:avLst/>
          </a:prstGeom>
          <a:solidFill>
            <a:srgbClr val="26A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 Placeholder 10"/>
          <p:cNvSpPr>
            <a:spLocks noGrp="1"/>
          </p:cNvSpPr>
          <p:nvPr>
            <p:ph type="body" sz="quarter" idx="10" hasCustomPrompt="1"/>
          </p:nvPr>
        </p:nvSpPr>
        <p:spPr>
          <a:xfrm>
            <a:off x="1016000" y="3124200"/>
            <a:ext cx="10058400" cy="1066800"/>
          </a:xfrm>
        </p:spPr>
        <p:txBody>
          <a:bodyPr>
            <a:normAutofit/>
          </a:bodyPr>
          <a:lstStyle>
            <a:lvl1pPr algn="ctr">
              <a:buNone/>
              <a:defRPr sz="5400" baseline="0">
                <a:solidFill>
                  <a:schemeClr val="bg1"/>
                </a:solidFill>
                <a:latin typeface="Century Gothic" pitchFamily="34" charset="0"/>
              </a:defRPr>
            </a:lvl1pPr>
          </a:lstStyle>
          <a:p>
            <a:pPr lvl="0"/>
            <a:r>
              <a:rPr lang="en-US"/>
              <a:t>Section Title Slide</a:t>
            </a:r>
          </a:p>
        </p:txBody>
      </p:sp>
      <p:pic>
        <p:nvPicPr>
          <p:cNvPr id="3" name="Picture 2" descr="A picture containing text, person, indoor&#10;&#10;Description automatically generated">
            <a:extLst>
              <a:ext uri="{FF2B5EF4-FFF2-40B4-BE49-F238E27FC236}">
                <a16:creationId xmlns:a16="http://schemas.microsoft.com/office/drawing/2014/main" id="{80690503-4C8D-A726-4FBA-F51F2BA99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6804" y="5673012"/>
            <a:ext cx="1077089" cy="807817"/>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EF576B9-7642-8AA5-1F59-C150C309E7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99" r="86" b="56054"/>
          <a:stretch/>
        </p:blipFill>
        <p:spPr>
          <a:xfrm>
            <a:off x="772367" y="0"/>
            <a:ext cx="10647265" cy="2258008"/>
          </a:xfrm>
          <a:prstGeom prst="rect">
            <a:avLst/>
          </a:prstGeom>
        </p:spPr>
      </p:pic>
    </p:spTree>
    <p:extLst>
      <p:ext uri="{BB962C8B-B14F-4D97-AF65-F5344CB8AC3E}">
        <p14:creationId xmlns:p14="http://schemas.microsoft.com/office/powerpoint/2010/main" val="649258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p:nvPr userDrawn="1"/>
        </p:nvSpPr>
        <p:spPr>
          <a:xfrm flipV="1">
            <a:off x="0" y="990600"/>
            <a:ext cx="100584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7030A0"/>
              </a:solidFill>
            </a:endParaRPr>
          </a:p>
        </p:txBody>
      </p:sp>
      <p:sp>
        <p:nvSpPr>
          <p:cNvPr id="3" name="Content Placeholder 2"/>
          <p:cNvSpPr>
            <a:spLocks noGrp="1"/>
          </p:cNvSpPr>
          <p:nvPr>
            <p:ph idx="1"/>
          </p:nvPr>
        </p:nvSpPr>
        <p:spPr>
          <a:xfrm>
            <a:off x="609600" y="1600201"/>
            <a:ext cx="5994400" cy="4525963"/>
          </a:xfrm>
        </p:spPr>
        <p:txBody>
          <a:bodyPr/>
          <a:lstStyle>
            <a:lvl1pPr>
              <a:buClr>
                <a:srgbClr val="7030A0"/>
              </a:buClr>
              <a:defRPr sz="2400"/>
            </a:lvl1pPr>
            <a:lvl2pPr>
              <a:defRPr sz="2400"/>
            </a:lvl2pPr>
            <a:lvl3pPr>
              <a:buClr>
                <a:srgbClr val="26AB84"/>
              </a:buClr>
              <a:defRPr sz="24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p:cNvSpPr>
            <a:spLocks noGrp="1"/>
          </p:cNvSpPr>
          <p:nvPr>
            <p:ph type="pic" sz="quarter" idx="10"/>
          </p:nvPr>
        </p:nvSpPr>
        <p:spPr>
          <a:xfrm>
            <a:off x="7010400" y="1600200"/>
            <a:ext cx="4572000" cy="4038600"/>
          </a:xfrm>
        </p:spPr>
        <p:txBody>
          <a:bodyPr rtlCol="0">
            <a:normAutofit/>
          </a:bodyPr>
          <a:lstStyle/>
          <a:p>
            <a:pPr lvl="0"/>
            <a:endParaRPr lang="en-US" noProof="0" dirty="0"/>
          </a:p>
        </p:txBody>
      </p:sp>
      <p:sp>
        <p:nvSpPr>
          <p:cNvPr id="7" name="Title 12"/>
          <p:cNvSpPr>
            <a:spLocks noGrp="1"/>
          </p:cNvSpPr>
          <p:nvPr>
            <p:ph type="title"/>
          </p:nvPr>
        </p:nvSpPr>
        <p:spPr>
          <a:xfrm>
            <a:off x="203200" y="304800"/>
            <a:ext cx="109728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p>
        </p:txBody>
      </p:sp>
      <p:pic>
        <p:nvPicPr>
          <p:cNvPr id="2" name="Picture 1" descr="A picture containing text, person, indoor&#10;&#10;Description automatically generated">
            <a:extLst>
              <a:ext uri="{FF2B5EF4-FFF2-40B4-BE49-F238E27FC236}">
                <a16:creationId xmlns:a16="http://schemas.microsoft.com/office/drawing/2014/main" id="{37765594-0FEE-3D80-2A80-6096E82E00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0873" y="5712667"/>
            <a:ext cx="1120711" cy="840533"/>
          </a:xfrm>
          <a:prstGeom prst="rect">
            <a:avLst/>
          </a:prstGeom>
        </p:spPr>
      </p:pic>
    </p:spTree>
    <p:extLst>
      <p:ext uri="{BB962C8B-B14F-4D97-AF65-F5344CB8AC3E}">
        <p14:creationId xmlns:p14="http://schemas.microsoft.com/office/powerpoint/2010/main" val="1457365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Data Slide (for content heavy tables and charts)">
  <p:cSld name="5_Data Slide (for content heavy tables and charts)">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b" anchorCtr="0">
            <a:noAutofit/>
          </a:bodyPr>
          <a:lstStyle>
            <a:lvl1pPr marR="0" lvl="0" algn="l" rtl="0">
              <a:lnSpc>
                <a:spcPct val="107142"/>
              </a:lnSpc>
              <a:spcBef>
                <a:spcPts val="0"/>
              </a:spcBef>
              <a:spcAft>
                <a:spcPts val="0"/>
              </a:spcAft>
              <a:buSzPts val="1400"/>
              <a:buNone/>
              <a:defRPr sz="2800" b="1" i="0" u="none" strike="noStrike" cap="none">
                <a:solidFill>
                  <a:srgbClr val="76AE99"/>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2pPr>
            <a:lvl3pPr marR="0" lvl="2"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3pPr>
            <a:lvl4pPr marR="0" lvl="3"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4pPr>
            <a:lvl5pPr marR="0" lvl="4"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5pPr>
            <a:lvl6pPr marR="0" lvl="5"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6pPr>
            <a:lvl7pPr marR="0" lvl="6"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7pPr>
            <a:lvl8pPr marR="0" lvl="7"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8pPr>
            <a:lvl9pPr marR="0" lvl="8" algn="ctr" rtl="0">
              <a:spcBef>
                <a:spcPts val="0"/>
              </a:spcBef>
              <a:spcAft>
                <a:spcPts val="0"/>
              </a:spcAft>
              <a:buSzPts val="1400"/>
              <a:buNone/>
              <a:defRPr sz="4400" b="0" i="0" u="none" strike="noStrike" cap="none">
                <a:solidFill>
                  <a:schemeClr val="dk1"/>
                </a:solidFill>
                <a:latin typeface="Open Sans"/>
                <a:ea typeface="Open Sans"/>
                <a:cs typeface="Open Sans"/>
                <a:sym typeface="Open Sans"/>
              </a:defRPr>
            </a:lvl9pPr>
          </a:lstStyle>
          <a:p>
            <a:endParaRPr/>
          </a:p>
        </p:txBody>
      </p:sp>
      <p:sp>
        <p:nvSpPr>
          <p:cNvPr id="19" name="Google Shape;19;p8"/>
          <p:cNvSpPr txBox="1">
            <a:spLocks noGrp="1"/>
          </p:cNvSpPr>
          <p:nvPr>
            <p:ph type="body" idx="1"/>
          </p:nvPr>
        </p:nvSpPr>
        <p:spPr>
          <a:xfrm>
            <a:off x="609600" y="1545167"/>
            <a:ext cx="10972800" cy="4455584"/>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618E7C"/>
              </a:buClr>
              <a:buSzPts val="2000"/>
              <a:buFont typeface="Noto Sans Symbols"/>
              <a:buChar char="▪"/>
              <a:defRPr sz="2000">
                <a:solidFill>
                  <a:srgbClr val="5F5F5F"/>
                </a:solidFill>
              </a:defRPr>
            </a:lvl1pPr>
            <a:lvl2pPr marL="914400" lvl="1" indent="-355600" algn="l">
              <a:spcBef>
                <a:spcPts val="400"/>
              </a:spcBef>
              <a:spcAft>
                <a:spcPts val="0"/>
              </a:spcAft>
              <a:buClr>
                <a:srgbClr val="B45340"/>
              </a:buClr>
              <a:buSzPts val="2000"/>
              <a:buChar char="–"/>
              <a:defRPr sz="2000">
                <a:solidFill>
                  <a:srgbClr val="5F5F5F"/>
                </a:solidFill>
              </a:defRPr>
            </a:lvl2pPr>
            <a:lvl3pPr marL="1371600" lvl="2" indent="-355600" algn="l">
              <a:spcBef>
                <a:spcPts val="400"/>
              </a:spcBef>
              <a:spcAft>
                <a:spcPts val="0"/>
              </a:spcAft>
              <a:buClr>
                <a:srgbClr val="5A4099"/>
              </a:buClr>
              <a:buSzPts val="2000"/>
              <a:buChar char="•"/>
              <a:defRPr sz="2000">
                <a:solidFill>
                  <a:srgbClr val="5F5F5F"/>
                </a:solidFill>
              </a:defRPr>
            </a:lvl3pPr>
            <a:lvl4pPr marL="1828800" lvl="3" indent="-355600" algn="l">
              <a:spcBef>
                <a:spcPts val="400"/>
              </a:spcBef>
              <a:spcAft>
                <a:spcPts val="0"/>
              </a:spcAft>
              <a:buClr>
                <a:srgbClr val="5F5F5F"/>
              </a:buClr>
              <a:buSzPts val="2000"/>
              <a:buChar char="–"/>
              <a:defRPr sz="2000">
                <a:solidFill>
                  <a:srgbClr val="5F5F5F"/>
                </a:solidFill>
              </a:defRPr>
            </a:lvl4pPr>
            <a:lvl5pPr marL="2286000" lvl="4" indent="-355600" algn="l">
              <a:spcBef>
                <a:spcPts val="400"/>
              </a:spcBef>
              <a:spcAft>
                <a:spcPts val="0"/>
              </a:spcAft>
              <a:buClr>
                <a:srgbClr val="5F5F5F"/>
              </a:buClr>
              <a:buSzPts val="2000"/>
              <a:buChar char="»"/>
              <a:defRPr sz="2000">
                <a:solidFill>
                  <a:srgbClr val="5F5F5F"/>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8"/>
          <p:cNvPicPr preferRelativeResize="0"/>
          <p:nvPr/>
        </p:nvPicPr>
        <p:blipFill rotWithShape="1">
          <a:blip r:embed="rId2">
            <a:alphaModFix/>
          </a:blip>
          <a:srcRect/>
          <a:stretch/>
        </p:blipFill>
        <p:spPr>
          <a:xfrm>
            <a:off x="0" y="6723731"/>
            <a:ext cx="12192000" cy="120721"/>
          </a:xfrm>
          <a:prstGeom prst="rect">
            <a:avLst/>
          </a:prstGeom>
          <a:noFill/>
          <a:ln>
            <a:noFill/>
          </a:ln>
        </p:spPr>
      </p:pic>
    </p:spTree>
    <p:extLst>
      <p:ext uri="{BB962C8B-B14F-4D97-AF65-F5344CB8AC3E}">
        <p14:creationId xmlns:p14="http://schemas.microsoft.com/office/powerpoint/2010/main" val="10674039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r">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graphicFrame>
        <p:nvGraphicFramePr>
          <p:cNvPr id="9" name="Object 3"/>
          <p:cNvGraphicFramePr>
            <a:graphicFrameLocks noChangeAspect="1"/>
          </p:cNvGraphicFramePr>
          <p:nvPr userDrawn="1"/>
        </p:nvGraphicFramePr>
        <p:xfrm>
          <a:off x="203200" y="5410200"/>
          <a:ext cx="1727200" cy="1181100"/>
        </p:xfrm>
        <a:graphic>
          <a:graphicData uri="http://schemas.openxmlformats.org/presentationml/2006/ole">
            <mc:AlternateContent xmlns:mc="http://schemas.openxmlformats.org/markup-compatibility/2006">
              <mc:Choice xmlns:v="urn:schemas-microsoft-com:vml" Requires="v">
                <p:oleObj name="Acrobat Document" r:id="rId2" imgW="2221560" imgH="2025000" progId="AcroExch.Document.7">
                  <p:embed/>
                </p:oleObj>
              </mc:Choice>
              <mc:Fallback>
                <p:oleObj name="Acrobat Document" r:id="rId2" imgW="2221560" imgH="2025000" progId="AcroExch.Document.7">
                  <p:embed/>
                  <p:pic>
                    <p:nvPicPr>
                      <p:cNvPr id="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410200"/>
                        <a:ext cx="1727200" cy="1181100"/>
                      </a:xfrm>
                      <a:prstGeom prst="rect">
                        <a:avLst/>
                      </a:prstGeom>
                      <a:noFill/>
                      <a:ln w="31750">
                        <a:solidFill>
                          <a:srgbClr val="6600CC"/>
                        </a:solidFill>
                        <a:miter lim="800000"/>
                        <a:headEnd/>
                        <a:tailEnd/>
                      </a:ln>
                      <a:extLst>
                        <a:ext uri="{909E8E84-426E-40DD-AFC4-6F175D3DCCD1}">
                          <a14:hiddenFill xmlns:a14="http://schemas.microsoft.com/office/drawing/2010/main">
                            <a:solidFill>
                              <a:srgbClr val="BBE0E3"/>
                            </a:solidFill>
                          </a14:hiddenFill>
                        </a:ext>
                      </a:extLst>
                    </p:spPr>
                  </p:pic>
                </p:oleObj>
              </mc:Fallback>
            </mc:AlternateContent>
          </a:graphicData>
        </a:graphic>
      </p:graphicFrame>
    </p:spTree>
    <p:extLst>
      <p:ext uri="{BB962C8B-B14F-4D97-AF65-F5344CB8AC3E}">
        <p14:creationId xmlns:p14="http://schemas.microsoft.com/office/powerpoint/2010/main" val="33521723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Rectangle 4"/>
          <p:cNvSpPr/>
          <p:nvPr userDrawn="1"/>
        </p:nvSpPr>
        <p:spPr>
          <a:xfrm flipV="1">
            <a:off x="0" y="990600"/>
            <a:ext cx="10058400" cy="152400"/>
          </a:xfrm>
          <a:prstGeom prst="rect">
            <a:avLst/>
          </a:prstGeom>
          <a:solidFill>
            <a:srgbClr val="823D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srgbClr val="7030A0"/>
              </a:solidFill>
            </a:endParaRPr>
          </a:p>
        </p:txBody>
      </p:sp>
      <p:sp>
        <p:nvSpPr>
          <p:cNvPr id="3" name="Content Placeholder 2"/>
          <p:cNvSpPr>
            <a:spLocks noGrp="1"/>
          </p:cNvSpPr>
          <p:nvPr>
            <p:ph sz="half" idx="1"/>
          </p:nvPr>
        </p:nvSpPr>
        <p:spPr>
          <a:xfrm>
            <a:off x="609600" y="1600201"/>
            <a:ext cx="5384800" cy="4525963"/>
          </a:xfrm>
        </p:spPr>
        <p:txBody>
          <a:bodyPr/>
          <a:lstStyle>
            <a:lvl1pPr>
              <a:buClr>
                <a:srgbClr val="7030A0"/>
              </a:buClr>
              <a:defRPr sz="2800"/>
            </a:lvl1pPr>
            <a:lvl2pPr>
              <a:defRPr sz="2400"/>
            </a:lvl2pPr>
            <a:lvl3pPr>
              <a:buClr>
                <a:srgbClr val="26AB84"/>
              </a:buCl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13"/>
          </p:nvPr>
        </p:nvSpPr>
        <p:spPr>
          <a:xfrm>
            <a:off x="6197600" y="1600201"/>
            <a:ext cx="5384800" cy="4525963"/>
          </a:xfrm>
        </p:spPr>
        <p:txBody>
          <a:bodyPr/>
          <a:lstStyle>
            <a:lvl1pPr>
              <a:buClr>
                <a:srgbClr val="7030A0"/>
              </a:buClr>
              <a:defRPr sz="2800"/>
            </a:lvl1pPr>
            <a:lvl2pPr>
              <a:defRPr sz="2400"/>
            </a:lvl2pPr>
            <a:lvl3pPr>
              <a:buClr>
                <a:srgbClr val="26AB84"/>
              </a:buCl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2"/>
          <p:cNvSpPr>
            <a:spLocks noGrp="1"/>
          </p:cNvSpPr>
          <p:nvPr>
            <p:ph type="title"/>
          </p:nvPr>
        </p:nvSpPr>
        <p:spPr>
          <a:xfrm>
            <a:off x="203200" y="304800"/>
            <a:ext cx="10972800" cy="685800"/>
          </a:xfrm>
        </p:spPr>
        <p:txBody>
          <a:bodyPr>
            <a:noAutofit/>
          </a:bodyPr>
          <a:lstStyle>
            <a:lvl1pPr algn="l">
              <a:defRPr lang="en-US" sz="5400" kern="1200" spc="0" dirty="0" smtClean="0">
                <a:solidFill>
                  <a:srgbClr val="26AB84"/>
                </a:solidFill>
                <a:latin typeface="Century Gothic" pitchFamily="34" charset="0"/>
                <a:ea typeface="+mn-ea"/>
                <a:cs typeface="+mn-cs"/>
              </a:defRPr>
            </a:lvl1pPr>
          </a:lstStyle>
          <a:p>
            <a:r>
              <a:rPr lang="en-US"/>
              <a:t>Click to edit Master title style</a:t>
            </a:r>
            <a:endParaRPr lang="en-US" dirty="0"/>
          </a:p>
        </p:txBody>
      </p:sp>
      <p:pic>
        <p:nvPicPr>
          <p:cNvPr id="2" name="Google Shape;25;p31" descr="A picture containing text, person, indoor&#10;&#10;Description automatically generated">
            <a:extLst>
              <a:ext uri="{FF2B5EF4-FFF2-40B4-BE49-F238E27FC236}">
                <a16:creationId xmlns:a16="http://schemas.microsoft.com/office/drawing/2014/main" id="{B5923E34-7B54-4D08-8FAE-7E2C79277650}"/>
              </a:ext>
            </a:extLst>
          </p:cNvPr>
          <p:cNvPicPr preferRelativeResize="0"/>
          <p:nvPr userDrawn="1"/>
        </p:nvPicPr>
        <p:blipFill rotWithShape="1">
          <a:blip r:embed="rId2">
            <a:alphaModFix/>
          </a:blip>
          <a:srcRect/>
          <a:stretch/>
        </p:blipFill>
        <p:spPr>
          <a:xfrm>
            <a:off x="10538408" y="5647970"/>
            <a:ext cx="1275184" cy="956388"/>
          </a:xfrm>
          <a:prstGeom prst="rect">
            <a:avLst/>
          </a:prstGeom>
          <a:noFill/>
          <a:ln>
            <a:noFill/>
          </a:ln>
        </p:spPr>
      </p:pic>
    </p:spTree>
    <p:extLst>
      <p:ext uri="{BB962C8B-B14F-4D97-AF65-F5344CB8AC3E}">
        <p14:creationId xmlns:p14="http://schemas.microsoft.com/office/powerpoint/2010/main" val="4221203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20"/>
        <p:cNvGrpSpPr/>
        <p:nvPr/>
      </p:nvGrpSpPr>
      <p:grpSpPr>
        <a:xfrm>
          <a:off x="0" y="0"/>
          <a:ext cx="0" cy="0"/>
          <a:chOff x="0" y="0"/>
          <a:chExt cx="0" cy="0"/>
        </a:xfrm>
      </p:grpSpPr>
      <p:sp>
        <p:nvSpPr>
          <p:cNvPr id="21" name="Google Shape;21;p31"/>
          <p:cNvSpPr/>
          <p:nvPr/>
        </p:nvSpPr>
        <p:spPr>
          <a:xfrm rot="10800000" flipH="1">
            <a:off x="0" y="990600"/>
            <a:ext cx="10058400" cy="152400"/>
          </a:xfrm>
          <a:prstGeom prst="rect">
            <a:avLst/>
          </a:prstGeom>
          <a:solidFill>
            <a:srgbClr val="823D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030A0"/>
              </a:solidFill>
              <a:latin typeface="Calibri"/>
              <a:ea typeface="Calibri"/>
              <a:cs typeface="Calibri"/>
              <a:sym typeface="Calibri"/>
            </a:endParaRPr>
          </a:p>
        </p:txBody>
      </p:sp>
      <p:sp>
        <p:nvSpPr>
          <p:cNvPr id="22" name="Google Shape;22;p31"/>
          <p:cNvSpPr txBox="1">
            <a:spLocks noGrp="1"/>
          </p:cNvSpPr>
          <p:nvPr>
            <p:ph type="body" idx="1"/>
          </p:nvPr>
        </p:nvSpPr>
        <p:spPr>
          <a:xfrm>
            <a:off x="609600" y="1600201"/>
            <a:ext cx="59944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7030A0"/>
              </a:buClr>
              <a:buSzPts val="2400"/>
              <a:buChar char="•"/>
              <a:defRPr sz="2400"/>
            </a:lvl1pPr>
            <a:lvl2pPr marL="914400" lvl="1" indent="-381000" algn="l">
              <a:spcBef>
                <a:spcPts val="480"/>
              </a:spcBef>
              <a:spcAft>
                <a:spcPts val="0"/>
              </a:spcAft>
              <a:buClr>
                <a:schemeClr val="dk1"/>
              </a:buClr>
              <a:buSzPts val="2400"/>
              <a:buChar char="–"/>
              <a:defRPr sz="2400"/>
            </a:lvl2pPr>
            <a:lvl3pPr marL="1371600" lvl="2" indent="-381000" algn="l">
              <a:spcBef>
                <a:spcPts val="480"/>
              </a:spcBef>
              <a:spcAft>
                <a:spcPts val="0"/>
              </a:spcAft>
              <a:buClr>
                <a:srgbClr val="26AB84"/>
              </a:buClr>
              <a:buSzPts val="2400"/>
              <a:buChar char="•"/>
              <a:defRPr sz="2400"/>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31"/>
          <p:cNvSpPr>
            <a:spLocks noGrp="1"/>
          </p:cNvSpPr>
          <p:nvPr>
            <p:ph type="pic" idx="2"/>
          </p:nvPr>
        </p:nvSpPr>
        <p:spPr>
          <a:xfrm>
            <a:off x="7010400" y="1600200"/>
            <a:ext cx="4572000" cy="4038600"/>
          </a:xfrm>
          <a:prstGeom prst="rect">
            <a:avLst/>
          </a:prstGeom>
          <a:noFill/>
          <a:ln>
            <a:noFill/>
          </a:ln>
        </p:spPr>
      </p:sp>
      <p:sp>
        <p:nvSpPr>
          <p:cNvPr id="24" name="Google Shape;24;p31"/>
          <p:cNvSpPr txBox="1">
            <a:spLocks noGrp="1"/>
          </p:cNvSpPr>
          <p:nvPr>
            <p:ph type="title"/>
          </p:nvPr>
        </p:nvSpPr>
        <p:spPr>
          <a:xfrm>
            <a:off x="203200" y="304800"/>
            <a:ext cx="10972800" cy="6858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26AB84"/>
              </a:buClr>
              <a:buSzPts val="5400"/>
              <a:buFont typeface="Century Gothic"/>
              <a:buNone/>
              <a:defRPr sz="5400">
                <a:solidFill>
                  <a:srgbClr val="26AB8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5" name="Google Shape;25;p31" descr="A picture containing text, person, indoor&#10;&#10;Description automatically generated"/>
          <p:cNvPicPr preferRelativeResize="0"/>
          <p:nvPr/>
        </p:nvPicPr>
        <p:blipFill rotWithShape="1">
          <a:blip r:embed="rId2">
            <a:alphaModFix/>
          </a:blip>
          <a:srcRect/>
          <a:stretch/>
        </p:blipFill>
        <p:spPr>
          <a:xfrm>
            <a:off x="10538408" y="5647970"/>
            <a:ext cx="1275184" cy="956388"/>
          </a:xfrm>
          <a:prstGeom prst="rect">
            <a:avLst/>
          </a:prstGeom>
          <a:noFill/>
          <a:ln>
            <a:noFill/>
          </a:ln>
        </p:spPr>
      </p:pic>
    </p:spTree>
    <p:extLst>
      <p:ext uri="{BB962C8B-B14F-4D97-AF65-F5344CB8AC3E}">
        <p14:creationId xmlns:p14="http://schemas.microsoft.com/office/powerpoint/2010/main" val="15554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4F809-808D-4E6D-9C6D-3F5D50DE070D}" type="datetimeFigureOut">
              <a:rPr lang="en-US" smtClean="0"/>
              <a:t>4/1/2024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DD4643-4033-4EF3-A36A-47E2792D180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4F809-808D-4E6D-9C6D-3F5D50DE070D}" type="datetimeFigureOut">
              <a:rPr lang="en-US" smtClean="0"/>
              <a:t>4/1/2024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D4643-4033-4EF3-A36A-47E2792D180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www.cdc.gov/ActEarly/Materials" TargetMode="Externa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jpeg"/><Relationship Id="rId10" Type="http://schemas.openxmlformats.org/officeDocument/2006/relationships/image" Target="../media/image23.JP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hyperlink" Target="http://wwwdev.cdc.gov/NCBDDD/actearly/AmazingMeInteractive/index.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cdc.gov/ActEarly/Orders" TargetMode="Externa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3.JP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ncbddd/actearly/freematerials.html"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5.jpeg"/><Relationship Id="rId1" Type="http://schemas.openxmlformats.org/officeDocument/2006/relationships/slideLayout" Target="../slideLayouts/slideLayout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cdc.gov/ncbddd/actearly/milestones-app.html" TargetMode="External"/><Relationship Id="rId7"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cdc.gov/ActEarly" TargetMode="External"/><Relationship Id="rId5" Type="http://schemas.openxmlformats.org/officeDocument/2006/relationships/hyperlink" Target="https://www.cdc.gov/ncbddd/actearly/milestones/digital-online-checklist.html" TargetMode="External"/><Relationship Id="rId4" Type="http://schemas.openxmlformats.org/officeDocument/2006/relationships/hyperlink" Target="https://www.cdc.gov/ActEarly/Orders" TargetMode="External"/><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ncbddd/actearly/parents/states.html"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www.cdc.gov/ActEarly/Ambassadors"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mailto:ActEarly@cdc.gov"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www.zerotothree.org/resource/millennial-connections-executive-summa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ww.cdc.gov/ncbddd/actearly/milestones/milestones-in-action.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E201A-DA43-42B3-9971-38EA756C7CC2}"/>
              </a:ext>
            </a:extLst>
          </p:cNvPr>
          <p:cNvSpPr>
            <a:spLocks noGrp="1"/>
          </p:cNvSpPr>
          <p:nvPr>
            <p:ph type="body" sz="quarter" idx="10"/>
          </p:nvPr>
        </p:nvSpPr>
        <p:spPr>
          <a:xfrm>
            <a:off x="191309" y="3077395"/>
            <a:ext cx="11809377" cy="3136810"/>
          </a:xfrm>
        </p:spPr>
        <p:txBody>
          <a:bodyPr>
            <a:normAutofit fontScale="40000" lnSpcReduction="20000"/>
          </a:bodyPr>
          <a:lstStyle/>
          <a:p>
            <a:pPr>
              <a:lnSpc>
                <a:spcPct val="120000"/>
              </a:lnSpc>
            </a:pPr>
            <a:r>
              <a:rPr lang="en-US" sz="9000" b="1" dirty="0"/>
              <a:t>MILESTONES MATTER: UNDERSTANDING YOUR CHILD’S DEVELOPMENT</a:t>
            </a:r>
            <a:endParaRPr lang="en-US" sz="12800" b="1" dirty="0"/>
          </a:p>
          <a:p>
            <a:endParaRPr lang="en-US" sz="9000" dirty="0"/>
          </a:p>
          <a:p>
            <a:endParaRPr lang="en-US" sz="5500" dirty="0"/>
          </a:p>
          <a:p>
            <a:endParaRPr lang="en-US" sz="5500" dirty="0"/>
          </a:p>
          <a:p>
            <a:endParaRPr lang="en-US" dirty="0"/>
          </a:p>
          <a:p>
            <a:r>
              <a:rPr lang="en-US" dirty="0"/>
              <a:t>An</a:t>
            </a:r>
          </a:p>
        </p:txBody>
      </p:sp>
      <p:sp>
        <p:nvSpPr>
          <p:cNvPr id="4" name="TextBox 3">
            <a:extLst>
              <a:ext uri="{FF2B5EF4-FFF2-40B4-BE49-F238E27FC236}">
                <a16:creationId xmlns:a16="http://schemas.microsoft.com/office/drawing/2014/main" id="{56254292-408C-45B1-9209-9A1BD3D78581}"/>
              </a:ext>
            </a:extLst>
          </p:cNvPr>
          <p:cNvSpPr txBox="1"/>
          <p:nvPr/>
        </p:nvSpPr>
        <p:spPr>
          <a:xfrm>
            <a:off x="441434" y="4026456"/>
            <a:ext cx="11559251" cy="1231106"/>
          </a:xfrm>
          <a:prstGeom prst="rect">
            <a:avLst/>
          </a:prstGeom>
          <a:noFill/>
        </p:spPr>
        <p:txBody>
          <a:bodyPr wrap="square" lIns="91440" tIns="45720" rIns="91440" bIns="45720" rtlCol="0" anchor="t">
            <a:spAutoFit/>
          </a:bodyPr>
          <a:lstStyle/>
          <a:p>
            <a:pPr algn="ctr"/>
            <a:endParaRPr lang="en-US" sz="2600" dirty="0"/>
          </a:p>
          <a:p>
            <a:pPr algn="ctr"/>
            <a:r>
              <a:rPr lang="en-US" sz="2400" b="1" dirty="0"/>
              <a:t>[Enter presenters' information here]</a:t>
            </a:r>
            <a:endParaRPr lang="en-US" sz="2000" dirty="0"/>
          </a:p>
          <a:p>
            <a:pPr algn="ctr"/>
            <a:endParaRPr lang="en-US" sz="2400" i="1" dirty="0">
              <a:solidFill>
                <a:schemeClr val="bg1">
                  <a:lumMod val="65000"/>
                </a:schemeClr>
              </a:solidFill>
            </a:endParaRPr>
          </a:p>
        </p:txBody>
      </p:sp>
    </p:spTree>
    <p:extLst>
      <p:ext uri="{BB962C8B-B14F-4D97-AF65-F5344CB8AC3E}">
        <p14:creationId xmlns:p14="http://schemas.microsoft.com/office/powerpoint/2010/main" val="1437921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435142" y="3204417"/>
            <a:ext cx="11321716" cy="1258387"/>
          </a:xfrm>
        </p:spPr>
        <p:txBody>
          <a:bodyPr>
            <a:noAutofit/>
          </a:bodyPr>
          <a:lstStyle/>
          <a:p>
            <a:pPr>
              <a:lnSpc>
                <a:spcPct val="120000"/>
              </a:lnSpc>
            </a:pPr>
            <a:r>
              <a:rPr lang="en-US" sz="3600" b="1" dirty="0"/>
              <a:t>CDC’S FREE TOOLS CAN HELP YOU</a:t>
            </a:r>
          </a:p>
        </p:txBody>
      </p:sp>
    </p:spTree>
    <p:extLst>
      <p:ext uri="{BB962C8B-B14F-4D97-AF65-F5344CB8AC3E}">
        <p14:creationId xmlns:p14="http://schemas.microsoft.com/office/powerpoint/2010/main" val="254877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Title 2">
            <a:extLst>
              <a:ext uri="{FF2B5EF4-FFF2-40B4-BE49-F238E27FC236}">
                <a16:creationId xmlns:a16="http://schemas.microsoft.com/office/drawing/2014/main" id="{C7CD41FE-70C2-4206-BF00-E25B91F4944C}"/>
              </a:ext>
            </a:extLst>
          </p:cNvPr>
          <p:cNvSpPr>
            <a:spLocks noGrp="1"/>
          </p:cNvSpPr>
          <p:nvPr>
            <p:ph type="title"/>
          </p:nvPr>
        </p:nvSpPr>
        <p:spPr>
          <a:xfrm>
            <a:off x="464949" y="221617"/>
            <a:ext cx="9319648" cy="685800"/>
          </a:xfrm>
        </p:spPr>
        <p:txBody>
          <a:bodyPr/>
          <a:lstStyle/>
          <a:p>
            <a:r>
              <a:rPr lang="en-US" sz="4000" dirty="0"/>
              <a:t>CDC’s</a:t>
            </a:r>
            <a:r>
              <a:rPr lang="en-US" sz="3600" dirty="0"/>
              <a:t> </a:t>
            </a:r>
            <a:r>
              <a:rPr lang="en-US" sz="4000" dirty="0"/>
              <a:t>Milestone</a:t>
            </a:r>
            <a:r>
              <a:rPr lang="en-US" sz="3600" dirty="0"/>
              <a:t> </a:t>
            </a:r>
            <a:r>
              <a:rPr lang="en-US" sz="4000" dirty="0"/>
              <a:t>Materials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0F621D2-9E7D-4F3C-AF59-27B6BE5C322E}"/>
              </a:ext>
            </a:extLst>
          </p:cNvPr>
          <p:cNvPicPr>
            <a:picLocks noChangeAspect="1"/>
          </p:cNvPicPr>
          <p:nvPr/>
        </p:nvPicPr>
        <p:blipFill>
          <a:blip r:embed="rId3"/>
          <a:stretch>
            <a:fillRect/>
          </a:stretch>
        </p:blipFill>
        <p:spPr>
          <a:xfrm>
            <a:off x="1352399" y="2085426"/>
            <a:ext cx="2329918" cy="3944555"/>
          </a:xfrm>
          <a:prstGeom prst="rect">
            <a:avLst/>
          </a:prstGeom>
        </p:spPr>
      </p:pic>
      <p:pic>
        <p:nvPicPr>
          <p:cNvPr id="2" name="Picture 1">
            <a:extLst>
              <a:ext uri="{FF2B5EF4-FFF2-40B4-BE49-F238E27FC236}">
                <a16:creationId xmlns:a16="http://schemas.microsoft.com/office/drawing/2014/main" id="{295E122A-2387-4757-B9D0-F2779E23C599}"/>
              </a:ext>
            </a:extLst>
          </p:cNvPr>
          <p:cNvPicPr>
            <a:picLocks noChangeAspect="1"/>
          </p:cNvPicPr>
          <p:nvPr/>
        </p:nvPicPr>
        <p:blipFill>
          <a:blip r:embed="rId4"/>
          <a:stretch>
            <a:fillRect/>
          </a:stretch>
        </p:blipFill>
        <p:spPr>
          <a:xfrm>
            <a:off x="7925021" y="2539727"/>
            <a:ext cx="2289310" cy="3225642"/>
          </a:xfrm>
          <a:prstGeom prst="rect">
            <a:avLst/>
          </a:prstGeom>
          <a:ln w="28575">
            <a:solidFill>
              <a:srgbClr val="5A4099"/>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5D439A4-5020-467A-B202-65A1A6A95D15}"/>
              </a:ext>
            </a:extLst>
          </p:cNvPr>
          <p:cNvPicPr>
            <a:picLocks noChangeAspect="1"/>
          </p:cNvPicPr>
          <p:nvPr/>
        </p:nvPicPr>
        <p:blipFill>
          <a:blip r:embed="rId5"/>
          <a:stretch>
            <a:fillRect/>
          </a:stretch>
        </p:blipFill>
        <p:spPr>
          <a:xfrm>
            <a:off x="4076053" y="2006949"/>
            <a:ext cx="3084163" cy="4009952"/>
          </a:xfrm>
          <a:prstGeom prst="rect">
            <a:avLst/>
          </a:prstGeom>
          <a:ln w="28575">
            <a:solidFill>
              <a:srgbClr val="5A4099"/>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BF6BB30-1DD8-48CD-913A-B67ECBEBADE5}"/>
              </a:ext>
            </a:extLst>
          </p:cNvPr>
          <p:cNvSpPr txBox="1"/>
          <p:nvPr/>
        </p:nvSpPr>
        <p:spPr>
          <a:xfrm flipH="1">
            <a:off x="2535210" y="6246448"/>
            <a:ext cx="6165848" cy="584775"/>
          </a:xfrm>
          <a:prstGeom prst="rect">
            <a:avLst/>
          </a:prstGeom>
          <a:noFill/>
        </p:spPr>
        <p:txBody>
          <a:bodyPr wrap="square" rtlCol="0">
            <a:spAutoFit/>
          </a:bodyPr>
          <a:lstStyle/>
          <a:p>
            <a:pPr algn="ctr"/>
            <a:r>
              <a:rPr lang="en-US" sz="3200" dirty="0">
                <a:hlinkClick r:id="rId6"/>
              </a:rPr>
              <a:t>www.cdc.gov/ActEarly/Materials</a:t>
            </a:r>
            <a:endParaRPr lang="en-US" sz="3200" dirty="0"/>
          </a:p>
        </p:txBody>
      </p:sp>
      <p:sp>
        <p:nvSpPr>
          <p:cNvPr id="8" name="TextBox 7">
            <a:extLst>
              <a:ext uri="{FF2B5EF4-FFF2-40B4-BE49-F238E27FC236}">
                <a16:creationId xmlns:a16="http://schemas.microsoft.com/office/drawing/2014/main" id="{D23E2B27-A503-410E-8CA6-695180DF066C}"/>
              </a:ext>
            </a:extLst>
          </p:cNvPr>
          <p:cNvSpPr txBox="1"/>
          <p:nvPr/>
        </p:nvSpPr>
        <p:spPr>
          <a:xfrm>
            <a:off x="294468" y="1308518"/>
            <a:ext cx="11003796" cy="523220"/>
          </a:xfrm>
          <a:prstGeom prst="rect">
            <a:avLst/>
          </a:prstGeom>
          <a:noFill/>
        </p:spPr>
        <p:txBody>
          <a:bodyPr wrap="square">
            <a:spAutoFit/>
          </a:bodyPr>
          <a:lstStyle/>
          <a:p>
            <a:pPr algn="ctr"/>
            <a:r>
              <a:rPr lang="en-US" sz="2800" b="1" dirty="0"/>
              <a:t>Free Tools for Monitoring Children’s Development</a:t>
            </a:r>
          </a:p>
        </p:txBody>
      </p:sp>
      <p:sp>
        <p:nvSpPr>
          <p:cNvPr id="7" name="Rectangle 6">
            <a:extLst>
              <a:ext uri="{FF2B5EF4-FFF2-40B4-BE49-F238E27FC236}">
                <a16:creationId xmlns:a16="http://schemas.microsoft.com/office/drawing/2014/main" id="{16B8FD8B-5E8E-4FFE-99EC-6F042C0AD49A}"/>
              </a:ext>
            </a:extLst>
          </p:cNvPr>
          <p:cNvSpPr/>
          <p:nvPr/>
        </p:nvSpPr>
        <p:spPr>
          <a:xfrm>
            <a:off x="10543679" y="5454128"/>
            <a:ext cx="1509170" cy="137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C9F3C-E0AA-41DE-A6D1-4C126519F4F9}"/>
              </a:ext>
            </a:extLst>
          </p:cNvPr>
          <p:cNvPicPr>
            <a:picLocks noChangeAspect="1"/>
          </p:cNvPicPr>
          <p:nvPr/>
        </p:nvPicPr>
        <p:blipFill>
          <a:blip r:embed="rId3"/>
          <a:stretch>
            <a:fillRect/>
          </a:stretch>
        </p:blipFill>
        <p:spPr>
          <a:xfrm>
            <a:off x="3196699" y="4849236"/>
            <a:ext cx="2733206" cy="1767049"/>
          </a:xfrm>
          <a:prstGeom prst="rect">
            <a:avLst/>
          </a:prstGeom>
        </p:spPr>
      </p:pic>
      <p:pic>
        <p:nvPicPr>
          <p:cNvPr id="24" name="Picture 23" descr="CDC_AUT_LearnSigns_HiRes"/>
          <p:cNvPicPr/>
          <p:nvPr/>
        </p:nvPicPr>
        <p:blipFill rotWithShape="1">
          <a:blip r:embed="rId4" cstate="print"/>
          <a:srcRect r="30356"/>
          <a:stretch/>
        </p:blipFill>
        <p:spPr bwMode="auto">
          <a:xfrm>
            <a:off x="4629238" y="3376900"/>
            <a:ext cx="4935340" cy="885825"/>
          </a:xfrm>
          <a:prstGeom prst="rect">
            <a:avLst/>
          </a:prstGeom>
          <a:noFill/>
          <a:ln w="9525">
            <a:noFill/>
            <a:miter lim="800000"/>
            <a:headEnd/>
            <a:tailEnd/>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608" y="2516393"/>
            <a:ext cx="1972651" cy="2219232"/>
          </a:xfrm>
          <a:prstGeom prst="rect">
            <a:avLst/>
          </a:prstGeom>
          <a:effectLst>
            <a:outerShdw blurRad="279400" dist="50800" dir="5400000" sx="101000" sy="101000" algn="ctr" rotWithShape="0">
              <a:srgbClr val="000000">
                <a:alpha val="43137"/>
              </a:srgbClr>
            </a:outerShdw>
          </a:effectLst>
        </p:spPr>
      </p:pic>
      <p:pic>
        <p:nvPicPr>
          <p:cNvPr id="18" name="Picture 17">
            <a:extLst>
              <a:ext uri="{FF2B5EF4-FFF2-40B4-BE49-F238E27FC236}">
                <a16:creationId xmlns:a16="http://schemas.microsoft.com/office/drawing/2014/main" id="{4B3106C2-66F6-4368-82E1-2C868D95E240}"/>
              </a:ext>
            </a:extLst>
          </p:cNvPr>
          <p:cNvPicPr>
            <a:picLocks noChangeAspect="1"/>
          </p:cNvPicPr>
          <p:nvPr/>
        </p:nvPicPr>
        <p:blipFill>
          <a:blip r:embed="rId6"/>
          <a:stretch>
            <a:fillRect/>
          </a:stretch>
        </p:blipFill>
        <p:spPr>
          <a:xfrm>
            <a:off x="5949608" y="4304210"/>
            <a:ext cx="3402770" cy="2067033"/>
          </a:xfrm>
          <a:prstGeom prst="rect">
            <a:avLst/>
          </a:prstGeom>
          <a:effectLst>
            <a:outerShdw blurRad="50800" dist="38100" dir="16200000" rotWithShape="0">
              <a:prstClr val="black">
                <a:alpha val="40000"/>
              </a:prstClr>
            </a:outerShdw>
          </a:effectLst>
        </p:spPr>
      </p:pic>
      <p:pic>
        <p:nvPicPr>
          <p:cNvPr id="25" name="Picture 24" descr="Graphical user interface, text, application&#10;&#10;Description automatically generated">
            <a:extLst>
              <a:ext uri="{FF2B5EF4-FFF2-40B4-BE49-F238E27FC236}">
                <a16:creationId xmlns:a16="http://schemas.microsoft.com/office/drawing/2014/main" id="{4FE3E524-6502-4120-B1D0-D4F17641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9602" y="86675"/>
            <a:ext cx="1661699" cy="2913926"/>
          </a:xfrm>
          <a:prstGeom prst="rect">
            <a:avLst/>
          </a:prstGeom>
        </p:spPr>
      </p:pic>
      <p:pic>
        <p:nvPicPr>
          <p:cNvPr id="16" name="Picture 15"/>
          <p:cNvPicPr/>
          <p:nvPr/>
        </p:nvPicPr>
        <p:blipFill>
          <a:blip r:embed="rId8" cstate="print">
            <a:extLst>
              <a:ext uri="{28A0092B-C50C-407E-A947-70E740481C1C}">
                <a14:useLocalDpi xmlns:a14="http://schemas.microsoft.com/office/drawing/2010/main" val="0"/>
              </a:ext>
            </a:extLst>
          </a:blip>
          <a:stretch>
            <a:fillRect/>
          </a:stretch>
        </p:blipFill>
        <p:spPr>
          <a:xfrm rot="1080000">
            <a:off x="1852874" y="676086"/>
            <a:ext cx="1592265" cy="2173171"/>
          </a:xfrm>
          <a:prstGeom prst="rect">
            <a:avLst/>
          </a:prstGeom>
        </p:spPr>
      </p:pic>
      <p:pic>
        <p:nvPicPr>
          <p:cNvPr id="8" name="Picture 7" descr="Diagram&#10;&#10;Description automatically generated">
            <a:extLst>
              <a:ext uri="{FF2B5EF4-FFF2-40B4-BE49-F238E27FC236}">
                <a16:creationId xmlns:a16="http://schemas.microsoft.com/office/drawing/2014/main" id="{C2F17CD5-DBEA-495F-9AD4-28015AB90A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895" y="120235"/>
            <a:ext cx="1488678" cy="649605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263" y="4855683"/>
            <a:ext cx="2069810" cy="173263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093D191-6412-4D0B-A71F-8BB3220ED1C2}"/>
              </a:ext>
            </a:extLst>
          </p:cNvPr>
          <p:cNvPicPr>
            <a:picLocks noChangeAspect="1"/>
          </p:cNvPicPr>
          <p:nvPr/>
        </p:nvPicPr>
        <p:blipFill>
          <a:blip r:embed="rId11"/>
          <a:stretch>
            <a:fillRect/>
          </a:stretch>
        </p:blipFill>
        <p:spPr>
          <a:xfrm rot="464602">
            <a:off x="8907155" y="295731"/>
            <a:ext cx="3144773" cy="242578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ACA3B9DA-B0C7-4E45-B99F-2DB83146BD3F}"/>
              </a:ext>
            </a:extLst>
          </p:cNvPr>
          <p:cNvPicPr>
            <a:picLocks noChangeAspect="1"/>
          </p:cNvPicPr>
          <p:nvPr/>
        </p:nvPicPr>
        <p:blipFill>
          <a:blip r:embed="rId12"/>
          <a:stretch>
            <a:fillRect/>
          </a:stretch>
        </p:blipFill>
        <p:spPr>
          <a:xfrm rot="20695517">
            <a:off x="9918189" y="4318292"/>
            <a:ext cx="1595438" cy="2276475"/>
          </a:xfrm>
          <a:prstGeom prst="rect">
            <a:avLst/>
          </a:prstGeom>
          <a:effectLst>
            <a:outerShdw blurRad="50800" dist="38100" algn="l" rotWithShape="0">
              <a:prstClr val="black">
                <a:alpha val="40000"/>
              </a:prstClr>
            </a:outerShdw>
          </a:effectLst>
        </p:spPr>
      </p:pic>
      <p:pic>
        <p:nvPicPr>
          <p:cNvPr id="5" name="Picture 4">
            <a:extLst>
              <a:ext uri="{FF2B5EF4-FFF2-40B4-BE49-F238E27FC236}">
                <a16:creationId xmlns:a16="http://schemas.microsoft.com/office/drawing/2014/main" id="{063FDB72-2711-48E3-CE55-AD10BE7B61F0}"/>
              </a:ext>
            </a:extLst>
          </p:cNvPr>
          <p:cNvPicPr>
            <a:picLocks noChangeAspect="1"/>
          </p:cNvPicPr>
          <p:nvPr/>
        </p:nvPicPr>
        <p:blipFill>
          <a:blip r:embed="rId13"/>
          <a:stretch>
            <a:fillRect/>
          </a:stretch>
        </p:blipFill>
        <p:spPr>
          <a:xfrm rot="21257028">
            <a:off x="5353599" y="204181"/>
            <a:ext cx="3535601" cy="2355157"/>
          </a:xfrm>
          <a:prstGeom prst="rect">
            <a:avLst/>
          </a:prstGeom>
        </p:spPr>
      </p:pic>
      <p:pic>
        <p:nvPicPr>
          <p:cNvPr id="17" name="Picture 16" descr="Amazing Me Book">
            <a:hlinkClick r:id="rId14"/>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11410" y="2976302"/>
            <a:ext cx="2559821" cy="1732631"/>
          </a:xfrm>
          <a:prstGeom prst="rect">
            <a:avLst/>
          </a:prstGeom>
          <a:noFill/>
          <a:ln>
            <a:noFill/>
          </a:ln>
        </p:spPr>
      </p:pic>
      <p:sp>
        <p:nvSpPr>
          <p:cNvPr id="2" name="Rectangle: Rounded Corners 1">
            <a:extLst>
              <a:ext uri="{FF2B5EF4-FFF2-40B4-BE49-F238E27FC236}">
                <a16:creationId xmlns:a16="http://schemas.microsoft.com/office/drawing/2014/main" id="{5AE71416-4E10-916B-93F8-F18D039A3F2E}"/>
              </a:ext>
            </a:extLst>
          </p:cNvPr>
          <p:cNvSpPr/>
          <p:nvPr/>
        </p:nvSpPr>
        <p:spPr>
          <a:xfrm>
            <a:off x="4472571" y="2833042"/>
            <a:ext cx="2559821" cy="501205"/>
          </a:xfrm>
          <a:prstGeom prst="roundRect">
            <a:avLst/>
          </a:prstGeom>
          <a:solidFill>
            <a:srgbClr val="5A4099"/>
          </a:solidFill>
          <a:ln>
            <a:solidFill>
              <a:srgbClr val="00CC99"/>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t>www.cdc.gov/actearly</a:t>
            </a:r>
          </a:p>
        </p:txBody>
      </p:sp>
      <p:sp>
        <p:nvSpPr>
          <p:cNvPr id="6" name="Arrow: Right 5">
            <a:extLst>
              <a:ext uri="{FF2B5EF4-FFF2-40B4-BE49-F238E27FC236}">
                <a16:creationId xmlns:a16="http://schemas.microsoft.com/office/drawing/2014/main" id="{1362453E-0B66-A569-6604-BC2E1B13E271}"/>
              </a:ext>
            </a:extLst>
          </p:cNvPr>
          <p:cNvSpPr/>
          <p:nvPr/>
        </p:nvSpPr>
        <p:spPr>
          <a:xfrm rot="19469068">
            <a:off x="3916237" y="3372912"/>
            <a:ext cx="648504" cy="428400"/>
          </a:xfrm>
          <a:prstGeom prst="rightArrow">
            <a:avLst/>
          </a:prstGeom>
          <a:solidFill>
            <a:srgbClr val="5A40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0894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a:xfrm>
            <a:off x="340963" y="1316474"/>
            <a:ext cx="5950058" cy="5432156"/>
          </a:xfrm>
        </p:spPr>
        <p:txBody>
          <a:bodyPr>
            <a:normAutofit fontScale="85000" lnSpcReduction="20000"/>
          </a:bodyPr>
          <a:lstStyle/>
          <a:p>
            <a:pPr marL="0" indent="0">
              <a:lnSpc>
                <a:spcPct val="110000"/>
              </a:lnSpc>
              <a:spcAft>
                <a:spcPts val="600"/>
              </a:spcAft>
              <a:buNone/>
            </a:pPr>
            <a:r>
              <a:rPr lang="en-US" sz="2500" dirty="0"/>
              <a:t>Free, printable checklists are available online (and in the </a:t>
            </a:r>
            <a:r>
              <a:rPr lang="en-US" sz="2500" i="1" dirty="0"/>
              <a:t>Milestone Tracker </a:t>
            </a:r>
            <a:r>
              <a:rPr lang="en-US" sz="2500" dirty="0"/>
              <a:t>app) featuring</a:t>
            </a:r>
          </a:p>
          <a:p>
            <a:pPr>
              <a:lnSpc>
                <a:spcPct val="110000"/>
              </a:lnSpc>
              <a:spcAft>
                <a:spcPts val="600"/>
              </a:spcAft>
            </a:pPr>
            <a:r>
              <a:rPr lang="en-US" sz="2500" dirty="0"/>
              <a:t>Developmental milestones by domain/area of development</a:t>
            </a:r>
          </a:p>
          <a:p>
            <a:pPr lvl="1">
              <a:lnSpc>
                <a:spcPct val="110000"/>
              </a:lnSpc>
              <a:spcAft>
                <a:spcPts val="600"/>
              </a:spcAft>
            </a:pPr>
            <a:r>
              <a:rPr lang="en-US" sz="2500" dirty="0">
                <a:ea typeface="Calibri" panose="020F0502020204030204" pitchFamily="34" charset="0"/>
                <a:cs typeface="Helvetica Neue"/>
              </a:rPr>
              <a:t>Guidance on what to expect for most children by the next age checklist (up to age 5 years)</a:t>
            </a:r>
            <a:endParaRPr lang="en-US" sz="2500" dirty="0"/>
          </a:p>
          <a:p>
            <a:pPr>
              <a:lnSpc>
                <a:spcPct val="110000"/>
              </a:lnSpc>
              <a:spcAft>
                <a:spcPts val="600"/>
              </a:spcAft>
            </a:pPr>
            <a:r>
              <a:rPr lang="en-US" sz="2500" dirty="0"/>
              <a:t>Open-ended questions for you to answer</a:t>
            </a:r>
          </a:p>
          <a:p>
            <a:pPr>
              <a:lnSpc>
                <a:spcPct val="110000"/>
              </a:lnSpc>
              <a:spcAft>
                <a:spcPts val="600"/>
              </a:spcAft>
            </a:pPr>
            <a:r>
              <a:rPr lang="en-US" sz="2500" dirty="0"/>
              <a:t>Parenting tips and activities to help your child learn and grow</a:t>
            </a:r>
            <a:endParaRPr lang="en-US" sz="2500" i="1" dirty="0"/>
          </a:p>
          <a:p>
            <a:pPr>
              <a:lnSpc>
                <a:spcPct val="110000"/>
              </a:lnSpc>
              <a:spcAft>
                <a:spcPts val="600"/>
              </a:spcAft>
            </a:pPr>
            <a:r>
              <a:rPr lang="en-US" sz="2500" dirty="0"/>
              <a:t>Guidance for what to do if you have a developmental concern  </a:t>
            </a:r>
          </a:p>
          <a:p>
            <a:pPr>
              <a:lnSpc>
                <a:spcPct val="110000"/>
              </a:lnSpc>
              <a:spcAft>
                <a:spcPts val="600"/>
              </a:spcAft>
            </a:pPr>
            <a:r>
              <a:rPr lang="en-US" sz="2500" dirty="0"/>
              <a:t>Early intervention information</a:t>
            </a:r>
          </a:p>
          <a:p>
            <a:pPr>
              <a:lnSpc>
                <a:spcPct val="110000"/>
              </a:lnSpc>
              <a:spcAft>
                <a:spcPts val="600"/>
              </a:spcAft>
            </a:pPr>
            <a:r>
              <a:rPr lang="en-US" sz="2500" dirty="0"/>
              <a:t>Reminders about well visits and developmental screening</a:t>
            </a:r>
          </a:p>
          <a:p>
            <a:pPr marL="0" indent="0">
              <a:lnSpc>
                <a:spcPct val="110000"/>
              </a:lnSpc>
              <a:buNone/>
            </a:pPr>
            <a:endParaRPr lang="en-US" dirty="0"/>
          </a:p>
        </p:txBody>
      </p:sp>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dirty="0"/>
              <a:t>Milestone Checklists</a:t>
            </a:r>
          </a:p>
        </p:txBody>
      </p:sp>
      <p:pic>
        <p:nvPicPr>
          <p:cNvPr id="8" name="Picture 7">
            <a:extLst>
              <a:ext uri="{FF2B5EF4-FFF2-40B4-BE49-F238E27FC236}">
                <a16:creationId xmlns:a16="http://schemas.microsoft.com/office/drawing/2014/main" id="{DC44F3B6-3452-CBFE-5F80-7A771A06492B}"/>
              </a:ext>
            </a:extLst>
          </p:cNvPr>
          <p:cNvPicPr>
            <a:picLocks noChangeAspect="1"/>
          </p:cNvPicPr>
          <p:nvPr/>
        </p:nvPicPr>
        <p:blipFill>
          <a:blip r:embed="rId3"/>
          <a:stretch>
            <a:fillRect/>
          </a:stretch>
        </p:blipFill>
        <p:spPr>
          <a:xfrm>
            <a:off x="6463431" y="1337045"/>
            <a:ext cx="3878908" cy="5032440"/>
          </a:xfrm>
          <a:prstGeom prst="rect">
            <a:avLst/>
          </a:prstGeom>
          <a:ln w="28575">
            <a:solidFill>
              <a:srgbClr val="5A4099"/>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1585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1A177F-1B27-4685-A306-54AF8D3837AC}"/>
              </a:ext>
            </a:extLst>
          </p:cNvPr>
          <p:cNvSpPr>
            <a:spLocks noGrp="1"/>
          </p:cNvSpPr>
          <p:nvPr>
            <p:ph idx="1"/>
          </p:nvPr>
        </p:nvSpPr>
        <p:spPr>
          <a:xfrm>
            <a:off x="340963" y="1316474"/>
            <a:ext cx="6106136" cy="5432156"/>
          </a:xfrm>
        </p:spPr>
        <p:txBody>
          <a:bodyPr>
            <a:normAutofit/>
          </a:bodyPr>
          <a:lstStyle/>
          <a:p>
            <a:pPr>
              <a:lnSpc>
                <a:spcPct val="110000"/>
              </a:lnSpc>
              <a:spcAft>
                <a:spcPts val="600"/>
              </a:spcAft>
            </a:pPr>
            <a:r>
              <a:rPr lang="en-US" sz="2500" dirty="0"/>
              <a:t>Milestones highlighted throughout story</a:t>
            </a:r>
          </a:p>
          <a:p>
            <a:pPr>
              <a:lnSpc>
                <a:spcPct val="110000"/>
              </a:lnSpc>
              <a:spcAft>
                <a:spcPts val="600"/>
              </a:spcAft>
            </a:pPr>
            <a:r>
              <a:rPr lang="en-US" sz="2500" dirty="0"/>
              <a:t>Parent tips and information about when to act early on concerns</a:t>
            </a:r>
          </a:p>
          <a:p>
            <a:pPr>
              <a:lnSpc>
                <a:spcPct val="110000"/>
              </a:lnSpc>
              <a:spcAft>
                <a:spcPts val="600"/>
              </a:spcAft>
            </a:pPr>
            <a:r>
              <a:rPr lang="en-US" sz="2500" dirty="0"/>
              <a:t>Available in English and Spanish</a:t>
            </a:r>
          </a:p>
          <a:p>
            <a:pPr>
              <a:lnSpc>
                <a:spcPct val="110000"/>
              </a:lnSpc>
              <a:spcAft>
                <a:spcPts val="600"/>
              </a:spcAft>
            </a:pPr>
            <a:r>
              <a:rPr lang="en-US" sz="2500" dirty="0"/>
              <a:t>Order free books: </a:t>
            </a:r>
            <a:r>
              <a:rPr lang="en-US" sz="2500" dirty="0">
                <a:hlinkClick r:id="rId3"/>
              </a:rPr>
              <a:t>https://www.cdc.gov/ActEarly/Orders</a:t>
            </a:r>
            <a:endParaRPr lang="en-US" sz="2500" dirty="0"/>
          </a:p>
          <a:p>
            <a:pPr>
              <a:lnSpc>
                <a:spcPct val="110000"/>
              </a:lnSpc>
              <a:spcAft>
                <a:spcPts val="600"/>
              </a:spcAft>
            </a:pPr>
            <a:endParaRPr lang="en-US" sz="2500" dirty="0"/>
          </a:p>
          <a:p>
            <a:pPr>
              <a:lnSpc>
                <a:spcPct val="110000"/>
              </a:lnSpc>
              <a:spcAft>
                <a:spcPts val="600"/>
              </a:spcAft>
            </a:pPr>
            <a:endParaRPr lang="en-US" sz="2500" dirty="0"/>
          </a:p>
          <a:p>
            <a:pPr marL="0" indent="0">
              <a:lnSpc>
                <a:spcPct val="110000"/>
              </a:lnSpc>
              <a:buNone/>
            </a:pPr>
            <a:endParaRPr lang="en-US" dirty="0"/>
          </a:p>
        </p:txBody>
      </p:sp>
      <p:sp>
        <p:nvSpPr>
          <p:cNvPr id="4" name="Title 3">
            <a:extLst>
              <a:ext uri="{FF2B5EF4-FFF2-40B4-BE49-F238E27FC236}">
                <a16:creationId xmlns:a16="http://schemas.microsoft.com/office/drawing/2014/main" id="{80B74B02-F3DC-4448-8592-C94D848BC828}"/>
              </a:ext>
            </a:extLst>
          </p:cNvPr>
          <p:cNvSpPr>
            <a:spLocks noGrp="1"/>
          </p:cNvSpPr>
          <p:nvPr>
            <p:ph type="title"/>
          </p:nvPr>
        </p:nvSpPr>
        <p:spPr/>
        <p:txBody>
          <a:bodyPr/>
          <a:lstStyle/>
          <a:p>
            <a:r>
              <a:rPr lang="en-US" sz="4000" dirty="0"/>
              <a:t>Amazing Children’s Books </a:t>
            </a:r>
          </a:p>
        </p:txBody>
      </p:sp>
      <p:pic>
        <p:nvPicPr>
          <p:cNvPr id="3" name="Picture 2">
            <a:extLst>
              <a:ext uri="{FF2B5EF4-FFF2-40B4-BE49-F238E27FC236}">
                <a16:creationId xmlns:a16="http://schemas.microsoft.com/office/drawing/2014/main" id="{4F47306E-2E83-0F79-519B-B1E1324AF4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6468" y="1823844"/>
            <a:ext cx="1853211" cy="1551318"/>
          </a:xfrm>
          <a:prstGeom prst="rect">
            <a:avLst/>
          </a:prstGeom>
          <a:ln>
            <a:noFill/>
          </a:ln>
          <a:effectLst>
            <a:outerShdw blurRad="292100" dist="139700" dir="2700000" algn="tl" rotWithShape="0">
              <a:srgbClr val="333333">
                <a:alpha val="65000"/>
              </a:srgbClr>
            </a:outerShdw>
          </a:effectLst>
          <a:scene3d>
            <a:camera prst="orthographicFront">
              <a:rot lat="0" lon="0" rev="20999999"/>
            </a:camera>
            <a:lightRig rig="threePt" dir="t"/>
          </a:scene3d>
        </p:spPr>
      </p:pic>
      <p:pic>
        <p:nvPicPr>
          <p:cNvPr id="5" name="Picture 2" descr="\\cdc\project\CCHP_NCBDDD_SHARE\Act Early Team\MATERIALS\AMAZING ME\Amazing Me Cover screenshot.jpg">
            <a:extLst>
              <a:ext uri="{FF2B5EF4-FFF2-40B4-BE49-F238E27FC236}">
                <a16:creationId xmlns:a16="http://schemas.microsoft.com/office/drawing/2014/main" id="{24971550-1F41-C323-616C-907FC1EEAC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0571">
            <a:off x="6993476" y="1930057"/>
            <a:ext cx="1869295" cy="1495539"/>
          </a:xfrm>
          <a:prstGeom prst="rect">
            <a:avLst/>
          </a:prstGeom>
          <a:noFill/>
          <a:effectLst>
            <a:outerShdw blurRad="279400" dist="50800" dir="5400000" sx="102000" sy="102000" algn="ctr" rotWithShape="0">
              <a:srgbClr val="000000">
                <a:alpha val="90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BB145E7-CE46-2E40-7730-8D73220F8DF0}"/>
              </a:ext>
            </a:extLst>
          </p:cNvPr>
          <p:cNvPicPr>
            <a:picLocks noChangeAspect="1"/>
          </p:cNvPicPr>
          <p:nvPr/>
        </p:nvPicPr>
        <p:blipFill>
          <a:blip r:embed="rId6"/>
          <a:stretch>
            <a:fillRect/>
          </a:stretch>
        </p:blipFill>
        <p:spPr>
          <a:xfrm>
            <a:off x="6866264" y="3664700"/>
            <a:ext cx="1903762" cy="1594139"/>
          </a:xfrm>
          <a:prstGeom prst="rect">
            <a:avLst/>
          </a:prstGeom>
          <a:effectLst>
            <a:outerShdw blurRad="76200" dir="13500000" sy="23000" kx="1200000" algn="br" rotWithShape="0">
              <a:prstClr val="black">
                <a:alpha val="20000"/>
              </a:prstClr>
            </a:outerShdw>
          </a:effectLst>
        </p:spPr>
      </p:pic>
      <p:pic>
        <p:nvPicPr>
          <p:cNvPr id="12" name="Picture 11">
            <a:extLst>
              <a:ext uri="{FF2B5EF4-FFF2-40B4-BE49-F238E27FC236}">
                <a16:creationId xmlns:a16="http://schemas.microsoft.com/office/drawing/2014/main" id="{34FF8F09-5852-D2F4-93C5-A5935D367277}"/>
              </a:ext>
            </a:extLst>
          </p:cNvPr>
          <p:cNvPicPr>
            <a:picLocks noChangeAspect="1"/>
          </p:cNvPicPr>
          <p:nvPr/>
        </p:nvPicPr>
        <p:blipFill>
          <a:blip r:embed="rId7"/>
          <a:stretch>
            <a:fillRect/>
          </a:stretch>
        </p:blipFill>
        <p:spPr>
          <a:xfrm>
            <a:off x="9493878" y="3592574"/>
            <a:ext cx="1842444" cy="1551317"/>
          </a:xfrm>
          <a:prstGeom prst="rect">
            <a:avLst/>
          </a:prstGeom>
          <a:effectLst>
            <a:outerShdw blurRad="76200" dir="13500000" sy="23000" kx="1200000" algn="br" rotWithShape="0">
              <a:prstClr val="black">
                <a:alpha val="20000"/>
              </a:prstClr>
            </a:outerShdw>
          </a:effectLst>
        </p:spPr>
      </p:pic>
      <p:pic>
        <p:nvPicPr>
          <p:cNvPr id="14" name="Picture 13">
            <a:extLst>
              <a:ext uri="{FF2B5EF4-FFF2-40B4-BE49-F238E27FC236}">
                <a16:creationId xmlns:a16="http://schemas.microsoft.com/office/drawing/2014/main" id="{79EBF9C7-76F6-D3ED-D063-8CEF1753034A}"/>
              </a:ext>
            </a:extLst>
          </p:cNvPr>
          <p:cNvPicPr>
            <a:picLocks noChangeAspect="1"/>
          </p:cNvPicPr>
          <p:nvPr/>
        </p:nvPicPr>
        <p:blipFill>
          <a:blip r:embed="rId8"/>
          <a:stretch>
            <a:fillRect/>
          </a:stretch>
        </p:blipFill>
        <p:spPr>
          <a:xfrm>
            <a:off x="3564503" y="4681665"/>
            <a:ext cx="1716524" cy="1719721"/>
          </a:xfrm>
          <a:prstGeom prst="rect">
            <a:avLst/>
          </a:prstGeom>
          <a:effectLst>
            <a:outerShdw blurRad="76200" dir="13500000" sy="23000" kx="1200000" algn="br" rotWithShape="0">
              <a:prstClr val="black">
                <a:alpha val="20000"/>
              </a:prstClr>
            </a:outerShdw>
          </a:effectLst>
        </p:spPr>
      </p:pic>
      <p:pic>
        <p:nvPicPr>
          <p:cNvPr id="16" name="Picture 15">
            <a:extLst>
              <a:ext uri="{FF2B5EF4-FFF2-40B4-BE49-F238E27FC236}">
                <a16:creationId xmlns:a16="http://schemas.microsoft.com/office/drawing/2014/main" id="{EC5340F5-71F6-2EE1-0583-8460F1D1BFD0}"/>
              </a:ext>
            </a:extLst>
          </p:cNvPr>
          <p:cNvPicPr>
            <a:picLocks noChangeAspect="1"/>
          </p:cNvPicPr>
          <p:nvPr/>
        </p:nvPicPr>
        <p:blipFill>
          <a:blip r:embed="rId9"/>
          <a:stretch>
            <a:fillRect/>
          </a:stretch>
        </p:blipFill>
        <p:spPr>
          <a:xfrm>
            <a:off x="855678" y="4671864"/>
            <a:ext cx="1716524" cy="173932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9426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3D0B9F-8C39-47DA-AF0B-9ADB3F09772E}"/>
              </a:ext>
            </a:extLst>
          </p:cNvPr>
          <p:cNvSpPr>
            <a:spLocks noGrp="1"/>
          </p:cNvSpPr>
          <p:nvPr>
            <p:ph idx="1"/>
          </p:nvPr>
        </p:nvSpPr>
        <p:spPr>
          <a:xfrm>
            <a:off x="4726984" y="1475333"/>
            <a:ext cx="7062272" cy="4974773"/>
          </a:xfrm>
        </p:spPr>
        <p:txBody>
          <a:bodyPr>
            <a:noAutofit/>
          </a:bodyPr>
          <a:lstStyle/>
          <a:p>
            <a:pPr>
              <a:spcAft>
                <a:spcPts val="1200"/>
              </a:spcAft>
            </a:pPr>
            <a:r>
              <a:rPr lang="en-US" sz="2500" dirty="0"/>
              <a:t>Written in family-friendly language</a:t>
            </a:r>
            <a:endParaRPr lang="en-US" sz="2500" strike="sngStrike" dirty="0"/>
          </a:p>
          <a:p>
            <a:pPr>
              <a:spcAft>
                <a:spcPts val="1200"/>
              </a:spcAft>
            </a:pPr>
            <a:r>
              <a:rPr lang="en-US" sz="2500" dirty="0"/>
              <a:t>Includes milestones easy to see in your child</a:t>
            </a:r>
          </a:p>
          <a:p>
            <a:pPr>
              <a:spcAft>
                <a:spcPts val="1200"/>
              </a:spcAft>
            </a:pPr>
            <a:r>
              <a:rPr lang="en-US" sz="2500" dirty="0">
                <a:solidFill>
                  <a:srgbClr val="000000"/>
                </a:solidFill>
              </a:rPr>
              <a:t>Milestones were tested for understanding with families from diverse backgrounds</a:t>
            </a:r>
            <a:endParaRPr lang="en-US" sz="2500" dirty="0"/>
          </a:p>
          <a:p>
            <a:pPr>
              <a:spcAft>
                <a:spcPts val="1200"/>
              </a:spcAft>
            </a:pPr>
            <a:r>
              <a:rPr lang="en-US" sz="2500" dirty="0"/>
              <a:t>Available in </a:t>
            </a:r>
            <a:r>
              <a:rPr lang="en-US" sz="2500" dirty="0">
                <a:hlinkClick r:id="rId3"/>
              </a:rPr>
              <a:t>multiple languages</a:t>
            </a:r>
            <a:r>
              <a:rPr lang="en-US" sz="2500" dirty="0"/>
              <a:t> and in a variety of formats (paper, online, and app)</a:t>
            </a:r>
            <a:endParaRPr lang="en-US" sz="2500" dirty="0">
              <a:highlight>
                <a:srgbClr val="FFFF00"/>
              </a:highlight>
            </a:endParaRPr>
          </a:p>
        </p:txBody>
      </p:sp>
      <p:sp>
        <p:nvSpPr>
          <p:cNvPr id="4" name="Title 3">
            <a:extLst>
              <a:ext uri="{FF2B5EF4-FFF2-40B4-BE49-F238E27FC236}">
                <a16:creationId xmlns:a16="http://schemas.microsoft.com/office/drawing/2014/main" id="{0304F153-5082-40DF-AC76-7FAC30685B01}"/>
              </a:ext>
            </a:extLst>
          </p:cNvPr>
          <p:cNvSpPr>
            <a:spLocks noGrp="1"/>
          </p:cNvSpPr>
          <p:nvPr>
            <p:ph type="title"/>
          </p:nvPr>
        </p:nvSpPr>
        <p:spPr>
          <a:xfrm>
            <a:off x="286719" y="163796"/>
            <a:ext cx="11335786" cy="685800"/>
          </a:xfrm>
        </p:spPr>
        <p:txBody>
          <a:bodyPr/>
          <a:lstStyle/>
          <a:p>
            <a:r>
              <a:rPr lang="en-US" sz="4000" dirty="0">
                <a:latin typeface="Century Gothic"/>
              </a:rPr>
              <a:t>All Materials are Relatable and Accessible</a:t>
            </a:r>
            <a:endParaRPr lang="en-US" dirty="0">
              <a:latin typeface="Century Gothic"/>
            </a:endParaRPr>
          </a:p>
        </p:txBody>
      </p:sp>
      <p:pic>
        <p:nvPicPr>
          <p:cNvPr id="7" name="Picture Placeholder 6">
            <a:extLst>
              <a:ext uri="{FF2B5EF4-FFF2-40B4-BE49-F238E27FC236}">
                <a16:creationId xmlns:a16="http://schemas.microsoft.com/office/drawing/2014/main" id="{70723B43-0959-4C6B-8A90-FFCCB52EFF49}"/>
              </a:ext>
            </a:extLst>
          </p:cNvPr>
          <p:cNvPicPr>
            <a:picLocks noGrp="1" noChangeAspect="1"/>
          </p:cNvPicPr>
          <p:nvPr>
            <p:ph type="pic" sz="quarter" idx="10"/>
          </p:nvPr>
        </p:nvPicPr>
        <p:blipFill>
          <a:blip r:embed="rId4"/>
          <a:srcRect l="6565" r="6565"/>
          <a:stretch>
            <a:fillRect/>
          </a:stretch>
        </p:blipFill>
        <p:spPr>
          <a:xfrm>
            <a:off x="402744" y="1475333"/>
            <a:ext cx="3866185" cy="4553507"/>
          </a:xfrm>
          <a:prstGeom prst="rect">
            <a:avLst/>
          </a:prstGeom>
          <a:ln w="38100">
            <a:solidFill>
              <a:srgbClr val="5A4099"/>
            </a:solidFill>
          </a:ln>
        </p:spPr>
      </p:pic>
    </p:spTree>
    <p:extLst>
      <p:ext uri="{BB962C8B-B14F-4D97-AF65-F5344CB8AC3E}">
        <p14:creationId xmlns:p14="http://schemas.microsoft.com/office/powerpoint/2010/main" val="176942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 text, application&#10;&#10;Description automatically generated">
            <a:extLst>
              <a:ext uri="{FF2B5EF4-FFF2-40B4-BE49-F238E27FC236}">
                <a16:creationId xmlns:a16="http://schemas.microsoft.com/office/drawing/2014/main" id="{DA27AB35-7C03-456E-99C1-B42EF0209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840" y="1618838"/>
            <a:ext cx="1721158" cy="291392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A17F736-4D6E-4C26-B8F6-74DD3AC2E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994" y="1233114"/>
            <a:ext cx="1661699" cy="2913926"/>
          </a:xfrm>
          <a:prstGeom prst="rect">
            <a:avLst/>
          </a:prstGeom>
        </p:spPr>
      </p:pic>
      <p:sp>
        <p:nvSpPr>
          <p:cNvPr id="5" name="Content Placeholder 4">
            <a:extLst>
              <a:ext uri="{FF2B5EF4-FFF2-40B4-BE49-F238E27FC236}">
                <a16:creationId xmlns:a16="http://schemas.microsoft.com/office/drawing/2014/main" id="{DC709EC6-4EF5-45D4-90D8-BBC2E298772A}"/>
              </a:ext>
            </a:extLst>
          </p:cNvPr>
          <p:cNvSpPr>
            <a:spLocks noGrp="1"/>
          </p:cNvSpPr>
          <p:nvPr>
            <p:ph sz="half" idx="1"/>
          </p:nvPr>
        </p:nvSpPr>
        <p:spPr>
          <a:xfrm>
            <a:off x="609600" y="1327759"/>
            <a:ext cx="5384800" cy="4798405"/>
          </a:xfrm>
        </p:spPr>
        <p:txBody>
          <a:bodyPr>
            <a:normAutofit/>
          </a:bodyPr>
          <a:lstStyle/>
          <a:p>
            <a:r>
              <a:rPr lang="en-US" sz="2400" dirty="0"/>
              <a:t>Includes the same content as the milestone checklists </a:t>
            </a:r>
          </a:p>
          <a:p>
            <a:r>
              <a:rPr lang="en-US" sz="2400" dirty="0"/>
              <a:t>Available in English and Spanish</a:t>
            </a:r>
          </a:p>
          <a:p>
            <a:r>
              <a:rPr lang="en-US" sz="2400" dirty="0"/>
              <a:t>Available for iOS and Android phones</a:t>
            </a:r>
          </a:p>
          <a:p>
            <a:r>
              <a:rPr lang="en-US" sz="2400" dirty="0"/>
              <a:t>Interactive milestone checklists show each milestone with a photo or video</a:t>
            </a:r>
            <a:endParaRPr lang="en-US" sz="2400" strike="sngStrike" dirty="0"/>
          </a:p>
          <a:p>
            <a:r>
              <a:rPr lang="en-US" sz="2400" dirty="0"/>
              <a:t>FREE with no ads</a:t>
            </a:r>
          </a:p>
          <a:p>
            <a:r>
              <a:rPr lang="en-US" sz="2400" dirty="0"/>
              <a:t>Easy to use</a:t>
            </a:r>
          </a:p>
          <a:p>
            <a:r>
              <a:rPr lang="en-US" sz="2400" i="1" dirty="0"/>
              <a:t>Milestones in Action </a:t>
            </a:r>
            <a:r>
              <a:rPr lang="en-US" sz="2400" dirty="0"/>
              <a:t>photos and videos show you what each milestone looks like</a:t>
            </a:r>
            <a:endParaRPr lang="en-US" dirty="0"/>
          </a:p>
        </p:txBody>
      </p:sp>
      <p:pic>
        <p:nvPicPr>
          <p:cNvPr id="8" name="Content Placeholder 7" descr="Graphical user interface, text, application&#10;&#10;Description automatically generated">
            <a:extLst>
              <a:ext uri="{FF2B5EF4-FFF2-40B4-BE49-F238E27FC236}">
                <a16:creationId xmlns:a16="http://schemas.microsoft.com/office/drawing/2014/main" id="{9C5F6095-7982-473D-819D-2F8194E844B3}"/>
              </a:ext>
            </a:extLst>
          </p:cNvPr>
          <p:cNvPicPr>
            <a:picLocks noGrp="1" noChangeAspect="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8726144" y="1233115"/>
            <a:ext cx="1661699" cy="2913925"/>
          </a:xfrm>
        </p:spPr>
      </p:pic>
      <p:sp>
        <p:nvSpPr>
          <p:cNvPr id="3" name="Title 2">
            <a:extLst>
              <a:ext uri="{FF2B5EF4-FFF2-40B4-BE49-F238E27FC236}">
                <a16:creationId xmlns:a16="http://schemas.microsoft.com/office/drawing/2014/main" id="{3946E880-AEC3-4D17-B0AC-F7AABB01E067}"/>
              </a:ext>
            </a:extLst>
          </p:cNvPr>
          <p:cNvSpPr>
            <a:spLocks noGrp="1"/>
          </p:cNvSpPr>
          <p:nvPr>
            <p:ph type="title"/>
          </p:nvPr>
        </p:nvSpPr>
        <p:spPr/>
        <p:txBody>
          <a:bodyPr/>
          <a:lstStyle/>
          <a:p>
            <a:r>
              <a:rPr lang="en-US" sz="3600" dirty="0"/>
              <a:t>CDC’s </a:t>
            </a:r>
            <a:r>
              <a:rPr lang="en-US" sz="3600" i="1" dirty="0"/>
              <a:t>Milestone Tracker </a:t>
            </a:r>
            <a:r>
              <a:rPr lang="en-US" sz="3600" dirty="0"/>
              <a:t>App</a:t>
            </a:r>
          </a:p>
        </p:txBody>
      </p:sp>
      <p:pic>
        <p:nvPicPr>
          <p:cNvPr id="24" name="Picture 23" descr="Graphical user interface, text, application&#10;&#10;Description automatically generated">
            <a:extLst>
              <a:ext uri="{FF2B5EF4-FFF2-40B4-BE49-F238E27FC236}">
                <a16:creationId xmlns:a16="http://schemas.microsoft.com/office/drawing/2014/main" id="{12F2B322-4F10-4767-B327-787B63C808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4438" y="1642901"/>
            <a:ext cx="1721158" cy="2913925"/>
          </a:xfrm>
          <a:prstGeom prst="rect">
            <a:avLst/>
          </a:prstGeom>
        </p:spPr>
      </p:pic>
      <p:sp>
        <p:nvSpPr>
          <p:cNvPr id="2" name="Rectangle 1">
            <a:extLst>
              <a:ext uri="{FF2B5EF4-FFF2-40B4-BE49-F238E27FC236}">
                <a16:creationId xmlns:a16="http://schemas.microsoft.com/office/drawing/2014/main" id="{6B41AD2E-782C-4AAA-8161-DC1047FDD09F}"/>
              </a:ext>
            </a:extLst>
          </p:cNvPr>
          <p:cNvSpPr/>
          <p:nvPr/>
        </p:nvSpPr>
        <p:spPr>
          <a:xfrm>
            <a:off x="1079333" y="5959199"/>
            <a:ext cx="3541295" cy="523220"/>
          </a:xfrm>
          <a:prstGeom prst="rect">
            <a:avLst/>
          </a:prstGeom>
          <a:ln w="28575">
            <a:solidFill>
              <a:srgbClr val="00CC99"/>
            </a:solidFill>
          </a:ln>
        </p:spPr>
        <p:txBody>
          <a:bodyPr wrap="square">
            <a:spAutoFit/>
          </a:bodyPr>
          <a:lstStyle/>
          <a:p>
            <a:r>
              <a:rPr lang="en-US" sz="1400" b="1" dirty="0">
                <a:latin typeface="Calibri" panose="020F0502020204030204" pitchFamily="34" charset="0"/>
              </a:rPr>
              <a:t>Available at: </a:t>
            </a:r>
            <a:r>
              <a:rPr lang="en-US" sz="1400" dirty="0">
                <a:latin typeface="Calibri" panose="020F0502020204030204" pitchFamily="34" charset="0"/>
              </a:rPr>
              <a:t>www.cdc.gov/MilestoneTracker </a:t>
            </a:r>
          </a:p>
          <a:p>
            <a:r>
              <a:rPr lang="en-US" sz="1400" b="1" dirty="0">
                <a:latin typeface="Calibri" panose="020F0502020204030204" pitchFamily="34" charset="0"/>
              </a:rPr>
              <a:t>Available at: </a:t>
            </a:r>
            <a:r>
              <a:rPr lang="en-US" sz="1400" dirty="0">
                <a:latin typeface="Calibri" panose="020F0502020204030204" pitchFamily="34" charset="0"/>
              </a:rPr>
              <a:t>www.cdc.gov/Sigamos </a:t>
            </a:r>
          </a:p>
        </p:txBody>
      </p:sp>
      <p:pic>
        <p:nvPicPr>
          <p:cNvPr id="6" name="Picture 5" descr="A person holding a baby&#10;&#10;Description automatically generated with medium confidence">
            <a:extLst>
              <a:ext uri="{FF2B5EF4-FFF2-40B4-BE49-F238E27FC236}">
                <a16:creationId xmlns:a16="http://schemas.microsoft.com/office/drawing/2014/main" id="{6338B3F3-9437-31F2-F47F-0BDC9D3E8D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8" t="10997" r="22244" b="5111"/>
          <a:stretch/>
        </p:blipFill>
        <p:spPr>
          <a:xfrm>
            <a:off x="6615314" y="4376322"/>
            <a:ext cx="2845374" cy="2176878"/>
          </a:xfrm>
          <a:prstGeom prst="rect">
            <a:avLst/>
          </a:prstGeom>
          <a:ln w="28575">
            <a:solidFill>
              <a:srgbClr val="5A4099"/>
            </a:solidFill>
          </a:ln>
        </p:spPr>
      </p:pic>
    </p:spTree>
    <p:extLst>
      <p:ext uri="{BB962C8B-B14F-4D97-AF65-F5344CB8AC3E}">
        <p14:creationId xmlns:p14="http://schemas.microsoft.com/office/powerpoint/2010/main" val="4131225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B827F-F1AD-412A-835B-3AEC6CBC28C3}"/>
              </a:ext>
            </a:extLst>
          </p:cNvPr>
          <p:cNvSpPr>
            <a:spLocks noGrp="1"/>
          </p:cNvSpPr>
          <p:nvPr>
            <p:ph idx="1"/>
          </p:nvPr>
        </p:nvSpPr>
        <p:spPr>
          <a:xfrm>
            <a:off x="337606" y="901752"/>
            <a:ext cx="10455442" cy="5257800"/>
          </a:xfrm>
        </p:spPr>
        <p:txBody>
          <a:bodyPr>
            <a:normAutofit/>
          </a:bodyPr>
          <a:lstStyle/>
          <a:p>
            <a:pPr marL="0">
              <a:lnSpc>
                <a:spcPct val="107000"/>
              </a:lnSpc>
              <a:spcBef>
                <a:spcPts val="0"/>
              </a:spcBef>
              <a:spcAft>
                <a:spcPts val="90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3"/>
              </a:rPr>
              <a:t>Download</a:t>
            </a: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CDC’s Milestone Tracker </a:t>
            </a:r>
            <a:r>
              <a:rPr lang="en-US" sz="2500" dirty="0">
                <a:effectLst/>
                <a:latin typeface="Calibri" panose="020F0502020204030204" pitchFamily="34" charset="0"/>
                <a:ea typeface="Calibri" panose="020F0502020204030204" pitchFamily="34" charset="0"/>
                <a:cs typeface="Times New Roman" panose="02020603050405020304" pitchFamily="18" charset="0"/>
              </a:rPr>
              <a:t>app </a:t>
            </a: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4"/>
              </a:rPr>
              <a:t>Order</a:t>
            </a:r>
            <a:r>
              <a:rPr lang="en-US" sz="2500" dirty="0">
                <a:effectLst/>
                <a:latin typeface="Calibri" panose="020F0502020204030204" pitchFamily="34" charset="0"/>
                <a:ea typeface="Calibri" panose="020F0502020204030204" pitchFamily="34" charset="0"/>
                <a:cs typeface="Times New Roman" panose="02020603050405020304" pitchFamily="18" charset="0"/>
              </a:rPr>
              <a:t> a </a:t>
            </a:r>
            <a:r>
              <a:rPr lang="en-US" sz="2500" i="1" dirty="0">
                <a:effectLst/>
                <a:latin typeface="Calibri" panose="020F0502020204030204" pitchFamily="34" charset="0"/>
                <a:ea typeface="Calibri" panose="020F0502020204030204" pitchFamily="34" charset="0"/>
                <a:cs typeface="Times New Roman" panose="02020603050405020304" pitchFamily="18" charset="0"/>
              </a:rPr>
              <a:t>Milestone Moment </a:t>
            </a:r>
            <a:r>
              <a:rPr lang="en-US" sz="2500" dirty="0">
                <a:effectLst/>
                <a:latin typeface="Calibri" panose="020F0502020204030204" pitchFamily="34" charset="0"/>
                <a:ea typeface="Calibri" panose="020F0502020204030204" pitchFamily="34" charset="0"/>
                <a:cs typeface="Times New Roman" panose="02020603050405020304" pitchFamily="18" charset="0"/>
              </a:rPr>
              <a:t>booklet</a:t>
            </a:r>
          </a:p>
          <a:p>
            <a:pPr marL="0">
              <a:lnSpc>
                <a:spcPct val="107000"/>
              </a:lnSpc>
              <a:spcBef>
                <a:spcPts val="0"/>
              </a:spcBef>
              <a:spcAft>
                <a:spcPts val="900"/>
              </a:spcAft>
            </a:pPr>
            <a:r>
              <a:rPr lang="en-US" sz="2500" dirty="0">
                <a:latin typeface="Calibri" panose="020F0502020204030204" pitchFamily="34" charset="0"/>
                <a:ea typeface="Calibri" panose="020F0502020204030204" pitchFamily="34" charset="0"/>
                <a:cs typeface="Times New Roman" panose="02020603050405020304" pitchFamily="18" charset="0"/>
                <a:hlinkClick r:id="rId4"/>
              </a:rPr>
              <a:t>Order</a:t>
            </a:r>
            <a:r>
              <a:rPr lang="en-US" sz="2500" dirty="0">
                <a:latin typeface="Calibri" panose="020F0502020204030204" pitchFamily="34" charset="0"/>
                <a:ea typeface="Calibri" panose="020F0502020204030204" pitchFamily="34" charset="0"/>
                <a:cs typeface="Times New Roman" panose="02020603050405020304" pitchFamily="18" charset="0"/>
              </a:rPr>
              <a:t> children’s books</a:t>
            </a:r>
          </a:p>
          <a:p>
            <a:pPr marL="0">
              <a:lnSpc>
                <a:spcPct val="107000"/>
              </a:lnSpc>
              <a:spcBef>
                <a:spcPts val="0"/>
              </a:spcBef>
              <a:spcAft>
                <a:spcPts val="90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Complete an </a:t>
            </a:r>
            <a:r>
              <a:rPr lang="en-US" sz="2500" dirty="0">
                <a:effectLst/>
                <a:latin typeface="Calibri" panose="020F0502020204030204" pitchFamily="34" charset="0"/>
                <a:ea typeface="Calibri" panose="020F0502020204030204" pitchFamily="34" charset="0"/>
                <a:cs typeface="Times New Roman" panose="02020603050405020304" pitchFamily="18" charset="0"/>
                <a:hlinkClick r:id="rId5"/>
              </a:rPr>
              <a:t>online</a:t>
            </a:r>
            <a:r>
              <a:rPr lang="en-US" sz="2500" dirty="0">
                <a:effectLst/>
                <a:latin typeface="Calibri" panose="020F0502020204030204" pitchFamily="34" charset="0"/>
                <a:ea typeface="Calibri" panose="020F0502020204030204" pitchFamily="34" charset="0"/>
                <a:cs typeface="Times New Roman" panose="02020603050405020304" pitchFamily="18" charset="0"/>
              </a:rPr>
              <a:t> milestone checklist</a:t>
            </a:r>
          </a:p>
          <a:p>
            <a:pPr marL="0">
              <a:lnSpc>
                <a:spcPct val="107000"/>
              </a:lnSpc>
              <a:spcBef>
                <a:spcPts val="0"/>
              </a:spcBef>
              <a:spcAft>
                <a:spcPts val="900"/>
              </a:spcAft>
            </a:pPr>
            <a:r>
              <a:rPr lang="en-US" sz="2500" dirty="0">
                <a:latin typeface="Calibri" panose="020F0502020204030204" pitchFamily="34" charset="0"/>
                <a:ea typeface="Calibri" panose="020F0502020204030204" pitchFamily="34" charset="0"/>
                <a:cs typeface="Times New Roman" panose="02020603050405020304" pitchFamily="18" charset="0"/>
              </a:rPr>
              <a:t>Visit </a:t>
            </a:r>
            <a:r>
              <a:rPr lang="en-US" sz="2500" dirty="0">
                <a:latin typeface="Calibri" panose="020F0502020204030204" pitchFamily="34" charset="0"/>
                <a:ea typeface="Calibri" panose="020F0502020204030204" pitchFamily="34" charset="0"/>
                <a:cs typeface="Times New Roman" panose="02020603050405020304" pitchFamily="18" charset="0"/>
                <a:hlinkClick r:id="rId6" action="ppaction://hlinkfile"/>
              </a:rPr>
              <a:t>cdc.gov/</a:t>
            </a:r>
            <a:r>
              <a:rPr lang="en-US" sz="2500" dirty="0" err="1">
                <a:latin typeface="Calibri" panose="020F0502020204030204" pitchFamily="34" charset="0"/>
                <a:ea typeface="Calibri" panose="020F0502020204030204" pitchFamily="34" charset="0"/>
                <a:cs typeface="Times New Roman" panose="02020603050405020304" pitchFamily="18" charset="0"/>
                <a:hlinkClick r:id="rId6" action="ppaction://hlinkfile"/>
              </a:rPr>
              <a:t>ActEarly</a:t>
            </a:r>
            <a:r>
              <a:rPr lang="en-US" sz="2500" dirty="0">
                <a:latin typeface="Calibri" panose="020F0502020204030204" pitchFamily="34" charset="0"/>
                <a:ea typeface="Calibri" panose="020F0502020204030204" pitchFamily="34" charset="0"/>
                <a:cs typeface="Times New Roman" panose="02020603050405020304" pitchFamily="18" charset="0"/>
                <a:hlinkClick r:id="rId6" action="ppaction://hlinkfile"/>
              </a:rPr>
              <a:t> </a:t>
            </a:r>
            <a:r>
              <a:rPr lang="en-US" sz="2500" dirty="0">
                <a:latin typeface="Calibri" panose="020F0502020204030204" pitchFamily="34" charset="0"/>
                <a:ea typeface="Calibri" panose="020F0502020204030204" pitchFamily="34" charset="0"/>
                <a:cs typeface="Times New Roman" panose="02020603050405020304" pitchFamily="18" charset="0"/>
              </a:rPr>
              <a:t>for resources and information</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a:xfrm>
            <a:off x="203200" y="304800"/>
            <a:ext cx="11641092" cy="685800"/>
          </a:xfrm>
        </p:spPr>
        <p:txBody>
          <a:bodyPr/>
          <a:lstStyle/>
          <a:p>
            <a:r>
              <a:rPr lang="en-US" sz="3600" dirty="0"/>
              <a:t>Start Monitoring Your Child’s Development Today!</a:t>
            </a:r>
          </a:p>
        </p:txBody>
      </p:sp>
      <p:pic>
        <p:nvPicPr>
          <p:cNvPr id="8" name="Picture 7" descr="A picture containing text&#10;&#10;Description automatically generated">
            <a:extLst>
              <a:ext uri="{FF2B5EF4-FFF2-40B4-BE49-F238E27FC236}">
                <a16:creationId xmlns:a16="http://schemas.microsoft.com/office/drawing/2014/main" id="{51A3C59A-AD42-D4F4-2CE7-ACD24D1F98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169" t="17767"/>
          <a:stretch/>
        </p:blipFill>
        <p:spPr>
          <a:xfrm>
            <a:off x="7772256" y="1425531"/>
            <a:ext cx="4072036" cy="2431695"/>
          </a:xfrm>
          <a:prstGeom prst="rect">
            <a:avLst/>
          </a:prstGeom>
          <a:ln w="28575">
            <a:solidFill>
              <a:srgbClr val="5A4099"/>
            </a:solidFill>
          </a:ln>
        </p:spPr>
      </p:pic>
      <p:pic>
        <p:nvPicPr>
          <p:cNvPr id="14" name="Picture 13" descr="A person reading a book to a baby&#10;&#10;Description automatically generated">
            <a:extLst>
              <a:ext uri="{FF2B5EF4-FFF2-40B4-BE49-F238E27FC236}">
                <a16:creationId xmlns:a16="http://schemas.microsoft.com/office/drawing/2014/main" id="{35BA4B06-7783-2487-114C-F2DDC4A070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8" b="36691"/>
          <a:stretch/>
        </p:blipFill>
        <p:spPr>
          <a:xfrm>
            <a:off x="7772256" y="4073291"/>
            <a:ext cx="2675034" cy="2521192"/>
          </a:xfrm>
          <a:prstGeom prst="rect">
            <a:avLst/>
          </a:prstGeom>
          <a:ln w="28575">
            <a:solidFill>
              <a:srgbClr val="5A4099"/>
            </a:solidFill>
          </a:ln>
        </p:spPr>
      </p:pic>
      <p:pic>
        <p:nvPicPr>
          <p:cNvPr id="5" name="Picture 4" descr="A person reading a newspaper&#10;&#10;Description automatically generated with low confidence">
            <a:extLst>
              <a:ext uri="{FF2B5EF4-FFF2-40B4-BE49-F238E27FC236}">
                <a16:creationId xmlns:a16="http://schemas.microsoft.com/office/drawing/2014/main" id="{D8B6F6BC-B508-C202-A91D-FC841F1157A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376" b="7924"/>
          <a:stretch/>
        </p:blipFill>
        <p:spPr>
          <a:xfrm>
            <a:off x="2224452" y="4192174"/>
            <a:ext cx="3150485" cy="2184843"/>
          </a:xfrm>
          <a:prstGeom prst="rect">
            <a:avLst/>
          </a:prstGeom>
          <a:ln w="28575">
            <a:solidFill>
              <a:srgbClr val="5A4099"/>
            </a:solidFill>
          </a:ln>
        </p:spPr>
      </p:pic>
    </p:spTree>
    <p:extLst>
      <p:ext uri="{BB962C8B-B14F-4D97-AF65-F5344CB8AC3E}">
        <p14:creationId xmlns:p14="http://schemas.microsoft.com/office/powerpoint/2010/main" val="2912989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E0980-7500-47CB-93D9-86E10DF95CF2}"/>
              </a:ext>
            </a:extLst>
          </p:cNvPr>
          <p:cNvSpPr>
            <a:spLocks noGrp="1"/>
          </p:cNvSpPr>
          <p:nvPr>
            <p:ph type="title"/>
          </p:nvPr>
        </p:nvSpPr>
        <p:spPr>
          <a:xfrm>
            <a:off x="139700" y="190500"/>
            <a:ext cx="11658600" cy="677405"/>
          </a:xfrm>
        </p:spPr>
        <p:txBody>
          <a:bodyPr/>
          <a:lstStyle/>
          <a:p>
            <a:r>
              <a:rPr lang="en-US" sz="2800" dirty="0"/>
              <a:t>Developmental Monitoring, Screening, and Evaluation…</a:t>
            </a:r>
            <a:br>
              <a:rPr lang="en-US" sz="2800" dirty="0"/>
            </a:br>
            <a:r>
              <a:rPr lang="en-US" sz="2800" dirty="0"/>
              <a:t>What is the Difference?</a:t>
            </a:r>
          </a:p>
        </p:txBody>
      </p:sp>
      <p:pic>
        <p:nvPicPr>
          <p:cNvPr id="11" name="Picture 10">
            <a:extLst>
              <a:ext uri="{FF2B5EF4-FFF2-40B4-BE49-F238E27FC236}">
                <a16:creationId xmlns:a16="http://schemas.microsoft.com/office/drawing/2014/main" id="{8776ECDC-03AA-9BC5-72DF-4BF768BC8D00}"/>
              </a:ext>
            </a:extLst>
          </p:cNvPr>
          <p:cNvPicPr>
            <a:picLocks noChangeAspect="1"/>
          </p:cNvPicPr>
          <p:nvPr/>
        </p:nvPicPr>
        <p:blipFill>
          <a:blip r:embed="rId3"/>
          <a:stretch>
            <a:fillRect/>
          </a:stretch>
        </p:blipFill>
        <p:spPr>
          <a:xfrm>
            <a:off x="500489" y="1181100"/>
            <a:ext cx="7863621" cy="5676900"/>
          </a:xfrm>
          <a:prstGeom prst="rect">
            <a:avLst/>
          </a:prstGeom>
        </p:spPr>
      </p:pic>
      <p:pic>
        <p:nvPicPr>
          <p:cNvPr id="13" name="Picture 12" descr="A person reading a book to a child&#10;&#10;Description automatically generated with medium confidence">
            <a:extLst>
              <a:ext uri="{FF2B5EF4-FFF2-40B4-BE49-F238E27FC236}">
                <a16:creationId xmlns:a16="http://schemas.microsoft.com/office/drawing/2014/main" id="{8C23A473-A298-2B1C-FDFE-1CFC6BF949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290" t="19010" b="14323"/>
          <a:stretch/>
        </p:blipFill>
        <p:spPr>
          <a:xfrm>
            <a:off x="8928100" y="2362200"/>
            <a:ext cx="2527300" cy="3251200"/>
          </a:xfrm>
          <a:prstGeom prst="rect">
            <a:avLst/>
          </a:prstGeom>
          <a:ln w="28575">
            <a:solidFill>
              <a:srgbClr val="5A4099"/>
            </a:solidFill>
          </a:ln>
        </p:spPr>
      </p:pic>
      <p:sp>
        <p:nvSpPr>
          <p:cNvPr id="15" name="Rectangle: Rounded Corners 14">
            <a:extLst>
              <a:ext uri="{FF2B5EF4-FFF2-40B4-BE49-F238E27FC236}">
                <a16:creationId xmlns:a16="http://schemas.microsoft.com/office/drawing/2014/main" id="{D36A7992-083A-56B5-2C1A-673C983AB06A}"/>
              </a:ext>
            </a:extLst>
          </p:cNvPr>
          <p:cNvSpPr/>
          <p:nvPr/>
        </p:nvSpPr>
        <p:spPr>
          <a:xfrm>
            <a:off x="8385755" y="1244600"/>
            <a:ext cx="3611990" cy="1028700"/>
          </a:xfrm>
          <a:prstGeom prst="roundRect">
            <a:avLst/>
          </a:prstGeom>
          <a:solidFill>
            <a:srgbClr val="5A4099"/>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ln>
                  <a:solidFill>
                    <a:schemeClr val="bg1"/>
                  </a:solidFill>
                </a:ln>
              </a:rPr>
              <a:t>Learn the Signs. Act Early. </a:t>
            </a:r>
            <a:r>
              <a:rPr lang="en-US" dirty="0">
                <a:ln>
                  <a:solidFill>
                    <a:schemeClr val="bg1"/>
                  </a:solidFill>
                </a:ln>
              </a:rPr>
              <a:t>materials are for DEVELOPMENTAL MONITORING</a:t>
            </a:r>
          </a:p>
        </p:txBody>
      </p:sp>
    </p:spTree>
    <p:extLst>
      <p:ext uri="{BB962C8B-B14F-4D97-AF65-F5344CB8AC3E}">
        <p14:creationId xmlns:p14="http://schemas.microsoft.com/office/powerpoint/2010/main" val="15949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435142" y="3204417"/>
            <a:ext cx="11321716" cy="1258387"/>
          </a:xfrm>
        </p:spPr>
        <p:txBody>
          <a:bodyPr>
            <a:noAutofit/>
          </a:bodyPr>
          <a:lstStyle/>
          <a:p>
            <a:pPr>
              <a:lnSpc>
                <a:spcPct val="120000"/>
              </a:lnSpc>
            </a:pPr>
            <a:r>
              <a:rPr lang="en-US" sz="3600" b="1" dirty="0"/>
              <a:t>WHAT TO DO IF YOU </a:t>
            </a:r>
            <a:r>
              <a:rPr lang="en-US" sz="3600" b="1"/>
              <a:t>HAVE CONCERNS</a:t>
            </a:r>
            <a:endParaRPr lang="en-US" sz="3600" b="1" dirty="0"/>
          </a:p>
        </p:txBody>
      </p:sp>
    </p:spTree>
    <p:extLst>
      <p:ext uri="{BB962C8B-B14F-4D97-AF65-F5344CB8AC3E}">
        <p14:creationId xmlns:p14="http://schemas.microsoft.com/office/powerpoint/2010/main" val="346507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5014A4-95E5-4A36-A130-DD6E03AB3AD7}"/>
              </a:ext>
            </a:extLst>
          </p:cNvPr>
          <p:cNvSpPr>
            <a:spLocks noGrp="1"/>
          </p:cNvSpPr>
          <p:nvPr>
            <p:ph idx="1"/>
          </p:nvPr>
        </p:nvSpPr>
        <p:spPr>
          <a:xfrm>
            <a:off x="421861" y="1321528"/>
            <a:ext cx="10754139" cy="4383533"/>
          </a:xfrm>
        </p:spPr>
        <p:txBody>
          <a:bodyPr>
            <a:normAutofit fontScale="25000" lnSpcReduction="20000"/>
          </a:bodyPr>
          <a:lstStyle/>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Demonstrate why monitoring milestones are important in identifying common developmental concerns</a:t>
            </a:r>
            <a:endParaRPr lang="en-US" sz="10000" dirty="0"/>
          </a:p>
          <a:p>
            <a:pPr>
              <a:lnSpc>
                <a:spcPct val="120000"/>
              </a:lnSpc>
              <a:spcAft>
                <a:spcPts val="1200"/>
              </a:spcAft>
            </a:pPr>
            <a:r>
              <a:rPr lang="en-US" sz="10000" dirty="0"/>
              <a:t>Learn about the different areas of developmental milestones that children reach at different ages </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Know what steps to take if there is ever a concern about your child’s development</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Learn about free tools and resources to help monitor your child’s development including how to communicate concerns with teachers, healthcare providers, and others</a:t>
            </a:r>
          </a:p>
          <a:p>
            <a:pPr>
              <a:lnSpc>
                <a:spcPct val="120000"/>
              </a:lnSpc>
              <a:spcAft>
                <a:spcPts val="1200"/>
              </a:spcAft>
            </a:pPr>
            <a:r>
              <a:rPr lang="en-US" sz="10000" dirty="0">
                <a:solidFill>
                  <a:srgbClr val="000000"/>
                </a:solidFill>
                <a:ea typeface="Times New Roman" panose="02020603050405020304" pitchFamily="18" charset="0"/>
                <a:cs typeface="Times New Roman" panose="02020603050405020304" pitchFamily="18" charset="0"/>
              </a:rPr>
              <a:t>[If applicable: Learn about state/local resources]</a:t>
            </a:r>
          </a:p>
          <a:p>
            <a:pPr>
              <a:lnSpc>
                <a:spcPct val="120000"/>
              </a:lnSpc>
              <a:spcAft>
                <a:spcPts val="1200"/>
              </a:spcAft>
            </a:pPr>
            <a:endParaRPr lang="en-US" sz="7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solidFill>
                <a:srgbClr val="000000"/>
              </a:solidFill>
              <a:ea typeface="Times New Roman" panose="02020603050405020304" pitchFamily="18" charset="0"/>
              <a:cs typeface="Times New Roman" panose="02020603050405020304" pitchFamily="18" charset="0"/>
            </a:endParaRPr>
          </a:p>
          <a:p>
            <a:pPr>
              <a:lnSpc>
                <a:spcPct val="120000"/>
              </a:lnSpc>
              <a:spcAft>
                <a:spcPts val="1200"/>
              </a:spcAft>
            </a:pPr>
            <a:endParaRPr lang="en-US" sz="3400" dirty="0"/>
          </a:p>
        </p:txBody>
      </p:sp>
      <p:sp>
        <p:nvSpPr>
          <p:cNvPr id="3" name="Title 2">
            <a:extLst>
              <a:ext uri="{FF2B5EF4-FFF2-40B4-BE49-F238E27FC236}">
                <a16:creationId xmlns:a16="http://schemas.microsoft.com/office/drawing/2014/main" id="{7878E0BA-A91E-470E-A331-7DC1DAA09FF0}"/>
              </a:ext>
            </a:extLst>
          </p:cNvPr>
          <p:cNvSpPr>
            <a:spLocks noGrp="1"/>
          </p:cNvSpPr>
          <p:nvPr>
            <p:ph type="title"/>
          </p:nvPr>
        </p:nvSpPr>
        <p:spPr/>
        <p:txBody>
          <a:bodyPr/>
          <a:lstStyle/>
          <a:p>
            <a:r>
              <a:rPr lang="en-US" sz="4000" dirty="0"/>
              <a:t>What You Will Learn</a:t>
            </a:r>
          </a:p>
        </p:txBody>
      </p:sp>
    </p:spTree>
    <p:extLst>
      <p:ext uri="{BB962C8B-B14F-4D97-AF65-F5344CB8AC3E}">
        <p14:creationId xmlns:p14="http://schemas.microsoft.com/office/powerpoint/2010/main" val="1143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338380" y="1371657"/>
            <a:ext cx="6676195" cy="5372746"/>
          </a:xfrm>
        </p:spPr>
        <p:txBody>
          <a:bodyPr>
            <a:normAutofit fontScale="92500"/>
          </a:bodyPr>
          <a:lstStyle/>
          <a:p>
            <a:pPr marL="0" indent="0">
              <a:spcAft>
                <a:spcPts val="1200"/>
              </a:spcAft>
              <a:buNone/>
            </a:pPr>
            <a:r>
              <a:rPr lang="en-US" sz="2500" b="1" dirty="0">
                <a:effectLst/>
                <a:latin typeface="+mj-lt"/>
              </a:rPr>
              <a:t>If your child is not meeting a milestones for their age or you have ANY concerns</a:t>
            </a:r>
            <a:r>
              <a:rPr lang="en-US" sz="2500" b="1" dirty="0">
                <a:latin typeface="+mj-lt"/>
              </a:rPr>
              <a:t>:</a:t>
            </a:r>
            <a:endParaRPr lang="en-US" sz="2500" b="1" dirty="0">
              <a:effectLst/>
              <a:latin typeface="+mj-lt"/>
            </a:endParaRPr>
          </a:p>
          <a:p>
            <a:pPr>
              <a:spcAft>
                <a:spcPts val="1200"/>
              </a:spcAft>
            </a:pPr>
            <a:r>
              <a:rPr lang="en-US" sz="2500" dirty="0">
                <a:effectLst/>
                <a:latin typeface="+mj-lt"/>
              </a:rPr>
              <a:t>Don’t wait</a:t>
            </a:r>
            <a:r>
              <a:rPr lang="en-US" sz="2500" dirty="0">
                <a:latin typeface="+mj-lt"/>
              </a:rPr>
              <a:t>; a</a:t>
            </a:r>
            <a:r>
              <a:rPr lang="en-US" sz="2500" dirty="0">
                <a:effectLst/>
                <a:latin typeface="+mj-lt"/>
              </a:rPr>
              <a:t>cting early can make a real difference</a:t>
            </a:r>
          </a:p>
          <a:p>
            <a:pPr>
              <a:spcAft>
                <a:spcPts val="1200"/>
              </a:spcAft>
            </a:pPr>
            <a:r>
              <a:rPr lang="en-US" sz="2500" dirty="0">
                <a:latin typeface="+mj-lt"/>
              </a:rPr>
              <a:t>Make an appointment with your child’s healthcare provider</a:t>
            </a:r>
          </a:p>
          <a:p>
            <a:pPr>
              <a:spcAft>
                <a:spcPts val="1200"/>
              </a:spcAft>
            </a:pPr>
            <a:r>
              <a:rPr lang="en-US" sz="2500" dirty="0">
                <a:latin typeface="+mj-lt"/>
              </a:rPr>
              <a:t>Complete a milestone checklist</a:t>
            </a:r>
          </a:p>
          <a:p>
            <a:pPr lvl="1">
              <a:spcAft>
                <a:spcPts val="1200"/>
              </a:spcAft>
            </a:pPr>
            <a:r>
              <a:rPr lang="en-US" sz="2500" dirty="0">
                <a:latin typeface="+mj-lt"/>
              </a:rPr>
              <a:t>Write down your questions and concerns; take them with you to the doctor’s appointment</a:t>
            </a:r>
          </a:p>
          <a:p>
            <a:pPr>
              <a:spcAft>
                <a:spcPts val="1200"/>
              </a:spcAft>
            </a:pPr>
            <a:r>
              <a:rPr lang="en-US" sz="2500" dirty="0">
                <a:latin typeface="+mj-lt"/>
              </a:rPr>
              <a:t>Ask your child’s doctor about developmental screening</a:t>
            </a:r>
          </a:p>
          <a:p>
            <a:pPr marL="0" indent="0">
              <a:spcAft>
                <a:spcPts val="1200"/>
              </a:spcAft>
              <a:buNone/>
            </a:pPr>
            <a:endParaRPr lang="en-US" sz="2500" dirty="0">
              <a:latin typeface="+mj-lt"/>
            </a:endParaRPr>
          </a:p>
          <a:p>
            <a:pPr lvl="1">
              <a:spcAft>
                <a:spcPts val="1200"/>
              </a:spcAft>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341618" y="342377"/>
            <a:ext cx="8915400" cy="685800"/>
          </a:xfrm>
        </p:spPr>
        <p:txBody>
          <a:bodyPr/>
          <a:lstStyle/>
          <a:p>
            <a:r>
              <a:rPr lang="en-US" sz="4000" dirty="0"/>
              <a:t>How to Get Help For Your Child </a:t>
            </a:r>
          </a:p>
        </p:txBody>
      </p:sp>
      <p:sp>
        <p:nvSpPr>
          <p:cNvPr id="3" name="TextBox 2">
            <a:extLst>
              <a:ext uri="{FF2B5EF4-FFF2-40B4-BE49-F238E27FC236}">
                <a16:creationId xmlns:a16="http://schemas.microsoft.com/office/drawing/2014/main" id="{2436AAC8-98B2-13F0-4918-46F9EA256ED8}"/>
              </a:ext>
            </a:extLst>
          </p:cNvPr>
          <p:cNvSpPr txBox="1"/>
          <p:nvPr/>
        </p:nvSpPr>
        <p:spPr>
          <a:xfrm>
            <a:off x="7180286" y="4744824"/>
            <a:ext cx="4315383" cy="830997"/>
          </a:xfrm>
          <a:prstGeom prst="rect">
            <a:avLst/>
          </a:prstGeom>
          <a:noFill/>
          <a:ln w="28575">
            <a:solidFill>
              <a:srgbClr val="6CC7B8"/>
            </a:solidFill>
          </a:ln>
        </p:spPr>
        <p:txBody>
          <a:bodyPr wrap="square" rtlCol="0">
            <a:spAutoFit/>
          </a:bodyPr>
          <a:lstStyle/>
          <a:p>
            <a:r>
              <a:rPr lang="en-US" sz="1600" i="1" dirty="0"/>
              <a:t>*If you or the doctor thinks there might be a delay, ask the doctor for a referral to a specialist </a:t>
            </a:r>
          </a:p>
          <a:p>
            <a:r>
              <a:rPr lang="en-US" sz="1600" i="1" dirty="0"/>
              <a:t>who can do more evaluation.</a:t>
            </a:r>
          </a:p>
        </p:txBody>
      </p:sp>
      <p:pic>
        <p:nvPicPr>
          <p:cNvPr id="5" name="Picture 4">
            <a:extLst>
              <a:ext uri="{FF2B5EF4-FFF2-40B4-BE49-F238E27FC236}">
                <a16:creationId xmlns:a16="http://schemas.microsoft.com/office/drawing/2014/main" id="{E5E3E060-1B4B-4FBC-D9EC-A271E0EA3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326" y="1601815"/>
            <a:ext cx="4477305" cy="2984870"/>
          </a:xfrm>
          <a:prstGeom prst="rect">
            <a:avLst/>
          </a:prstGeom>
          <a:solidFill>
            <a:srgbClr val="5A4099"/>
          </a:solidFill>
          <a:ln w="28575">
            <a:solidFill>
              <a:srgbClr val="5A4099"/>
            </a:solidFill>
          </a:ln>
        </p:spPr>
      </p:pic>
    </p:spTree>
    <p:extLst>
      <p:ext uri="{BB962C8B-B14F-4D97-AF65-F5344CB8AC3E}">
        <p14:creationId xmlns:p14="http://schemas.microsoft.com/office/powerpoint/2010/main" val="212608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370749-B36E-4F2C-B0A4-C86E2C72FA99}"/>
              </a:ext>
            </a:extLst>
          </p:cNvPr>
          <p:cNvSpPr>
            <a:spLocks noGrp="1"/>
          </p:cNvSpPr>
          <p:nvPr>
            <p:ph idx="1"/>
          </p:nvPr>
        </p:nvSpPr>
        <p:spPr>
          <a:xfrm>
            <a:off x="352261" y="1295400"/>
            <a:ext cx="8300728" cy="5562600"/>
          </a:xfrm>
        </p:spPr>
        <p:txBody>
          <a:bodyPr>
            <a:normAutofit/>
          </a:bodyPr>
          <a:lstStyle/>
          <a:p>
            <a:r>
              <a:rPr lang="en-US" sz="2500" dirty="0"/>
              <a:t>The earlier a child is identified as having a developmental disability or delay, the sooner interventions and family supports can start</a:t>
            </a:r>
          </a:p>
          <a:p>
            <a:pPr marL="800100" lvl="2">
              <a:spcAft>
                <a:spcPts val="1200"/>
              </a:spcAft>
            </a:pPr>
            <a:r>
              <a:rPr lang="en-US" sz="2500" dirty="0"/>
              <a:t>While earlier is better, it is </a:t>
            </a:r>
            <a:r>
              <a:rPr lang="en-US" sz="2500" b="1" dirty="0"/>
              <a:t>never</a:t>
            </a:r>
            <a:r>
              <a:rPr lang="en-US" sz="2500" dirty="0"/>
              <a:t> too late to start services and get support</a:t>
            </a:r>
          </a:p>
          <a:p>
            <a:pPr indent="-228600">
              <a:spcAft>
                <a:spcPts val="1200"/>
              </a:spcAft>
            </a:pPr>
            <a:r>
              <a:rPr lang="en-US" sz="2500" dirty="0"/>
              <a:t>Early intervention can improve your child’s skills, abilities, future school performance, and long-term self-care</a:t>
            </a:r>
          </a:p>
          <a:p>
            <a:pPr indent="-228600"/>
            <a:r>
              <a:rPr lang="en-US" sz="2500" dirty="0"/>
              <a:t>Early identification and intervention help families understand their child’s strengths as well as areas in which they may need support </a:t>
            </a:r>
          </a:p>
          <a:p>
            <a:pPr indent="-228600"/>
            <a:r>
              <a:rPr lang="en-US" sz="2500" dirty="0"/>
              <a:t>Getting services for developmental delays early can help prevent challenging behaviors later</a:t>
            </a:r>
          </a:p>
          <a:p>
            <a:pPr marL="0" indent="0">
              <a:buNone/>
            </a:pPr>
            <a:endParaRPr lang="en-US" dirty="0"/>
          </a:p>
          <a:p>
            <a:pPr marL="0" indent="0">
              <a:buNone/>
            </a:pPr>
            <a:endParaRPr lang="en-US" dirty="0"/>
          </a:p>
        </p:txBody>
      </p:sp>
      <p:sp>
        <p:nvSpPr>
          <p:cNvPr id="4" name="Title 3">
            <a:extLst>
              <a:ext uri="{FF2B5EF4-FFF2-40B4-BE49-F238E27FC236}">
                <a16:creationId xmlns:a16="http://schemas.microsoft.com/office/drawing/2014/main" id="{9549CF5D-D8DC-4615-8E39-2741436DB400}"/>
              </a:ext>
            </a:extLst>
          </p:cNvPr>
          <p:cNvSpPr>
            <a:spLocks noGrp="1"/>
          </p:cNvSpPr>
          <p:nvPr>
            <p:ph type="title"/>
          </p:nvPr>
        </p:nvSpPr>
        <p:spPr/>
        <p:txBody>
          <a:bodyPr/>
          <a:lstStyle/>
          <a:p>
            <a:r>
              <a:rPr lang="en-US" sz="4000" dirty="0"/>
              <a:t>Early Intervention is Best</a:t>
            </a:r>
          </a:p>
        </p:txBody>
      </p:sp>
      <p:pic>
        <p:nvPicPr>
          <p:cNvPr id="5" name="Picture 4" descr="A person holding a child&#10;&#10;Description automatically generated with low confidence">
            <a:extLst>
              <a:ext uri="{FF2B5EF4-FFF2-40B4-BE49-F238E27FC236}">
                <a16:creationId xmlns:a16="http://schemas.microsoft.com/office/drawing/2014/main" id="{E6B9CCCC-7289-EFB3-D07E-A7D279DC1D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35" r="13070" b="4445"/>
          <a:stretch/>
        </p:blipFill>
        <p:spPr>
          <a:xfrm>
            <a:off x="9118600" y="1620864"/>
            <a:ext cx="1913021" cy="3761583"/>
          </a:xfrm>
          <a:prstGeom prst="rect">
            <a:avLst/>
          </a:prstGeom>
          <a:ln w="38100">
            <a:solidFill>
              <a:srgbClr val="5A4099"/>
            </a:solidFill>
          </a:ln>
        </p:spPr>
      </p:pic>
    </p:spTree>
    <p:extLst>
      <p:ext uri="{BB962C8B-B14F-4D97-AF65-F5344CB8AC3E}">
        <p14:creationId xmlns:p14="http://schemas.microsoft.com/office/powerpoint/2010/main" val="21661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72EBA4-8233-4AA2-9233-6A34EFA0D5C8}"/>
              </a:ext>
            </a:extLst>
          </p:cNvPr>
          <p:cNvSpPr>
            <a:spLocks noGrp="1"/>
          </p:cNvSpPr>
          <p:nvPr>
            <p:ph idx="1"/>
          </p:nvPr>
        </p:nvSpPr>
        <p:spPr>
          <a:xfrm>
            <a:off x="341618" y="1258923"/>
            <a:ext cx="10997675" cy="5372746"/>
          </a:xfrm>
        </p:spPr>
        <p:txBody>
          <a:bodyPr>
            <a:normAutofit lnSpcReduction="10000"/>
          </a:bodyPr>
          <a:lstStyle/>
          <a:p>
            <a:pPr marL="0" indent="0">
              <a:spcAft>
                <a:spcPts val="1200"/>
              </a:spcAft>
              <a:buNone/>
            </a:pPr>
            <a:r>
              <a:rPr lang="en-US" sz="2500" dirty="0">
                <a:effectLst/>
                <a:latin typeface="+mj-lt"/>
              </a:rPr>
              <a:t>You can also connect with your state or territory’s </a:t>
            </a:r>
            <a:r>
              <a:rPr lang="en-US" sz="2500" dirty="0">
                <a:effectLst/>
                <a:latin typeface="+mj-lt"/>
                <a:hlinkClick r:id="rId3"/>
              </a:rPr>
              <a:t>early intervention </a:t>
            </a:r>
            <a:r>
              <a:rPr lang="en-US" sz="2500" dirty="0">
                <a:effectLst/>
                <a:latin typeface="+mj-lt"/>
              </a:rPr>
              <a:t>program to find out if your child can get services to help. A doctor’s referral may not be necessary.</a:t>
            </a:r>
          </a:p>
          <a:p>
            <a:pPr>
              <a:spcAft>
                <a:spcPts val="1200"/>
              </a:spcAft>
            </a:pPr>
            <a:r>
              <a:rPr lang="en-US" sz="2500" b="1" dirty="0">
                <a:effectLst/>
                <a:latin typeface="+mj-lt"/>
              </a:rPr>
              <a:t>If your child is under age 3</a:t>
            </a:r>
            <a:r>
              <a:rPr lang="en-US" sz="2500" dirty="0">
                <a:effectLst/>
                <a:latin typeface="+mj-lt"/>
              </a:rPr>
              <a:t>: </a:t>
            </a:r>
          </a:p>
          <a:p>
            <a:pPr lvl="1">
              <a:spcAft>
                <a:spcPts val="1200"/>
              </a:spcAft>
            </a:pPr>
            <a:r>
              <a:rPr lang="en-US" sz="2500" dirty="0">
                <a:effectLst/>
                <a:latin typeface="+mj-lt"/>
              </a:rPr>
              <a:t>Call </a:t>
            </a:r>
            <a:r>
              <a:rPr lang="en-US" sz="2500" dirty="0">
                <a:latin typeface="+mj-lt"/>
              </a:rPr>
              <a:t>your state or territory’s</a:t>
            </a:r>
            <a:r>
              <a:rPr lang="en-US" sz="2500" dirty="0">
                <a:solidFill>
                  <a:srgbClr val="FF0000"/>
                </a:solidFill>
                <a:latin typeface="+mj-lt"/>
              </a:rPr>
              <a:t> </a:t>
            </a:r>
            <a:r>
              <a:rPr lang="en-US" sz="2500" dirty="0">
                <a:effectLst/>
                <a:latin typeface="+mj-lt"/>
              </a:rPr>
              <a:t>early intervention program and say: “</a:t>
            </a:r>
            <a:r>
              <a:rPr lang="en-US" sz="2500" b="1" dirty="0">
                <a:effectLst/>
                <a:latin typeface="+mj-lt"/>
              </a:rPr>
              <a:t>I have concerns about my child’s development, and I would like to have my child evaluated to find out if they are eligible for early intervention services</a:t>
            </a:r>
            <a:r>
              <a:rPr lang="en-US" sz="2500" dirty="0">
                <a:effectLst/>
                <a:latin typeface="+mj-lt"/>
              </a:rPr>
              <a:t>.”</a:t>
            </a:r>
          </a:p>
          <a:p>
            <a:pPr>
              <a:spcAft>
                <a:spcPts val="1200"/>
              </a:spcAft>
            </a:pPr>
            <a:r>
              <a:rPr lang="en-US" sz="2500" b="1" dirty="0">
                <a:latin typeface="+mj-lt"/>
              </a:rPr>
              <a:t>If your child is 3 years old or older</a:t>
            </a:r>
            <a:r>
              <a:rPr lang="en-US" sz="2500" dirty="0">
                <a:latin typeface="+mj-lt"/>
              </a:rPr>
              <a:t>:</a:t>
            </a:r>
          </a:p>
          <a:p>
            <a:pPr lvl="1">
              <a:spcAft>
                <a:spcPts val="1200"/>
              </a:spcAft>
            </a:pPr>
            <a:r>
              <a:rPr lang="en-US" sz="2500" dirty="0">
                <a:effectLst/>
                <a:latin typeface="+mj-lt"/>
              </a:rPr>
              <a:t>Call the local public elementary school, ask to speak with the person in charge of special education, and say: “</a:t>
            </a:r>
            <a:r>
              <a:rPr lang="en-US" sz="2500" b="1" dirty="0">
                <a:effectLst/>
                <a:latin typeface="+mj-lt"/>
              </a:rPr>
              <a:t>I have concerns about my child’s development and would like to have my child evaluated through the school system </a:t>
            </a:r>
            <a:br>
              <a:rPr lang="en-US" sz="2500" b="1" dirty="0">
                <a:effectLst/>
                <a:latin typeface="+mj-lt"/>
              </a:rPr>
            </a:br>
            <a:r>
              <a:rPr lang="en-US" sz="2500" b="1" dirty="0">
                <a:effectLst/>
                <a:latin typeface="+mj-lt"/>
              </a:rPr>
              <a:t>for preschool special education services</a:t>
            </a:r>
            <a:r>
              <a:rPr lang="en-US" sz="2500" dirty="0">
                <a:effectLst/>
                <a:latin typeface="+mj-lt"/>
              </a:rPr>
              <a:t>.” </a:t>
            </a:r>
          </a:p>
          <a:p>
            <a:pPr marL="0" indent="0">
              <a:spcAft>
                <a:spcPts val="1200"/>
              </a:spcAft>
              <a:buNone/>
            </a:pPr>
            <a:endParaRPr lang="en-US" sz="2500" dirty="0">
              <a:latin typeface="+mj-lt"/>
            </a:endParaRPr>
          </a:p>
          <a:p>
            <a:pPr lvl="1">
              <a:spcAft>
                <a:spcPts val="1200"/>
              </a:spcAft>
            </a:pPr>
            <a:endParaRPr lang="en-US" dirty="0"/>
          </a:p>
        </p:txBody>
      </p:sp>
      <p:sp>
        <p:nvSpPr>
          <p:cNvPr id="4" name="Title 3">
            <a:extLst>
              <a:ext uri="{FF2B5EF4-FFF2-40B4-BE49-F238E27FC236}">
                <a16:creationId xmlns:a16="http://schemas.microsoft.com/office/drawing/2014/main" id="{303FA034-AC9B-4BFC-AF82-7E5579771792}"/>
              </a:ext>
            </a:extLst>
          </p:cNvPr>
          <p:cNvSpPr>
            <a:spLocks noGrp="1"/>
          </p:cNvSpPr>
          <p:nvPr>
            <p:ph type="title"/>
          </p:nvPr>
        </p:nvSpPr>
        <p:spPr>
          <a:xfrm>
            <a:off x="341618" y="342377"/>
            <a:ext cx="8915400" cy="685800"/>
          </a:xfrm>
        </p:spPr>
        <p:txBody>
          <a:bodyPr/>
          <a:lstStyle/>
          <a:p>
            <a:r>
              <a:rPr lang="en-US" sz="4000" dirty="0"/>
              <a:t>What Else Can I Do?</a:t>
            </a:r>
          </a:p>
        </p:txBody>
      </p:sp>
    </p:spTree>
    <p:extLst>
      <p:ext uri="{BB962C8B-B14F-4D97-AF65-F5344CB8AC3E}">
        <p14:creationId xmlns:p14="http://schemas.microsoft.com/office/powerpoint/2010/main" val="908636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4"/>
          <p:cNvSpPr txBox="1">
            <a:spLocks noGrp="1"/>
          </p:cNvSpPr>
          <p:nvPr>
            <p:ph type="body" idx="1"/>
          </p:nvPr>
        </p:nvSpPr>
        <p:spPr>
          <a:xfrm>
            <a:off x="444373" y="1419181"/>
            <a:ext cx="11720946" cy="3181562"/>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030A0"/>
              </a:buClr>
              <a:buSzPts val="2500"/>
              <a:buChar char="•"/>
            </a:pPr>
            <a:r>
              <a:rPr lang="en-US" sz="2500" dirty="0">
                <a:solidFill>
                  <a:srgbClr val="000000"/>
                </a:solidFill>
              </a:rPr>
              <a:t>Represent 48 states; Washington, DC; and 3 territories</a:t>
            </a:r>
            <a:endParaRPr dirty="0"/>
          </a:p>
          <a:p>
            <a:pPr marL="342900" lvl="0" indent="-342900" algn="l" rtl="0">
              <a:spcBef>
                <a:spcPts val="500"/>
              </a:spcBef>
              <a:spcAft>
                <a:spcPts val="0"/>
              </a:spcAft>
              <a:buClr>
                <a:srgbClr val="7030A0"/>
              </a:buClr>
              <a:buSzPts val="2500"/>
              <a:buChar char="•"/>
            </a:pPr>
            <a:r>
              <a:rPr lang="en-US" sz="2500" dirty="0">
                <a:solidFill>
                  <a:srgbClr val="000000"/>
                </a:solidFill>
              </a:rPr>
              <a:t>Champion CDC’s </a:t>
            </a:r>
            <a:r>
              <a:rPr lang="en-US" sz="2500" i="1" dirty="0">
                <a:solidFill>
                  <a:srgbClr val="000000"/>
                </a:solidFill>
              </a:rPr>
              <a:t>Learn the Signs. Act Early. </a:t>
            </a:r>
            <a:r>
              <a:rPr lang="en-US" sz="2500" dirty="0">
                <a:solidFill>
                  <a:srgbClr val="000000"/>
                </a:solidFill>
              </a:rPr>
              <a:t>program</a:t>
            </a:r>
          </a:p>
          <a:p>
            <a:pPr marL="342900" lvl="0" indent="-342900" algn="l" rtl="0">
              <a:spcBef>
                <a:spcPts val="500"/>
              </a:spcBef>
              <a:spcAft>
                <a:spcPts val="0"/>
              </a:spcAft>
              <a:buClr>
                <a:srgbClr val="7030A0"/>
              </a:buClr>
              <a:buSzPts val="2500"/>
              <a:buChar char="•"/>
            </a:pPr>
            <a:r>
              <a:rPr lang="en-US" sz="2500" dirty="0">
                <a:solidFill>
                  <a:srgbClr val="000000"/>
                </a:solidFill>
              </a:rPr>
              <a:t>Are passionate about child development and early identification</a:t>
            </a:r>
          </a:p>
          <a:p>
            <a:pPr marL="342900" lvl="0" indent="-342900" algn="l" rtl="0">
              <a:spcBef>
                <a:spcPts val="500"/>
              </a:spcBef>
              <a:spcAft>
                <a:spcPts val="0"/>
              </a:spcAft>
              <a:buClr>
                <a:srgbClr val="7030A0"/>
              </a:buClr>
              <a:buSzPts val="2500"/>
              <a:buChar char="•"/>
            </a:pPr>
            <a:r>
              <a:rPr lang="en-US" sz="2500" dirty="0">
                <a:solidFill>
                  <a:srgbClr val="000000"/>
                </a:solidFill>
              </a:rPr>
              <a:t>Work to add developmental monitoring into programs across their state/territory</a:t>
            </a:r>
          </a:p>
          <a:p>
            <a:pPr marL="342900" lvl="0" indent="-342900" algn="l" rtl="0">
              <a:spcBef>
                <a:spcPts val="500"/>
              </a:spcBef>
              <a:spcAft>
                <a:spcPts val="0"/>
              </a:spcAft>
              <a:buClr>
                <a:srgbClr val="7030A0"/>
              </a:buClr>
              <a:buSzPts val="2500"/>
              <a:buChar char="•"/>
            </a:pPr>
            <a:r>
              <a:rPr lang="en-US" sz="2500" dirty="0">
                <a:solidFill>
                  <a:srgbClr val="000000"/>
                </a:solidFill>
              </a:rPr>
              <a:t>Connect with your ambassador here: </a:t>
            </a:r>
            <a:r>
              <a:rPr lang="en-US" sz="2500" dirty="0">
                <a:solidFill>
                  <a:srgbClr val="0000FF"/>
                </a:solidFill>
                <a:hlinkClick r:id="rId3">
                  <a:extLst>
                    <a:ext uri="{A12FA001-AC4F-418D-AE19-62706E023703}">
                      <ahyp:hlinkClr xmlns:ahyp="http://schemas.microsoft.com/office/drawing/2018/hyperlinkcolor" val="tx"/>
                    </a:ext>
                  </a:extLst>
                </a:hlinkClick>
              </a:rPr>
              <a:t>cdc.gov/</a:t>
            </a:r>
            <a:r>
              <a:rPr lang="en-US" sz="2500" dirty="0" err="1">
                <a:solidFill>
                  <a:srgbClr val="0000FF"/>
                </a:solidFill>
                <a:hlinkClick r:id="rId3">
                  <a:extLst>
                    <a:ext uri="{A12FA001-AC4F-418D-AE19-62706E023703}">
                      <ahyp:hlinkClr xmlns:ahyp="http://schemas.microsoft.com/office/drawing/2018/hyperlinkcolor" val="tx"/>
                    </a:ext>
                  </a:extLst>
                </a:hlinkClick>
              </a:rPr>
              <a:t>ActEarly</a:t>
            </a:r>
            <a:r>
              <a:rPr lang="en-US" sz="2500" dirty="0">
                <a:solidFill>
                  <a:srgbClr val="0000FF"/>
                </a:solidFill>
                <a:hlinkClick r:id="rId3">
                  <a:extLst>
                    <a:ext uri="{A12FA001-AC4F-418D-AE19-62706E023703}">
                      <ahyp:hlinkClr xmlns:ahyp="http://schemas.microsoft.com/office/drawing/2018/hyperlinkcolor" val="tx"/>
                    </a:ext>
                  </a:extLst>
                </a:hlinkClick>
              </a:rPr>
              <a:t>/Ambassadors</a:t>
            </a:r>
            <a:r>
              <a:rPr lang="en-US" sz="2500" dirty="0"/>
              <a:t> </a:t>
            </a:r>
          </a:p>
          <a:p>
            <a:pPr marL="342900" lvl="0" indent="-342900" algn="l" rtl="0">
              <a:spcBef>
                <a:spcPts val="500"/>
              </a:spcBef>
              <a:spcAft>
                <a:spcPts val="0"/>
              </a:spcAft>
              <a:buClr>
                <a:srgbClr val="7030A0"/>
              </a:buClr>
              <a:buSzPts val="2500"/>
              <a:buChar char="•"/>
            </a:pPr>
            <a:endParaRPr lang="en-US" sz="2500" i="1" dirty="0">
              <a:solidFill>
                <a:srgbClr val="000000"/>
              </a:solidFill>
            </a:endParaRPr>
          </a:p>
          <a:p>
            <a:pPr marL="0" lvl="0" indent="0" algn="l" rtl="0">
              <a:spcBef>
                <a:spcPts val="500"/>
              </a:spcBef>
              <a:spcAft>
                <a:spcPts val="0"/>
              </a:spcAft>
              <a:buClr>
                <a:srgbClr val="7030A0"/>
              </a:buClr>
              <a:buSzPts val="2500"/>
              <a:buNone/>
            </a:pPr>
            <a:endParaRPr lang="en-US" sz="700" i="1" dirty="0">
              <a:solidFill>
                <a:srgbClr val="000000"/>
              </a:solidFill>
            </a:endParaRPr>
          </a:p>
          <a:p>
            <a:pPr marL="342900" indent="-342900">
              <a:spcBef>
                <a:spcPts val="500"/>
              </a:spcBef>
              <a:buSzPts val="2500"/>
            </a:pPr>
            <a:endParaRPr lang="en-US" dirty="0">
              <a:solidFill>
                <a:schemeClr val="tx1"/>
              </a:solidFill>
            </a:endParaRPr>
          </a:p>
        </p:txBody>
      </p:sp>
      <p:sp>
        <p:nvSpPr>
          <p:cNvPr id="303" name="Google Shape;303;p24"/>
          <p:cNvSpPr txBox="1">
            <a:spLocks noGrp="1"/>
          </p:cNvSpPr>
          <p:nvPr>
            <p:ph type="title"/>
          </p:nvPr>
        </p:nvSpPr>
        <p:spPr>
          <a:xfrm>
            <a:off x="444373" y="325437"/>
            <a:ext cx="10972800" cy="685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26AB84"/>
              </a:buClr>
              <a:buSzPts val="4000"/>
              <a:buFont typeface="Century Gothic"/>
              <a:buNone/>
            </a:pPr>
            <a:r>
              <a:rPr lang="en-US" sz="4000" dirty="0"/>
              <a:t>CDC’s Act Early Ambassadors</a:t>
            </a:r>
            <a:endParaRPr dirty="0"/>
          </a:p>
        </p:txBody>
      </p:sp>
      <p:pic>
        <p:nvPicPr>
          <p:cNvPr id="3" name="Picture Placeholder 10" descr="A group of people posing for a photo&#10;&#10;Description automatically generated">
            <a:extLst>
              <a:ext uri="{FF2B5EF4-FFF2-40B4-BE49-F238E27FC236}">
                <a16:creationId xmlns:a16="http://schemas.microsoft.com/office/drawing/2014/main" id="{7B52BDB6-9A09-1D0D-0974-6C484821B0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0" t="30163" r="3980" b="13389"/>
          <a:stretch/>
        </p:blipFill>
        <p:spPr>
          <a:xfrm>
            <a:off x="3119170" y="3980385"/>
            <a:ext cx="5623205" cy="2552178"/>
          </a:xfrm>
          <a:prstGeom prst="rect">
            <a:avLst/>
          </a:prstGeom>
          <a:ln w="28575">
            <a:solidFill>
              <a:srgbClr val="5A4099"/>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F8A48-3FF2-3E2A-F314-7F233BFE1C0C}"/>
              </a:ext>
            </a:extLst>
          </p:cNvPr>
          <p:cNvSpPr>
            <a:spLocks noGrp="1"/>
          </p:cNvSpPr>
          <p:nvPr>
            <p:ph type="body" sz="quarter" idx="10"/>
          </p:nvPr>
        </p:nvSpPr>
        <p:spPr/>
        <p:txBody>
          <a:bodyPr>
            <a:normAutofit/>
          </a:bodyPr>
          <a:lstStyle/>
          <a:p>
            <a:r>
              <a:rPr lang="en-US" sz="3600" b="1" dirty="0"/>
              <a:t>QUESTIONS?</a:t>
            </a:r>
          </a:p>
        </p:txBody>
      </p:sp>
    </p:spTree>
    <p:extLst>
      <p:ext uri="{BB962C8B-B14F-4D97-AF65-F5344CB8AC3E}">
        <p14:creationId xmlns:p14="http://schemas.microsoft.com/office/powerpoint/2010/main" val="1855020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9D7E7DBA-4F1B-4399-B8F4-CBA46A6DC710}"/>
              </a:ext>
            </a:extLst>
          </p:cNvPr>
          <p:cNvSpPr>
            <a:spLocks noGrp="1"/>
          </p:cNvSpPr>
          <p:nvPr>
            <p:ph idx="1"/>
          </p:nvPr>
        </p:nvSpPr>
        <p:spPr>
          <a:xfrm>
            <a:off x="4908885" y="1454902"/>
            <a:ext cx="6267116" cy="4395457"/>
          </a:xfrm>
        </p:spPr>
        <p:txBody>
          <a:bodyPr>
            <a:normAutofit/>
          </a:bodyPr>
          <a:lstStyle/>
          <a:p>
            <a:pPr marL="0" indent="0" algn="ctr">
              <a:buNone/>
            </a:pPr>
            <a:endParaRPr lang="en-US" dirty="0"/>
          </a:p>
          <a:p>
            <a:r>
              <a:rPr lang="en-US" sz="2500" dirty="0"/>
              <a:t>[Enter presenters contact information here]</a:t>
            </a:r>
          </a:p>
          <a:p>
            <a:r>
              <a:rPr lang="da-DK" sz="2500" dirty="0"/>
              <a:t>CDC’s Act Early Inbox</a:t>
            </a:r>
          </a:p>
          <a:p>
            <a:pPr lvl="1"/>
            <a:r>
              <a:rPr lang="da-DK" sz="2500" dirty="0">
                <a:hlinkClick r:id="rId3"/>
              </a:rPr>
              <a:t>ActEarly@cdc.gov</a:t>
            </a:r>
            <a:r>
              <a:rPr lang="da-DK" sz="2500" dirty="0"/>
              <a:t> </a:t>
            </a:r>
            <a:endParaRPr lang="en-US" sz="2500" dirty="0"/>
          </a:p>
          <a:p>
            <a:endParaRPr lang="en-US" sz="2500" dirty="0"/>
          </a:p>
          <a:p>
            <a:pPr algn="ctr"/>
            <a:endParaRPr lang="en-US" dirty="0"/>
          </a:p>
          <a:p>
            <a:pPr marL="0" indent="0" algn="ctr">
              <a:buNone/>
            </a:pPr>
            <a:endParaRPr lang="en-US" dirty="0"/>
          </a:p>
          <a:p>
            <a:endParaRPr lang="en-US" dirty="0"/>
          </a:p>
        </p:txBody>
      </p:sp>
      <p:pic>
        <p:nvPicPr>
          <p:cNvPr id="5" name="Picture Placeholder 4">
            <a:extLst>
              <a:ext uri="{FF2B5EF4-FFF2-40B4-BE49-F238E27FC236}">
                <a16:creationId xmlns:a16="http://schemas.microsoft.com/office/drawing/2014/main" id="{EDCE77B0-F4FB-4C0A-8C95-03A2F48537A7}"/>
              </a:ext>
            </a:extLst>
          </p:cNvPr>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t="10485" b="10485"/>
          <a:stretch/>
        </p:blipFill>
        <p:spPr>
          <a:xfrm flipH="1">
            <a:off x="805911" y="1454902"/>
            <a:ext cx="3564611" cy="4743209"/>
          </a:xfrm>
          <a:prstGeom prst="rect">
            <a:avLst/>
          </a:prstGeom>
          <a:ln w="28575">
            <a:solidFill>
              <a:srgbClr val="5A4099"/>
            </a:solidFill>
          </a:ln>
        </p:spPr>
      </p:pic>
      <p:sp>
        <p:nvSpPr>
          <p:cNvPr id="4" name="Title 3">
            <a:extLst>
              <a:ext uri="{FF2B5EF4-FFF2-40B4-BE49-F238E27FC236}">
                <a16:creationId xmlns:a16="http://schemas.microsoft.com/office/drawing/2014/main" id="{A81BC848-7FBF-4FB2-83D4-A1F72B85516B}"/>
              </a:ext>
            </a:extLst>
          </p:cNvPr>
          <p:cNvSpPr>
            <a:spLocks noGrp="1"/>
          </p:cNvSpPr>
          <p:nvPr>
            <p:ph type="title"/>
          </p:nvPr>
        </p:nvSpPr>
        <p:spPr/>
        <p:txBody>
          <a:bodyPr/>
          <a:lstStyle/>
          <a:p>
            <a:r>
              <a:rPr lang="en-US" sz="4000" dirty="0"/>
              <a:t>Contact Us!</a:t>
            </a:r>
          </a:p>
        </p:txBody>
      </p:sp>
    </p:spTree>
    <p:extLst>
      <p:ext uri="{BB962C8B-B14F-4D97-AF65-F5344CB8AC3E}">
        <p14:creationId xmlns:p14="http://schemas.microsoft.com/office/powerpoint/2010/main" val="2456397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488533" y="1441120"/>
            <a:ext cx="11214933" cy="4268916"/>
          </a:xfrm>
        </p:spPr>
        <p:txBody>
          <a:bodyPr>
            <a:normAutofit/>
          </a:bodyPr>
          <a:lstStyle/>
          <a:p>
            <a:pPr marL="0" indent="0">
              <a:buNone/>
            </a:pPr>
            <a:r>
              <a:rPr lang="en-US" sz="2500" b="1" dirty="0"/>
              <a:t>Developmental disabilities are common and often not identified before school age</a:t>
            </a:r>
            <a:br>
              <a:rPr lang="en-US" sz="2500" dirty="0"/>
            </a:br>
            <a:endParaRPr lang="en-US" sz="2500" dirty="0"/>
          </a:p>
          <a:p>
            <a:r>
              <a:rPr lang="en-US" sz="2500" b="1" dirty="0">
                <a:cs typeface="Arial" panose="020B0604020202020204" pitchFamily="34" charset="0"/>
              </a:rPr>
              <a:t>1 in 6 children </a:t>
            </a:r>
            <a:r>
              <a:rPr lang="en-US" sz="2500" dirty="0">
                <a:cs typeface="Arial" panose="020B0604020202020204" pitchFamily="34" charset="0"/>
              </a:rPr>
              <a:t>(3–17 years of age) has a developmental disability</a:t>
            </a:r>
            <a:r>
              <a:rPr lang="en-US" sz="2500" baseline="30000" dirty="0">
                <a:cs typeface="Arial" panose="020B0604020202020204" pitchFamily="34" charset="0"/>
              </a:rPr>
              <a:t>1</a:t>
            </a:r>
          </a:p>
          <a:p>
            <a:endParaRPr lang="en-US" sz="2500" baseline="30000" dirty="0">
              <a:cs typeface="Arial" panose="020B0604020202020204" pitchFamily="34" charset="0"/>
            </a:endParaRPr>
          </a:p>
          <a:p>
            <a:r>
              <a:rPr lang="en-US" sz="2500" dirty="0">
                <a:effectLst/>
                <a:ea typeface="Calibri" panose="020F0502020204030204" pitchFamily="34" charset="0"/>
              </a:rPr>
              <a:t>Developmental disabilities are even more common among children from low-income households</a:t>
            </a:r>
            <a:r>
              <a:rPr lang="en-US" sz="2500" dirty="0">
                <a:ea typeface="Calibri" panose="020F0502020204030204" pitchFamily="34" charset="0"/>
              </a:rPr>
              <a:t>, with </a:t>
            </a:r>
            <a:r>
              <a:rPr lang="en-US" sz="2500" b="1" dirty="0">
                <a:effectLst/>
                <a:ea typeface="Calibri" panose="020F0502020204030204" pitchFamily="34" charset="0"/>
              </a:rPr>
              <a:t>1 in 5 children </a:t>
            </a:r>
            <a:r>
              <a:rPr lang="en-US" sz="2500" dirty="0">
                <a:effectLst/>
                <a:ea typeface="Calibri" panose="020F0502020204030204" pitchFamily="34" charset="0"/>
              </a:rPr>
              <a:t>experiencing a developmental disability</a:t>
            </a:r>
            <a:r>
              <a:rPr lang="en-US" sz="2500" baseline="30000" dirty="0">
                <a:cs typeface="Arial" panose="020B0604020202020204" pitchFamily="34" charset="0"/>
              </a:rPr>
              <a:t>1</a:t>
            </a:r>
          </a:p>
          <a:p>
            <a:endParaRPr lang="en-US" sz="2500" dirty="0">
              <a:cs typeface="Arial" panose="020B0604020202020204" pitchFamily="34" charset="0"/>
            </a:endParaRPr>
          </a:p>
          <a:p>
            <a:pPr lvl="1">
              <a:spcBef>
                <a:spcPts val="0"/>
              </a:spcBef>
              <a:buNone/>
            </a:pPr>
            <a:r>
              <a:rPr lang="en-US" sz="2600" dirty="0">
                <a:cs typeface="Arial" panose="020B0604020202020204" pitchFamily="34" charset="0"/>
              </a:rPr>
              <a:t>				</a:t>
            </a:r>
          </a:p>
          <a:p>
            <a:pPr lvl="1">
              <a:spcBef>
                <a:spcPts val="0"/>
              </a:spcBef>
              <a:buNone/>
            </a:pPr>
            <a:endParaRPr lang="en-US" sz="2600" i="1" dirty="0">
              <a:cs typeface="Arial" panose="020B0604020202020204" pitchFamily="34" charset="0"/>
            </a:endParaRPr>
          </a:p>
          <a:p>
            <a:pPr marL="457200" lvl="1" indent="0">
              <a:buNone/>
            </a:pPr>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a:xfrm>
            <a:off x="402954" y="183521"/>
            <a:ext cx="11300511" cy="685800"/>
          </a:xfrm>
        </p:spPr>
        <p:txBody>
          <a:bodyPr/>
          <a:lstStyle/>
          <a:p>
            <a:r>
              <a:rPr lang="en-US" sz="4000" dirty="0"/>
              <a:t>Why Monitor Your Child’s Development?</a:t>
            </a:r>
          </a:p>
        </p:txBody>
      </p:sp>
      <p:sp>
        <p:nvSpPr>
          <p:cNvPr id="3" name="TextBox 2">
            <a:extLst>
              <a:ext uri="{FF2B5EF4-FFF2-40B4-BE49-F238E27FC236}">
                <a16:creationId xmlns:a16="http://schemas.microsoft.com/office/drawing/2014/main" id="{E963DD3D-A4CF-F5FD-23BD-9DCC03E7DCF3}"/>
              </a:ext>
            </a:extLst>
          </p:cNvPr>
          <p:cNvSpPr txBox="1"/>
          <p:nvPr/>
        </p:nvSpPr>
        <p:spPr>
          <a:xfrm>
            <a:off x="-228839" y="5958670"/>
            <a:ext cx="6865749" cy="323165"/>
          </a:xfrm>
          <a:prstGeom prst="rect">
            <a:avLst/>
          </a:prstGeom>
          <a:noFill/>
        </p:spPr>
        <p:txBody>
          <a:bodyPr wrap="square" rtlCol="0">
            <a:spAutoFit/>
          </a:bodyPr>
          <a:lstStyle/>
          <a:p>
            <a:pPr marL="1257300" lvl="2" indent="-342900">
              <a:buAutoNum type="arabicPeriod"/>
            </a:pPr>
            <a:r>
              <a:rPr lang="en-US" sz="1500" i="1" dirty="0" err="1">
                <a:cs typeface="Arial" panose="020B0604020202020204" pitchFamily="34" charset="0"/>
              </a:rPr>
              <a:t>Zablotsky</a:t>
            </a:r>
            <a:r>
              <a:rPr lang="en-US" sz="1500" i="1" dirty="0">
                <a:cs typeface="Arial" panose="020B0604020202020204" pitchFamily="34" charset="0"/>
              </a:rPr>
              <a:t>, B, et al, Pediatrics 2019</a:t>
            </a:r>
          </a:p>
        </p:txBody>
      </p:sp>
      <p:pic>
        <p:nvPicPr>
          <p:cNvPr id="6" name="Picture 5" descr="A person holding a baby&#10;&#10;Description automatically generated with medium confidence">
            <a:extLst>
              <a:ext uri="{FF2B5EF4-FFF2-40B4-BE49-F238E27FC236}">
                <a16:creationId xmlns:a16="http://schemas.microsoft.com/office/drawing/2014/main" id="{BE98A080-C4D3-D04C-D2C9-57488B55ED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27" b="9556"/>
          <a:stretch/>
        </p:blipFill>
        <p:spPr>
          <a:xfrm>
            <a:off x="5919537" y="4383263"/>
            <a:ext cx="3444797" cy="2067233"/>
          </a:xfrm>
          <a:prstGeom prst="rect">
            <a:avLst/>
          </a:prstGeom>
          <a:ln w="38100">
            <a:solidFill>
              <a:srgbClr val="5A4099"/>
            </a:solidFill>
          </a:ln>
        </p:spPr>
      </p:pic>
    </p:spTree>
    <p:extLst>
      <p:ext uri="{BB962C8B-B14F-4D97-AF65-F5344CB8AC3E}">
        <p14:creationId xmlns:p14="http://schemas.microsoft.com/office/powerpoint/2010/main" val="61595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625D47-6470-423F-B0D9-3B9F5D5786E5}"/>
              </a:ext>
            </a:extLst>
          </p:cNvPr>
          <p:cNvSpPr>
            <a:spLocks noGrp="1"/>
          </p:cNvSpPr>
          <p:nvPr>
            <p:ph idx="1"/>
          </p:nvPr>
        </p:nvSpPr>
        <p:spPr>
          <a:xfrm>
            <a:off x="552997" y="1513309"/>
            <a:ext cx="11214933" cy="4268916"/>
          </a:xfrm>
        </p:spPr>
        <p:txBody>
          <a:bodyPr>
            <a:normAutofit/>
          </a:bodyPr>
          <a:lstStyle/>
          <a:p>
            <a:r>
              <a:rPr lang="en-US" sz="2500" b="1" dirty="0">
                <a:cs typeface="Arial" panose="020B0604020202020204" pitchFamily="34" charset="0"/>
              </a:rPr>
              <a:t>About 1 in 36 children </a:t>
            </a:r>
            <a:r>
              <a:rPr lang="en-US" sz="2500" dirty="0">
                <a:cs typeface="Arial" panose="020B0604020202020204" pitchFamily="34" charset="0"/>
              </a:rPr>
              <a:t>is estimated to have autism spectrum disorder (ASD)</a:t>
            </a:r>
            <a:r>
              <a:rPr lang="en-US" sz="2500" baseline="30000" dirty="0">
                <a:cs typeface="Arial" panose="020B0604020202020204" pitchFamily="34" charset="0"/>
              </a:rPr>
              <a:t>1</a:t>
            </a:r>
            <a:endParaRPr lang="en-US" sz="2500" dirty="0">
              <a:cs typeface="Arial" panose="020B0604020202020204" pitchFamily="34" charset="0"/>
            </a:endParaRPr>
          </a:p>
          <a:p>
            <a:pPr lvl="1">
              <a:spcBef>
                <a:spcPts val="0"/>
              </a:spcBef>
              <a:buNone/>
            </a:pPr>
            <a:r>
              <a:rPr lang="en-US" sz="2600" dirty="0">
                <a:cs typeface="Arial" panose="020B0604020202020204" pitchFamily="34" charset="0"/>
              </a:rPr>
              <a:t>				</a:t>
            </a:r>
          </a:p>
          <a:p>
            <a:pPr lvl="1">
              <a:spcBef>
                <a:spcPts val="0"/>
              </a:spcBef>
              <a:buNone/>
            </a:pPr>
            <a:endParaRPr lang="en-US" sz="2600" i="1" dirty="0">
              <a:cs typeface="Arial" panose="020B0604020202020204" pitchFamily="34" charset="0"/>
            </a:endParaRPr>
          </a:p>
          <a:p>
            <a:pPr marL="457200" lvl="1" indent="0">
              <a:buNone/>
            </a:pPr>
            <a:endParaRPr lang="en-US" dirty="0"/>
          </a:p>
        </p:txBody>
      </p:sp>
      <p:sp>
        <p:nvSpPr>
          <p:cNvPr id="4" name="Title 3">
            <a:extLst>
              <a:ext uri="{FF2B5EF4-FFF2-40B4-BE49-F238E27FC236}">
                <a16:creationId xmlns:a16="http://schemas.microsoft.com/office/drawing/2014/main" id="{34E456F5-60CE-4204-9D81-ACEDFE3F0ACF}"/>
              </a:ext>
            </a:extLst>
          </p:cNvPr>
          <p:cNvSpPr>
            <a:spLocks noGrp="1"/>
          </p:cNvSpPr>
          <p:nvPr>
            <p:ph type="title"/>
          </p:nvPr>
        </p:nvSpPr>
        <p:spPr>
          <a:xfrm>
            <a:off x="402954" y="183521"/>
            <a:ext cx="11459531" cy="685800"/>
          </a:xfrm>
        </p:spPr>
        <p:txBody>
          <a:bodyPr/>
          <a:lstStyle/>
          <a:p>
            <a:r>
              <a:rPr lang="en-US" sz="4000" dirty="0"/>
              <a:t>Why Monitor Your Child’s Development?</a:t>
            </a:r>
          </a:p>
        </p:txBody>
      </p:sp>
      <p:sp>
        <p:nvSpPr>
          <p:cNvPr id="3" name="TextBox 2">
            <a:extLst>
              <a:ext uri="{FF2B5EF4-FFF2-40B4-BE49-F238E27FC236}">
                <a16:creationId xmlns:a16="http://schemas.microsoft.com/office/drawing/2014/main" id="{E963DD3D-A4CF-F5FD-23BD-9DCC03E7DCF3}"/>
              </a:ext>
            </a:extLst>
          </p:cNvPr>
          <p:cNvSpPr txBox="1"/>
          <p:nvPr/>
        </p:nvSpPr>
        <p:spPr>
          <a:xfrm>
            <a:off x="5821796" y="6534835"/>
            <a:ext cx="6865749" cy="323165"/>
          </a:xfrm>
          <a:prstGeom prst="rect">
            <a:avLst/>
          </a:prstGeom>
          <a:noFill/>
        </p:spPr>
        <p:txBody>
          <a:bodyPr wrap="square" rtlCol="0">
            <a:spAutoFit/>
          </a:bodyPr>
          <a:lstStyle/>
          <a:p>
            <a:pPr marL="1257300" marR="0" lvl="2"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500" b="0" i="1" u="none" strike="noStrike" kern="1200" cap="none" spc="0" normalizeH="0" baseline="0" noProof="0" dirty="0">
                <a:ln>
                  <a:noFill/>
                </a:ln>
                <a:solidFill>
                  <a:prstClr val="black"/>
                </a:solidFill>
                <a:effectLst/>
                <a:uLnTx/>
                <a:uFillTx/>
                <a:latin typeface="Calibri"/>
                <a:ea typeface="+mn-ea"/>
                <a:cs typeface="+mn-cs"/>
              </a:rPr>
              <a:t>Maenner, MJ, et al. CDC, MMWR Surveillance Summary 03/2023 </a:t>
            </a:r>
          </a:p>
        </p:txBody>
      </p:sp>
      <p:pic>
        <p:nvPicPr>
          <p:cNvPr id="7" name="Picture 6">
            <a:extLst>
              <a:ext uri="{FF2B5EF4-FFF2-40B4-BE49-F238E27FC236}">
                <a16:creationId xmlns:a16="http://schemas.microsoft.com/office/drawing/2014/main" id="{D2F7FBAF-F8C9-7571-F523-084CE063A121}"/>
              </a:ext>
            </a:extLst>
          </p:cNvPr>
          <p:cNvPicPr>
            <a:picLocks noChangeAspect="1"/>
          </p:cNvPicPr>
          <p:nvPr/>
        </p:nvPicPr>
        <p:blipFill>
          <a:blip r:embed="rId3">
            <a:duotone>
              <a:schemeClr val="bg2">
                <a:shade val="45000"/>
                <a:satMod val="135000"/>
              </a:schemeClr>
              <a:prstClr val="white"/>
            </a:duotone>
          </a:blip>
          <a:stretch>
            <a:fillRect/>
          </a:stretch>
        </p:blipFill>
        <p:spPr>
          <a:xfrm>
            <a:off x="1625514" y="2225463"/>
            <a:ext cx="8392563" cy="4037239"/>
          </a:xfrm>
          <a:prstGeom prst="rect">
            <a:avLst/>
          </a:prstGeom>
        </p:spPr>
      </p:pic>
      <p:pic>
        <p:nvPicPr>
          <p:cNvPr id="5" name="Picture 4">
            <a:extLst>
              <a:ext uri="{FF2B5EF4-FFF2-40B4-BE49-F238E27FC236}">
                <a16:creationId xmlns:a16="http://schemas.microsoft.com/office/drawing/2014/main" id="{87F5B7C3-25C2-324D-957C-AFFF876390DC}"/>
              </a:ext>
            </a:extLst>
          </p:cNvPr>
          <p:cNvPicPr>
            <a:picLocks noChangeAspect="1"/>
          </p:cNvPicPr>
          <p:nvPr/>
        </p:nvPicPr>
        <p:blipFill rotWithShape="1">
          <a:blip r:embed="rId3"/>
          <a:srcRect l="50763" t="39577" r="43812" b="42370"/>
          <a:stretch/>
        </p:blipFill>
        <p:spPr>
          <a:xfrm>
            <a:off x="5873523" y="3827867"/>
            <a:ext cx="457703" cy="737825"/>
          </a:xfrm>
          <a:prstGeom prst="rect">
            <a:avLst/>
          </a:prstGeom>
        </p:spPr>
      </p:pic>
    </p:spTree>
    <p:extLst>
      <p:ext uri="{BB962C8B-B14F-4D97-AF65-F5344CB8AC3E}">
        <p14:creationId xmlns:p14="http://schemas.microsoft.com/office/powerpoint/2010/main" val="4170551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AE38A1-8A63-4195-23A9-CCA799F1506D}"/>
              </a:ext>
            </a:extLst>
          </p:cNvPr>
          <p:cNvSpPr>
            <a:spLocks noGrp="1"/>
          </p:cNvSpPr>
          <p:nvPr>
            <p:ph type="body" sz="quarter" idx="10"/>
          </p:nvPr>
        </p:nvSpPr>
        <p:spPr>
          <a:xfrm>
            <a:off x="435142" y="3204417"/>
            <a:ext cx="11321716" cy="1258387"/>
          </a:xfrm>
        </p:spPr>
        <p:txBody>
          <a:bodyPr>
            <a:noAutofit/>
          </a:bodyPr>
          <a:lstStyle/>
          <a:p>
            <a:pPr>
              <a:lnSpc>
                <a:spcPct val="120000"/>
              </a:lnSpc>
            </a:pPr>
            <a:r>
              <a:rPr lang="en-US" sz="3600" b="1" dirty="0"/>
              <a:t>UNDERSTANDING DEVELOPMENTAL MILESTONES</a:t>
            </a:r>
          </a:p>
        </p:txBody>
      </p:sp>
    </p:spTree>
    <p:extLst>
      <p:ext uri="{BB962C8B-B14F-4D97-AF65-F5344CB8AC3E}">
        <p14:creationId xmlns:p14="http://schemas.microsoft.com/office/powerpoint/2010/main" val="239364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203200" y="1361764"/>
            <a:ext cx="7043154" cy="4962835"/>
          </a:xfrm>
        </p:spPr>
        <p:txBody>
          <a:bodyPr>
            <a:normAutofit/>
          </a:bodyPr>
          <a:lstStyle/>
          <a:p>
            <a:pPr>
              <a:lnSpc>
                <a:spcPct val="107000"/>
              </a:lnSpc>
              <a:spcBef>
                <a:spcPts val="0"/>
              </a:spcBef>
            </a:pPr>
            <a:r>
              <a:rPr lang="en-US" b="1" dirty="0"/>
              <a:t>Things most children can do by a certain age like:</a:t>
            </a:r>
          </a:p>
          <a:p>
            <a:pPr lvl="1">
              <a:lnSpc>
                <a:spcPct val="107000"/>
              </a:lnSpc>
              <a:spcBef>
                <a:spcPts val="0"/>
              </a:spcBef>
            </a:pPr>
            <a:r>
              <a:rPr lang="en-US" dirty="0"/>
              <a:t>By 2 months: reacting to loud sounds</a:t>
            </a:r>
          </a:p>
          <a:p>
            <a:pPr lvl="1">
              <a:lnSpc>
                <a:spcPct val="107000"/>
              </a:lnSpc>
              <a:spcBef>
                <a:spcPts val="0"/>
              </a:spcBef>
            </a:pPr>
            <a:r>
              <a:rPr lang="en-US" dirty="0"/>
              <a:t>By 9 months: lifting arms up to be picked up</a:t>
            </a:r>
          </a:p>
          <a:p>
            <a:pPr lvl="1">
              <a:lnSpc>
                <a:spcPct val="107000"/>
              </a:lnSpc>
              <a:spcBef>
                <a:spcPts val="0"/>
              </a:spcBef>
            </a:pPr>
            <a:r>
              <a:rPr lang="en-US" dirty="0"/>
              <a:t>By 3 years: drawing a circle, when you show them how</a:t>
            </a:r>
          </a:p>
          <a:p>
            <a:r>
              <a:rPr lang="en-US" b="1" dirty="0"/>
              <a:t>Children reach milestones in how they play, learn, speak, act, and move</a:t>
            </a:r>
          </a:p>
          <a:p>
            <a:r>
              <a:rPr lang="en-US" b="1" dirty="0"/>
              <a:t>Though all children develop at their own pace, most children reach developmental milestones at or around the same age</a:t>
            </a:r>
          </a:p>
          <a:p>
            <a:pPr marL="0" indent="0">
              <a:buNone/>
            </a:pPr>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What Are Developmental Milestones?</a:t>
            </a:r>
            <a:endParaRPr lang="en-US" sz="4800" dirty="0"/>
          </a:p>
        </p:txBody>
      </p:sp>
      <p:pic>
        <p:nvPicPr>
          <p:cNvPr id="9" name="Picture 8" descr="A person holding a baby&#10;&#10;Description automatically generated with medium confidence">
            <a:extLst>
              <a:ext uri="{FF2B5EF4-FFF2-40B4-BE49-F238E27FC236}">
                <a16:creationId xmlns:a16="http://schemas.microsoft.com/office/drawing/2014/main" id="{9F00ED15-3C37-DBE1-1215-57140C2FF5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24" r="14593"/>
          <a:stretch/>
        </p:blipFill>
        <p:spPr>
          <a:xfrm>
            <a:off x="7357545" y="1575694"/>
            <a:ext cx="4196048" cy="3995367"/>
          </a:xfrm>
          <a:prstGeom prst="rect">
            <a:avLst/>
          </a:prstGeom>
          <a:ln w="28575">
            <a:solidFill>
              <a:srgbClr val="5A4099"/>
            </a:solidFill>
          </a:ln>
        </p:spPr>
      </p:pic>
    </p:spTree>
    <p:extLst>
      <p:ext uri="{BB962C8B-B14F-4D97-AF65-F5344CB8AC3E}">
        <p14:creationId xmlns:p14="http://schemas.microsoft.com/office/powerpoint/2010/main" val="1954814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428787" y="1421922"/>
            <a:ext cx="10972800" cy="4962835"/>
          </a:xfrm>
        </p:spPr>
        <p:txBody>
          <a:bodyPr>
            <a:normAutofit/>
          </a:bodyPr>
          <a:lstStyle/>
          <a:p>
            <a:pPr>
              <a:lnSpc>
                <a:spcPct val="107000"/>
              </a:lnSpc>
              <a:spcBef>
                <a:spcPts val="0"/>
              </a:spcBef>
            </a:pPr>
            <a:r>
              <a:rPr lang="en-US" sz="2500" dirty="0"/>
              <a:t>Monitoring developmental milestones enables parents to support their child’s growth and act early if there is a concern.</a:t>
            </a:r>
          </a:p>
          <a:p>
            <a:pPr>
              <a:lnSpc>
                <a:spcPct val="107000"/>
              </a:lnSpc>
              <a:spcBef>
                <a:spcPts val="0"/>
              </a:spcBef>
            </a:pPr>
            <a:r>
              <a:rPr lang="en-US" sz="2500" dirty="0"/>
              <a:t>In a recent survey, parents frequently searched for information about developmental milestones.</a:t>
            </a:r>
          </a:p>
          <a:p>
            <a:pPr marL="0" indent="0">
              <a:buNone/>
            </a:pPr>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Why Monitor Developmental Milestones?</a:t>
            </a:r>
            <a:endParaRPr lang="en-US" sz="4800" dirty="0"/>
          </a:p>
        </p:txBody>
      </p:sp>
      <p:pic>
        <p:nvPicPr>
          <p:cNvPr id="5" name="Picture 4">
            <a:extLst>
              <a:ext uri="{FF2B5EF4-FFF2-40B4-BE49-F238E27FC236}">
                <a16:creationId xmlns:a16="http://schemas.microsoft.com/office/drawing/2014/main" id="{0B7379E2-5F8C-7959-FCF3-AAB6372BF688}"/>
              </a:ext>
            </a:extLst>
          </p:cNvPr>
          <p:cNvPicPr>
            <a:picLocks noChangeAspect="1"/>
          </p:cNvPicPr>
          <p:nvPr/>
        </p:nvPicPr>
        <p:blipFill>
          <a:blip r:embed="rId3"/>
          <a:stretch>
            <a:fillRect/>
          </a:stretch>
        </p:blipFill>
        <p:spPr>
          <a:xfrm>
            <a:off x="428787" y="3155501"/>
            <a:ext cx="11176000" cy="1743773"/>
          </a:xfrm>
          <a:prstGeom prst="rect">
            <a:avLst/>
          </a:prstGeom>
        </p:spPr>
      </p:pic>
      <p:sp>
        <p:nvSpPr>
          <p:cNvPr id="6" name="Google Shape;229;gbaeb879cd4_0_256">
            <a:extLst>
              <a:ext uri="{FF2B5EF4-FFF2-40B4-BE49-F238E27FC236}">
                <a16:creationId xmlns:a16="http://schemas.microsoft.com/office/drawing/2014/main" id="{461971C2-B22D-ACD9-B0C5-E66B56FB461B}"/>
              </a:ext>
            </a:extLst>
          </p:cNvPr>
          <p:cNvSpPr txBox="1"/>
          <p:nvPr/>
        </p:nvSpPr>
        <p:spPr>
          <a:xfrm>
            <a:off x="556818" y="6257147"/>
            <a:ext cx="579134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baseline="30000" dirty="0">
                <a:solidFill>
                  <a:srgbClr val="00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5</a:t>
            </a:r>
            <a:r>
              <a:rPr lang="en-US" sz="1200" b="0" i="0" u="sng" strike="noStrike" cap="none" dirty="0">
                <a:solidFill>
                  <a:srgbClr val="0F56DC"/>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Zero to Three survey, 2018</a:t>
            </a:r>
            <a:endParaRPr sz="1200" b="0" i="0" u="none" strike="noStrike" cap="none" dirty="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670B6ACA-375C-1A66-B084-4AD8F022F0E4}"/>
              </a:ext>
            </a:extLst>
          </p:cNvPr>
          <p:cNvSpPr txBox="1"/>
          <p:nvPr/>
        </p:nvSpPr>
        <p:spPr>
          <a:xfrm>
            <a:off x="1435637" y="4899274"/>
            <a:ext cx="9740363" cy="646331"/>
          </a:xfrm>
          <a:prstGeom prst="rect">
            <a:avLst/>
          </a:prstGeom>
          <a:noFill/>
        </p:spPr>
        <p:txBody>
          <a:bodyPr wrap="square" rtlCol="0">
            <a:spAutoFit/>
          </a:bodyPr>
          <a:lstStyle/>
          <a:p>
            <a:r>
              <a:rPr lang="en-US" dirty="0"/>
              <a:t>When 1,002 parents were asked about child-rearing topics they seek information about, 70% reported seeking information about developmental milestones, which was the highest score among topics. </a:t>
            </a:r>
          </a:p>
        </p:txBody>
      </p:sp>
      <p:cxnSp>
        <p:nvCxnSpPr>
          <p:cNvPr id="12" name="Connector: Elbow 11">
            <a:extLst>
              <a:ext uri="{FF2B5EF4-FFF2-40B4-BE49-F238E27FC236}">
                <a16:creationId xmlns:a16="http://schemas.microsoft.com/office/drawing/2014/main" id="{9EB60AF5-CDEE-F8B8-9E2F-D4A0E2C51C63}"/>
              </a:ext>
            </a:extLst>
          </p:cNvPr>
          <p:cNvCxnSpPr>
            <a:endCxn id="3" idx="1"/>
          </p:cNvCxnSpPr>
          <p:nvPr/>
        </p:nvCxnSpPr>
        <p:spPr>
          <a:xfrm>
            <a:off x="856527" y="4768770"/>
            <a:ext cx="579110" cy="453670"/>
          </a:xfrm>
          <a:prstGeom prst="bentConnector3">
            <a:avLst>
              <a:gd name="adj1" fmla="val 203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9063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B6D0A7-1011-43A4-AC8F-3466D59F292D}"/>
              </a:ext>
            </a:extLst>
          </p:cNvPr>
          <p:cNvSpPr>
            <a:spLocks noGrp="1"/>
          </p:cNvSpPr>
          <p:nvPr>
            <p:ph idx="1"/>
          </p:nvPr>
        </p:nvSpPr>
        <p:spPr>
          <a:xfrm>
            <a:off x="5275590" y="1590365"/>
            <a:ext cx="6784063" cy="4962835"/>
          </a:xfrm>
        </p:spPr>
        <p:txBody>
          <a:bodyPr>
            <a:normAutofit/>
          </a:bodyPr>
          <a:lstStyle/>
          <a:p>
            <a:pPr>
              <a:lnSpc>
                <a:spcPct val="107000"/>
              </a:lnSpc>
              <a:spcBef>
                <a:spcPts val="0"/>
              </a:spcBef>
            </a:pPr>
            <a:r>
              <a:rPr lang="en-US" sz="2500" b="1" dirty="0"/>
              <a:t>Social/Emotional</a:t>
            </a:r>
          </a:p>
          <a:p>
            <a:pPr marL="0" indent="0">
              <a:lnSpc>
                <a:spcPct val="107000"/>
              </a:lnSpc>
              <a:spcBef>
                <a:spcPts val="0"/>
              </a:spcBef>
              <a:buNone/>
            </a:pPr>
            <a:endParaRPr lang="en-US" sz="2500" b="1" dirty="0"/>
          </a:p>
          <a:p>
            <a:pPr>
              <a:lnSpc>
                <a:spcPct val="107000"/>
              </a:lnSpc>
              <a:spcBef>
                <a:spcPts val="0"/>
              </a:spcBef>
            </a:pPr>
            <a:r>
              <a:rPr lang="en-US" sz="2500" b="1" dirty="0"/>
              <a:t>Language/Communication</a:t>
            </a:r>
          </a:p>
          <a:p>
            <a:pPr marL="0" indent="0">
              <a:lnSpc>
                <a:spcPct val="107000"/>
              </a:lnSpc>
              <a:spcBef>
                <a:spcPts val="0"/>
              </a:spcBef>
              <a:buNone/>
            </a:pPr>
            <a:endParaRPr lang="en-US" sz="2500" b="1" dirty="0"/>
          </a:p>
          <a:p>
            <a:pPr>
              <a:lnSpc>
                <a:spcPct val="107000"/>
              </a:lnSpc>
              <a:spcBef>
                <a:spcPts val="0"/>
              </a:spcBef>
            </a:pPr>
            <a:r>
              <a:rPr lang="en-US" sz="2500" b="1" dirty="0"/>
              <a:t>Cognitive (learning, thinking, problem-solving)</a:t>
            </a:r>
          </a:p>
          <a:p>
            <a:pPr marL="0" indent="0">
              <a:lnSpc>
                <a:spcPct val="107000"/>
              </a:lnSpc>
              <a:spcBef>
                <a:spcPts val="0"/>
              </a:spcBef>
              <a:buNone/>
            </a:pPr>
            <a:endParaRPr lang="en-US" sz="2500" b="1" dirty="0"/>
          </a:p>
          <a:p>
            <a:pPr>
              <a:lnSpc>
                <a:spcPct val="107000"/>
              </a:lnSpc>
              <a:spcBef>
                <a:spcPts val="0"/>
              </a:spcBef>
            </a:pPr>
            <a:r>
              <a:rPr lang="en-US" sz="2500" b="1" dirty="0"/>
              <a:t>Movement/Physical </a:t>
            </a:r>
            <a:endParaRPr lang="en-US" dirty="0"/>
          </a:p>
          <a:p>
            <a:endParaRPr lang="en-US" dirty="0"/>
          </a:p>
        </p:txBody>
      </p:sp>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Domains (Areas) of Development</a:t>
            </a:r>
            <a:endParaRPr lang="en-US" sz="4800" dirty="0"/>
          </a:p>
        </p:txBody>
      </p:sp>
      <p:pic>
        <p:nvPicPr>
          <p:cNvPr id="5" name="Picture 4" descr="A picture containing person, indoor, child, little&#10;&#10;Description automatically generated">
            <a:extLst>
              <a:ext uri="{FF2B5EF4-FFF2-40B4-BE49-F238E27FC236}">
                <a16:creationId xmlns:a16="http://schemas.microsoft.com/office/drawing/2014/main" id="{4F9F4C9F-B360-5977-E061-EB2050AE62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69" t="6901" r="18014"/>
          <a:stretch/>
        </p:blipFill>
        <p:spPr>
          <a:xfrm>
            <a:off x="506210" y="1720636"/>
            <a:ext cx="4612072" cy="3785607"/>
          </a:xfrm>
          <a:prstGeom prst="rect">
            <a:avLst/>
          </a:prstGeom>
          <a:ln w="28575">
            <a:solidFill>
              <a:srgbClr val="5A4099"/>
            </a:solidFill>
          </a:ln>
        </p:spPr>
      </p:pic>
    </p:spTree>
    <p:extLst>
      <p:ext uri="{BB962C8B-B14F-4D97-AF65-F5344CB8AC3E}">
        <p14:creationId xmlns:p14="http://schemas.microsoft.com/office/powerpoint/2010/main" val="2319960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60C189-6291-41FE-A667-798A848EF20E}"/>
              </a:ext>
            </a:extLst>
          </p:cNvPr>
          <p:cNvSpPr>
            <a:spLocks noGrp="1"/>
          </p:cNvSpPr>
          <p:nvPr>
            <p:ph type="title"/>
          </p:nvPr>
        </p:nvSpPr>
        <p:spPr/>
        <p:txBody>
          <a:bodyPr/>
          <a:lstStyle/>
          <a:p>
            <a:r>
              <a:rPr lang="en-US" sz="4000" dirty="0"/>
              <a:t>So Many Milestones to Celebrate!</a:t>
            </a:r>
            <a:endParaRPr lang="en-US" sz="4800" dirty="0"/>
          </a:p>
        </p:txBody>
      </p:sp>
      <p:pic>
        <p:nvPicPr>
          <p:cNvPr id="10" name="Picture 9">
            <a:extLst>
              <a:ext uri="{FF2B5EF4-FFF2-40B4-BE49-F238E27FC236}">
                <a16:creationId xmlns:a16="http://schemas.microsoft.com/office/drawing/2014/main" id="{6FED3F7E-8B60-DA27-4BA5-1AE8746D99F6}"/>
              </a:ext>
            </a:extLst>
          </p:cNvPr>
          <p:cNvPicPr>
            <a:picLocks noChangeAspect="1"/>
          </p:cNvPicPr>
          <p:nvPr/>
        </p:nvPicPr>
        <p:blipFill>
          <a:blip r:embed="rId3"/>
          <a:stretch>
            <a:fillRect/>
          </a:stretch>
        </p:blipFill>
        <p:spPr>
          <a:xfrm>
            <a:off x="1023447" y="1738149"/>
            <a:ext cx="10145106" cy="3381702"/>
          </a:xfrm>
          <a:prstGeom prst="rect">
            <a:avLst/>
          </a:prstGeom>
        </p:spPr>
      </p:pic>
      <p:sp>
        <p:nvSpPr>
          <p:cNvPr id="12" name="Content Placeholder 1">
            <a:extLst>
              <a:ext uri="{FF2B5EF4-FFF2-40B4-BE49-F238E27FC236}">
                <a16:creationId xmlns:a16="http://schemas.microsoft.com/office/drawing/2014/main" id="{E6202561-2322-AA6A-31A8-C1958269EC2C}"/>
              </a:ext>
            </a:extLst>
          </p:cNvPr>
          <p:cNvSpPr>
            <a:spLocks noGrp="1"/>
          </p:cNvSpPr>
          <p:nvPr>
            <p:ph idx="1"/>
          </p:nvPr>
        </p:nvSpPr>
        <p:spPr>
          <a:xfrm>
            <a:off x="298670" y="1226739"/>
            <a:ext cx="11449634" cy="4962835"/>
          </a:xfrm>
        </p:spPr>
        <p:txBody>
          <a:bodyPr>
            <a:normAutofit fontScale="92500"/>
          </a:bodyPr>
          <a:lstStyle/>
          <a:p>
            <a:pPr>
              <a:lnSpc>
                <a:spcPct val="107000"/>
              </a:lnSpc>
              <a:spcBef>
                <a:spcPts val="0"/>
              </a:spcBef>
            </a:pPr>
            <a:r>
              <a:rPr lang="en-US" sz="2500" dirty="0"/>
              <a:t>Monitoring milestones helps every parent and caregiver support their child’s development</a:t>
            </a:r>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endParaRPr lang="en-US" sz="2500" b="1" dirty="0"/>
          </a:p>
          <a:p>
            <a:pPr>
              <a:lnSpc>
                <a:spcPct val="107000"/>
              </a:lnSpc>
              <a:spcBef>
                <a:spcPts val="0"/>
              </a:spcBef>
            </a:pPr>
            <a:r>
              <a:rPr lang="en-US" sz="2500" dirty="0"/>
              <a:t>CDC’s </a:t>
            </a:r>
            <a:r>
              <a:rPr lang="en-US" sz="2500" i="1" dirty="0"/>
              <a:t>Learn the Signs. Act Early. Milestones in Action </a:t>
            </a:r>
            <a:r>
              <a:rPr lang="en-US" sz="2500" dirty="0">
                <a:hlinkClick r:id="rId4"/>
              </a:rPr>
              <a:t>Photo and Video Library </a:t>
            </a:r>
            <a:endParaRPr lang="en-US" sz="2500" dirty="0"/>
          </a:p>
          <a:p>
            <a:pPr marL="0" indent="0">
              <a:lnSpc>
                <a:spcPct val="107000"/>
              </a:lnSpc>
              <a:spcBef>
                <a:spcPts val="0"/>
              </a:spcBef>
              <a:buNone/>
            </a:pPr>
            <a:r>
              <a:rPr lang="en-US" sz="2500" dirty="0"/>
              <a:t>     shows what each milestone looks like in real-life situations</a:t>
            </a:r>
          </a:p>
        </p:txBody>
      </p:sp>
    </p:spTree>
    <p:extLst>
      <p:ext uri="{BB962C8B-B14F-4D97-AF65-F5344CB8AC3E}">
        <p14:creationId xmlns:p14="http://schemas.microsoft.com/office/powerpoint/2010/main" val="21397453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FF80BF35F8D146A449E8390866F8DF" ma:contentTypeVersion="9" ma:contentTypeDescription="Create a new document." ma:contentTypeScope="" ma:versionID="f19a6210445fda1e5cd7d5e450d09be8">
  <xsd:schema xmlns:xsd="http://www.w3.org/2001/XMLSchema" xmlns:xs="http://www.w3.org/2001/XMLSchema" xmlns:p="http://schemas.microsoft.com/office/2006/metadata/properties" xmlns:ns2="e49ec79b-5d41-43ba-82be-c11c10d713ed" xmlns:ns3="72f40903-8458-4af9-b1ec-9ee8cdb2cae3" targetNamespace="http://schemas.microsoft.com/office/2006/metadata/properties" ma:root="true" ma:fieldsID="3087977f8a36b69aa8d347e76940bcc9" ns2:_="" ns3:_="">
    <xsd:import namespace="e49ec79b-5d41-43ba-82be-c11c10d713ed"/>
    <xsd:import namespace="72f40903-8458-4af9-b1ec-9ee8cdb2ca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ec79b-5d41-43ba-82be-c11c10d713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f40903-8458-4af9-b1ec-9ee8cdb2cae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573425-BA0C-47F8-BBAD-FB0AE457DA59}">
  <ds:schemaRefs>
    <ds:schemaRef ds:uri="http://schemas.microsoft.com/sharepoint/v3/contenttype/forms"/>
  </ds:schemaRefs>
</ds:datastoreItem>
</file>

<file path=customXml/itemProps2.xml><?xml version="1.0" encoding="utf-8"?>
<ds:datastoreItem xmlns:ds="http://schemas.openxmlformats.org/officeDocument/2006/customXml" ds:itemID="{72BF92F1-0EA6-408F-A2B4-808EE5159F4C}">
  <ds:schemaRefs>
    <ds:schemaRef ds:uri="http://purl.org/dc/dcmitype/"/>
    <ds:schemaRef ds:uri="http://schemas.openxmlformats.org/package/2006/metadata/core-properties"/>
    <ds:schemaRef ds:uri="http://www.w3.org/XML/1998/namespace"/>
    <ds:schemaRef ds:uri="http://schemas.microsoft.com/office/infopath/2007/PartnerControls"/>
    <ds:schemaRef ds:uri="http://purl.org/dc/terms/"/>
    <ds:schemaRef ds:uri="http://schemas.microsoft.com/office/2006/documentManagement/types"/>
    <ds:schemaRef ds:uri="http://schemas.microsoft.com/office/2006/metadata/properties"/>
    <ds:schemaRef ds:uri="72f40903-8458-4af9-b1ec-9ee8cdb2cae3"/>
    <ds:schemaRef ds:uri="e49ec79b-5d41-43ba-82be-c11c10d713ed"/>
    <ds:schemaRef ds:uri="http://purl.org/dc/elements/1.1/"/>
  </ds:schemaRefs>
</ds:datastoreItem>
</file>

<file path=customXml/itemProps3.xml><?xml version="1.0" encoding="utf-8"?>
<ds:datastoreItem xmlns:ds="http://schemas.openxmlformats.org/officeDocument/2006/customXml" ds:itemID="{66AA319B-C233-49B6-9EF1-54E8D074445E}">
  <ds:schemaRefs>
    <ds:schemaRef ds:uri="72f40903-8458-4af9-b1ec-9ee8cdb2cae3"/>
    <ds:schemaRef ds:uri="e49ec79b-5d41-43ba-82be-c11c10d713e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43902</TotalTime>
  <Words>2269</Words>
  <Application>Microsoft Office PowerPoint</Application>
  <PresentationFormat>Widescreen</PresentationFormat>
  <Paragraphs>200</Paragraphs>
  <Slides>25</Slides>
  <Notes>20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Arial</vt:lpstr>
      <vt:lpstr>Calibri</vt:lpstr>
      <vt:lpstr>Century Gothic</vt:lpstr>
      <vt:lpstr>Courier New</vt:lpstr>
      <vt:lpstr>Noto Sans Symbols</vt:lpstr>
      <vt:lpstr>Open Sans</vt:lpstr>
      <vt:lpstr>Segoe UI</vt:lpstr>
      <vt:lpstr>Wingdings</vt:lpstr>
      <vt:lpstr>Office Theme</vt:lpstr>
      <vt:lpstr>Acrobat Document</vt:lpstr>
      <vt:lpstr>PowerPoint Presentation</vt:lpstr>
      <vt:lpstr>What You Will Learn</vt:lpstr>
      <vt:lpstr>Why Monitor Your Child’s Development?</vt:lpstr>
      <vt:lpstr>Why Monitor Your Child’s Development?</vt:lpstr>
      <vt:lpstr>PowerPoint Presentation</vt:lpstr>
      <vt:lpstr>What Are Developmental Milestones?</vt:lpstr>
      <vt:lpstr>Why Monitor Developmental Milestones?</vt:lpstr>
      <vt:lpstr>Domains (Areas) of Development</vt:lpstr>
      <vt:lpstr>So Many Milestones to Celebrate!</vt:lpstr>
      <vt:lpstr>PowerPoint Presentation</vt:lpstr>
      <vt:lpstr>CDC’s Milestone Materials</vt:lpstr>
      <vt:lpstr>PowerPoint Presentation</vt:lpstr>
      <vt:lpstr>Milestone Checklists</vt:lpstr>
      <vt:lpstr>Amazing Children’s Books </vt:lpstr>
      <vt:lpstr>All Materials are Relatable and Accessible</vt:lpstr>
      <vt:lpstr>CDC’s Milestone Tracker App</vt:lpstr>
      <vt:lpstr>Start Monitoring Your Child’s Development Today!</vt:lpstr>
      <vt:lpstr>Developmental Monitoring, Screening, and Evaluation… What is the Difference?</vt:lpstr>
      <vt:lpstr>PowerPoint Presentation</vt:lpstr>
      <vt:lpstr>How to Get Help For Your Child </vt:lpstr>
      <vt:lpstr>Early Intervention is Best</vt:lpstr>
      <vt:lpstr>What Else Can I Do?</vt:lpstr>
      <vt:lpstr>CDC’s Act Early Ambassadors</vt:lpstr>
      <vt:lpstr>PowerPoint Presentation</vt:lpstr>
      <vt:lpstr>Contact Us!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jgy6</dc:creator>
  <cp:lastModifiedBy>Samuelson, Banner C. (CDC/NCBDDD/DHDD) (CTR)</cp:lastModifiedBy>
  <cp:revision>287</cp:revision>
  <cp:lastPrinted>2022-09-25T04:26:39Z</cp:lastPrinted>
  <dcterms:created xsi:type="dcterms:W3CDTF">2011-06-23T13:28:39Z</dcterms:created>
  <dcterms:modified xsi:type="dcterms:W3CDTF">2024-04-01T15:08:24Z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2021-04-09T00:57:52Z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7e4ef1ca-fa84-4539-b647-8924779f54c9</vt:lpwstr>
  </property>
  <property fmtid="{D5CDD505-2E9C-101B-9397-08002B2CF9AE}" pid="8" name="MSIP_Label_7b94a7b8-f06c-4dfe-bdcc-9b548fd58c31_ContentBits">
    <vt:lpwstr>0</vt:lpwstr>
  </property>
  <property fmtid="{D5CDD505-2E9C-101B-9397-08002B2CF9AE}" pid="9" name="ContentTypeId">
    <vt:lpwstr>0x01010095FF80BF35F8D146A449E8390866F8DF</vt:lpwstr>
  </property>
</Properties>
</file>