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20"/>
  </p:notesMasterIdLst>
  <p:sldIdLst>
    <p:sldId id="256" r:id="rId5"/>
    <p:sldId id="298" r:id="rId6"/>
    <p:sldId id="301" r:id="rId7"/>
    <p:sldId id="286" r:id="rId8"/>
    <p:sldId id="293" r:id="rId9"/>
    <p:sldId id="299" r:id="rId10"/>
    <p:sldId id="288" r:id="rId11"/>
    <p:sldId id="262" r:id="rId12"/>
    <p:sldId id="289" r:id="rId13"/>
    <p:sldId id="270" r:id="rId14"/>
    <p:sldId id="300" r:id="rId15"/>
    <p:sldId id="295" r:id="rId16"/>
    <p:sldId id="273" r:id="rId17"/>
    <p:sldId id="283" r:id="rId18"/>
    <p:sldId id="284" r:id="rId19"/>
  </p:sldIdLst>
  <p:sldSz cx="12192000" cy="6858000"/>
  <p:notesSz cx="6858000" cy="9144000"/>
  <p:custDataLst>
    <p:tags r:id="rId2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383BFF4-7097-FE4F-9B61-A7C6D8A614A4}">
          <p14:sldIdLst>
            <p14:sldId id="256"/>
          </p14:sldIdLst>
        </p14:section>
        <p14:section name="Terms to Know" id="{0B9AB00E-49F4-9747-BEEA-B54B32EC870E}">
          <p14:sldIdLst>
            <p14:sldId id="298"/>
          </p14:sldIdLst>
        </p14:section>
        <p14:section name="Understanding the Topic" id="{7A23A243-1719-0540-9E24-47B30A0AA9C6}">
          <p14:sldIdLst>
            <p14:sldId id="301"/>
            <p14:sldId id="286"/>
            <p14:sldId id="293"/>
            <p14:sldId id="299"/>
            <p14:sldId id="288"/>
          </p14:sldIdLst>
        </p14:section>
        <p14:section name="From the Expert" id="{CABA4EBC-FC3A-BB4E-A302-A63641358471}">
          <p14:sldIdLst>
            <p14:sldId id="262"/>
            <p14:sldId id="289"/>
          </p14:sldIdLst>
        </p14:section>
        <p14:section name="Call to Action" id="{35039F30-5847-254B-AC21-A2D9D0AF2451}">
          <p14:sldIdLst>
            <p14:sldId id="270"/>
          </p14:sldIdLst>
        </p14:section>
        <p14:section name="Activity" id="{758EAFB7-1EC7-8B4E-89F3-4D64B35E1390}">
          <p14:sldIdLst>
            <p14:sldId id="300"/>
            <p14:sldId id="295"/>
            <p14:sldId id="273"/>
            <p14:sldId id="283"/>
            <p14:sldId id="284"/>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ntt, Judy M. (CDC/OD/OADC)" initials="GJM(" lastIdx="10" clrIdx="0">
    <p:extLst>
      <p:ext uri="{19B8F6BF-5375-455C-9EA6-DF929625EA0E}">
        <p15:presenceInfo xmlns:p15="http://schemas.microsoft.com/office/powerpoint/2012/main" userId="S::jmg1@cdc.gov::e6f947c2-6c61-4741-9545-4622360eb6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A27"/>
    <a:srgbClr val="FDB913"/>
    <a:srgbClr val="FFDC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4A7F9F-C3AB-4332-97FE-7389CC2511B6}" v="11" dt="2021-08-25T21:09:09.3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38" autoAdjust="0"/>
    <p:restoredTop sz="48919" autoAdjust="0"/>
  </p:normalViewPr>
  <p:slideViewPr>
    <p:cSldViewPr snapToGrid="0" snapToObjects="1">
      <p:cViewPr varScale="1">
        <p:scale>
          <a:sx n="29" d="100"/>
          <a:sy n="29" d="100"/>
        </p:scale>
        <p:origin x="207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5/10/relationships/revisionInfo" Target="revisionInfo.xml"/></Relationships>
</file>

<file path=ppt/diagrams/_rels/data1.xml.rels><?xml version="1.0" encoding="UTF-8" standalone="yes"?>
<Relationships xmlns="http://schemas.openxmlformats.org/package/2006/relationships"><Relationship Id="rId8" Type="http://schemas.openxmlformats.org/officeDocument/2006/relationships/image" Target="../media/image20.svg"/><Relationship Id="rId13" Type="http://schemas.openxmlformats.org/officeDocument/2006/relationships/image" Target="../media/image25.pn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sv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 Id="rId14" Type="http://schemas.openxmlformats.org/officeDocument/2006/relationships/image" Target="../media/image2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0.svg"/><Relationship Id="rId13" Type="http://schemas.openxmlformats.org/officeDocument/2006/relationships/image" Target="../media/image25.pn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sv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 Id="rId14" Type="http://schemas.openxmlformats.org/officeDocument/2006/relationships/image" Target="../media/image2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500D37-75E2-4D59-80ED-8C39D2D56BD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C0E9600-4E12-44D3-A657-6C8A65B2C154}">
      <dgm:prSet custT="1"/>
      <dgm:spPr/>
      <dgm:t>
        <a:bodyPr/>
        <a:lstStyle/>
        <a:p>
          <a:pPr>
            <a:lnSpc>
              <a:spcPct val="100000"/>
            </a:lnSpc>
          </a:pPr>
          <a:r>
            <a:rPr lang="en-US" sz="2600"/>
            <a:t>Define</a:t>
          </a:r>
        </a:p>
      </dgm:t>
    </dgm:pt>
    <dgm:pt modelId="{90C088D2-29E6-43F6-AB0B-DAC26FB081F3}" type="parTrans" cxnId="{F122ADDC-310B-4E71-B7E9-50E71677911F}">
      <dgm:prSet/>
      <dgm:spPr/>
      <dgm:t>
        <a:bodyPr/>
        <a:lstStyle/>
        <a:p>
          <a:endParaRPr lang="en-US" sz="1800"/>
        </a:p>
      </dgm:t>
    </dgm:pt>
    <dgm:pt modelId="{4E314CF0-30BB-47FB-B8EA-3E5AFEEB9A8E}" type="sibTrans" cxnId="{F122ADDC-310B-4E71-B7E9-50E71677911F}">
      <dgm:prSet/>
      <dgm:spPr/>
      <dgm:t>
        <a:bodyPr/>
        <a:lstStyle/>
        <a:p>
          <a:endParaRPr lang="en-US"/>
        </a:p>
      </dgm:t>
    </dgm:pt>
    <dgm:pt modelId="{7EDFC5BA-AD46-4FD4-96FB-CB80351DBD65}">
      <dgm:prSet custT="1"/>
      <dgm:spPr/>
      <dgm:t>
        <a:bodyPr/>
        <a:lstStyle/>
        <a:p>
          <a:pPr>
            <a:lnSpc>
              <a:spcPct val="100000"/>
            </a:lnSpc>
          </a:pPr>
          <a:r>
            <a:rPr lang="en-US" sz="2600"/>
            <a:t>Define the problem</a:t>
          </a:r>
        </a:p>
      </dgm:t>
    </dgm:pt>
    <dgm:pt modelId="{BC8FD28D-F36E-4D3B-A333-462A79BA5210}" type="parTrans" cxnId="{0E49D457-5A1D-4CB3-9514-7E17376D1AB9}">
      <dgm:prSet/>
      <dgm:spPr/>
      <dgm:t>
        <a:bodyPr/>
        <a:lstStyle/>
        <a:p>
          <a:endParaRPr lang="en-US" sz="1800"/>
        </a:p>
      </dgm:t>
    </dgm:pt>
    <dgm:pt modelId="{65CD1601-E052-4800-A00F-66DE544A3031}" type="sibTrans" cxnId="{0E49D457-5A1D-4CB3-9514-7E17376D1AB9}">
      <dgm:prSet/>
      <dgm:spPr/>
      <dgm:t>
        <a:bodyPr/>
        <a:lstStyle/>
        <a:p>
          <a:endParaRPr lang="en-US"/>
        </a:p>
      </dgm:t>
    </dgm:pt>
    <dgm:pt modelId="{001D4A60-7572-483C-BAD4-4C79F9A73E54}">
      <dgm:prSet custT="1"/>
      <dgm:spPr/>
      <dgm:t>
        <a:bodyPr/>
        <a:lstStyle/>
        <a:p>
          <a:pPr>
            <a:lnSpc>
              <a:spcPct val="100000"/>
            </a:lnSpc>
          </a:pPr>
          <a:r>
            <a:rPr lang="en-US" sz="2600"/>
            <a:t>Research</a:t>
          </a:r>
        </a:p>
      </dgm:t>
    </dgm:pt>
    <dgm:pt modelId="{1E9C2206-7666-40D3-91E1-9C3B03106950}" type="parTrans" cxnId="{7C79A6B7-3D58-4088-98E7-F208D3F7F141}">
      <dgm:prSet/>
      <dgm:spPr/>
      <dgm:t>
        <a:bodyPr/>
        <a:lstStyle/>
        <a:p>
          <a:endParaRPr lang="en-US" sz="1800"/>
        </a:p>
      </dgm:t>
    </dgm:pt>
    <dgm:pt modelId="{5A5C80F1-953C-405C-B7CB-355509E0A1CE}" type="sibTrans" cxnId="{7C79A6B7-3D58-4088-98E7-F208D3F7F141}">
      <dgm:prSet/>
      <dgm:spPr/>
      <dgm:t>
        <a:bodyPr/>
        <a:lstStyle/>
        <a:p>
          <a:endParaRPr lang="en-US"/>
        </a:p>
      </dgm:t>
    </dgm:pt>
    <dgm:pt modelId="{A83B1882-0353-4934-A6E0-38E436960910}">
      <dgm:prSet custT="1"/>
      <dgm:spPr/>
      <dgm:t>
        <a:bodyPr/>
        <a:lstStyle/>
        <a:p>
          <a:pPr>
            <a:lnSpc>
              <a:spcPct val="100000"/>
            </a:lnSpc>
          </a:pPr>
          <a:r>
            <a:rPr lang="en-US" sz="2600"/>
            <a:t>Do background research</a:t>
          </a:r>
        </a:p>
      </dgm:t>
    </dgm:pt>
    <dgm:pt modelId="{2556867B-3CCF-4AEB-8947-97C3438546FD}" type="parTrans" cxnId="{01324B31-694F-4794-B968-3BFCF96B9142}">
      <dgm:prSet/>
      <dgm:spPr/>
      <dgm:t>
        <a:bodyPr/>
        <a:lstStyle/>
        <a:p>
          <a:endParaRPr lang="en-US" sz="1800"/>
        </a:p>
      </dgm:t>
    </dgm:pt>
    <dgm:pt modelId="{55511E19-3B32-4630-BD58-7239C392A683}" type="sibTrans" cxnId="{01324B31-694F-4794-B968-3BFCF96B9142}">
      <dgm:prSet/>
      <dgm:spPr/>
      <dgm:t>
        <a:bodyPr/>
        <a:lstStyle/>
        <a:p>
          <a:endParaRPr lang="en-US"/>
        </a:p>
      </dgm:t>
    </dgm:pt>
    <dgm:pt modelId="{9A75CC11-4B15-4EC1-8A71-2EDC29996594}">
      <dgm:prSet custT="1"/>
      <dgm:spPr/>
      <dgm:t>
        <a:bodyPr/>
        <a:lstStyle/>
        <a:p>
          <a:pPr>
            <a:lnSpc>
              <a:spcPct val="100000"/>
            </a:lnSpc>
          </a:pPr>
          <a:r>
            <a:rPr lang="en-US" sz="2600"/>
            <a:t>Requirements</a:t>
          </a:r>
        </a:p>
      </dgm:t>
    </dgm:pt>
    <dgm:pt modelId="{3CFD7D7C-F18B-4AB0-BBDB-48103F29E0DA}" type="parTrans" cxnId="{74620268-DC42-4026-8939-F4E95EDE75A8}">
      <dgm:prSet/>
      <dgm:spPr/>
      <dgm:t>
        <a:bodyPr/>
        <a:lstStyle/>
        <a:p>
          <a:endParaRPr lang="en-US" sz="1800"/>
        </a:p>
      </dgm:t>
    </dgm:pt>
    <dgm:pt modelId="{BD70619A-4BCA-4BC9-BED5-8861A2415235}" type="sibTrans" cxnId="{74620268-DC42-4026-8939-F4E95EDE75A8}">
      <dgm:prSet/>
      <dgm:spPr/>
      <dgm:t>
        <a:bodyPr/>
        <a:lstStyle/>
        <a:p>
          <a:endParaRPr lang="en-US"/>
        </a:p>
      </dgm:t>
    </dgm:pt>
    <dgm:pt modelId="{F63ACA74-D91A-45E3-A745-D1671579F51B}">
      <dgm:prSet custT="1"/>
      <dgm:spPr/>
      <dgm:t>
        <a:bodyPr/>
        <a:lstStyle/>
        <a:p>
          <a:pPr>
            <a:lnSpc>
              <a:spcPct val="100000"/>
            </a:lnSpc>
          </a:pPr>
          <a:r>
            <a:rPr lang="en-US" sz="2600"/>
            <a:t>Specify requirements</a:t>
          </a:r>
        </a:p>
      </dgm:t>
    </dgm:pt>
    <dgm:pt modelId="{27836C8D-E979-45EE-B4B5-694F062DC5E9}" type="parTrans" cxnId="{9CEE2723-994C-4613-8C43-2FED645E3487}">
      <dgm:prSet/>
      <dgm:spPr/>
      <dgm:t>
        <a:bodyPr/>
        <a:lstStyle/>
        <a:p>
          <a:endParaRPr lang="en-US" sz="1800"/>
        </a:p>
      </dgm:t>
    </dgm:pt>
    <dgm:pt modelId="{BFF64342-7720-4EA9-BB30-6BEFB9AF65DD}" type="sibTrans" cxnId="{9CEE2723-994C-4613-8C43-2FED645E3487}">
      <dgm:prSet/>
      <dgm:spPr/>
      <dgm:t>
        <a:bodyPr/>
        <a:lstStyle/>
        <a:p>
          <a:endParaRPr lang="en-US"/>
        </a:p>
      </dgm:t>
    </dgm:pt>
    <dgm:pt modelId="{257C0793-1D1A-4B22-BB8E-1017D4DEBB0A}">
      <dgm:prSet custT="1"/>
      <dgm:spPr/>
      <dgm:t>
        <a:bodyPr/>
        <a:lstStyle/>
        <a:p>
          <a:pPr>
            <a:lnSpc>
              <a:spcPct val="100000"/>
            </a:lnSpc>
          </a:pPr>
          <a:r>
            <a:rPr lang="en-US" sz="2600"/>
            <a:t>Brainstorm</a:t>
          </a:r>
        </a:p>
      </dgm:t>
    </dgm:pt>
    <dgm:pt modelId="{FFADCCFF-534E-4405-86F3-C13ECC41FAE1}" type="parTrans" cxnId="{327FA0CD-4C0E-4AAB-AAAA-F759A2E1BBB3}">
      <dgm:prSet/>
      <dgm:spPr/>
      <dgm:t>
        <a:bodyPr/>
        <a:lstStyle/>
        <a:p>
          <a:endParaRPr lang="en-US" sz="1800"/>
        </a:p>
      </dgm:t>
    </dgm:pt>
    <dgm:pt modelId="{F7957733-625E-4800-91CE-0B479DB69005}" type="sibTrans" cxnId="{327FA0CD-4C0E-4AAB-AAAA-F759A2E1BBB3}">
      <dgm:prSet/>
      <dgm:spPr/>
      <dgm:t>
        <a:bodyPr/>
        <a:lstStyle/>
        <a:p>
          <a:endParaRPr lang="en-US"/>
        </a:p>
      </dgm:t>
    </dgm:pt>
    <dgm:pt modelId="{212D58DF-7564-4FC9-960B-9587C4A83BD0}">
      <dgm:prSet custT="1"/>
      <dgm:spPr/>
      <dgm:t>
        <a:bodyPr/>
        <a:lstStyle/>
        <a:p>
          <a:pPr>
            <a:lnSpc>
              <a:spcPct val="100000"/>
            </a:lnSpc>
          </a:pPr>
          <a:r>
            <a:rPr lang="en-US" sz="2600"/>
            <a:t>Develop solutions</a:t>
          </a:r>
        </a:p>
      </dgm:t>
    </dgm:pt>
    <dgm:pt modelId="{225391DE-F254-493C-90F8-C913F92DA6A2}" type="parTrans" cxnId="{DE30A291-6AE5-445E-A416-D67B5B79C0BE}">
      <dgm:prSet/>
      <dgm:spPr/>
      <dgm:t>
        <a:bodyPr/>
        <a:lstStyle/>
        <a:p>
          <a:endParaRPr lang="en-US" sz="1800"/>
        </a:p>
      </dgm:t>
    </dgm:pt>
    <dgm:pt modelId="{F077947D-2B6C-4818-976A-549602AF36DD}" type="sibTrans" cxnId="{DE30A291-6AE5-445E-A416-D67B5B79C0BE}">
      <dgm:prSet/>
      <dgm:spPr/>
      <dgm:t>
        <a:bodyPr/>
        <a:lstStyle/>
        <a:p>
          <a:endParaRPr lang="en-US"/>
        </a:p>
      </dgm:t>
    </dgm:pt>
    <dgm:pt modelId="{FDD89500-165A-E746-98F1-3A3C75E8451D}">
      <dgm:prSet custT="1"/>
      <dgm:spPr/>
      <dgm:t>
        <a:bodyPr/>
        <a:lstStyle/>
        <a:p>
          <a:pPr>
            <a:lnSpc>
              <a:spcPct val="100000"/>
            </a:lnSpc>
          </a:pPr>
          <a:r>
            <a:rPr lang="en-US" sz="2600"/>
            <a:t>Build</a:t>
          </a:r>
        </a:p>
      </dgm:t>
    </dgm:pt>
    <dgm:pt modelId="{2C22F358-B631-FC47-9B28-D9F5D75625A3}" type="parTrans" cxnId="{CDA5C4AE-F45B-0F43-81D7-37CC109D59CD}">
      <dgm:prSet/>
      <dgm:spPr/>
      <dgm:t>
        <a:bodyPr/>
        <a:lstStyle/>
        <a:p>
          <a:endParaRPr lang="en-US" sz="1800"/>
        </a:p>
      </dgm:t>
    </dgm:pt>
    <dgm:pt modelId="{07039615-4BFE-A545-8FB9-7351B0EA0504}" type="sibTrans" cxnId="{CDA5C4AE-F45B-0F43-81D7-37CC109D59CD}">
      <dgm:prSet/>
      <dgm:spPr/>
      <dgm:t>
        <a:bodyPr/>
        <a:lstStyle/>
        <a:p>
          <a:endParaRPr lang="en-US"/>
        </a:p>
      </dgm:t>
    </dgm:pt>
    <dgm:pt modelId="{91649E66-08F1-5C45-B85F-A097B8B0F957}">
      <dgm:prSet custT="1"/>
      <dgm:spPr/>
      <dgm:t>
        <a:bodyPr/>
        <a:lstStyle/>
        <a:p>
          <a:pPr>
            <a:lnSpc>
              <a:spcPct val="100000"/>
            </a:lnSpc>
          </a:pPr>
          <a:r>
            <a:rPr lang="en-US" sz="2600"/>
            <a:t>Build a prototype</a:t>
          </a:r>
        </a:p>
      </dgm:t>
    </dgm:pt>
    <dgm:pt modelId="{34694B0D-77DB-1545-80E5-511969374051}" type="parTrans" cxnId="{6A9E7A0D-528D-0747-8521-88CCC6053111}">
      <dgm:prSet/>
      <dgm:spPr/>
      <dgm:t>
        <a:bodyPr/>
        <a:lstStyle/>
        <a:p>
          <a:endParaRPr lang="en-US" sz="1800"/>
        </a:p>
      </dgm:t>
    </dgm:pt>
    <dgm:pt modelId="{4C48B582-6C6E-004B-8075-DC5205F14949}" type="sibTrans" cxnId="{6A9E7A0D-528D-0747-8521-88CCC6053111}">
      <dgm:prSet/>
      <dgm:spPr/>
      <dgm:t>
        <a:bodyPr/>
        <a:lstStyle/>
        <a:p>
          <a:endParaRPr lang="en-US"/>
        </a:p>
      </dgm:t>
    </dgm:pt>
    <dgm:pt modelId="{15E323B4-E57D-6946-A732-BC25FFF1CC76}">
      <dgm:prSet custT="1"/>
      <dgm:spPr/>
      <dgm:t>
        <a:bodyPr/>
        <a:lstStyle/>
        <a:p>
          <a:pPr>
            <a:lnSpc>
              <a:spcPct val="100000"/>
            </a:lnSpc>
          </a:pPr>
          <a:r>
            <a:rPr lang="en-US" sz="2600"/>
            <a:t>Test and redesign</a:t>
          </a:r>
        </a:p>
      </dgm:t>
    </dgm:pt>
    <dgm:pt modelId="{D722D2BA-4779-4249-BE4B-EFAC7AEAFEB1}" type="parTrans" cxnId="{AF475A59-6320-C847-9A73-F52DACAFA25A}">
      <dgm:prSet/>
      <dgm:spPr/>
      <dgm:t>
        <a:bodyPr/>
        <a:lstStyle/>
        <a:p>
          <a:endParaRPr lang="en-US" sz="1800"/>
        </a:p>
      </dgm:t>
    </dgm:pt>
    <dgm:pt modelId="{209234D9-866B-2843-8D6C-654DF48AFB93}" type="sibTrans" cxnId="{AF475A59-6320-C847-9A73-F52DACAFA25A}">
      <dgm:prSet/>
      <dgm:spPr/>
      <dgm:t>
        <a:bodyPr/>
        <a:lstStyle/>
        <a:p>
          <a:endParaRPr lang="en-US"/>
        </a:p>
      </dgm:t>
    </dgm:pt>
    <dgm:pt modelId="{E72AE84E-956B-3947-B128-1F2F10B42E44}">
      <dgm:prSet custT="1"/>
      <dgm:spPr/>
      <dgm:t>
        <a:bodyPr/>
        <a:lstStyle/>
        <a:p>
          <a:pPr>
            <a:lnSpc>
              <a:spcPct val="100000"/>
            </a:lnSpc>
          </a:pPr>
          <a:r>
            <a:rPr lang="en-US" sz="2600"/>
            <a:t>Test</a:t>
          </a:r>
        </a:p>
      </dgm:t>
    </dgm:pt>
    <dgm:pt modelId="{7D69126A-67C9-FD41-A9DD-9F5D481DD83A}" type="parTrans" cxnId="{33B92A2B-563C-EB4D-92D1-9728AED26795}">
      <dgm:prSet/>
      <dgm:spPr/>
      <dgm:t>
        <a:bodyPr/>
        <a:lstStyle/>
        <a:p>
          <a:endParaRPr lang="en-US" sz="1800"/>
        </a:p>
      </dgm:t>
    </dgm:pt>
    <dgm:pt modelId="{F76C6663-481A-7043-BE31-25246D746E8F}" type="sibTrans" cxnId="{33B92A2B-563C-EB4D-92D1-9728AED26795}">
      <dgm:prSet/>
      <dgm:spPr/>
      <dgm:t>
        <a:bodyPr/>
        <a:lstStyle/>
        <a:p>
          <a:endParaRPr lang="en-US"/>
        </a:p>
      </dgm:t>
    </dgm:pt>
    <dgm:pt modelId="{F3B921DE-D418-C348-BAAE-D14448DB930D}">
      <dgm:prSet custT="1"/>
      <dgm:spPr/>
      <dgm:t>
        <a:bodyPr/>
        <a:lstStyle/>
        <a:p>
          <a:pPr>
            <a:lnSpc>
              <a:spcPct val="100000"/>
            </a:lnSpc>
          </a:pPr>
          <a:r>
            <a:rPr lang="en-US" sz="2600"/>
            <a:t>Share</a:t>
          </a:r>
        </a:p>
      </dgm:t>
    </dgm:pt>
    <dgm:pt modelId="{13BB33A0-96C6-224A-A084-D7205A48BCB9}" type="parTrans" cxnId="{E0AD0091-E6CF-7C42-9847-C19777835019}">
      <dgm:prSet/>
      <dgm:spPr/>
      <dgm:t>
        <a:bodyPr/>
        <a:lstStyle/>
        <a:p>
          <a:endParaRPr lang="en-US" sz="1800"/>
        </a:p>
      </dgm:t>
    </dgm:pt>
    <dgm:pt modelId="{ED99915B-5389-F64D-96AE-9A20F2ADF149}" type="sibTrans" cxnId="{E0AD0091-E6CF-7C42-9847-C19777835019}">
      <dgm:prSet/>
      <dgm:spPr/>
      <dgm:t>
        <a:bodyPr/>
        <a:lstStyle/>
        <a:p>
          <a:endParaRPr lang="en-US"/>
        </a:p>
      </dgm:t>
    </dgm:pt>
    <dgm:pt modelId="{C3DFBB5B-7A39-6C49-AD10-5A5762A36307}">
      <dgm:prSet custT="1"/>
      <dgm:spPr/>
      <dgm:t>
        <a:bodyPr/>
        <a:lstStyle/>
        <a:p>
          <a:pPr>
            <a:lnSpc>
              <a:spcPct val="100000"/>
            </a:lnSpc>
          </a:pPr>
          <a:r>
            <a:rPr lang="en-US" sz="2600"/>
            <a:t>Communicate results</a:t>
          </a:r>
        </a:p>
      </dgm:t>
    </dgm:pt>
    <dgm:pt modelId="{0843C7AA-D99F-9847-B34A-B7A385B12A1B}" type="parTrans" cxnId="{ECA7FBE3-215B-7E47-9E4E-C2F34AFC04AF}">
      <dgm:prSet/>
      <dgm:spPr/>
      <dgm:t>
        <a:bodyPr/>
        <a:lstStyle/>
        <a:p>
          <a:endParaRPr lang="en-US" sz="1800"/>
        </a:p>
      </dgm:t>
    </dgm:pt>
    <dgm:pt modelId="{790DDF27-464E-2449-AE9B-2BC42EE45EDB}" type="sibTrans" cxnId="{ECA7FBE3-215B-7E47-9E4E-C2F34AFC04AF}">
      <dgm:prSet/>
      <dgm:spPr/>
      <dgm:t>
        <a:bodyPr/>
        <a:lstStyle/>
        <a:p>
          <a:endParaRPr lang="en-US"/>
        </a:p>
      </dgm:t>
    </dgm:pt>
    <dgm:pt modelId="{45CEBAE3-D0E1-4E6C-9FDA-CB6A8776559D}" type="pres">
      <dgm:prSet presAssocID="{CD500D37-75E2-4D59-80ED-8C39D2D56BD2}" presName="root" presStyleCnt="0">
        <dgm:presLayoutVars>
          <dgm:dir/>
          <dgm:resizeHandles val="exact"/>
        </dgm:presLayoutVars>
      </dgm:prSet>
      <dgm:spPr/>
    </dgm:pt>
    <dgm:pt modelId="{6E7987FB-F540-431D-A41C-50F526D92B60}" type="pres">
      <dgm:prSet presAssocID="{DC0E9600-4E12-44D3-A657-6C8A65B2C154}" presName="compNode" presStyleCnt="0"/>
      <dgm:spPr/>
    </dgm:pt>
    <dgm:pt modelId="{E5E149BA-DFCA-4D8C-9150-F489BDCC30C8}" type="pres">
      <dgm:prSet presAssocID="{DC0E9600-4E12-44D3-A657-6C8A65B2C154}" presName="bgRect" presStyleLbl="bgShp" presStyleIdx="0" presStyleCnt="7"/>
      <dgm:spPr/>
    </dgm:pt>
    <dgm:pt modelId="{CAC72C6C-2F5A-4098-B8B3-7181FB515D2C}" type="pres">
      <dgm:prSet presAssocID="{DC0E9600-4E12-44D3-A657-6C8A65B2C154}" presName="iconRect" presStyleLbl="node1" presStyleIdx="0" presStyleCnt="7"/>
      <dgm:spPr>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lp"/>
        </a:ext>
      </dgm:extLst>
    </dgm:pt>
    <dgm:pt modelId="{435BBFC2-5166-4F3D-A663-3E143DE428A6}" type="pres">
      <dgm:prSet presAssocID="{DC0E9600-4E12-44D3-A657-6C8A65B2C154}" presName="spaceRect" presStyleCnt="0"/>
      <dgm:spPr/>
    </dgm:pt>
    <dgm:pt modelId="{F3E6AD21-320F-4558-8CB6-893BF2D20ACE}" type="pres">
      <dgm:prSet presAssocID="{DC0E9600-4E12-44D3-A657-6C8A65B2C154}" presName="parTx" presStyleLbl="revTx" presStyleIdx="0" presStyleCnt="14">
        <dgm:presLayoutVars>
          <dgm:chMax val="0"/>
          <dgm:chPref val="0"/>
        </dgm:presLayoutVars>
      </dgm:prSet>
      <dgm:spPr/>
    </dgm:pt>
    <dgm:pt modelId="{2D5436FF-CD8F-49B7-BC99-A908F42A00BB}" type="pres">
      <dgm:prSet presAssocID="{DC0E9600-4E12-44D3-A657-6C8A65B2C154}" presName="desTx" presStyleLbl="revTx" presStyleIdx="1" presStyleCnt="14" custScaleX="105268">
        <dgm:presLayoutVars/>
      </dgm:prSet>
      <dgm:spPr/>
    </dgm:pt>
    <dgm:pt modelId="{2ABA5CE8-6AA7-4B1A-BFFA-01ED1F19C0D5}" type="pres">
      <dgm:prSet presAssocID="{4E314CF0-30BB-47FB-B8EA-3E5AFEEB9A8E}" presName="sibTrans" presStyleCnt="0"/>
      <dgm:spPr/>
    </dgm:pt>
    <dgm:pt modelId="{442D4E97-8481-442A-95F0-4E5564093E65}" type="pres">
      <dgm:prSet presAssocID="{001D4A60-7572-483C-BAD4-4C79F9A73E54}" presName="compNode" presStyleCnt="0"/>
      <dgm:spPr/>
    </dgm:pt>
    <dgm:pt modelId="{5D03E8DB-3BEC-4487-8F14-230693C419EF}" type="pres">
      <dgm:prSet presAssocID="{001D4A60-7572-483C-BAD4-4C79F9A73E54}" presName="bgRect" presStyleLbl="bgShp" presStyleIdx="1" presStyleCnt="7"/>
      <dgm:spPr/>
    </dgm:pt>
    <dgm:pt modelId="{5C76D625-0DBD-4D4D-9BAA-0FA7CFF1BF38}" type="pres">
      <dgm:prSet presAssocID="{001D4A60-7572-483C-BAD4-4C79F9A73E54}" presName="iconRect" presStyleLbl="node1" presStyleIdx="1" presStyleCnt="7"/>
      <dgm:spPr>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46B916D1-548B-4689-9E44-F4D17CE65E03}" type="pres">
      <dgm:prSet presAssocID="{001D4A60-7572-483C-BAD4-4C79F9A73E54}" presName="spaceRect" presStyleCnt="0"/>
      <dgm:spPr/>
    </dgm:pt>
    <dgm:pt modelId="{DD0E8C49-EBEC-42A2-B1AF-E1DC5253DAA3}" type="pres">
      <dgm:prSet presAssocID="{001D4A60-7572-483C-BAD4-4C79F9A73E54}" presName="parTx" presStyleLbl="revTx" presStyleIdx="2" presStyleCnt="14">
        <dgm:presLayoutVars>
          <dgm:chMax val="0"/>
          <dgm:chPref val="0"/>
        </dgm:presLayoutVars>
      </dgm:prSet>
      <dgm:spPr/>
    </dgm:pt>
    <dgm:pt modelId="{9941A27D-4987-49A4-ACA0-D2393F0B8B57}" type="pres">
      <dgm:prSet presAssocID="{001D4A60-7572-483C-BAD4-4C79F9A73E54}" presName="desTx" presStyleLbl="revTx" presStyleIdx="3" presStyleCnt="14" custScaleX="105268">
        <dgm:presLayoutVars/>
      </dgm:prSet>
      <dgm:spPr/>
    </dgm:pt>
    <dgm:pt modelId="{309F6898-3B75-44B1-A047-6722FE4ABE68}" type="pres">
      <dgm:prSet presAssocID="{5A5C80F1-953C-405C-B7CB-355509E0A1CE}" presName="sibTrans" presStyleCnt="0"/>
      <dgm:spPr/>
    </dgm:pt>
    <dgm:pt modelId="{C6F4DEEC-9538-4B3D-8483-87E9B3A5BEB4}" type="pres">
      <dgm:prSet presAssocID="{9A75CC11-4B15-4EC1-8A71-2EDC29996594}" presName="compNode" presStyleCnt="0"/>
      <dgm:spPr/>
    </dgm:pt>
    <dgm:pt modelId="{C0F40A7D-A0FF-4DD0-AE70-AF5CC0C3944C}" type="pres">
      <dgm:prSet presAssocID="{9A75CC11-4B15-4EC1-8A71-2EDC29996594}" presName="bgRect" presStyleLbl="bgShp" presStyleIdx="2" presStyleCnt="7"/>
      <dgm:spPr/>
    </dgm:pt>
    <dgm:pt modelId="{F20F48D9-1880-4EA7-A0F3-E23D37623576}" type="pres">
      <dgm:prSet presAssocID="{9A75CC11-4B15-4EC1-8A71-2EDC29996594}" presName="iconRect" presStyleLbl="node1" presStyleIdx="2" presStyleCnt="7"/>
      <dgm:spPr>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09BA8A54-BE22-4842-823D-A702D9555204}" type="pres">
      <dgm:prSet presAssocID="{9A75CC11-4B15-4EC1-8A71-2EDC29996594}" presName="spaceRect" presStyleCnt="0"/>
      <dgm:spPr/>
    </dgm:pt>
    <dgm:pt modelId="{7A119AE3-52BB-405F-996D-5203810FF12B}" type="pres">
      <dgm:prSet presAssocID="{9A75CC11-4B15-4EC1-8A71-2EDC29996594}" presName="parTx" presStyleLbl="revTx" presStyleIdx="4" presStyleCnt="14">
        <dgm:presLayoutVars>
          <dgm:chMax val="0"/>
          <dgm:chPref val="0"/>
        </dgm:presLayoutVars>
      </dgm:prSet>
      <dgm:spPr/>
    </dgm:pt>
    <dgm:pt modelId="{1A1555AA-C025-4D90-838C-14BC6794E59D}" type="pres">
      <dgm:prSet presAssocID="{9A75CC11-4B15-4EC1-8A71-2EDC29996594}" presName="desTx" presStyleLbl="revTx" presStyleIdx="5" presStyleCnt="14" custScaleX="105268">
        <dgm:presLayoutVars/>
      </dgm:prSet>
      <dgm:spPr/>
    </dgm:pt>
    <dgm:pt modelId="{69CF3261-C1FD-4468-8FA2-BB6E63E1FFEA}" type="pres">
      <dgm:prSet presAssocID="{BD70619A-4BCA-4BC9-BED5-8861A2415235}" presName="sibTrans" presStyleCnt="0"/>
      <dgm:spPr/>
    </dgm:pt>
    <dgm:pt modelId="{8B138846-2A4F-4670-A944-77C6BD79D420}" type="pres">
      <dgm:prSet presAssocID="{257C0793-1D1A-4B22-BB8E-1017D4DEBB0A}" presName="compNode" presStyleCnt="0"/>
      <dgm:spPr/>
    </dgm:pt>
    <dgm:pt modelId="{8C6DF571-7056-4786-B46B-161117869F8F}" type="pres">
      <dgm:prSet presAssocID="{257C0793-1D1A-4B22-BB8E-1017D4DEBB0A}" presName="bgRect" presStyleLbl="bgShp" presStyleIdx="3" presStyleCnt="7"/>
      <dgm:spPr/>
    </dgm:pt>
    <dgm:pt modelId="{7BFC27FD-3C7B-41FB-AC64-9BD50C71B81D}" type="pres">
      <dgm:prSet presAssocID="{257C0793-1D1A-4B22-BB8E-1017D4DEBB0A}" presName="iconRect" presStyleLbl="node1" presStyleIdx="3" presStyleCnt="7"/>
      <dgm:spPr>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ead with Gears"/>
        </a:ext>
      </dgm:extLst>
    </dgm:pt>
    <dgm:pt modelId="{E7EAD2E2-7465-41D5-9CD7-18BD1A19619A}" type="pres">
      <dgm:prSet presAssocID="{257C0793-1D1A-4B22-BB8E-1017D4DEBB0A}" presName="spaceRect" presStyleCnt="0"/>
      <dgm:spPr/>
    </dgm:pt>
    <dgm:pt modelId="{DA317507-91E9-43DF-9F18-A641BE7827BC}" type="pres">
      <dgm:prSet presAssocID="{257C0793-1D1A-4B22-BB8E-1017D4DEBB0A}" presName="parTx" presStyleLbl="revTx" presStyleIdx="6" presStyleCnt="14">
        <dgm:presLayoutVars>
          <dgm:chMax val="0"/>
          <dgm:chPref val="0"/>
        </dgm:presLayoutVars>
      </dgm:prSet>
      <dgm:spPr/>
    </dgm:pt>
    <dgm:pt modelId="{F426248E-5F24-4359-8189-71B15B39B051}" type="pres">
      <dgm:prSet presAssocID="{257C0793-1D1A-4B22-BB8E-1017D4DEBB0A}" presName="desTx" presStyleLbl="revTx" presStyleIdx="7" presStyleCnt="14" custScaleX="105268">
        <dgm:presLayoutVars/>
      </dgm:prSet>
      <dgm:spPr/>
    </dgm:pt>
    <dgm:pt modelId="{06B07963-4E7C-49A0-A8E1-396395C83A83}" type="pres">
      <dgm:prSet presAssocID="{F7957733-625E-4800-91CE-0B479DB69005}" presName="sibTrans" presStyleCnt="0"/>
      <dgm:spPr/>
    </dgm:pt>
    <dgm:pt modelId="{60A35A87-1899-4D4D-91F8-B9EA1B4C0CF9}" type="pres">
      <dgm:prSet presAssocID="{FDD89500-165A-E746-98F1-3A3C75E8451D}" presName="compNode" presStyleCnt="0"/>
      <dgm:spPr/>
    </dgm:pt>
    <dgm:pt modelId="{A4503FEF-0940-4282-84F3-1BDCB9741230}" type="pres">
      <dgm:prSet presAssocID="{FDD89500-165A-E746-98F1-3A3C75E8451D}" presName="bgRect" presStyleLbl="bgShp" presStyleIdx="4" presStyleCnt="7"/>
      <dgm:spPr/>
    </dgm:pt>
    <dgm:pt modelId="{C2DC2C0D-5FE9-427E-81E3-6D83F7685CB3}" type="pres">
      <dgm:prSet presAssocID="{FDD89500-165A-E746-98F1-3A3C75E8451D}" presName="iconRect" presStyleLbl="node1" presStyleIdx="4" presStyleCnt="7"/>
      <dgm:spPr>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ools"/>
        </a:ext>
      </dgm:extLst>
    </dgm:pt>
    <dgm:pt modelId="{FB5AC6DE-9958-46EA-A809-43E5C8A69444}" type="pres">
      <dgm:prSet presAssocID="{FDD89500-165A-E746-98F1-3A3C75E8451D}" presName="spaceRect" presStyleCnt="0"/>
      <dgm:spPr/>
    </dgm:pt>
    <dgm:pt modelId="{A68EAB19-E77B-4E46-9111-8A0214695A5E}" type="pres">
      <dgm:prSet presAssocID="{FDD89500-165A-E746-98F1-3A3C75E8451D}" presName="parTx" presStyleLbl="revTx" presStyleIdx="8" presStyleCnt="14">
        <dgm:presLayoutVars>
          <dgm:chMax val="0"/>
          <dgm:chPref val="0"/>
        </dgm:presLayoutVars>
      </dgm:prSet>
      <dgm:spPr/>
    </dgm:pt>
    <dgm:pt modelId="{D613B4BD-3B22-4440-BDD3-821865FE339E}" type="pres">
      <dgm:prSet presAssocID="{FDD89500-165A-E746-98F1-3A3C75E8451D}" presName="desTx" presStyleLbl="revTx" presStyleIdx="9" presStyleCnt="14" custScaleX="105268">
        <dgm:presLayoutVars/>
      </dgm:prSet>
      <dgm:spPr/>
    </dgm:pt>
    <dgm:pt modelId="{7318654A-71E8-4511-9826-B4D2B381266D}" type="pres">
      <dgm:prSet presAssocID="{07039615-4BFE-A545-8FB9-7351B0EA0504}" presName="sibTrans" presStyleCnt="0"/>
      <dgm:spPr/>
    </dgm:pt>
    <dgm:pt modelId="{C572F32C-026D-48B9-BB03-468372DC5F7B}" type="pres">
      <dgm:prSet presAssocID="{E72AE84E-956B-3947-B128-1F2F10B42E44}" presName="compNode" presStyleCnt="0"/>
      <dgm:spPr/>
    </dgm:pt>
    <dgm:pt modelId="{7CBFD87E-5C7D-4BC5-A8EB-A83CEB76EB00}" type="pres">
      <dgm:prSet presAssocID="{E72AE84E-956B-3947-B128-1F2F10B42E44}" presName="bgRect" presStyleLbl="bgShp" presStyleIdx="5" presStyleCnt="7"/>
      <dgm:spPr/>
    </dgm:pt>
    <dgm:pt modelId="{AE798DA7-1800-4A2B-AE78-CD4C41210814}" type="pres">
      <dgm:prSet presAssocID="{E72AE84E-956B-3947-B128-1F2F10B42E44}" presName="iconRect" presStyleLbl="node1" presStyleIdx="5" presStyleCnt="7"/>
      <dgm:spPr>
        <a:blipFill>
          <a:blip xmlns:r="http://schemas.openxmlformats.org/officeDocument/2006/relationships" r:embed="rId11" cstate="screen">
            <a:extLst>
              <a:ext uri="{28A0092B-C50C-407E-A947-70E740481C1C}">
                <a14:useLocalDpi xmlns:a14="http://schemas.microsoft.com/office/drawing/2010/main"/>
              </a:ext>
              <a:ext uri="{96DAC541-7B7A-43D3-8B79-37D633B846F1}">
                <asvg:svgBlip xmlns:asvg="http://schemas.microsoft.com/office/drawing/2016/SVG/main" r:embed="rId12"/>
              </a:ext>
            </a:extLst>
          </a:blip>
          <a:srcRect/>
          <a:stretch>
            <a:fillRect/>
          </a:stretch>
        </a:blipFill>
        <a:ln>
          <a:noFill/>
        </a:ln>
      </dgm:spPr>
      <dgm:extLst>
        <a:ext uri="{E40237B7-FDA0-4F09-8148-C483321AD2D9}">
          <dgm14:cNvPr xmlns:dgm14="http://schemas.microsoft.com/office/drawing/2010/diagram" id="0" name="" descr="Clipboard Mixed with solid fill"/>
        </a:ext>
      </dgm:extLst>
    </dgm:pt>
    <dgm:pt modelId="{2B018573-9F96-4EEA-9A26-5B802125418A}" type="pres">
      <dgm:prSet presAssocID="{E72AE84E-956B-3947-B128-1F2F10B42E44}" presName="spaceRect" presStyleCnt="0"/>
      <dgm:spPr/>
    </dgm:pt>
    <dgm:pt modelId="{E0472C28-481F-4139-8AA1-E10D0ADAEE39}" type="pres">
      <dgm:prSet presAssocID="{E72AE84E-956B-3947-B128-1F2F10B42E44}" presName="parTx" presStyleLbl="revTx" presStyleIdx="10" presStyleCnt="14">
        <dgm:presLayoutVars>
          <dgm:chMax val="0"/>
          <dgm:chPref val="0"/>
        </dgm:presLayoutVars>
      </dgm:prSet>
      <dgm:spPr/>
    </dgm:pt>
    <dgm:pt modelId="{EDE2BC57-6D59-4D50-99AE-924A50D4680A}" type="pres">
      <dgm:prSet presAssocID="{E72AE84E-956B-3947-B128-1F2F10B42E44}" presName="desTx" presStyleLbl="revTx" presStyleIdx="11" presStyleCnt="14" custScaleX="105268">
        <dgm:presLayoutVars/>
      </dgm:prSet>
      <dgm:spPr/>
    </dgm:pt>
    <dgm:pt modelId="{DFC107D0-7163-41BE-8E4A-1E8929E52928}" type="pres">
      <dgm:prSet presAssocID="{F76C6663-481A-7043-BE31-25246D746E8F}" presName="sibTrans" presStyleCnt="0"/>
      <dgm:spPr/>
    </dgm:pt>
    <dgm:pt modelId="{B80C9059-8964-44EF-818C-EAA5B5523A38}" type="pres">
      <dgm:prSet presAssocID="{F3B921DE-D418-C348-BAAE-D14448DB930D}" presName="compNode" presStyleCnt="0"/>
      <dgm:spPr/>
    </dgm:pt>
    <dgm:pt modelId="{34833FC3-14AF-4AEA-B771-36827AFFD4BA}" type="pres">
      <dgm:prSet presAssocID="{F3B921DE-D418-C348-BAAE-D14448DB930D}" presName="bgRect" presStyleLbl="bgShp" presStyleIdx="6" presStyleCnt="7"/>
      <dgm:spPr/>
    </dgm:pt>
    <dgm:pt modelId="{2451F63D-9B76-4613-8CC1-7ABAD1038C98}" type="pres">
      <dgm:prSet presAssocID="{F3B921DE-D418-C348-BAAE-D14448DB930D}" presName="iconRect" presStyleLbl="node1" presStyleIdx="6" presStyleCnt="7"/>
      <dgm:spPr>
        <a:blipFill>
          <a:blip xmlns:r="http://schemas.openxmlformats.org/officeDocument/2006/relationships" r:embed="rId13" cstate="screen">
            <a:extLst>
              <a:ext uri="{28A0092B-C50C-407E-A947-70E740481C1C}">
                <a14:useLocalDpi xmlns:a14="http://schemas.microsoft.com/office/drawing/2010/main"/>
              </a:ext>
              <a:ext uri="{96DAC541-7B7A-43D3-8B79-37D633B846F1}">
                <asvg:svgBlip xmlns:asvg="http://schemas.microsoft.com/office/drawing/2016/SVG/main" r:embed="rId14"/>
              </a:ext>
            </a:extLst>
          </a:blip>
          <a:srcRect/>
          <a:stretch>
            <a:fillRect/>
          </a:stretch>
        </a:blipFill>
        <a:ln>
          <a:noFill/>
        </a:ln>
      </dgm:spPr>
      <dgm:extLst>
        <a:ext uri="{E40237B7-FDA0-4F09-8148-C483321AD2D9}">
          <dgm14:cNvPr xmlns:dgm14="http://schemas.microsoft.com/office/drawing/2010/diagram" id="0" name="" descr="Share with solid fill"/>
        </a:ext>
      </dgm:extLst>
    </dgm:pt>
    <dgm:pt modelId="{ECEC8187-5616-4796-9FFA-40E81A6DCC04}" type="pres">
      <dgm:prSet presAssocID="{F3B921DE-D418-C348-BAAE-D14448DB930D}" presName="spaceRect" presStyleCnt="0"/>
      <dgm:spPr/>
    </dgm:pt>
    <dgm:pt modelId="{B11175EF-E494-4434-9158-9D905D8FF42C}" type="pres">
      <dgm:prSet presAssocID="{F3B921DE-D418-C348-BAAE-D14448DB930D}" presName="parTx" presStyleLbl="revTx" presStyleIdx="12" presStyleCnt="14">
        <dgm:presLayoutVars>
          <dgm:chMax val="0"/>
          <dgm:chPref val="0"/>
        </dgm:presLayoutVars>
      </dgm:prSet>
      <dgm:spPr/>
    </dgm:pt>
    <dgm:pt modelId="{7F99D5B4-DE33-4A4B-B5B1-69E7AC370D35}" type="pres">
      <dgm:prSet presAssocID="{F3B921DE-D418-C348-BAAE-D14448DB930D}" presName="desTx" presStyleLbl="revTx" presStyleIdx="13" presStyleCnt="14" custScaleX="105268">
        <dgm:presLayoutVars/>
      </dgm:prSet>
      <dgm:spPr/>
    </dgm:pt>
  </dgm:ptLst>
  <dgm:cxnLst>
    <dgm:cxn modelId="{18A32A06-6265-7B41-8BF4-4BBCF7671795}" type="presOf" srcId="{F3B921DE-D418-C348-BAAE-D14448DB930D}" destId="{B11175EF-E494-4434-9158-9D905D8FF42C}" srcOrd="0" destOrd="0" presId="urn:microsoft.com/office/officeart/2018/2/layout/IconVerticalSolidList"/>
    <dgm:cxn modelId="{9D751208-406C-EA45-B0C9-62C4C5A695B8}" type="presOf" srcId="{9A75CC11-4B15-4EC1-8A71-2EDC29996594}" destId="{7A119AE3-52BB-405F-996D-5203810FF12B}" srcOrd="0" destOrd="0" presId="urn:microsoft.com/office/officeart/2018/2/layout/IconVerticalSolidList"/>
    <dgm:cxn modelId="{6A9E7A0D-528D-0747-8521-88CCC6053111}" srcId="{FDD89500-165A-E746-98F1-3A3C75E8451D}" destId="{91649E66-08F1-5C45-B85F-A097B8B0F957}" srcOrd="0" destOrd="0" parTransId="{34694B0D-77DB-1545-80E5-511969374051}" sibTransId="{4C48B582-6C6E-004B-8075-DC5205F14949}"/>
    <dgm:cxn modelId="{79D1EC12-584A-E143-B279-E827E562C484}" type="presOf" srcId="{C3DFBB5B-7A39-6C49-AD10-5A5762A36307}" destId="{7F99D5B4-DE33-4A4B-B5B1-69E7AC370D35}" srcOrd="0" destOrd="0" presId="urn:microsoft.com/office/officeart/2018/2/layout/IconVerticalSolidList"/>
    <dgm:cxn modelId="{91269C13-55CD-AB47-8501-B3094C1DE445}" type="presOf" srcId="{DC0E9600-4E12-44D3-A657-6C8A65B2C154}" destId="{F3E6AD21-320F-4558-8CB6-893BF2D20ACE}" srcOrd="0" destOrd="0" presId="urn:microsoft.com/office/officeart/2018/2/layout/IconVerticalSolidList"/>
    <dgm:cxn modelId="{9CEE2723-994C-4613-8C43-2FED645E3487}" srcId="{9A75CC11-4B15-4EC1-8A71-2EDC29996594}" destId="{F63ACA74-D91A-45E3-A745-D1671579F51B}" srcOrd="0" destOrd="0" parTransId="{27836C8D-E979-45EE-B4B5-694F062DC5E9}" sibTransId="{BFF64342-7720-4EA9-BB30-6BEFB9AF65DD}"/>
    <dgm:cxn modelId="{9B15F428-A9C1-8840-B83C-0F3A18353AC6}" type="presOf" srcId="{212D58DF-7564-4FC9-960B-9587C4A83BD0}" destId="{F426248E-5F24-4359-8189-71B15B39B051}" srcOrd="0" destOrd="0" presId="urn:microsoft.com/office/officeart/2018/2/layout/IconVerticalSolidList"/>
    <dgm:cxn modelId="{33B92A2B-563C-EB4D-92D1-9728AED26795}" srcId="{CD500D37-75E2-4D59-80ED-8C39D2D56BD2}" destId="{E72AE84E-956B-3947-B128-1F2F10B42E44}" srcOrd="5" destOrd="0" parTransId="{7D69126A-67C9-FD41-A9DD-9F5D481DD83A}" sibTransId="{F76C6663-481A-7043-BE31-25246D746E8F}"/>
    <dgm:cxn modelId="{01324B31-694F-4794-B968-3BFCF96B9142}" srcId="{001D4A60-7572-483C-BAD4-4C79F9A73E54}" destId="{A83B1882-0353-4934-A6E0-38E436960910}" srcOrd="0" destOrd="0" parTransId="{2556867B-3CCF-4AEB-8947-97C3438546FD}" sibTransId="{55511E19-3B32-4630-BD58-7239C392A683}"/>
    <dgm:cxn modelId="{B5199D5C-D22B-4A4F-B103-0CC7E9D1E569}" type="presOf" srcId="{CD500D37-75E2-4D59-80ED-8C39D2D56BD2}" destId="{45CEBAE3-D0E1-4E6C-9FDA-CB6A8776559D}" srcOrd="0" destOrd="0" presId="urn:microsoft.com/office/officeart/2018/2/layout/IconVerticalSolidList"/>
    <dgm:cxn modelId="{92B51066-AAEE-DE45-A0C8-1452DEB52A1A}" type="presOf" srcId="{91649E66-08F1-5C45-B85F-A097B8B0F957}" destId="{D613B4BD-3B22-4440-BDD3-821865FE339E}" srcOrd="0" destOrd="0" presId="urn:microsoft.com/office/officeart/2018/2/layout/IconVerticalSolidList"/>
    <dgm:cxn modelId="{74620268-DC42-4026-8939-F4E95EDE75A8}" srcId="{CD500D37-75E2-4D59-80ED-8C39D2D56BD2}" destId="{9A75CC11-4B15-4EC1-8A71-2EDC29996594}" srcOrd="2" destOrd="0" parTransId="{3CFD7D7C-F18B-4AB0-BBDB-48103F29E0DA}" sibTransId="{BD70619A-4BCA-4BC9-BED5-8861A2415235}"/>
    <dgm:cxn modelId="{9D06576B-6085-444C-87C0-3F8B2C0195C3}" type="presOf" srcId="{E72AE84E-956B-3947-B128-1F2F10B42E44}" destId="{E0472C28-481F-4139-8AA1-E10D0ADAEE39}" srcOrd="0" destOrd="0" presId="urn:microsoft.com/office/officeart/2018/2/layout/IconVerticalSolidList"/>
    <dgm:cxn modelId="{0E49D457-5A1D-4CB3-9514-7E17376D1AB9}" srcId="{DC0E9600-4E12-44D3-A657-6C8A65B2C154}" destId="{7EDFC5BA-AD46-4FD4-96FB-CB80351DBD65}" srcOrd="0" destOrd="0" parTransId="{BC8FD28D-F36E-4D3B-A333-462A79BA5210}" sibTransId="{65CD1601-E052-4800-A00F-66DE544A3031}"/>
    <dgm:cxn modelId="{AF475A59-6320-C847-9A73-F52DACAFA25A}" srcId="{E72AE84E-956B-3947-B128-1F2F10B42E44}" destId="{15E323B4-E57D-6946-A732-BC25FFF1CC76}" srcOrd="0" destOrd="0" parTransId="{D722D2BA-4779-4249-BE4B-EFAC7AEAFEB1}" sibTransId="{209234D9-866B-2843-8D6C-654DF48AFB93}"/>
    <dgm:cxn modelId="{E0AD0091-E6CF-7C42-9847-C19777835019}" srcId="{CD500D37-75E2-4D59-80ED-8C39D2D56BD2}" destId="{F3B921DE-D418-C348-BAAE-D14448DB930D}" srcOrd="6" destOrd="0" parTransId="{13BB33A0-96C6-224A-A084-D7205A48BCB9}" sibTransId="{ED99915B-5389-F64D-96AE-9A20F2ADF149}"/>
    <dgm:cxn modelId="{DE30A291-6AE5-445E-A416-D67B5B79C0BE}" srcId="{257C0793-1D1A-4B22-BB8E-1017D4DEBB0A}" destId="{212D58DF-7564-4FC9-960B-9587C4A83BD0}" srcOrd="0" destOrd="0" parTransId="{225391DE-F254-493C-90F8-C913F92DA6A2}" sibTransId="{F077947D-2B6C-4818-976A-549602AF36DD}"/>
    <dgm:cxn modelId="{2E3EF298-6664-B44A-A755-AB4B364D7449}" type="presOf" srcId="{FDD89500-165A-E746-98F1-3A3C75E8451D}" destId="{A68EAB19-E77B-4E46-9111-8A0214695A5E}" srcOrd="0" destOrd="0" presId="urn:microsoft.com/office/officeart/2018/2/layout/IconVerticalSolidList"/>
    <dgm:cxn modelId="{CDA5C4AE-F45B-0F43-81D7-37CC109D59CD}" srcId="{CD500D37-75E2-4D59-80ED-8C39D2D56BD2}" destId="{FDD89500-165A-E746-98F1-3A3C75E8451D}" srcOrd="4" destOrd="0" parTransId="{2C22F358-B631-FC47-9B28-D9F5D75625A3}" sibTransId="{07039615-4BFE-A545-8FB9-7351B0EA0504}"/>
    <dgm:cxn modelId="{FE36B8B0-AE5E-6443-A2DF-1ACFB23FB3CE}" type="presOf" srcId="{A83B1882-0353-4934-A6E0-38E436960910}" destId="{9941A27D-4987-49A4-ACA0-D2393F0B8B57}" srcOrd="0" destOrd="0" presId="urn:microsoft.com/office/officeart/2018/2/layout/IconVerticalSolidList"/>
    <dgm:cxn modelId="{E0AEC8B1-9B93-1149-AF27-77DF0FF3990C}" type="presOf" srcId="{257C0793-1D1A-4B22-BB8E-1017D4DEBB0A}" destId="{DA317507-91E9-43DF-9F18-A641BE7827BC}" srcOrd="0" destOrd="0" presId="urn:microsoft.com/office/officeart/2018/2/layout/IconVerticalSolidList"/>
    <dgm:cxn modelId="{7C79A6B7-3D58-4088-98E7-F208D3F7F141}" srcId="{CD500D37-75E2-4D59-80ED-8C39D2D56BD2}" destId="{001D4A60-7572-483C-BAD4-4C79F9A73E54}" srcOrd="1" destOrd="0" parTransId="{1E9C2206-7666-40D3-91E1-9C3B03106950}" sibTransId="{5A5C80F1-953C-405C-B7CB-355509E0A1CE}"/>
    <dgm:cxn modelId="{327FA0CD-4C0E-4AAB-AAAA-F759A2E1BBB3}" srcId="{CD500D37-75E2-4D59-80ED-8C39D2D56BD2}" destId="{257C0793-1D1A-4B22-BB8E-1017D4DEBB0A}" srcOrd="3" destOrd="0" parTransId="{FFADCCFF-534E-4405-86F3-C13ECC41FAE1}" sibTransId="{F7957733-625E-4800-91CE-0B479DB69005}"/>
    <dgm:cxn modelId="{108FD7D5-8A23-9D45-9F30-764020EF87C4}" type="presOf" srcId="{001D4A60-7572-483C-BAD4-4C79F9A73E54}" destId="{DD0E8C49-EBEC-42A2-B1AF-E1DC5253DAA3}" srcOrd="0" destOrd="0" presId="urn:microsoft.com/office/officeart/2018/2/layout/IconVerticalSolidList"/>
    <dgm:cxn modelId="{804DD1D9-A194-EF4C-A3DA-0D294F9CE009}" type="presOf" srcId="{15E323B4-E57D-6946-A732-BC25FFF1CC76}" destId="{EDE2BC57-6D59-4D50-99AE-924A50D4680A}" srcOrd="0" destOrd="0" presId="urn:microsoft.com/office/officeart/2018/2/layout/IconVerticalSolidList"/>
    <dgm:cxn modelId="{F122ADDC-310B-4E71-B7E9-50E71677911F}" srcId="{CD500D37-75E2-4D59-80ED-8C39D2D56BD2}" destId="{DC0E9600-4E12-44D3-A657-6C8A65B2C154}" srcOrd="0" destOrd="0" parTransId="{90C088D2-29E6-43F6-AB0B-DAC26FB081F3}" sibTransId="{4E314CF0-30BB-47FB-B8EA-3E5AFEEB9A8E}"/>
    <dgm:cxn modelId="{ECA7FBE3-215B-7E47-9E4E-C2F34AFC04AF}" srcId="{F3B921DE-D418-C348-BAAE-D14448DB930D}" destId="{C3DFBB5B-7A39-6C49-AD10-5A5762A36307}" srcOrd="0" destOrd="0" parTransId="{0843C7AA-D99F-9847-B34A-B7A385B12A1B}" sibTransId="{790DDF27-464E-2449-AE9B-2BC42EE45EDB}"/>
    <dgm:cxn modelId="{8BF65BEA-D1EE-484C-BF60-C49C3ED8D35D}" type="presOf" srcId="{F63ACA74-D91A-45E3-A745-D1671579F51B}" destId="{1A1555AA-C025-4D90-838C-14BC6794E59D}" srcOrd="0" destOrd="0" presId="urn:microsoft.com/office/officeart/2018/2/layout/IconVerticalSolidList"/>
    <dgm:cxn modelId="{38902FF5-2813-684A-B38F-D33D220058CC}" type="presOf" srcId="{7EDFC5BA-AD46-4FD4-96FB-CB80351DBD65}" destId="{2D5436FF-CD8F-49B7-BC99-A908F42A00BB}" srcOrd="0" destOrd="0" presId="urn:microsoft.com/office/officeart/2018/2/layout/IconVerticalSolidList"/>
    <dgm:cxn modelId="{14679C32-F0C7-AC47-8CED-198449E62BB0}" type="presParOf" srcId="{45CEBAE3-D0E1-4E6C-9FDA-CB6A8776559D}" destId="{6E7987FB-F540-431D-A41C-50F526D92B60}" srcOrd="0" destOrd="0" presId="urn:microsoft.com/office/officeart/2018/2/layout/IconVerticalSolidList"/>
    <dgm:cxn modelId="{105CC4A6-E8D7-BC4F-BFE7-2BD25E22D5C9}" type="presParOf" srcId="{6E7987FB-F540-431D-A41C-50F526D92B60}" destId="{E5E149BA-DFCA-4D8C-9150-F489BDCC30C8}" srcOrd="0" destOrd="0" presId="urn:microsoft.com/office/officeart/2018/2/layout/IconVerticalSolidList"/>
    <dgm:cxn modelId="{5A3EE4D9-AA6D-D54C-831D-048C6441E1EE}" type="presParOf" srcId="{6E7987FB-F540-431D-A41C-50F526D92B60}" destId="{CAC72C6C-2F5A-4098-B8B3-7181FB515D2C}" srcOrd="1" destOrd="0" presId="urn:microsoft.com/office/officeart/2018/2/layout/IconVerticalSolidList"/>
    <dgm:cxn modelId="{FF7E61D1-F9FE-DB4F-82FF-A8C9FB72AA17}" type="presParOf" srcId="{6E7987FB-F540-431D-A41C-50F526D92B60}" destId="{435BBFC2-5166-4F3D-A663-3E143DE428A6}" srcOrd="2" destOrd="0" presId="urn:microsoft.com/office/officeart/2018/2/layout/IconVerticalSolidList"/>
    <dgm:cxn modelId="{6C328851-5F0E-124A-8261-9288F9EB03A8}" type="presParOf" srcId="{6E7987FB-F540-431D-A41C-50F526D92B60}" destId="{F3E6AD21-320F-4558-8CB6-893BF2D20ACE}" srcOrd="3" destOrd="0" presId="urn:microsoft.com/office/officeart/2018/2/layout/IconVerticalSolidList"/>
    <dgm:cxn modelId="{169112BD-E3A5-7444-92F7-8AB1BF1D1FB2}" type="presParOf" srcId="{6E7987FB-F540-431D-A41C-50F526D92B60}" destId="{2D5436FF-CD8F-49B7-BC99-A908F42A00BB}" srcOrd="4" destOrd="0" presId="urn:microsoft.com/office/officeart/2018/2/layout/IconVerticalSolidList"/>
    <dgm:cxn modelId="{D0C3D0E4-CC60-774D-A18B-3C40B48F0C94}" type="presParOf" srcId="{45CEBAE3-D0E1-4E6C-9FDA-CB6A8776559D}" destId="{2ABA5CE8-6AA7-4B1A-BFFA-01ED1F19C0D5}" srcOrd="1" destOrd="0" presId="urn:microsoft.com/office/officeart/2018/2/layout/IconVerticalSolidList"/>
    <dgm:cxn modelId="{F4113185-2B3C-1547-8D70-F327169CBDA6}" type="presParOf" srcId="{45CEBAE3-D0E1-4E6C-9FDA-CB6A8776559D}" destId="{442D4E97-8481-442A-95F0-4E5564093E65}" srcOrd="2" destOrd="0" presId="urn:microsoft.com/office/officeart/2018/2/layout/IconVerticalSolidList"/>
    <dgm:cxn modelId="{76007121-D410-2C4C-A721-2B4BF2FD3BC1}" type="presParOf" srcId="{442D4E97-8481-442A-95F0-4E5564093E65}" destId="{5D03E8DB-3BEC-4487-8F14-230693C419EF}" srcOrd="0" destOrd="0" presId="urn:microsoft.com/office/officeart/2018/2/layout/IconVerticalSolidList"/>
    <dgm:cxn modelId="{5027CB57-87E7-5243-87D5-23A7FE13D7C8}" type="presParOf" srcId="{442D4E97-8481-442A-95F0-4E5564093E65}" destId="{5C76D625-0DBD-4D4D-9BAA-0FA7CFF1BF38}" srcOrd="1" destOrd="0" presId="urn:microsoft.com/office/officeart/2018/2/layout/IconVerticalSolidList"/>
    <dgm:cxn modelId="{52F0BA28-1DC9-4544-BA77-600F68E6D6E5}" type="presParOf" srcId="{442D4E97-8481-442A-95F0-4E5564093E65}" destId="{46B916D1-548B-4689-9E44-F4D17CE65E03}" srcOrd="2" destOrd="0" presId="urn:microsoft.com/office/officeart/2018/2/layout/IconVerticalSolidList"/>
    <dgm:cxn modelId="{623EE2A3-05E8-4242-B8AA-BE27152B8A7D}" type="presParOf" srcId="{442D4E97-8481-442A-95F0-4E5564093E65}" destId="{DD0E8C49-EBEC-42A2-B1AF-E1DC5253DAA3}" srcOrd="3" destOrd="0" presId="urn:microsoft.com/office/officeart/2018/2/layout/IconVerticalSolidList"/>
    <dgm:cxn modelId="{B6FAE562-08EE-B24C-B345-C12410D22CD6}" type="presParOf" srcId="{442D4E97-8481-442A-95F0-4E5564093E65}" destId="{9941A27D-4987-49A4-ACA0-D2393F0B8B57}" srcOrd="4" destOrd="0" presId="urn:microsoft.com/office/officeart/2018/2/layout/IconVerticalSolidList"/>
    <dgm:cxn modelId="{CDEA9961-75FA-894C-9377-313AF7D6CF4D}" type="presParOf" srcId="{45CEBAE3-D0E1-4E6C-9FDA-CB6A8776559D}" destId="{309F6898-3B75-44B1-A047-6722FE4ABE68}" srcOrd="3" destOrd="0" presId="urn:microsoft.com/office/officeart/2018/2/layout/IconVerticalSolidList"/>
    <dgm:cxn modelId="{5B29F6FF-7A11-AB41-9C93-8CBEB1CB5F38}" type="presParOf" srcId="{45CEBAE3-D0E1-4E6C-9FDA-CB6A8776559D}" destId="{C6F4DEEC-9538-4B3D-8483-87E9B3A5BEB4}" srcOrd="4" destOrd="0" presId="urn:microsoft.com/office/officeart/2018/2/layout/IconVerticalSolidList"/>
    <dgm:cxn modelId="{6096A9C0-F75B-8C42-ADBE-DA6EE942B367}" type="presParOf" srcId="{C6F4DEEC-9538-4B3D-8483-87E9B3A5BEB4}" destId="{C0F40A7D-A0FF-4DD0-AE70-AF5CC0C3944C}" srcOrd="0" destOrd="0" presId="urn:microsoft.com/office/officeart/2018/2/layout/IconVerticalSolidList"/>
    <dgm:cxn modelId="{EA6B756B-AA4B-334D-B785-671117BB73EC}" type="presParOf" srcId="{C6F4DEEC-9538-4B3D-8483-87E9B3A5BEB4}" destId="{F20F48D9-1880-4EA7-A0F3-E23D37623576}" srcOrd="1" destOrd="0" presId="urn:microsoft.com/office/officeart/2018/2/layout/IconVerticalSolidList"/>
    <dgm:cxn modelId="{B103A621-89EF-D94A-9452-DA6DCC4917D8}" type="presParOf" srcId="{C6F4DEEC-9538-4B3D-8483-87E9B3A5BEB4}" destId="{09BA8A54-BE22-4842-823D-A702D9555204}" srcOrd="2" destOrd="0" presId="urn:microsoft.com/office/officeart/2018/2/layout/IconVerticalSolidList"/>
    <dgm:cxn modelId="{F8897D5F-5D63-CD4F-A403-7FA055153862}" type="presParOf" srcId="{C6F4DEEC-9538-4B3D-8483-87E9B3A5BEB4}" destId="{7A119AE3-52BB-405F-996D-5203810FF12B}" srcOrd="3" destOrd="0" presId="urn:microsoft.com/office/officeart/2018/2/layout/IconVerticalSolidList"/>
    <dgm:cxn modelId="{B38D81A4-FD7E-D446-8E04-FDE9F422F4F5}" type="presParOf" srcId="{C6F4DEEC-9538-4B3D-8483-87E9B3A5BEB4}" destId="{1A1555AA-C025-4D90-838C-14BC6794E59D}" srcOrd="4" destOrd="0" presId="urn:microsoft.com/office/officeart/2018/2/layout/IconVerticalSolidList"/>
    <dgm:cxn modelId="{6210FBC7-F4FF-C146-A641-964DEF2C0001}" type="presParOf" srcId="{45CEBAE3-D0E1-4E6C-9FDA-CB6A8776559D}" destId="{69CF3261-C1FD-4468-8FA2-BB6E63E1FFEA}" srcOrd="5" destOrd="0" presId="urn:microsoft.com/office/officeart/2018/2/layout/IconVerticalSolidList"/>
    <dgm:cxn modelId="{AC874E90-4D0F-8146-B69E-2EE78D35BBA1}" type="presParOf" srcId="{45CEBAE3-D0E1-4E6C-9FDA-CB6A8776559D}" destId="{8B138846-2A4F-4670-A944-77C6BD79D420}" srcOrd="6" destOrd="0" presId="urn:microsoft.com/office/officeart/2018/2/layout/IconVerticalSolidList"/>
    <dgm:cxn modelId="{63F1E96C-7C5F-0848-869E-89C2B7C3A91B}" type="presParOf" srcId="{8B138846-2A4F-4670-A944-77C6BD79D420}" destId="{8C6DF571-7056-4786-B46B-161117869F8F}" srcOrd="0" destOrd="0" presId="urn:microsoft.com/office/officeart/2018/2/layout/IconVerticalSolidList"/>
    <dgm:cxn modelId="{EC8DAE49-8BE3-AB4F-A5DD-322F9942410D}" type="presParOf" srcId="{8B138846-2A4F-4670-A944-77C6BD79D420}" destId="{7BFC27FD-3C7B-41FB-AC64-9BD50C71B81D}" srcOrd="1" destOrd="0" presId="urn:microsoft.com/office/officeart/2018/2/layout/IconVerticalSolidList"/>
    <dgm:cxn modelId="{E841A680-3150-1441-A543-59E6190CE6E4}" type="presParOf" srcId="{8B138846-2A4F-4670-A944-77C6BD79D420}" destId="{E7EAD2E2-7465-41D5-9CD7-18BD1A19619A}" srcOrd="2" destOrd="0" presId="urn:microsoft.com/office/officeart/2018/2/layout/IconVerticalSolidList"/>
    <dgm:cxn modelId="{009DD230-2962-9B4E-AEBC-EE7801C320F5}" type="presParOf" srcId="{8B138846-2A4F-4670-A944-77C6BD79D420}" destId="{DA317507-91E9-43DF-9F18-A641BE7827BC}" srcOrd="3" destOrd="0" presId="urn:microsoft.com/office/officeart/2018/2/layout/IconVerticalSolidList"/>
    <dgm:cxn modelId="{75CB9C57-321C-4145-B00A-B39EBA8A4BE4}" type="presParOf" srcId="{8B138846-2A4F-4670-A944-77C6BD79D420}" destId="{F426248E-5F24-4359-8189-71B15B39B051}" srcOrd="4" destOrd="0" presId="urn:microsoft.com/office/officeart/2018/2/layout/IconVerticalSolidList"/>
    <dgm:cxn modelId="{AACCF92E-07E5-F44D-A866-883A4A7E6FEF}" type="presParOf" srcId="{45CEBAE3-D0E1-4E6C-9FDA-CB6A8776559D}" destId="{06B07963-4E7C-49A0-A8E1-396395C83A83}" srcOrd="7" destOrd="0" presId="urn:microsoft.com/office/officeart/2018/2/layout/IconVerticalSolidList"/>
    <dgm:cxn modelId="{C10F7C20-634C-6C4B-8250-87DBF240C2F2}" type="presParOf" srcId="{45CEBAE3-D0E1-4E6C-9FDA-CB6A8776559D}" destId="{60A35A87-1899-4D4D-91F8-B9EA1B4C0CF9}" srcOrd="8" destOrd="0" presId="urn:microsoft.com/office/officeart/2018/2/layout/IconVerticalSolidList"/>
    <dgm:cxn modelId="{505E15EB-0A67-CC4E-8F96-C11CA148E526}" type="presParOf" srcId="{60A35A87-1899-4D4D-91F8-B9EA1B4C0CF9}" destId="{A4503FEF-0940-4282-84F3-1BDCB9741230}" srcOrd="0" destOrd="0" presId="urn:microsoft.com/office/officeart/2018/2/layout/IconVerticalSolidList"/>
    <dgm:cxn modelId="{205B2ADC-5E29-F94C-B3DF-756511B1B239}" type="presParOf" srcId="{60A35A87-1899-4D4D-91F8-B9EA1B4C0CF9}" destId="{C2DC2C0D-5FE9-427E-81E3-6D83F7685CB3}" srcOrd="1" destOrd="0" presId="urn:microsoft.com/office/officeart/2018/2/layout/IconVerticalSolidList"/>
    <dgm:cxn modelId="{FFDE7B64-D64C-DC48-AEBC-4DCCE4F37FFF}" type="presParOf" srcId="{60A35A87-1899-4D4D-91F8-B9EA1B4C0CF9}" destId="{FB5AC6DE-9958-46EA-A809-43E5C8A69444}" srcOrd="2" destOrd="0" presId="urn:microsoft.com/office/officeart/2018/2/layout/IconVerticalSolidList"/>
    <dgm:cxn modelId="{EF89C879-782D-2048-A717-A7227BE10034}" type="presParOf" srcId="{60A35A87-1899-4D4D-91F8-B9EA1B4C0CF9}" destId="{A68EAB19-E77B-4E46-9111-8A0214695A5E}" srcOrd="3" destOrd="0" presId="urn:microsoft.com/office/officeart/2018/2/layout/IconVerticalSolidList"/>
    <dgm:cxn modelId="{76BA4C4A-9FF4-D445-9E34-BFC1F78BB356}" type="presParOf" srcId="{60A35A87-1899-4D4D-91F8-B9EA1B4C0CF9}" destId="{D613B4BD-3B22-4440-BDD3-821865FE339E}" srcOrd="4" destOrd="0" presId="urn:microsoft.com/office/officeart/2018/2/layout/IconVerticalSolidList"/>
    <dgm:cxn modelId="{EFC57AEF-BFEF-064F-9311-8CAE288167FC}" type="presParOf" srcId="{45CEBAE3-D0E1-4E6C-9FDA-CB6A8776559D}" destId="{7318654A-71E8-4511-9826-B4D2B381266D}" srcOrd="9" destOrd="0" presId="urn:microsoft.com/office/officeart/2018/2/layout/IconVerticalSolidList"/>
    <dgm:cxn modelId="{710922F9-2BB6-EE4B-851A-11C3C87A6E17}" type="presParOf" srcId="{45CEBAE3-D0E1-4E6C-9FDA-CB6A8776559D}" destId="{C572F32C-026D-48B9-BB03-468372DC5F7B}" srcOrd="10" destOrd="0" presId="urn:microsoft.com/office/officeart/2018/2/layout/IconVerticalSolidList"/>
    <dgm:cxn modelId="{E193A01F-64FB-524D-84A4-250481BC5697}" type="presParOf" srcId="{C572F32C-026D-48B9-BB03-468372DC5F7B}" destId="{7CBFD87E-5C7D-4BC5-A8EB-A83CEB76EB00}" srcOrd="0" destOrd="0" presId="urn:microsoft.com/office/officeart/2018/2/layout/IconVerticalSolidList"/>
    <dgm:cxn modelId="{D139DB76-BF8A-044A-B726-6A782B0E4C01}" type="presParOf" srcId="{C572F32C-026D-48B9-BB03-468372DC5F7B}" destId="{AE798DA7-1800-4A2B-AE78-CD4C41210814}" srcOrd="1" destOrd="0" presId="urn:microsoft.com/office/officeart/2018/2/layout/IconVerticalSolidList"/>
    <dgm:cxn modelId="{209A8D03-5894-D84C-B06A-1FF3357A5C47}" type="presParOf" srcId="{C572F32C-026D-48B9-BB03-468372DC5F7B}" destId="{2B018573-9F96-4EEA-9A26-5B802125418A}" srcOrd="2" destOrd="0" presId="urn:microsoft.com/office/officeart/2018/2/layout/IconVerticalSolidList"/>
    <dgm:cxn modelId="{9FCA5706-D0B2-BB4E-B73A-46A475CC1FF7}" type="presParOf" srcId="{C572F32C-026D-48B9-BB03-468372DC5F7B}" destId="{E0472C28-481F-4139-8AA1-E10D0ADAEE39}" srcOrd="3" destOrd="0" presId="urn:microsoft.com/office/officeart/2018/2/layout/IconVerticalSolidList"/>
    <dgm:cxn modelId="{C7D152D4-F99C-794D-9028-41AB4E241AE4}" type="presParOf" srcId="{C572F32C-026D-48B9-BB03-468372DC5F7B}" destId="{EDE2BC57-6D59-4D50-99AE-924A50D4680A}" srcOrd="4" destOrd="0" presId="urn:microsoft.com/office/officeart/2018/2/layout/IconVerticalSolidList"/>
    <dgm:cxn modelId="{A95B322F-FE65-0D46-B176-89C50C2F434F}" type="presParOf" srcId="{45CEBAE3-D0E1-4E6C-9FDA-CB6A8776559D}" destId="{DFC107D0-7163-41BE-8E4A-1E8929E52928}" srcOrd="11" destOrd="0" presId="urn:microsoft.com/office/officeart/2018/2/layout/IconVerticalSolidList"/>
    <dgm:cxn modelId="{16BEAB73-6302-0149-A25E-CB9675088E45}" type="presParOf" srcId="{45CEBAE3-D0E1-4E6C-9FDA-CB6A8776559D}" destId="{B80C9059-8964-44EF-818C-EAA5B5523A38}" srcOrd="12" destOrd="0" presId="urn:microsoft.com/office/officeart/2018/2/layout/IconVerticalSolidList"/>
    <dgm:cxn modelId="{98F88F2F-AB9B-7740-BD6E-F54053F6667A}" type="presParOf" srcId="{B80C9059-8964-44EF-818C-EAA5B5523A38}" destId="{34833FC3-14AF-4AEA-B771-36827AFFD4BA}" srcOrd="0" destOrd="0" presId="urn:microsoft.com/office/officeart/2018/2/layout/IconVerticalSolidList"/>
    <dgm:cxn modelId="{6BB1B91C-6B2D-9848-9532-5351391815E9}" type="presParOf" srcId="{B80C9059-8964-44EF-818C-EAA5B5523A38}" destId="{2451F63D-9B76-4613-8CC1-7ABAD1038C98}" srcOrd="1" destOrd="0" presId="urn:microsoft.com/office/officeart/2018/2/layout/IconVerticalSolidList"/>
    <dgm:cxn modelId="{2F7876F8-F9FC-F14A-9A18-95808C315F97}" type="presParOf" srcId="{B80C9059-8964-44EF-818C-EAA5B5523A38}" destId="{ECEC8187-5616-4796-9FFA-40E81A6DCC04}" srcOrd="2" destOrd="0" presId="urn:microsoft.com/office/officeart/2018/2/layout/IconVerticalSolidList"/>
    <dgm:cxn modelId="{9D98E6C1-C8F0-1C47-9B84-393C208980C4}" type="presParOf" srcId="{B80C9059-8964-44EF-818C-EAA5B5523A38}" destId="{B11175EF-E494-4434-9158-9D905D8FF42C}" srcOrd="3" destOrd="0" presId="urn:microsoft.com/office/officeart/2018/2/layout/IconVerticalSolidList"/>
    <dgm:cxn modelId="{5BBEFC7E-E8C5-D94D-BDA6-C817C5097DE3}" type="presParOf" srcId="{B80C9059-8964-44EF-818C-EAA5B5523A38}" destId="{7F99D5B4-DE33-4A4B-B5B1-69E7AC370D35}"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E149BA-DFCA-4D8C-9150-F489BDCC30C8}">
      <dsp:nvSpPr>
        <dsp:cNvPr id="0" name=""/>
        <dsp:cNvSpPr/>
      </dsp:nvSpPr>
      <dsp:spPr>
        <a:xfrm>
          <a:off x="-46212" y="7878"/>
          <a:ext cx="7728267" cy="5966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C72C6C-2F5A-4098-B8B3-7181FB515D2C}">
      <dsp:nvSpPr>
        <dsp:cNvPr id="0" name=""/>
        <dsp:cNvSpPr/>
      </dsp:nvSpPr>
      <dsp:spPr>
        <a:xfrm>
          <a:off x="134276" y="142125"/>
          <a:ext cx="328160" cy="328160"/>
        </a:xfrm>
        <a:prstGeom prst="rect">
          <a:avLst/>
        </a:prstGeom>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3E6AD21-320F-4558-8CB6-893BF2D20ACE}">
      <dsp:nvSpPr>
        <dsp:cNvPr id="0" name=""/>
        <dsp:cNvSpPr/>
      </dsp:nvSpPr>
      <dsp:spPr>
        <a:xfrm>
          <a:off x="642924" y="7878"/>
          <a:ext cx="3477720"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Define</a:t>
          </a:r>
        </a:p>
      </dsp:txBody>
      <dsp:txXfrm>
        <a:off x="642924" y="7878"/>
        <a:ext cx="3477720" cy="596654"/>
      </dsp:txXfrm>
    </dsp:sp>
    <dsp:sp modelId="{2D5436FF-CD8F-49B7-BC99-A908F42A00BB}">
      <dsp:nvSpPr>
        <dsp:cNvPr id="0" name=""/>
        <dsp:cNvSpPr/>
      </dsp:nvSpPr>
      <dsp:spPr>
        <a:xfrm>
          <a:off x="4026872" y="7878"/>
          <a:ext cx="3747606"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Define the problem</a:t>
          </a:r>
        </a:p>
      </dsp:txBody>
      <dsp:txXfrm>
        <a:off x="4026872" y="7878"/>
        <a:ext cx="3747606" cy="596654"/>
      </dsp:txXfrm>
    </dsp:sp>
    <dsp:sp modelId="{5D03E8DB-3BEC-4487-8F14-230693C419EF}">
      <dsp:nvSpPr>
        <dsp:cNvPr id="0" name=""/>
        <dsp:cNvSpPr/>
      </dsp:nvSpPr>
      <dsp:spPr>
        <a:xfrm>
          <a:off x="-46212" y="753697"/>
          <a:ext cx="7728267" cy="5966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76D625-0DBD-4D4D-9BAA-0FA7CFF1BF38}">
      <dsp:nvSpPr>
        <dsp:cNvPr id="0" name=""/>
        <dsp:cNvSpPr/>
      </dsp:nvSpPr>
      <dsp:spPr>
        <a:xfrm>
          <a:off x="134276" y="887944"/>
          <a:ext cx="328160" cy="328160"/>
        </a:xfrm>
        <a:prstGeom prst="rect">
          <a:avLst/>
        </a:prstGeom>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D0E8C49-EBEC-42A2-B1AF-E1DC5253DAA3}">
      <dsp:nvSpPr>
        <dsp:cNvPr id="0" name=""/>
        <dsp:cNvSpPr/>
      </dsp:nvSpPr>
      <dsp:spPr>
        <a:xfrm>
          <a:off x="642924" y="753697"/>
          <a:ext cx="3477720"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Research</a:t>
          </a:r>
        </a:p>
      </dsp:txBody>
      <dsp:txXfrm>
        <a:off x="642924" y="753697"/>
        <a:ext cx="3477720" cy="596654"/>
      </dsp:txXfrm>
    </dsp:sp>
    <dsp:sp modelId="{9941A27D-4987-49A4-ACA0-D2393F0B8B57}">
      <dsp:nvSpPr>
        <dsp:cNvPr id="0" name=""/>
        <dsp:cNvSpPr/>
      </dsp:nvSpPr>
      <dsp:spPr>
        <a:xfrm>
          <a:off x="4026872" y="753697"/>
          <a:ext cx="3747606"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Do background research</a:t>
          </a:r>
        </a:p>
      </dsp:txBody>
      <dsp:txXfrm>
        <a:off x="4026872" y="753697"/>
        <a:ext cx="3747606" cy="596654"/>
      </dsp:txXfrm>
    </dsp:sp>
    <dsp:sp modelId="{C0F40A7D-A0FF-4DD0-AE70-AF5CC0C3944C}">
      <dsp:nvSpPr>
        <dsp:cNvPr id="0" name=""/>
        <dsp:cNvSpPr/>
      </dsp:nvSpPr>
      <dsp:spPr>
        <a:xfrm>
          <a:off x="-46212" y="1499515"/>
          <a:ext cx="7728267" cy="5966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0F48D9-1880-4EA7-A0F3-E23D37623576}">
      <dsp:nvSpPr>
        <dsp:cNvPr id="0" name=""/>
        <dsp:cNvSpPr/>
      </dsp:nvSpPr>
      <dsp:spPr>
        <a:xfrm>
          <a:off x="134276" y="1633763"/>
          <a:ext cx="328160" cy="328160"/>
        </a:xfrm>
        <a:prstGeom prst="rect">
          <a:avLst/>
        </a:prstGeom>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119AE3-52BB-405F-996D-5203810FF12B}">
      <dsp:nvSpPr>
        <dsp:cNvPr id="0" name=""/>
        <dsp:cNvSpPr/>
      </dsp:nvSpPr>
      <dsp:spPr>
        <a:xfrm>
          <a:off x="642924" y="1499515"/>
          <a:ext cx="3477720"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Requirements</a:t>
          </a:r>
        </a:p>
      </dsp:txBody>
      <dsp:txXfrm>
        <a:off x="642924" y="1499515"/>
        <a:ext cx="3477720" cy="596654"/>
      </dsp:txXfrm>
    </dsp:sp>
    <dsp:sp modelId="{1A1555AA-C025-4D90-838C-14BC6794E59D}">
      <dsp:nvSpPr>
        <dsp:cNvPr id="0" name=""/>
        <dsp:cNvSpPr/>
      </dsp:nvSpPr>
      <dsp:spPr>
        <a:xfrm>
          <a:off x="4026872" y="1499515"/>
          <a:ext cx="3747606"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Specify requirements</a:t>
          </a:r>
        </a:p>
      </dsp:txBody>
      <dsp:txXfrm>
        <a:off x="4026872" y="1499515"/>
        <a:ext cx="3747606" cy="596654"/>
      </dsp:txXfrm>
    </dsp:sp>
    <dsp:sp modelId="{8C6DF571-7056-4786-B46B-161117869F8F}">
      <dsp:nvSpPr>
        <dsp:cNvPr id="0" name=""/>
        <dsp:cNvSpPr/>
      </dsp:nvSpPr>
      <dsp:spPr>
        <a:xfrm>
          <a:off x="-46212" y="2245334"/>
          <a:ext cx="7728267" cy="5966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FC27FD-3C7B-41FB-AC64-9BD50C71B81D}">
      <dsp:nvSpPr>
        <dsp:cNvPr id="0" name=""/>
        <dsp:cNvSpPr/>
      </dsp:nvSpPr>
      <dsp:spPr>
        <a:xfrm>
          <a:off x="134276" y="2379581"/>
          <a:ext cx="328160" cy="328160"/>
        </a:xfrm>
        <a:prstGeom prst="rect">
          <a:avLst/>
        </a:prstGeom>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A317507-91E9-43DF-9F18-A641BE7827BC}">
      <dsp:nvSpPr>
        <dsp:cNvPr id="0" name=""/>
        <dsp:cNvSpPr/>
      </dsp:nvSpPr>
      <dsp:spPr>
        <a:xfrm>
          <a:off x="642924" y="2245334"/>
          <a:ext cx="3477720"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Brainstorm</a:t>
          </a:r>
        </a:p>
      </dsp:txBody>
      <dsp:txXfrm>
        <a:off x="642924" y="2245334"/>
        <a:ext cx="3477720" cy="596654"/>
      </dsp:txXfrm>
    </dsp:sp>
    <dsp:sp modelId="{F426248E-5F24-4359-8189-71B15B39B051}">
      <dsp:nvSpPr>
        <dsp:cNvPr id="0" name=""/>
        <dsp:cNvSpPr/>
      </dsp:nvSpPr>
      <dsp:spPr>
        <a:xfrm>
          <a:off x="4026872" y="2245334"/>
          <a:ext cx="3747606"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Develop solutions</a:t>
          </a:r>
        </a:p>
      </dsp:txBody>
      <dsp:txXfrm>
        <a:off x="4026872" y="2245334"/>
        <a:ext cx="3747606" cy="596654"/>
      </dsp:txXfrm>
    </dsp:sp>
    <dsp:sp modelId="{A4503FEF-0940-4282-84F3-1BDCB9741230}">
      <dsp:nvSpPr>
        <dsp:cNvPr id="0" name=""/>
        <dsp:cNvSpPr/>
      </dsp:nvSpPr>
      <dsp:spPr>
        <a:xfrm>
          <a:off x="-46212" y="2991153"/>
          <a:ext cx="7728267" cy="5966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DC2C0D-5FE9-427E-81E3-6D83F7685CB3}">
      <dsp:nvSpPr>
        <dsp:cNvPr id="0" name=""/>
        <dsp:cNvSpPr/>
      </dsp:nvSpPr>
      <dsp:spPr>
        <a:xfrm>
          <a:off x="134276" y="3125400"/>
          <a:ext cx="328160" cy="328160"/>
        </a:xfrm>
        <a:prstGeom prst="rect">
          <a:avLst/>
        </a:prstGeom>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68EAB19-E77B-4E46-9111-8A0214695A5E}">
      <dsp:nvSpPr>
        <dsp:cNvPr id="0" name=""/>
        <dsp:cNvSpPr/>
      </dsp:nvSpPr>
      <dsp:spPr>
        <a:xfrm>
          <a:off x="642924" y="2991153"/>
          <a:ext cx="3477720"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Build</a:t>
          </a:r>
        </a:p>
      </dsp:txBody>
      <dsp:txXfrm>
        <a:off x="642924" y="2991153"/>
        <a:ext cx="3477720" cy="596654"/>
      </dsp:txXfrm>
    </dsp:sp>
    <dsp:sp modelId="{D613B4BD-3B22-4440-BDD3-821865FE339E}">
      <dsp:nvSpPr>
        <dsp:cNvPr id="0" name=""/>
        <dsp:cNvSpPr/>
      </dsp:nvSpPr>
      <dsp:spPr>
        <a:xfrm>
          <a:off x="4026872" y="2991153"/>
          <a:ext cx="3747606"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Build a prototype</a:t>
          </a:r>
        </a:p>
      </dsp:txBody>
      <dsp:txXfrm>
        <a:off x="4026872" y="2991153"/>
        <a:ext cx="3747606" cy="596654"/>
      </dsp:txXfrm>
    </dsp:sp>
    <dsp:sp modelId="{7CBFD87E-5C7D-4BC5-A8EB-A83CEB76EB00}">
      <dsp:nvSpPr>
        <dsp:cNvPr id="0" name=""/>
        <dsp:cNvSpPr/>
      </dsp:nvSpPr>
      <dsp:spPr>
        <a:xfrm>
          <a:off x="-46212" y="3736971"/>
          <a:ext cx="7728267" cy="5966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798DA7-1800-4A2B-AE78-CD4C41210814}">
      <dsp:nvSpPr>
        <dsp:cNvPr id="0" name=""/>
        <dsp:cNvSpPr/>
      </dsp:nvSpPr>
      <dsp:spPr>
        <a:xfrm>
          <a:off x="134276" y="3871219"/>
          <a:ext cx="328160" cy="328160"/>
        </a:xfrm>
        <a:prstGeom prst="rect">
          <a:avLst/>
        </a:prstGeom>
        <a:blipFill>
          <a:blip xmlns:r="http://schemas.openxmlformats.org/officeDocument/2006/relationships" r:embed="rId11" cstate="screen">
            <a:extLst>
              <a:ext uri="{28A0092B-C50C-407E-A947-70E740481C1C}">
                <a14:useLocalDpi xmlns:a14="http://schemas.microsoft.com/office/drawing/2010/main"/>
              </a:ext>
              <a:ext uri="{96DAC541-7B7A-43D3-8B79-37D633B846F1}">
                <asvg:svgBlip xmlns:asvg="http://schemas.microsoft.com/office/drawing/2016/SVG/main" r:embed="rId12"/>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0472C28-481F-4139-8AA1-E10D0ADAEE39}">
      <dsp:nvSpPr>
        <dsp:cNvPr id="0" name=""/>
        <dsp:cNvSpPr/>
      </dsp:nvSpPr>
      <dsp:spPr>
        <a:xfrm>
          <a:off x="642924" y="3736971"/>
          <a:ext cx="3477720"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Test</a:t>
          </a:r>
        </a:p>
      </dsp:txBody>
      <dsp:txXfrm>
        <a:off x="642924" y="3736971"/>
        <a:ext cx="3477720" cy="596654"/>
      </dsp:txXfrm>
    </dsp:sp>
    <dsp:sp modelId="{EDE2BC57-6D59-4D50-99AE-924A50D4680A}">
      <dsp:nvSpPr>
        <dsp:cNvPr id="0" name=""/>
        <dsp:cNvSpPr/>
      </dsp:nvSpPr>
      <dsp:spPr>
        <a:xfrm>
          <a:off x="4026872" y="3736971"/>
          <a:ext cx="3747606"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Test and redesign</a:t>
          </a:r>
        </a:p>
      </dsp:txBody>
      <dsp:txXfrm>
        <a:off x="4026872" y="3736971"/>
        <a:ext cx="3747606" cy="596654"/>
      </dsp:txXfrm>
    </dsp:sp>
    <dsp:sp modelId="{34833FC3-14AF-4AEA-B771-36827AFFD4BA}">
      <dsp:nvSpPr>
        <dsp:cNvPr id="0" name=""/>
        <dsp:cNvSpPr/>
      </dsp:nvSpPr>
      <dsp:spPr>
        <a:xfrm>
          <a:off x="-46212" y="4482790"/>
          <a:ext cx="7728267" cy="5966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51F63D-9B76-4613-8CC1-7ABAD1038C98}">
      <dsp:nvSpPr>
        <dsp:cNvPr id="0" name=""/>
        <dsp:cNvSpPr/>
      </dsp:nvSpPr>
      <dsp:spPr>
        <a:xfrm>
          <a:off x="134276" y="4617038"/>
          <a:ext cx="328160" cy="328160"/>
        </a:xfrm>
        <a:prstGeom prst="rect">
          <a:avLst/>
        </a:prstGeom>
        <a:blipFill>
          <a:blip xmlns:r="http://schemas.openxmlformats.org/officeDocument/2006/relationships" r:embed="rId13" cstate="screen">
            <a:extLst>
              <a:ext uri="{28A0092B-C50C-407E-A947-70E740481C1C}">
                <a14:useLocalDpi xmlns:a14="http://schemas.microsoft.com/office/drawing/2010/main"/>
              </a:ext>
              <a:ext uri="{96DAC541-7B7A-43D3-8B79-37D633B846F1}">
                <asvg:svgBlip xmlns:asvg="http://schemas.microsoft.com/office/drawing/2016/SVG/main" r:embed="rId14"/>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11175EF-E494-4434-9158-9D905D8FF42C}">
      <dsp:nvSpPr>
        <dsp:cNvPr id="0" name=""/>
        <dsp:cNvSpPr/>
      </dsp:nvSpPr>
      <dsp:spPr>
        <a:xfrm>
          <a:off x="642924" y="4482790"/>
          <a:ext cx="3477720"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Share</a:t>
          </a:r>
        </a:p>
      </dsp:txBody>
      <dsp:txXfrm>
        <a:off x="642924" y="4482790"/>
        <a:ext cx="3477720" cy="596654"/>
      </dsp:txXfrm>
    </dsp:sp>
    <dsp:sp modelId="{7F99D5B4-DE33-4A4B-B5B1-69E7AC370D35}">
      <dsp:nvSpPr>
        <dsp:cNvPr id="0" name=""/>
        <dsp:cNvSpPr/>
      </dsp:nvSpPr>
      <dsp:spPr>
        <a:xfrm>
          <a:off x="4026872" y="4482790"/>
          <a:ext cx="3747606"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Communicate results</a:t>
          </a:r>
        </a:p>
      </dsp:txBody>
      <dsp:txXfrm>
        <a:off x="4026872" y="4482790"/>
        <a:ext cx="3747606" cy="59665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DB490C-EE19-3543-9F7A-2657609D31CD}" type="datetimeFigureOut">
              <a:rPr lang="en-US" smtClean="0"/>
              <a:t>10/4/2021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F3CA22-E8E8-4840-A74B-7C5B22B8ED21}" type="slidenum">
              <a:rPr lang="en-US" smtClean="0"/>
              <a:t>‹#›</a:t>
            </a:fld>
            <a:endParaRPr lang="en-US"/>
          </a:p>
        </p:txBody>
      </p:sp>
    </p:spTree>
    <p:extLst>
      <p:ext uri="{BB962C8B-B14F-4D97-AF65-F5344CB8AC3E}">
        <p14:creationId xmlns:p14="http://schemas.microsoft.com/office/powerpoint/2010/main" val="241459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cdc.gov/museum/education/lesson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cdc.gov/polio"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polioeradication.org/" TargetMode="External"/><Relationship Id="rId4" Type="http://schemas.openxmlformats.org/officeDocument/2006/relationships/hyperlink" Target="http://www.cdc.gov/phpr/eoc.htm"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cdc.gov/vaccines/vpd/polio/index.html"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youtu.be/e-pNWEEG6uA"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cdcfoundation.org/what/stephen-b-thacker-bio"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polioeradication.org/"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accent6"/>
                </a:solidFill>
                <a:effectLst/>
                <a:latin typeface="+mn-lt"/>
                <a:ea typeface="+mn-ea"/>
                <a:cs typeface="+mn-cs"/>
              </a:rPr>
              <a:t>Hook Sentences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Note: These slides are made possible by the David J. </a:t>
            </a:r>
            <a:r>
              <a:rPr lang="en-US" sz="1200" dirty="0" err="1">
                <a:solidFill>
                  <a:schemeClr val="tx1"/>
                </a:solidFill>
              </a:rPr>
              <a:t>Sencer</a:t>
            </a:r>
            <a:r>
              <a:rPr lang="en-US" sz="1200" dirty="0">
                <a:solidFill>
                  <a:schemeClr val="tx1"/>
                </a:solidFill>
              </a:rPr>
              <a:t> CDC Museum Public Health Academy.  </a:t>
            </a:r>
            <a:r>
              <a:rPr lang="en-US" dirty="0">
                <a:hlinkClick r:id="rId3"/>
              </a:rPr>
              <a:t>https://www.cdc.gov/museum/education/lessons/</a:t>
            </a: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1</a:t>
            </a:fld>
            <a:endParaRPr lang="en-US"/>
          </a:p>
        </p:txBody>
      </p:sp>
    </p:spTree>
    <p:extLst>
      <p:ext uri="{BB962C8B-B14F-4D97-AF65-F5344CB8AC3E}">
        <p14:creationId xmlns:p14="http://schemas.microsoft.com/office/powerpoint/2010/main" val="2541169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a:solidFill>
                  <a:schemeClr val="tx1"/>
                </a:solidFill>
                <a:effectLst/>
                <a:latin typeface="+mn-lt"/>
                <a:ea typeface="+mn-ea"/>
                <a:cs typeface="+mn-cs"/>
              </a:rPr>
              <a:t>Call to Action</a:t>
            </a:r>
          </a:p>
          <a:p>
            <a:pPr lvl="0"/>
            <a:endParaRPr lang="en-US" sz="1200" kern="1200" dirty="0">
              <a:solidFill>
                <a:schemeClr val="tx1"/>
              </a:solidFill>
              <a:effectLst/>
              <a:latin typeface="+mn-lt"/>
              <a:ea typeface="+mn-ea"/>
              <a:cs typeface="+mn-cs"/>
            </a:endParaRPr>
          </a:p>
          <a:p>
            <a:pPr marL="0" marR="0">
              <a:lnSpc>
                <a:spcPct val="107000"/>
              </a:lnSpc>
              <a:spcBef>
                <a:spcPts val="0"/>
              </a:spcBef>
              <a:spcAft>
                <a:spcPts val="0"/>
              </a:spcAft>
            </a:pP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In order to fully </a:t>
            </a:r>
            <a:r>
              <a:rPr lang="en-US" sz="1800" b="1"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eradicate</a:t>
            </a: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polio, it is essential that children get fully </a:t>
            </a:r>
            <a:r>
              <a:rPr lang="en-US" sz="1800" b="1"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vaccinated</a:t>
            </a: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even in remote areas of the world. You can help the </a:t>
            </a:r>
            <a:r>
              <a:rPr lang="en-US" sz="1800" b="1"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eradication</a:t>
            </a: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efforts by following these three steps:  </a:t>
            </a:r>
          </a:p>
          <a:p>
            <a:pPr marL="0" marR="0">
              <a:lnSpc>
                <a:spcPct val="107000"/>
              </a:lnSpc>
              <a:spcBef>
                <a:spcPts val="0"/>
              </a:spcBef>
              <a:spcAft>
                <a:spcPts val="0"/>
              </a:spcAft>
            </a:pPr>
            <a:endParaRPr lang="en-US" sz="1800" b="1"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342900" marR="0" indent="-342900">
              <a:lnSpc>
                <a:spcPct val="107000"/>
              </a:lnSpc>
              <a:spcBef>
                <a:spcPts val="0"/>
              </a:spcBef>
              <a:spcAft>
                <a:spcPts val="0"/>
              </a:spcAft>
              <a:buAutoNum type="arabicPeriod"/>
            </a:pPr>
            <a:r>
              <a:rPr lang="en-US" sz="1800" b="1"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Design and build a polio vaccine carrier. </a:t>
            </a: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One of the big challenges with the polio </a:t>
            </a:r>
            <a:r>
              <a:rPr lang="en-US" sz="1800" b="1"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vaccine</a:t>
            </a: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is that it must be kept between 35-46°F (2-8°C) to remain effective. This can be difficult to do in remote areas. Design a cost-effective portable carrier that will allow healthcare workers to preserve the </a:t>
            </a:r>
            <a:r>
              <a:rPr lang="en-US" sz="1800" b="1"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vaccine’s</a:t>
            </a: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safety in the field.</a:t>
            </a:r>
          </a:p>
          <a:p>
            <a:pPr marL="342900" marR="0" indent="-342900">
              <a:lnSpc>
                <a:spcPct val="107000"/>
              </a:lnSpc>
              <a:spcBef>
                <a:spcPts val="0"/>
              </a:spcBef>
              <a:spcAft>
                <a:spcPts val="0"/>
              </a:spcAft>
              <a:buAutoNum type="arabicPeriod"/>
            </a:pPr>
            <a:r>
              <a:rPr lang="en-US" sz="1800" b="1"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Test your prototype. </a:t>
            </a: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Use the design you developed to build a prototype. Conduct field tests to see how effective your device is at maintaining a consistent temperature.</a:t>
            </a:r>
          </a:p>
          <a:p>
            <a:pPr marL="342900" marR="0" indent="-342900">
              <a:lnSpc>
                <a:spcPct val="107000"/>
              </a:lnSpc>
              <a:spcBef>
                <a:spcPts val="0"/>
              </a:spcBef>
              <a:spcAft>
                <a:spcPts val="0"/>
              </a:spcAft>
              <a:buAutoNum type="arabicPeriod"/>
            </a:pPr>
            <a:r>
              <a:rPr lang="en-US" sz="1800" b="1"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Share your designs.</a:t>
            </a: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One of the ways CDC communicates information is through social media. Your designs can help CDC communicate the work they have done and are doing to improve access to polio </a:t>
            </a:r>
            <a:r>
              <a:rPr lang="en-US" sz="1800" b="1"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vaccinations</a:t>
            </a: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across the globe.</a:t>
            </a:r>
          </a:p>
          <a:p>
            <a:pPr marL="0" marR="0" indent="0">
              <a:lnSpc>
                <a:spcPct val="107000"/>
              </a:lnSpc>
              <a:spcBef>
                <a:spcPts val="0"/>
              </a:spcBef>
              <a:spcAft>
                <a:spcPts val="0"/>
              </a:spcAft>
              <a:buNone/>
            </a:pP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indent="0">
              <a:lnSpc>
                <a:spcPct val="107000"/>
              </a:lnSpc>
              <a:spcBef>
                <a:spcPts val="0"/>
              </a:spcBef>
              <a:spcAft>
                <a:spcPts val="0"/>
              </a:spcAft>
              <a:buNone/>
            </a:pPr>
            <a:r>
              <a:rPr lang="en-US" sz="1800" b="1" dirty="0">
                <a:solidFill>
                  <a:srgbClr val="0B3B8E"/>
                </a:solidFill>
                <a:effectLst/>
                <a:latin typeface="Century Gothic" panose="020B0502020202020204" pitchFamily="34" charset="0"/>
                <a:cs typeface="Segoe UI" panose="020B0502040204020203" pitchFamily="34" charset="0"/>
              </a:rPr>
              <a:t>Why Participate? A Message from CDC</a:t>
            </a: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gn="l">
              <a:lnSpc>
                <a:spcPct val="107000"/>
              </a:lnSpc>
              <a:spcBef>
                <a:spcPts val="0"/>
              </a:spcBef>
              <a:spcAft>
                <a:spcPts val="600"/>
              </a:spcAft>
            </a:pPr>
            <a:r>
              <a:rPr lang="en-US" sz="1800" b="0" dirty="0">
                <a:solidFill>
                  <a:schemeClr val="tx1"/>
                </a:solidFill>
                <a:effectLst/>
                <a:latin typeface="Century Gothic" panose="020B0502020202020204" pitchFamily="34" charset="0"/>
                <a:cs typeface="Segoe UI" panose="020B0502040204020203" pitchFamily="34" charset="0"/>
              </a:rPr>
              <a:t>The </a:t>
            </a:r>
            <a:r>
              <a:rPr lang="en-US" sz="1800" b="1" dirty="0">
                <a:solidFill>
                  <a:schemeClr val="tx1"/>
                </a:solidFill>
                <a:effectLst/>
                <a:latin typeface="Century Gothic" panose="020B0502020202020204" pitchFamily="34" charset="0"/>
                <a:cs typeface="Segoe UI" panose="020B0502040204020203" pitchFamily="34" charset="0"/>
              </a:rPr>
              <a:t>eradication</a:t>
            </a:r>
            <a:r>
              <a:rPr lang="en-US" sz="1800" b="0" dirty="0">
                <a:solidFill>
                  <a:schemeClr val="tx1"/>
                </a:solidFill>
                <a:effectLst/>
                <a:latin typeface="Century Gothic" panose="020B0502020202020204" pitchFamily="34" charset="0"/>
                <a:cs typeface="Segoe UI" panose="020B0502040204020203" pitchFamily="34" charset="0"/>
              </a:rPr>
              <a:t> of </a:t>
            </a:r>
            <a:r>
              <a:rPr lang="en-US" sz="1800" b="0" u="sng" dirty="0">
                <a:solidFill>
                  <a:schemeClr val="tx1"/>
                </a:solidFill>
                <a:effectLst/>
                <a:latin typeface="Century Gothic" panose="020B0502020202020204" pitchFamily="34" charset="0"/>
                <a:cs typeface="Segoe UI" panose="020B0502040204020203" pitchFamily="34" charset="0"/>
                <a:hlinkClick r:id="rId3">
                  <a:extLst>
                    <a:ext uri="{A12FA001-AC4F-418D-AE19-62706E023703}">
                      <ahyp:hlinkClr xmlns:ahyp="http://schemas.microsoft.com/office/drawing/2018/hyperlinkcolor" val="tx"/>
                    </a:ext>
                  </a:extLst>
                </a:hlinkClick>
              </a:rPr>
              <a:t>polio</a:t>
            </a:r>
            <a:r>
              <a:rPr lang="en-US" sz="1800" b="0" dirty="0">
                <a:solidFill>
                  <a:schemeClr val="tx1"/>
                </a:solidFill>
                <a:effectLst/>
                <a:latin typeface="Century Gothic" panose="020B0502020202020204" pitchFamily="34" charset="0"/>
                <a:cs typeface="Segoe UI" panose="020B0502040204020203" pitchFamily="34" charset="0"/>
              </a:rPr>
              <a:t> is an important priority for CDC. On December 2, 2011, CDC activated its</a:t>
            </a:r>
            <a:r>
              <a:rPr lang="en-US" sz="1800" b="0" u="sng" dirty="0">
                <a:solidFill>
                  <a:schemeClr val="tx1"/>
                </a:solidFill>
                <a:effectLst/>
                <a:latin typeface="Century Gothic" panose="020B0502020202020204" pitchFamily="34" charset="0"/>
                <a:cs typeface="Segoe UI" panose="020B0502040204020203" pitchFamily="34" charset="0"/>
                <a:hlinkClick r:id="rId4">
                  <a:extLst>
                    <a:ext uri="{A12FA001-AC4F-418D-AE19-62706E023703}">
                      <ahyp:hlinkClr xmlns:ahyp="http://schemas.microsoft.com/office/drawing/2018/hyperlinkcolor" val="tx"/>
                    </a:ext>
                  </a:extLst>
                </a:hlinkClick>
              </a:rPr>
              <a:t> Emergency Operations Center (EOC)</a:t>
            </a:r>
            <a:r>
              <a:rPr lang="en-US" sz="1800" b="0" dirty="0">
                <a:solidFill>
                  <a:schemeClr val="tx1"/>
                </a:solidFill>
                <a:effectLst/>
                <a:latin typeface="Century Gothic" panose="020B0502020202020204" pitchFamily="34" charset="0"/>
                <a:cs typeface="Segoe UI" panose="020B0502040204020203" pitchFamily="34" charset="0"/>
              </a:rPr>
              <a:t> to strengthen the agency’s partnership engagement through the </a:t>
            </a:r>
            <a:r>
              <a:rPr lang="en-US" sz="1800" b="0" u="sng" dirty="0">
                <a:solidFill>
                  <a:schemeClr val="tx1"/>
                </a:solidFill>
                <a:effectLst/>
                <a:latin typeface="Century Gothic" panose="020B0502020202020204" pitchFamily="34" charset="0"/>
                <a:cs typeface="Segoe UI" panose="020B0502040204020203" pitchFamily="34" charset="0"/>
                <a:hlinkClick r:id="rId5">
                  <a:extLst>
                    <a:ext uri="{A12FA001-AC4F-418D-AE19-62706E023703}">
                      <ahyp:hlinkClr xmlns:ahyp="http://schemas.microsoft.com/office/drawing/2018/hyperlinkcolor" val="tx"/>
                    </a:ext>
                  </a:extLst>
                </a:hlinkClick>
              </a:rPr>
              <a:t>Global Polio Eradication Initiative (GPEI),</a:t>
            </a:r>
            <a:r>
              <a:rPr lang="en-US" sz="1800" b="0" dirty="0">
                <a:solidFill>
                  <a:schemeClr val="tx1"/>
                </a:solidFill>
                <a:effectLst/>
                <a:latin typeface="Century Gothic" panose="020B0502020202020204" pitchFamily="34" charset="0"/>
                <a:cs typeface="Segoe UI" panose="020B0502040204020203" pitchFamily="34" charset="0"/>
              </a:rPr>
              <a:t> which is committed to completing the </a:t>
            </a:r>
            <a:r>
              <a:rPr lang="en-US" sz="1800" b="1" dirty="0">
                <a:solidFill>
                  <a:schemeClr val="tx1"/>
                </a:solidFill>
                <a:effectLst/>
                <a:latin typeface="Century Gothic" panose="020B0502020202020204" pitchFamily="34" charset="0"/>
                <a:cs typeface="Segoe UI" panose="020B0502040204020203" pitchFamily="34" charset="0"/>
              </a:rPr>
              <a:t>eradication</a:t>
            </a:r>
            <a:r>
              <a:rPr lang="en-US" sz="1800" b="0" dirty="0">
                <a:solidFill>
                  <a:schemeClr val="tx1"/>
                </a:solidFill>
                <a:effectLst/>
                <a:latin typeface="Century Gothic" panose="020B0502020202020204" pitchFamily="34" charset="0"/>
                <a:cs typeface="Segoe UI" panose="020B0502040204020203" pitchFamily="34" charset="0"/>
              </a:rPr>
              <a:t> of polio. On December 14, 2011, the support of the entire CDC community was enlisted to become active participants in an intensified effort to </a:t>
            </a:r>
            <a:r>
              <a:rPr lang="en-US" sz="1800" b="1" dirty="0">
                <a:solidFill>
                  <a:schemeClr val="tx1"/>
                </a:solidFill>
                <a:effectLst/>
                <a:latin typeface="Century Gothic" panose="020B0502020202020204" pitchFamily="34" charset="0"/>
                <a:cs typeface="Segoe UI" panose="020B0502040204020203" pitchFamily="34" charset="0"/>
              </a:rPr>
              <a:t>eradicate</a:t>
            </a:r>
            <a:r>
              <a:rPr lang="en-US" sz="1800" b="0" dirty="0">
                <a:solidFill>
                  <a:schemeClr val="tx1"/>
                </a:solidFill>
                <a:effectLst/>
                <a:latin typeface="Century Gothic" panose="020B0502020202020204" pitchFamily="34" charset="0"/>
                <a:cs typeface="Segoe UI" panose="020B0502040204020203" pitchFamily="34" charset="0"/>
              </a:rPr>
              <a:t> polio worldwide. Efforts to </a:t>
            </a:r>
            <a:r>
              <a:rPr lang="en-US" sz="1800" b="1" dirty="0">
                <a:solidFill>
                  <a:schemeClr val="tx1"/>
                </a:solidFill>
                <a:effectLst/>
                <a:latin typeface="Century Gothic" panose="020B0502020202020204" pitchFamily="34" charset="0"/>
                <a:cs typeface="Segoe UI" panose="020B0502040204020203" pitchFamily="34" charset="0"/>
              </a:rPr>
              <a:t>eradicate</a:t>
            </a:r>
            <a:r>
              <a:rPr lang="en-US" sz="1800" b="0" dirty="0">
                <a:solidFill>
                  <a:schemeClr val="tx1"/>
                </a:solidFill>
                <a:effectLst/>
                <a:latin typeface="Century Gothic" panose="020B0502020202020204" pitchFamily="34" charset="0"/>
                <a:cs typeface="Segoe UI" panose="020B0502040204020203" pitchFamily="34" charset="0"/>
              </a:rPr>
              <a:t> polio over the last few decades means that over 18 million cases of </a:t>
            </a:r>
            <a:r>
              <a:rPr lang="en-US" sz="1800" b="1" dirty="0">
                <a:solidFill>
                  <a:schemeClr val="tx1"/>
                </a:solidFill>
                <a:effectLst/>
                <a:latin typeface="Century Gothic" panose="020B0502020202020204" pitchFamily="34" charset="0"/>
                <a:cs typeface="Segoe UI" panose="020B0502040204020203" pitchFamily="34" charset="0"/>
              </a:rPr>
              <a:t>paralysis </a:t>
            </a:r>
            <a:r>
              <a:rPr lang="en-US" sz="1800" b="0" dirty="0">
                <a:solidFill>
                  <a:schemeClr val="tx1"/>
                </a:solidFill>
                <a:effectLst/>
                <a:latin typeface="Century Gothic" panose="020B0502020202020204" pitchFamily="34" charset="0"/>
                <a:cs typeface="Segoe UI" panose="020B0502040204020203" pitchFamily="34" charset="0"/>
              </a:rPr>
              <a:t>have been averted.</a:t>
            </a:r>
            <a:endParaRPr lang="en-US" sz="1800" b="1" dirty="0">
              <a:solidFill>
                <a:schemeClr val="tx1"/>
              </a:solidFill>
              <a:effectLst/>
              <a:latin typeface="Century Gothic" panose="020B0502020202020204" pitchFamily="34" charset="0"/>
              <a:cs typeface="Segoe UI" panose="020B0502040204020203" pitchFamily="34" charset="0"/>
            </a:endParaRPr>
          </a:p>
          <a:p>
            <a:pPr marL="0" marR="0" algn="l">
              <a:lnSpc>
                <a:spcPct val="107000"/>
              </a:lnSpc>
              <a:spcBef>
                <a:spcPts val="0"/>
              </a:spcBef>
              <a:spcAft>
                <a:spcPts val="600"/>
              </a:spcAft>
            </a:pPr>
            <a:r>
              <a:rPr lang="en-US" sz="1800" b="0" dirty="0">
                <a:solidFill>
                  <a:schemeClr val="tx1"/>
                </a:solidFill>
                <a:effectLst/>
                <a:latin typeface="Century Gothic" panose="020B0502020202020204" pitchFamily="34" charset="0"/>
                <a:cs typeface="Segoe UI" panose="020B0502040204020203" pitchFamily="34" charset="0"/>
              </a:rPr>
              <a:t>Success in </a:t>
            </a:r>
            <a:r>
              <a:rPr lang="en-US" sz="1800" b="1" dirty="0">
                <a:solidFill>
                  <a:schemeClr val="tx1"/>
                </a:solidFill>
                <a:effectLst/>
                <a:latin typeface="Century Gothic" panose="020B0502020202020204" pitchFamily="34" charset="0"/>
                <a:cs typeface="Segoe UI" panose="020B0502040204020203" pitchFamily="34" charset="0"/>
              </a:rPr>
              <a:t>eradicating</a:t>
            </a:r>
            <a:r>
              <a:rPr lang="en-US" sz="1800" b="0" dirty="0">
                <a:solidFill>
                  <a:schemeClr val="tx1"/>
                </a:solidFill>
                <a:effectLst/>
                <a:latin typeface="Century Gothic" panose="020B0502020202020204" pitchFamily="34" charset="0"/>
                <a:cs typeface="Segoe UI" panose="020B0502040204020203" pitchFamily="34" charset="0"/>
              </a:rPr>
              <a:t> polio will mean that no child will have to experience the devastating effects of the disease again. Failure to </a:t>
            </a:r>
            <a:r>
              <a:rPr lang="en-US" sz="1800" b="1" dirty="0">
                <a:solidFill>
                  <a:schemeClr val="tx1"/>
                </a:solidFill>
                <a:effectLst/>
                <a:latin typeface="Century Gothic" panose="020B0502020202020204" pitchFamily="34" charset="0"/>
                <a:cs typeface="Segoe UI" panose="020B0502040204020203" pitchFamily="34" charset="0"/>
              </a:rPr>
              <a:t>eradicate</a:t>
            </a:r>
            <a:r>
              <a:rPr lang="en-US" sz="1800" b="0" dirty="0">
                <a:solidFill>
                  <a:schemeClr val="tx1"/>
                </a:solidFill>
                <a:effectLst/>
                <a:latin typeface="Century Gothic" panose="020B0502020202020204" pitchFamily="34" charset="0"/>
                <a:cs typeface="Segoe UI" panose="020B0502040204020203" pitchFamily="34" charset="0"/>
              </a:rPr>
              <a:t> polio could cause poliovirus to reappear around the world with up to 200,000 new cases expected every year within 10 years. We are so close to </a:t>
            </a:r>
            <a:r>
              <a:rPr lang="en-US" sz="1800" b="1" dirty="0">
                <a:solidFill>
                  <a:schemeClr val="tx1"/>
                </a:solidFill>
                <a:effectLst/>
                <a:latin typeface="Century Gothic" panose="020B0502020202020204" pitchFamily="34" charset="0"/>
                <a:cs typeface="Segoe UI" panose="020B0502040204020203" pitchFamily="34" charset="0"/>
              </a:rPr>
              <a:t>eradicating</a:t>
            </a:r>
            <a:r>
              <a:rPr lang="en-US" sz="1800" b="0" dirty="0">
                <a:solidFill>
                  <a:schemeClr val="tx1"/>
                </a:solidFill>
                <a:effectLst/>
                <a:latin typeface="Century Gothic" panose="020B0502020202020204" pitchFamily="34" charset="0"/>
                <a:cs typeface="Segoe UI" panose="020B0502040204020203" pitchFamily="34" charset="0"/>
              </a:rPr>
              <a:t> the </a:t>
            </a:r>
            <a:r>
              <a:rPr lang="en-US" sz="1800" b="1" dirty="0">
                <a:solidFill>
                  <a:schemeClr val="tx1"/>
                </a:solidFill>
                <a:effectLst/>
                <a:latin typeface="Century Gothic" panose="020B0502020202020204" pitchFamily="34" charset="0"/>
                <a:cs typeface="Segoe UI" panose="020B0502040204020203" pitchFamily="34" charset="0"/>
              </a:rPr>
              <a:t>virus</a:t>
            </a:r>
            <a:r>
              <a:rPr lang="en-US" sz="1800" b="0" dirty="0">
                <a:solidFill>
                  <a:schemeClr val="tx1"/>
                </a:solidFill>
                <a:effectLst/>
                <a:latin typeface="Century Gothic" panose="020B0502020202020204" pitchFamily="34" charset="0"/>
                <a:cs typeface="Segoe UI" panose="020B0502040204020203" pitchFamily="34" charset="0"/>
              </a:rPr>
              <a:t>, but we need to finish the job now, once and for all.</a:t>
            </a:r>
            <a:endParaRPr lang="en-US" sz="1800" b="1" dirty="0">
              <a:solidFill>
                <a:schemeClr val="tx1"/>
              </a:solidFill>
              <a:effectLst/>
              <a:latin typeface="Century Gothic" panose="020B0502020202020204" pitchFamily="34" charset="0"/>
              <a:cs typeface="Segoe UI" panose="020B0502040204020203" pitchFamily="34" charset="0"/>
            </a:endParaRPr>
          </a:p>
          <a:p>
            <a:pPr marL="0" marR="0" indent="0">
              <a:lnSpc>
                <a:spcPct val="107000"/>
              </a:lnSpc>
              <a:spcBef>
                <a:spcPts val="0"/>
              </a:spcBef>
              <a:spcAft>
                <a:spcPts val="0"/>
              </a:spcAft>
              <a:buNone/>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F3CA22-E8E8-4840-A74B-7C5B22B8ED2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5423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The engineering design process allows engineers to develop and test solutions to problems. You can use the process to help determine the best way to make a portable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vaccine</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carrier that is capable of maintaining low temperatures for long time periods.</a:t>
            </a:r>
          </a:p>
        </p:txBody>
      </p:sp>
      <p:sp>
        <p:nvSpPr>
          <p:cNvPr id="4" name="Slide Number Placeholder 3"/>
          <p:cNvSpPr>
            <a:spLocks noGrp="1"/>
          </p:cNvSpPr>
          <p:nvPr>
            <p:ph type="sldNum" sz="quarter" idx="5"/>
          </p:nvPr>
        </p:nvSpPr>
        <p:spPr/>
        <p:txBody>
          <a:bodyPr/>
          <a:lstStyle/>
          <a:p>
            <a:fld id="{0DF3CA22-E8E8-4840-A74B-7C5B22B8ED21}" type="slidenum">
              <a:rPr lang="en-US" smtClean="0"/>
              <a:t>11</a:t>
            </a:fld>
            <a:endParaRPr lang="en-US"/>
          </a:p>
        </p:txBody>
      </p:sp>
    </p:spTree>
    <p:extLst>
      <p:ext uri="{BB962C8B-B14F-4D97-AF65-F5344CB8AC3E}">
        <p14:creationId xmlns:p14="http://schemas.microsoft.com/office/powerpoint/2010/main" val="2551506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effectLst/>
              </a:rPr>
              <a:t>Design and Build the Vaccine Carrier</a:t>
            </a:r>
          </a:p>
          <a:p>
            <a:r>
              <a:rPr lang="en-US" dirty="0">
                <a:effectLst/>
              </a:rPr>
              <a:t>One of the big challenges with the polio </a:t>
            </a:r>
            <a:r>
              <a:rPr lang="en-US" b="1" dirty="0">
                <a:solidFill>
                  <a:srgbClr val="0A3A83"/>
                </a:solidFill>
                <a:effectLst/>
              </a:rPr>
              <a:t>vaccine</a:t>
            </a:r>
            <a:r>
              <a:rPr lang="en-US" dirty="0">
                <a:solidFill>
                  <a:srgbClr val="0A3A83"/>
                </a:solidFill>
                <a:effectLst/>
              </a:rPr>
              <a:t> </a:t>
            </a:r>
            <a:r>
              <a:rPr lang="en-US" dirty="0">
                <a:effectLst/>
              </a:rPr>
              <a:t>is that it must be kept between 35-46°F (2-8°C) to remain effective. This can be particularly difficult to do in remote areas. Design a cost-effective portable carrier that will allow healthcare workers to maintain the polio </a:t>
            </a:r>
            <a:r>
              <a:rPr lang="en-US" b="1" dirty="0">
                <a:solidFill>
                  <a:srgbClr val="0A3A83"/>
                </a:solidFill>
                <a:effectLst/>
              </a:rPr>
              <a:t>vaccine’s</a:t>
            </a:r>
            <a:r>
              <a:rPr lang="en-US" dirty="0">
                <a:effectLst/>
              </a:rPr>
              <a:t> safety in the field. Start by researching the storage and handling concerns of the </a:t>
            </a:r>
            <a:r>
              <a:rPr lang="en-US" u="sng" dirty="0">
                <a:solidFill>
                  <a:srgbClr val="0B3B8E"/>
                </a:solidFill>
                <a:effectLst/>
                <a:hlinkClick r:id="rId3"/>
              </a:rPr>
              <a:t>polio</a:t>
            </a:r>
            <a:r>
              <a:rPr lang="en-US" b="1" u="sng" dirty="0">
                <a:solidFill>
                  <a:srgbClr val="0B3B8E"/>
                </a:solidFill>
                <a:effectLst/>
                <a:hlinkClick r:id="rId3"/>
              </a:rPr>
              <a:t> </a:t>
            </a:r>
            <a:r>
              <a:rPr lang="en-US" u="sng" dirty="0">
                <a:solidFill>
                  <a:srgbClr val="0B3B8E"/>
                </a:solidFill>
                <a:effectLst/>
                <a:hlinkClick r:id="rId3"/>
              </a:rPr>
              <a:t>vaccine</a:t>
            </a:r>
            <a:r>
              <a:rPr lang="en-US" dirty="0">
                <a:effectLst/>
              </a:rPr>
              <a:t>. </a:t>
            </a:r>
          </a:p>
          <a:p>
            <a:pPr marL="85725" marR="0">
              <a:lnSpc>
                <a:spcPct val="107000"/>
              </a:lnSpc>
              <a:spcBef>
                <a:spcPts val="300"/>
              </a:spcBef>
              <a:spcAft>
                <a:spcPts val="800"/>
              </a:spcAft>
            </a:pPr>
            <a:endParaRPr lang="en-US" sz="1200" b="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85725" marR="0">
              <a:lnSpc>
                <a:spcPct val="107000"/>
              </a:lnSpc>
              <a:spcBef>
                <a:spcPts val="300"/>
              </a:spcBef>
              <a:spcAft>
                <a:spcPts val="800"/>
              </a:spcAft>
            </a:pPr>
            <a:r>
              <a:rPr lang="en-US" sz="1200" b="1" dirty="0">
                <a:solidFill>
                  <a:srgbClr val="0A3A8E"/>
                </a:solidFill>
                <a:effectLst/>
                <a:latin typeface="Century Gothic" panose="020B0502020202020204" pitchFamily="34" charset="0"/>
                <a:ea typeface="Century Gothic" panose="020B0502020202020204" pitchFamily="34" charset="0"/>
                <a:cs typeface="Times New Roman" panose="02020603050405020304" pitchFamily="18" charset="0"/>
              </a:rPr>
              <a:t>Suggested Materials</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85725" marR="99695">
              <a:lnSpc>
                <a:spcPct val="107000"/>
              </a:lnSpc>
              <a:spcBef>
                <a:spcPts val="0"/>
              </a:spcBef>
              <a:spcAft>
                <a:spcPts val="0"/>
              </a:spcAft>
            </a:pPr>
            <a:r>
              <a:rPr lang="en-US" sz="1200" dirty="0">
                <a:effectLst/>
                <a:latin typeface="Century Gothic" panose="020B0502020202020204" pitchFamily="34" charset="0"/>
                <a:ea typeface="Century Gothic" panose="020B0502020202020204" pitchFamily="34" charset="0"/>
                <a:cs typeface="Times New Roman" panose="02020603050405020304" pitchFamily="18" charset="0"/>
              </a:rPr>
              <a:t>You may use any materials to build your cooler. Here are some suggestions:</a:t>
            </a:r>
          </a:p>
          <a:p>
            <a:pPr marL="171450" marR="0" lvl="0" indent="-171450">
              <a:lnSpc>
                <a:spcPct val="130000"/>
              </a:lnSpc>
              <a:spcBef>
                <a:spcPts val="300"/>
              </a:spcBef>
              <a:spcAft>
                <a:spcPts val="1800"/>
              </a:spcAft>
              <a:buSzPts val="900"/>
              <a:buFont typeface="Arial" panose="020B0604020202020204" pitchFamily="34" charset="0"/>
              <a:buChar char="•"/>
              <a:tabLst>
                <a:tab pos="228600" algn="l"/>
                <a:tab pos="457200" algn="l"/>
              </a:tabLst>
            </a:pPr>
            <a:r>
              <a:rPr lang="en-US" sz="1200" b="0" dirty="0">
                <a:effectLst/>
                <a:latin typeface="Century Gothic" panose="020B0502020202020204" pitchFamily="34" charset="0"/>
                <a:ea typeface="Century Gothic" panose="020B0502020202020204" pitchFamily="34" charset="0"/>
                <a:cs typeface="Segoe UI" panose="020B0502040204020203" pitchFamily="34" charset="0"/>
              </a:rPr>
              <a:t>Container: box, bag, storage container</a:t>
            </a:r>
          </a:p>
          <a:p>
            <a:pPr marL="171450" marR="0" lvl="0" indent="-171450">
              <a:lnSpc>
                <a:spcPct val="130000"/>
              </a:lnSpc>
              <a:spcBef>
                <a:spcPts val="300"/>
              </a:spcBef>
              <a:spcAft>
                <a:spcPts val="1800"/>
              </a:spcAft>
              <a:buSzPts val="900"/>
              <a:buFont typeface="Arial" panose="020B0604020202020204" pitchFamily="34" charset="0"/>
              <a:buChar char="•"/>
              <a:tabLst>
                <a:tab pos="228600" algn="l"/>
                <a:tab pos="457200" algn="l"/>
              </a:tabLst>
            </a:pPr>
            <a:r>
              <a:rPr lang="en-US" sz="1200" b="0" dirty="0">
                <a:effectLst/>
                <a:latin typeface="Century Gothic" panose="020B0502020202020204" pitchFamily="34" charset="0"/>
                <a:ea typeface="Century Gothic" panose="020B0502020202020204" pitchFamily="34" charset="0"/>
                <a:cs typeface="Segoe UI" panose="020B0502040204020203" pitchFamily="34" charset="0"/>
              </a:rPr>
              <a:t>Insulation: towels, cardboard, bubble wrap, cotton, foam insulation</a:t>
            </a:r>
          </a:p>
          <a:p>
            <a:pPr marL="171450" marR="0" lvl="0" indent="-171450">
              <a:lnSpc>
                <a:spcPct val="130000"/>
              </a:lnSpc>
              <a:spcBef>
                <a:spcPts val="300"/>
              </a:spcBef>
              <a:spcAft>
                <a:spcPts val="1800"/>
              </a:spcAft>
              <a:buSzPts val="900"/>
              <a:buFont typeface="Arial" panose="020B0604020202020204" pitchFamily="34" charset="0"/>
              <a:buChar char="•"/>
              <a:tabLst>
                <a:tab pos="228600" algn="l"/>
                <a:tab pos="457200" algn="l"/>
              </a:tabLst>
            </a:pPr>
            <a:r>
              <a:rPr lang="en-US" sz="1200" b="0" dirty="0">
                <a:effectLst/>
                <a:latin typeface="Century Gothic" panose="020B0502020202020204" pitchFamily="34" charset="0"/>
                <a:ea typeface="Century Gothic" panose="020B0502020202020204" pitchFamily="34" charset="0"/>
                <a:cs typeface="Segoe UI" panose="020B0502040204020203" pitchFamily="34" charset="0"/>
              </a:rPr>
              <a:t>Cooling: ice, dry ice, gel packs</a:t>
            </a:r>
          </a:p>
          <a:p>
            <a:pPr marL="171450" marR="0" lvl="0" indent="-171450">
              <a:lnSpc>
                <a:spcPct val="130000"/>
              </a:lnSpc>
              <a:spcBef>
                <a:spcPts val="300"/>
              </a:spcBef>
              <a:spcAft>
                <a:spcPts val="1800"/>
              </a:spcAft>
              <a:buSzPts val="900"/>
              <a:buFont typeface="Arial" panose="020B0604020202020204" pitchFamily="34" charset="0"/>
              <a:buChar char="•"/>
              <a:tabLst>
                <a:tab pos="228600" algn="l"/>
                <a:tab pos="457200" algn="l"/>
              </a:tabLst>
            </a:pPr>
            <a:r>
              <a:rPr lang="en-US" sz="1200" b="0" dirty="0">
                <a:effectLst/>
                <a:latin typeface="Century Gothic" panose="020B0502020202020204" pitchFamily="34" charset="0"/>
                <a:ea typeface="Century Gothic" panose="020B0502020202020204" pitchFamily="34" charset="0"/>
                <a:cs typeface="Segoe UI" panose="020B0502040204020203" pitchFamily="34" charset="0"/>
              </a:rPr>
              <a:t>Temperature monitoring: thermometer or digital temperature probe</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12</a:t>
            </a:fld>
            <a:endParaRPr lang="en-US"/>
          </a:p>
        </p:txBody>
      </p:sp>
    </p:spTree>
    <p:extLst>
      <p:ext uri="{BB962C8B-B14F-4D97-AF65-F5344CB8AC3E}">
        <p14:creationId xmlns:p14="http://schemas.microsoft.com/office/powerpoint/2010/main" val="1197204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1200"/>
              </a:spcBef>
              <a:spcAft>
                <a:spcPts val="1200"/>
              </a:spcAft>
              <a:buClrTx/>
              <a:buSzTx/>
              <a:buFontTx/>
              <a:buNone/>
              <a:tabLst/>
              <a:defRPr/>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Test the Vaccine Carrier</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1200"/>
              </a:spcBef>
              <a:spcAft>
                <a:spcPts val="12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Use the design you developed to build a prototype. Conduct field tests to see how effective your device is at maintaining a consistent temperature. </a:t>
            </a:r>
          </a:p>
          <a:p>
            <a:pPr marL="0" marR="0">
              <a:lnSpc>
                <a:spcPct val="107000"/>
              </a:lnSpc>
              <a:spcBef>
                <a:spcPts val="0"/>
              </a:spcBef>
              <a:spcAft>
                <a:spcPts val="2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As you prepare to test your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vaccine</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carrier, consider the following:</a:t>
            </a:r>
          </a:p>
          <a:p>
            <a:pPr marL="342900" marR="0" lvl="0" indent="-342900">
              <a:lnSpc>
                <a:spcPct val="130000"/>
              </a:lnSpc>
              <a:spcBef>
                <a:spcPts val="0"/>
              </a:spcBef>
              <a:spcAft>
                <a:spcPts val="200"/>
              </a:spcAft>
              <a:buSzPts val="900"/>
              <a:buFont typeface="Symbol" panose="05050102010706020507" pitchFamily="18" charset="2"/>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When you open your carrier, heat will enter. Can you measure temperature without opening it? </a:t>
            </a:r>
            <a:endParaRPr lang="en-US" sz="1800" dirty="0">
              <a:effectLst/>
              <a:latin typeface="Century Gothic" panose="020B0502020202020204" pitchFamily="34" charset="0"/>
              <a:ea typeface="Century Gothic" panose="020B0502020202020204" pitchFamily="34" charset="0"/>
              <a:cs typeface="Segoe UI" panose="020B0502040204020203" pitchFamily="34" charset="0"/>
            </a:endParaRPr>
          </a:p>
          <a:p>
            <a:pPr marL="342900" marR="0" lvl="0" indent="-342900">
              <a:lnSpc>
                <a:spcPct val="130000"/>
              </a:lnSpc>
              <a:spcBef>
                <a:spcPts val="0"/>
              </a:spcBef>
              <a:spcAft>
                <a:spcPts val="200"/>
              </a:spcAft>
              <a:buSzPts val="900"/>
              <a:buFont typeface="Symbol" panose="05050102010706020507" pitchFamily="18" charset="2"/>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How often will you collect temperature data? </a:t>
            </a:r>
            <a:r>
              <a:rPr lang="en-US" sz="1800" i="1" dirty="0">
                <a:effectLst/>
                <a:latin typeface="Century Gothic" panose="020B0502020202020204" pitchFamily="34" charset="0"/>
                <a:ea typeface="Century Gothic" panose="020B0502020202020204" pitchFamily="34" charset="0"/>
                <a:cs typeface="Times New Roman" panose="02020603050405020304" pitchFamily="18" charset="0"/>
              </a:rPr>
              <a:t>(Every minute? Every 15 minutes? Every hour?)</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a:t>
            </a:r>
          </a:p>
          <a:p>
            <a:pPr marL="342900" marR="0" lvl="0" indent="-342900">
              <a:lnSpc>
                <a:spcPct val="130000"/>
              </a:lnSpc>
              <a:spcBef>
                <a:spcPts val="0"/>
              </a:spcBef>
              <a:spcAft>
                <a:spcPts val="200"/>
              </a:spcAft>
              <a:buSzPts val="900"/>
              <a:buFont typeface="Symbol" panose="05050102010706020507" pitchFamily="18" charset="2"/>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How does the temperature of the environment surrounding your cooler affect your data</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a:t>
            </a:r>
          </a:p>
        </p:txBody>
      </p:sp>
      <p:sp>
        <p:nvSpPr>
          <p:cNvPr id="4" name="Slide Number Placeholder 3"/>
          <p:cNvSpPr>
            <a:spLocks noGrp="1"/>
          </p:cNvSpPr>
          <p:nvPr>
            <p:ph type="sldNum" sz="quarter" idx="5"/>
          </p:nvPr>
        </p:nvSpPr>
        <p:spPr/>
        <p:txBody>
          <a:bodyPr/>
          <a:lstStyle/>
          <a:p>
            <a:fld id="{0DF3CA22-E8E8-4840-A74B-7C5B22B8ED21}" type="slidenum">
              <a:rPr lang="en-US" smtClean="0"/>
              <a:t>13</a:t>
            </a:fld>
            <a:endParaRPr lang="en-US"/>
          </a:p>
        </p:txBody>
      </p:sp>
    </p:spTree>
    <p:extLst>
      <p:ext uri="{BB962C8B-B14F-4D97-AF65-F5344CB8AC3E}">
        <p14:creationId xmlns:p14="http://schemas.microsoft.com/office/powerpoint/2010/main" val="19125866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30000"/>
              </a:lnSpc>
              <a:spcBef>
                <a:spcPts val="0"/>
              </a:spcBef>
              <a:spcAft>
                <a:spcPts val="800"/>
              </a:spcAft>
              <a:buClrTx/>
              <a:buSzTx/>
              <a:buFontTx/>
              <a:buNone/>
              <a:tabLst>
                <a:tab pos="228600" algn="l"/>
                <a:tab pos="457200" algn="l"/>
              </a:tabLst>
              <a:defRPr/>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Share Your Findings</a:t>
            </a:r>
          </a:p>
          <a:p>
            <a:pPr marL="0" marR="0" lvl="0" indent="0" algn="l" defTabSz="914400" rtl="0" eaLnBrk="1" fontAlgn="auto" latinLnBrk="0" hangingPunct="1">
              <a:lnSpc>
                <a:spcPct val="130000"/>
              </a:lnSpc>
              <a:spcBef>
                <a:spcPts val="0"/>
              </a:spcBef>
              <a:spcAft>
                <a:spcPts val="800"/>
              </a:spcAft>
              <a:buClrTx/>
              <a:buSzTx/>
              <a:buFontTx/>
              <a:buNone/>
              <a:tabLst>
                <a:tab pos="228600" algn="l"/>
                <a:tab pos="457200" algn="l"/>
              </a:tabLst>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The David J. Sencer CDC Museum uses award-winning exhibits and innovative programming to educate visitors about the value of public health and presents the rich heritage and vast accomplishments of CDC. Your design could be a valuable contribution! Share your demonstration with the CDC Museum on Instagram using </a:t>
            </a: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@CDCMuseum</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t>
            </a:r>
          </a:p>
          <a:p>
            <a:pPr marL="0" marR="0" indent="0">
              <a:lnSpc>
                <a:spcPct val="130000"/>
              </a:lnSpc>
              <a:spcBef>
                <a:spcPts val="0"/>
              </a:spcBef>
              <a:spcAft>
                <a:spcPts val="800"/>
              </a:spcAft>
              <a:tabLst>
                <a:tab pos="228600" algn="l"/>
                <a:tab pos="457200" algn="l"/>
              </a:tabLst>
            </a:pPr>
            <a:endParaRPr lang="en-US" sz="1800" dirty="0">
              <a:effectLst/>
              <a:latin typeface="Century Gothic" panose="020B0502020202020204" pitchFamily="34" charset="0"/>
              <a:ea typeface="Century Gothic" panose="020B0502020202020204" pitchFamily="34" charset="0"/>
              <a:cs typeface="Segoe UI" panose="020B0502040204020203" pitchFamily="34" charset="0"/>
            </a:endParaRPr>
          </a:p>
          <a:p>
            <a:pPr marL="0" marR="0" indent="0">
              <a:lnSpc>
                <a:spcPct val="130000"/>
              </a:lnSpc>
              <a:spcBef>
                <a:spcPts val="0"/>
              </a:spcBef>
              <a:spcAft>
                <a:spcPts val="800"/>
              </a:spcAft>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CDC plays a critical role in </a:t>
            </a:r>
            <a:r>
              <a:rPr lang="en-US" sz="1800" b="1" dirty="0">
                <a:solidFill>
                  <a:srgbClr val="0A3A83"/>
                </a:solidFill>
                <a:effectLst/>
                <a:latin typeface="Century Gothic" panose="020B0502020202020204" pitchFamily="34" charset="0"/>
                <a:ea typeface="Century Gothic" panose="020B0502020202020204" pitchFamily="34" charset="0"/>
                <a:cs typeface="Segoe UI" panose="020B0502040204020203" pitchFamily="34" charset="0"/>
              </a:rPr>
              <a:t>eradicating</a:t>
            </a:r>
            <a:r>
              <a:rPr lang="en-US" sz="1800" dirty="0">
                <a:solidFill>
                  <a:srgbClr val="0A3A83"/>
                </a:solidFill>
                <a:effectLst/>
                <a:latin typeface="Century Gothic" panose="020B0502020202020204" pitchFamily="34" charset="0"/>
                <a:ea typeface="Century Gothic" panose="020B0502020202020204" pitchFamily="34" charset="0"/>
                <a:cs typeface="Segoe UI" panose="020B0502040204020203" pitchFamily="34" charset="0"/>
              </a:rPr>
              <a:t> </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polio by providing scientific leadership and guidance at the global, regional, and country level to implement evidence-based strategies. Since 1988, CDC, ministries of health, and Global Polio Eradication Initiative (GPEI) partners have worked together across these areas to reach every community and </a:t>
            </a:r>
            <a:r>
              <a:rPr lang="en-US" sz="1800" b="1" dirty="0">
                <a:solidFill>
                  <a:srgbClr val="0A3A83"/>
                </a:solidFill>
                <a:effectLst/>
                <a:latin typeface="Century Gothic" panose="020B0502020202020204" pitchFamily="34" charset="0"/>
                <a:ea typeface="Century Gothic" panose="020B0502020202020204" pitchFamily="34" charset="0"/>
                <a:cs typeface="Segoe UI" panose="020B0502040204020203" pitchFamily="34" charset="0"/>
              </a:rPr>
              <a:t>vaccinate</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every last child. </a:t>
            </a:r>
          </a:p>
          <a:p>
            <a:pPr marL="0" marR="0" indent="0">
              <a:lnSpc>
                <a:spcPct val="130000"/>
              </a:lnSpc>
              <a:spcBef>
                <a:spcPts val="0"/>
              </a:spcBef>
              <a:spcAft>
                <a:spcPts val="800"/>
              </a:spcAft>
              <a:tabLst>
                <a:tab pos="228600" algn="l"/>
                <a:tab pos="457200" algn="l"/>
              </a:tabLst>
            </a:pPr>
            <a:endParaRPr lang="en-US" sz="1800" dirty="0">
              <a:effectLst/>
              <a:latin typeface="Century Gothic" panose="020B0502020202020204" pitchFamily="34" charset="0"/>
              <a:ea typeface="Century Gothic" panose="020B0502020202020204" pitchFamily="34" charset="0"/>
              <a:cs typeface="Segoe UI" panose="020B0502040204020203" pitchFamily="34"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CDC’s Center for Global Health (CGH) works 24/7 around the globe to stop health threats at their source. As a citizen scientist, you can help CDC’s CGH by sharing your design on their Twitter or Facebook pages to show the importance of polio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vaccination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using </a:t>
            </a: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@CDCGlobal</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t>
            </a:r>
          </a:p>
        </p:txBody>
      </p:sp>
      <p:sp>
        <p:nvSpPr>
          <p:cNvPr id="4" name="Slide Number Placeholder 3"/>
          <p:cNvSpPr>
            <a:spLocks noGrp="1"/>
          </p:cNvSpPr>
          <p:nvPr>
            <p:ph type="sldNum" sz="quarter" idx="5"/>
          </p:nvPr>
        </p:nvSpPr>
        <p:spPr/>
        <p:txBody>
          <a:bodyPr/>
          <a:lstStyle/>
          <a:p>
            <a:fld id="{0DF3CA22-E8E8-4840-A74B-7C5B22B8ED21}" type="slidenum">
              <a:rPr lang="en-US" smtClean="0"/>
              <a:t>14</a:t>
            </a:fld>
            <a:endParaRPr lang="en-US"/>
          </a:p>
        </p:txBody>
      </p:sp>
    </p:spTree>
    <p:extLst>
      <p:ext uri="{BB962C8B-B14F-4D97-AF65-F5344CB8AC3E}">
        <p14:creationId xmlns:p14="http://schemas.microsoft.com/office/powerpoint/2010/main" val="12385518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Share Your Findings</a:t>
            </a:r>
          </a:p>
          <a:p>
            <a:r>
              <a:rPr lang="en-US" dirty="0"/>
              <a:t>The David J. </a:t>
            </a:r>
            <a:r>
              <a:rPr lang="en-US" dirty="0" err="1"/>
              <a:t>Sencer</a:t>
            </a:r>
            <a:r>
              <a:rPr lang="en-US" dirty="0"/>
              <a:t> CDC Museum uses award-winning exhibits and innovative programming to educate visitors about the value of public health and presents the rich heritage and vast accomplishments of CDC. Your demonstration could be a valuable contribution! Share your demonstration with the CDC Museum on Instagram </a:t>
            </a:r>
            <a:r>
              <a:rPr lang="en-US" b="0" dirty="0"/>
              <a:t>using</a:t>
            </a:r>
            <a:r>
              <a:rPr lang="en-US" b="1" dirty="0"/>
              <a:t> @CDCmuseum</a:t>
            </a:r>
            <a:r>
              <a:rPr lang="en-US" dirty="0"/>
              <a:t>.</a:t>
            </a:r>
          </a:p>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15</a:t>
            </a:fld>
            <a:endParaRPr lang="en-US"/>
          </a:p>
        </p:txBody>
      </p:sp>
    </p:spTree>
    <p:extLst>
      <p:ext uri="{BB962C8B-B14F-4D97-AF65-F5344CB8AC3E}">
        <p14:creationId xmlns:p14="http://schemas.microsoft.com/office/powerpoint/2010/main" val="4138639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a:lnSpc>
                <a:spcPct val="107000"/>
              </a:lnSpc>
              <a:spcBef>
                <a:spcPts val="0"/>
              </a:spcBef>
              <a:spcAft>
                <a:spcPts val="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Terms to Know</a:t>
            </a:r>
          </a:p>
          <a:p>
            <a:pPr marL="0" marR="0" algn="l">
              <a:lnSpc>
                <a:spcPct val="107000"/>
              </a:lnSpc>
              <a:spcBef>
                <a:spcPts val="0"/>
              </a:spcBef>
              <a:spcAft>
                <a:spcPts val="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gn="l">
              <a:lnSpc>
                <a:spcPct val="107000"/>
              </a:lnSpc>
              <a:spcBef>
                <a:spcPts val="0"/>
              </a:spcBef>
              <a:spcAft>
                <a:spcPts val="600"/>
              </a:spcAft>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Vaccine/ Vaccination: </a:t>
            </a:r>
            <a:r>
              <a:rPr lang="en-US" sz="1800" dirty="0">
                <a:solidFill>
                  <a:srgbClr val="222222"/>
                </a:solidFill>
                <a:effectLst/>
                <a:latin typeface="Century Gothic" panose="020B0502020202020204" pitchFamily="34" charset="0"/>
                <a:ea typeface="Times New Roman" panose="02020603050405020304" pitchFamily="18" charset="0"/>
                <a:cs typeface="Arial" panose="020B0604020202020204" pitchFamily="34" charset="0"/>
              </a:rPr>
              <a:t>a substance used to stimulate the production of antibodies and provide immunity against disease</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gn="l">
              <a:lnSpc>
                <a:spcPct val="107000"/>
              </a:lnSpc>
              <a:spcBef>
                <a:spcPts val="0"/>
              </a:spcBef>
              <a:spcAft>
                <a:spcPts val="600"/>
              </a:spcAft>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Virus: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type of microbe (organisms too small to be visible to the naked eye) that causes infectious diseases; has a core of genetic material but no way to reproduce on  its own; uses infected cells’ reproductive machinery</a:t>
            </a:r>
          </a:p>
          <a:p>
            <a:pPr marL="0" marR="0" algn="l">
              <a:lnSpc>
                <a:spcPct val="107000"/>
              </a:lnSpc>
              <a:spcBef>
                <a:spcPts val="0"/>
              </a:spcBef>
              <a:spcAft>
                <a:spcPts val="600"/>
              </a:spcAft>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Paralysis/Paralyzed: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the loss of the ability to move (and sometimes to feel anything) part or most of the body; caused by illness, poison, or injury</a:t>
            </a:r>
          </a:p>
          <a:p>
            <a:pPr marL="0" marR="0" algn="l">
              <a:lnSpc>
                <a:spcPct val="107000"/>
              </a:lnSpc>
              <a:spcBef>
                <a:spcPts val="0"/>
              </a:spcBef>
              <a:spcAft>
                <a:spcPts val="600"/>
              </a:spcAft>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Endemic: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the regular presence of a disease or infectious agent in a population</a:t>
            </a:r>
          </a:p>
          <a:p>
            <a:pPr marL="0" marR="0" algn="l">
              <a:lnSpc>
                <a:spcPct val="107000"/>
              </a:lnSpc>
              <a:spcBef>
                <a:spcPts val="0"/>
              </a:spcBef>
              <a:spcAft>
                <a:spcPts val="600"/>
              </a:spcAft>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Eradicate/Eradication: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the reduction to zero of an infectious disease's presence in the global host population</a:t>
            </a:r>
          </a:p>
        </p:txBody>
      </p:sp>
      <p:sp>
        <p:nvSpPr>
          <p:cNvPr id="4" name="Slide Number Placeholder 3"/>
          <p:cNvSpPr>
            <a:spLocks noGrp="1"/>
          </p:cNvSpPr>
          <p:nvPr>
            <p:ph type="sldNum" sz="quarter" idx="5"/>
          </p:nvPr>
        </p:nvSpPr>
        <p:spPr/>
        <p:txBody>
          <a:bodyPr/>
          <a:lstStyle/>
          <a:p>
            <a:fld id="{0DF3CA22-E8E8-4840-A74B-7C5B22B8ED21}" type="slidenum">
              <a:rPr lang="en-US" smtClean="0"/>
              <a:t>2</a:t>
            </a:fld>
            <a:endParaRPr lang="en-US"/>
          </a:p>
        </p:txBody>
      </p:sp>
    </p:spTree>
    <p:extLst>
      <p:ext uri="{BB962C8B-B14F-4D97-AF65-F5344CB8AC3E}">
        <p14:creationId xmlns:p14="http://schemas.microsoft.com/office/powerpoint/2010/main" val="620582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1940560" lvl="0" indent="0" algn="l" defTabSz="914400" rtl="0" eaLnBrk="1" fontAlgn="auto" latinLnBrk="0" hangingPunct="1">
              <a:lnSpc>
                <a:spcPct val="107000"/>
              </a:lnSpc>
              <a:spcBef>
                <a:spcPts val="0"/>
              </a:spcBef>
              <a:spcAft>
                <a:spcPts val="800"/>
              </a:spcAft>
              <a:buClrTx/>
              <a:buSzTx/>
              <a:buFontTx/>
              <a:buNone/>
              <a:tabLst/>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Polio is a crippling and potentially fatal </a:t>
            </a:r>
            <a:r>
              <a:rPr lang="en-US" sz="1800" b="1" dirty="0">
                <a:solidFill>
                  <a:srgbClr val="0A3A8E"/>
                </a:solidFill>
                <a:effectLst/>
                <a:latin typeface="Century Gothic" panose="020B0502020202020204" pitchFamily="34" charset="0"/>
                <a:ea typeface="Century Gothic" panose="020B0502020202020204" pitchFamily="34" charset="0"/>
                <a:cs typeface="Times New Roman" panose="02020603050405020304" pitchFamily="18" charset="0"/>
              </a:rPr>
              <a:t>infectious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disease caused by the </a:t>
            </a:r>
            <a:r>
              <a:rPr lang="en-US" sz="1800" b="1" dirty="0">
                <a:solidFill>
                  <a:srgbClr val="0A3A8E"/>
                </a:solidFill>
                <a:effectLst/>
                <a:latin typeface="Century Gothic" panose="020B0502020202020204" pitchFamily="34" charset="0"/>
                <a:ea typeface="Century Gothic" panose="020B0502020202020204" pitchFamily="34" charset="0"/>
                <a:cs typeface="Times New Roman" panose="02020603050405020304" pitchFamily="18" charset="0"/>
              </a:rPr>
              <a:t>poliovirus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b="1" dirty="0">
                <a:solidFill>
                  <a:srgbClr val="0A3A8E"/>
                </a:solidFill>
                <a:effectLst/>
                <a:latin typeface="Century Gothic" panose="020B0502020202020204" pitchFamily="34" charset="0"/>
                <a:ea typeface="Times New Roman" panose="02020603050405020304" pitchFamily="18" charset="0"/>
                <a:cs typeface="Segoe UI" panose="020B0502040204020203" pitchFamily="34" charset="0"/>
              </a:rPr>
              <a:t>Poliovirus</a:t>
            </a:r>
            <a:r>
              <a:rPr lang="en-US" sz="1800" dirty="0">
                <a:solidFill>
                  <a:srgbClr val="000000"/>
                </a:solidFill>
                <a:effectLst/>
                <a:latin typeface="Century Gothic" panose="020B0502020202020204" pitchFamily="34" charset="0"/>
                <a:ea typeface="Times New Roman" panose="02020603050405020304" pitchFamily="18" charset="0"/>
                <a:cs typeface="Segoe UI" panose="020B0502040204020203" pitchFamily="34" charset="0"/>
              </a:rPr>
              <a:t> is very contagious and spreads through person-to-person contact.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The </a:t>
            </a:r>
            <a:r>
              <a:rPr lang="en-US" sz="1800" b="1" dirty="0">
                <a:solidFill>
                  <a:srgbClr val="0A3A8E"/>
                </a:solidFill>
                <a:effectLst/>
                <a:latin typeface="Century Gothic" panose="020B0502020202020204" pitchFamily="34" charset="0"/>
                <a:ea typeface="Century Gothic" panose="020B0502020202020204" pitchFamily="34" charset="0"/>
                <a:cs typeface="Times New Roman" panose="02020603050405020304" pitchFamily="18" charset="0"/>
              </a:rPr>
              <a:t>virus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enters the human body through the mouth and exits via the digestive system. For most, this </a:t>
            </a:r>
            <a:r>
              <a:rPr lang="en-US" sz="1800" b="1" dirty="0">
                <a:solidFill>
                  <a:srgbClr val="0A3A8E"/>
                </a:solidFill>
                <a:effectLst/>
                <a:latin typeface="Century Gothic" panose="020B0502020202020204" pitchFamily="34" charset="0"/>
                <a:ea typeface="Century Gothic" panose="020B0502020202020204" pitchFamily="34" charset="0"/>
                <a:cs typeface="Times New Roman" panose="02020603050405020304" pitchFamily="18" charset="0"/>
              </a:rPr>
              <a:t>virus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passes through undetected, but for others, the </a:t>
            </a:r>
            <a:r>
              <a:rPr lang="en-US" sz="1800" b="1" dirty="0">
                <a:solidFill>
                  <a:srgbClr val="0A3A8E"/>
                </a:solidFill>
                <a:effectLst/>
                <a:latin typeface="Century Gothic" panose="020B0502020202020204" pitchFamily="34" charset="0"/>
                <a:ea typeface="Century Gothic" panose="020B0502020202020204" pitchFamily="34" charset="0"/>
                <a:cs typeface="Times New Roman" panose="02020603050405020304" pitchFamily="18" charset="0"/>
              </a:rPr>
              <a:t>virus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can cause nerve damage, resulting in </a:t>
            </a:r>
            <a:r>
              <a:rPr lang="en-US" sz="1800" b="1" dirty="0">
                <a:solidFill>
                  <a:srgbClr val="0A3A8E"/>
                </a:solidFill>
                <a:effectLst/>
                <a:latin typeface="Century Gothic" panose="020B0502020202020204" pitchFamily="34" charset="0"/>
                <a:ea typeface="Century Gothic" panose="020B0502020202020204" pitchFamily="34" charset="0"/>
                <a:cs typeface="Times New Roman" panose="02020603050405020304" pitchFamily="18" charset="0"/>
              </a:rPr>
              <a:t>paralysis</a:t>
            </a: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 It enters the body through the mouth and spreads through </a:t>
            </a:r>
            <a:r>
              <a:rPr lang="en-US" sz="1800" dirty="0">
                <a:solidFill>
                  <a:srgbClr val="000000"/>
                </a:solidFill>
                <a:effectLst/>
                <a:latin typeface="Century Gothic" panose="020B0502020202020204" pitchFamily="34" charset="0"/>
                <a:ea typeface="Times New Roman" panose="02020603050405020304" pitchFamily="18" charset="0"/>
                <a:cs typeface="Segoe UI" panose="020B0502040204020203" pitchFamily="34" charset="0"/>
              </a:rPr>
              <a:t>contact with the feces (poop) of an infected person or droplets from a sneeze or cough of an infected person. Polio can contaminate food and water in unsanitary conditions where access to proper </a:t>
            </a:r>
            <a:r>
              <a:rPr lang="en-US" sz="1800" b="1" dirty="0">
                <a:solidFill>
                  <a:srgbClr val="0A3A8E"/>
                </a:solidFill>
                <a:effectLst/>
                <a:latin typeface="Century Gothic" panose="020B0502020202020204" pitchFamily="34" charset="0"/>
                <a:ea typeface="Times New Roman" panose="02020603050405020304" pitchFamily="18" charset="0"/>
                <a:cs typeface="Segoe UI" panose="020B0502040204020203" pitchFamily="34" charset="0"/>
              </a:rPr>
              <a:t>sanitation</a:t>
            </a:r>
            <a:r>
              <a:rPr lang="en-US" sz="1800" dirty="0">
                <a:solidFill>
                  <a:srgbClr val="000000"/>
                </a:solidFill>
                <a:effectLst/>
                <a:latin typeface="Century Gothic" panose="020B0502020202020204" pitchFamily="34" charset="0"/>
                <a:ea typeface="Times New Roman" panose="02020603050405020304" pitchFamily="18" charset="0"/>
                <a:cs typeface="Segoe UI" panose="020B0502040204020203" pitchFamily="34" charset="0"/>
              </a:rPr>
              <a:t> is unavailable.</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194056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F3CA22-E8E8-4840-A74B-7C5B22B8ED2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1328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4</a:t>
            </a:fld>
            <a:endParaRPr lang="en-US"/>
          </a:p>
        </p:txBody>
      </p:sp>
    </p:spTree>
    <p:extLst>
      <p:ext uri="{BB962C8B-B14F-4D97-AF65-F5344CB8AC3E}">
        <p14:creationId xmlns:p14="http://schemas.microsoft.com/office/powerpoint/2010/main" val="73222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dirty="0">
                <a:solidFill>
                  <a:srgbClr val="0A3A8E"/>
                </a:solidFill>
                <a:effectLst/>
                <a:latin typeface="Century Gothic" panose="020B0502020202020204" pitchFamily="34" charset="0"/>
                <a:ea typeface="Century Gothic" panose="020B0502020202020204" pitchFamily="34" charset="0"/>
                <a:cs typeface="Times New Roman" panose="02020603050405020304" pitchFamily="18" charset="0"/>
              </a:rPr>
              <a:t>Polio and the Centers for Disease Control and Prevention (CDC)</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r>
              <a:rPr lang="en-US" u="none" dirty="0">
                <a:solidFill>
                  <a:schemeClr val="tx1"/>
                </a:solidFill>
                <a:effectLst/>
                <a:cs typeface="Century Gothic" panose="020B0502020202020204" pitchFamily="34" charset="0"/>
              </a:rPr>
              <a:t>Dr. Jonas Salk created the first polio </a:t>
            </a:r>
            <a:r>
              <a:rPr lang="en-US" b="1" u="none" dirty="0">
                <a:solidFill>
                  <a:schemeClr val="tx1"/>
                </a:solidFill>
                <a:effectLst/>
                <a:cs typeface="Century Gothic" panose="020B0502020202020204" pitchFamily="34" charset="0"/>
              </a:rPr>
              <a:t>vaccine</a:t>
            </a:r>
            <a:r>
              <a:rPr lang="en-US" u="none" dirty="0">
                <a:solidFill>
                  <a:schemeClr val="tx1"/>
                </a:solidFill>
                <a:effectLst/>
                <a:cs typeface="Century Gothic" panose="020B0502020202020204" pitchFamily="34" charset="0"/>
              </a:rPr>
              <a:t> in the early 1950s. Children who participated in the first polio </a:t>
            </a:r>
            <a:r>
              <a:rPr lang="en-US" b="1" u="none" dirty="0">
                <a:solidFill>
                  <a:schemeClr val="tx1"/>
                </a:solidFill>
                <a:effectLst/>
                <a:cs typeface="Century Gothic" panose="020B0502020202020204" pitchFamily="34" charset="0"/>
              </a:rPr>
              <a:t>vaccine</a:t>
            </a:r>
            <a:r>
              <a:rPr lang="en-US" u="none" dirty="0">
                <a:solidFill>
                  <a:schemeClr val="tx1"/>
                </a:solidFill>
                <a:effectLst/>
                <a:cs typeface="Century Gothic" panose="020B0502020202020204" pitchFamily="34" charset="0"/>
              </a:rPr>
              <a:t> trials in 1954 received Polio Pioneer pins from the </a:t>
            </a:r>
            <a:r>
              <a:rPr lang="en-US" u="none" dirty="0">
                <a:solidFill>
                  <a:schemeClr val="tx1"/>
                </a:solidFill>
                <a:effectLst/>
                <a:cs typeface="Century Gothic" panose="020B0502020202020204" pitchFamily="34" charset="0"/>
                <a:hlinkClick r:id="rId3">
                  <a:extLst>
                    <a:ext uri="{A12FA001-AC4F-418D-AE19-62706E023703}">
                      <ahyp:hlinkClr xmlns:ahyp="http://schemas.microsoft.com/office/drawing/2018/hyperlinkcolor" val="tx"/>
                    </a:ext>
                  </a:extLst>
                </a:hlinkClick>
              </a:rPr>
              <a:t>National Foundation for Infantile Paralysis</a:t>
            </a:r>
            <a:r>
              <a:rPr lang="en-US" u="none" dirty="0">
                <a:solidFill>
                  <a:schemeClr val="tx1"/>
                </a:solidFill>
                <a:effectLst/>
                <a:cs typeface="Century Gothic" panose="020B0502020202020204" pitchFamily="34" charset="0"/>
              </a:rPr>
              <a:t>. The highly successful </a:t>
            </a:r>
            <a:r>
              <a:rPr lang="en-US" b="1" u="none" dirty="0">
                <a:solidFill>
                  <a:schemeClr val="tx1"/>
                </a:solidFill>
                <a:effectLst/>
                <a:cs typeface="Century Gothic" panose="020B0502020202020204" pitchFamily="34" charset="0"/>
              </a:rPr>
              <a:t>vaccine</a:t>
            </a:r>
            <a:r>
              <a:rPr lang="en-US" u="none" dirty="0">
                <a:solidFill>
                  <a:schemeClr val="tx1"/>
                </a:solidFill>
                <a:effectLst/>
                <a:cs typeface="Century Gothic" panose="020B0502020202020204" pitchFamily="34" charset="0"/>
              </a:rPr>
              <a:t> trial led to the </a:t>
            </a:r>
            <a:r>
              <a:rPr lang="en-US" b="1" u="none" dirty="0">
                <a:solidFill>
                  <a:schemeClr val="tx1"/>
                </a:solidFill>
                <a:effectLst/>
                <a:cs typeface="Century Gothic" panose="020B0502020202020204" pitchFamily="34" charset="0"/>
              </a:rPr>
              <a:t>vaccine’s</a:t>
            </a:r>
            <a:r>
              <a:rPr lang="en-US" u="none" dirty="0">
                <a:solidFill>
                  <a:schemeClr val="tx1"/>
                </a:solidFill>
                <a:effectLst/>
                <a:cs typeface="Century Gothic" panose="020B0502020202020204" pitchFamily="34" charset="0"/>
              </a:rPr>
              <a:t> implementation the following year.</a:t>
            </a:r>
            <a:r>
              <a:rPr lang="en-US" u="none" dirty="0">
                <a:solidFill>
                  <a:schemeClr val="tx1"/>
                </a:solidFill>
                <a:effectLst/>
              </a:rPr>
              <a:t> O</a:t>
            </a:r>
            <a:r>
              <a:rPr lang="en-US" u="none" dirty="0">
                <a:solidFill>
                  <a:schemeClr val="tx1"/>
                </a:solidFill>
                <a:effectLst/>
                <a:cs typeface="Century Gothic" panose="020B0502020202020204" pitchFamily="34" charset="0"/>
              </a:rPr>
              <a:t>ne of CDC’s greatest disease detectives, the late </a:t>
            </a:r>
            <a:r>
              <a:rPr lang="en-US" u="none" dirty="0">
                <a:solidFill>
                  <a:schemeClr val="tx1"/>
                </a:solidFill>
                <a:effectLst/>
                <a:cs typeface="Century Gothic" panose="020B0502020202020204" pitchFamily="34" charset="0"/>
                <a:hlinkClick r:id="rId4">
                  <a:extLst>
                    <a:ext uri="{A12FA001-AC4F-418D-AE19-62706E023703}">
                      <ahyp:hlinkClr xmlns:ahyp="http://schemas.microsoft.com/office/drawing/2018/hyperlinkcolor" val="tx"/>
                    </a:ext>
                  </a:extLst>
                </a:hlinkClick>
              </a:rPr>
              <a:t>Dr. Stephen B. Thacker</a:t>
            </a:r>
            <a:r>
              <a:rPr lang="en-US" u="none" dirty="0">
                <a:solidFill>
                  <a:schemeClr val="tx1"/>
                </a:solidFill>
                <a:effectLst/>
                <a:cs typeface="Century Gothic" panose="020B0502020202020204" pitchFamily="34" charset="0"/>
              </a:rPr>
              <a:t>, was part of the </a:t>
            </a:r>
            <a:r>
              <a:rPr lang="en-US" b="1" u="none" dirty="0">
                <a:solidFill>
                  <a:schemeClr val="tx1"/>
                </a:solidFill>
                <a:effectLst/>
                <a:cs typeface="Century Gothic" panose="020B0502020202020204" pitchFamily="34" charset="0"/>
              </a:rPr>
              <a:t>vaccine</a:t>
            </a:r>
            <a:r>
              <a:rPr lang="en-US" u="none" dirty="0">
                <a:solidFill>
                  <a:schemeClr val="tx1"/>
                </a:solidFill>
                <a:effectLst/>
                <a:cs typeface="Century Gothic" panose="020B0502020202020204" pitchFamily="34" charset="0"/>
              </a:rPr>
              <a:t> trial and remembered receiving his Polio Pioneer pin. </a:t>
            </a:r>
          </a:p>
          <a:p>
            <a:endParaRPr lang="en-US" u="none" dirty="0">
              <a:solidFill>
                <a:schemeClr val="tx1"/>
              </a:solidFill>
              <a:effectLst/>
              <a:cs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entury Gothic" panose="020B0502020202020204" pitchFamily="34" charset="0"/>
                <a:ea typeface="Century Gothic" panose="020B0502020202020204" pitchFamily="34" charset="0"/>
                <a:cs typeface="Century Gothic" panose="020B0502020202020204" pitchFamily="34" charset="0"/>
              </a:rPr>
              <a:t>Today, the U.S. Food and Drug Administration (FDA) oversees </a:t>
            </a:r>
            <a:r>
              <a:rPr lang="en-US" sz="1800" b="1" dirty="0">
                <a:solidFill>
                  <a:srgbClr val="0A3A83"/>
                </a:solidFill>
                <a:effectLst/>
                <a:latin typeface="Century Gothic" panose="020B0502020202020204" pitchFamily="34" charset="0"/>
                <a:ea typeface="Century Gothic" panose="020B0502020202020204" pitchFamily="34" charset="0"/>
                <a:cs typeface="Century Gothic" panose="020B0502020202020204" pitchFamily="34" charset="0"/>
              </a:rPr>
              <a:t>vaccine</a:t>
            </a:r>
            <a:r>
              <a:rPr lang="en-US" sz="1800" dirty="0">
                <a:effectLst/>
                <a:latin typeface="Century Gothic" panose="020B0502020202020204" pitchFamily="34" charset="0"/>
                <a:ea typeface="Century Gothic" panose="020B0502020202020204" pitchFamily="34" charset="0"/>
                <a:cs typeface="Century Gothic" panose="020B0502020202020204" pitchFamily="34" charset="0"/>
              </a:rPr>
              <a:t> licensing, a process that requires significant funding and years to complete. In 1955, no such agency existed. A small federal agency, the Laboratory of Biologics Control, had the power to approve production of </a:t>
            </a:r>
            <a:r>
              <a:rPr lang="en-US" sz="1800" b="1" dirty="0">
                <a:solidFill>
                  <a:srgbClr val="0A3A83"/>
                </a:solidFill>
                <a:effectLst/>
                <a:latin typeface="Century Gothic" panose="020B0502020202020204" pitchFamily="34" charset="0"/>
                <a:ea typeface="Century Gothic" panose="020B0502020202020204" pitchFamily="34" charset="0"/>
                <a:cs typeface="Century Gothic" panose="020B0502020202020204" pitchFamily="34" charset="0"/>
              </a:rPr>
              <a:t>vaccine</a:t>
            </a:r>
            <a:r>
              <a:rPr lang="en-US" sz="1800" dirty="0">
                <a:effectLst/>
                <a:latin typeface="Century Gothic" panose="020B0502020202020204" pitchFamily="34" charset="0"/>
                <a:ea typeface="Century Gothic" panose="020B0502020202020204" pitchFamily="34" charset="0"/>
                <a:cs typeface="Century Gothic" panose="020B0502020202020204" pitchFamily="34" charset="0"/>
              </a:rPr>
              <a:t>.   Eager to meet public demand, the polio </a:t>
            </a:r>
            <a:r>
              <a:rPr lang="en-US" sz="1800" b="1" dirty="0">
                <a:solidFill>
                  <a:srgbClr val="0A3A83"/>
                </a:solidFill>
                <a:effectLst/>
                <a:latin typeface="Century Gothic" panose="020B0502020202020204" pitchFamily="34" charset="0"/>
                <a:ea typeface="Century Gothic" panose="020B0502020202020204" pitchFamily="34" charset="0"/>
                <a:cs typeface="Century Gothic" panose="020B0502020202020204" pitchFamily="34" charset="0"/>
              </a:rPr>
              <a:t>vaccine</a:t>
            </a:r>
            <a:r>
              <a:rPr lang="en-US" sz="1800" dirty="0">
                <a:effectLst/>
                <a:latin typeface="Century Gothic" panose="020B0502020202020204" pitchFamily="34" charset="0"/>
                <a:ea typeface="Century Gothic" panose="020B0502020202020204" pitchFamily="34" charset="0"/>
                <a:cs typeface="Century Gothic" panose="020B0502020202020204" pitchFamily="34" charset="0"/>
              </a:rPr>
              <a:t> was licensed in just two hours, and state and local health departments began campaigns to </a:t>
            </a:r>
            <a:r>
              <a:rPr lang="en-US" sz="1800" b="1" dirty="0">
                <a:solidFill>
                  <a:srgbClr val="0A3A83"/>
                </a:solidFill>
                <a:effectLst/>
                <a:latin typeface="Century Gothic" panose="020B0502020202020204" pitchFamily="34" charset="0"/>
                <a:ea typeface="Century Gothic" panose="020B0502020202020204" pitchFamily="34" charset="0"/>
                <a:cs typeface="Century Gothic" panose="020B0502020202020204" pitchFamily="34" charset="0"/>
              </a:rPr>
              <a:t>vaccinate</a:t>
            </a:r>
            <a:r>
              <a:rPr lang="en-US" sz="1800" dirty="0">
                <a:solidFill>
                  <a:srgbClr val="0A3A83"/>
                </a:solidFill>
                <a:effectLst/>
                <a:latin typeface="Century Gothic" panose="020B0502020202020204" pitchFamily="34" charset="0"/>
                <a:ea typeface="Century Gothic" panose="020B0502020202020204" pitchFamily="34" charset="0"/>
                <a:cs typeface="Century Gothic" panose="020B0502020202020204" pitchFamily="34" charset="0"/>
              </a:rPr>
              <a:t> </a:t>
            </a:r>
            <a:r>
              <a:rPr lang="en-US" sz="1800" dirty="0">
                <a:effectLst/>
                <a:latin typeface="Century Gothic" panose="020B0502020202020204" pitchFamily="34" charset="0"/>
                <a:ea typeface="Century Gothic" panose="020B0502020202020204" pitchFamily="34" charset="0"/>
                <a:cs typeface="Century Gothic" panose="020B0502020202020204" pitchFamily="34" charset="0"/>
              </a:rPr>
              <a:t>millions. Shortly after the program was implemented in the U.S., 40,000 cases of polio in children who were recently </a:t>
            </a:r>
            <a:r>
              <a:rPr lang="en-US" sz="1800" b="1" dirty="0">
                <a:solidFill>
                  <a:srgbClr val="0A3A83"/>
                </a:solidFill>
                <a:effectLst/>
                <a:latin typeface="Century Gothic" panose="020B0502020202020204" pitchFamily="34" charset="0"/>
                <a:ea typeface="Century Gothic" panose="020B0502020202020204" pitchFamily="34" charset="0"/>
                <a:cs typeface="Century Gothic" panose="020B0502020202020204" pitchFamily="34" charset="0"/>
              </a:rPr>
              <a:t>vaccinated</a:t>
            </a:r>
            <a:r>
              <a:rPr lang="en-US" sz="1800" dirty="0">
                <a:effectLst/>
                <a:latin typeface="Century Gothic" panose="020B0502020202020204" pitchFamily="34" charset="0"/>
                <a:ea typeface="Century Gothic" panose="020B0502020202020204" pitchFamily="34" charset="0"/>
                <a:cs typeface="Century Gothic" panose="020B0502020202020204" pitchFamily="34" charset="0"/>
              </a:rPr>
              <a:t> were detected by health departments and reported to CDC. In the subsequent weeks, 260 children were </a:t>
            </a:r>
            <a:r>
              <a:rPr lang="en-US" sz="1800" b="1" dirty="0">
                <a:solidFill>
                  <a:srgbClr val="0A3A83"/>
                </a:solidFill>
                <a:effectLst/>
                <a:latin typeface="Century Gothic" panose="020B0502020202020204" pitchFamily="34" charset="0"/>
                <a:ea typeface="Century Gothic" panose="020B0502020202020204" pitchFamily="34" charset="0"/>
                <a:cs typeface="Century Gothic" panose="020B0502020202020204" pitchFamily="34" charset="0"/>
              </a:rPr>
              <a:t>paralyzed</a:t>
            </a:r>
            <a:r>
              <a:rPr lang="en-US" sz="1800" dirty="0">
                <a:effectLst/>
                <a:latin typeface="Century Gothic" panose="020B0502020202020204" pitchFamily="34" charset="0"/>
                <a:ea typeface="Century Gothic" panose="020B0502020202020204" pitchFamily="34" charset="0"/>
                <a:cs typeface="Century Gothic" panose="020B0502020202020204" pitchFamily="34" charset="0"/>
              </a:rPr>
              <a:t>, and 10 children died. Epidemic Intelligence Service Officers (EIS) at CDC used epidemiology to trace the outbreak to a few batches of </a:t>
            </a:r>
            <a:r>
              <a:rPr lang="en-US" sz="1800" b="1" dirty="0">
                <a:solidFill>
                  <a:srgbClr val="0A3A83"/>
                </a:solidFill>
                <a:effectLst/>
                <a:latin typeface="Century Gothic" panose="020B0502020202020204" pitchFamily="34" charset="0"/>
                <a:ea typeface="Century Gothic" panose="020B0502020202020204" pitchFamily="34" charset="0"/>
                <a:cs typeface="Century Gothic" panose="020B0502020202020204" pitchFamily="34" charset="0"/>
              </a:rPr>
              <a:t>vaccines</a:t>
            </a:r>
            <a:r>
              <a:rPr lang="en-US" sz="1800" dirty="0">
                <a:effectLst/>
                <a:latin typeface="Century Gothic" panose="020B0502020202020204" pitchFamily="34" charset="0"/>
                <a:ea typeface="Century Gothic" panose="020B0502020202020204" pitchFamily="34" charset="0"/>
                <a:cs typeface="Century Gothic" panose="020B0502020202020204" pitchFamily="34" charset="0"/>
              </a:rPr>
              <a:t> from California’s Cutter Laboratories that used poliovirus which was not properly killed. The </a:t>
            </a:r>
            <a:r>
              <a:rPr lang="en-US" sz="1800" b="1" dirty="0">
                <a:solidFill>
                  <a:srgbClr val="0A3A83"/>
                </a:solidFill>
                <a:effectLst/>
                <a:latin typeface="Century Gothic" panose="020B0502020202020204" pitchFamily="34" charset="0"/>
                <a:ea typeface="Century Gothic" panose="020B0502020202020204" pitchFamily="34" charset="0"/>
                <a:cs typeface="Century Gothic" panose="020B0502020202020204" pitchFamily="34" charset="0"/>
              </a:rPr>
              <a:t>vaccine</a:t>
            </a:r>
            <a:r>
              <a:rPr lang="en-US" sz="1800" dirty="0">
                <a:effectLst/>
                <a:latin typeface="Century Gothic" panose="020B0502020202020204" pitchFamily="34" charset="0"/>
                <a:ea typeface="Century Gothic" panose="020B0502020202020204" pitchFamily="34" charset="0"/>
                <a:cs typeface="Century Gothic" panose="020B0502020202020204" pitchFamily="34" charset="0"/>
              </a:rPr>
              <a:t> therefore caused polio instead of protecting against it. The investigation resulted in the establishment of rigid production controls to ensure the </a:t>
            </a:r>
            <a:r>
              <a:rPr lang="en-US" sz="1800" b="1" dirty="0">
                <a:solidFill>
                  <a:srgbClr val="0A3A83"/>
                </a:solidFill>
                <a:effectLst/>
                <a:latin typeface="Century Gothic" panose="020B0502020202020204" pitchFamily="34" charset="0"/>
                <a:ea typeface="Century Gothic" panose="020B0502020202020204" pitchFamily="34" charset="0"/>
                <a:cs typeface="Century Gothic" panose="020B0502020202020204" pitchFamily="34" charset="0"/>
              </a:rPr>
              <a:t>vaccine’s</a:t>
            </a:r>
            <a:r>
              <a:rPr lang="en-US" sz="1800" dirty="0">
                <a:effectLst/>
                <a:latin typeface="Century Gothic" panose="020B0502020202020204" pitchFamily="34" charset="0"/>
                <a:ea typeface="Century Gothic" panose="020B0502020202020204" pitchFamily="34" charset="0"/>
                <a:cs typeface="Century Gothic" panose="020B0502020202020204" pitchFamily="34" charset="0"/>
              </a:rPr>
              <a:t> safety and the public’s confidence in the </a:t>
            </a:r>
            <a:r>
              <a:rPr lang="en-US" sz="1800" b="1" dirty="0">
                <a:solidFill>
                  <a:srgbClr val="0A3A83"/>
                </a:solidFill>
                <a:effectLst/>
                <a:latin typeface="Century Gothic" panose="020B0502020202020204" pitchFamily="34" charset="0"/>
                <a:ea typeface="Century Gothic" panose="020B0502020202020204" pitchFamily="34" charset="0"/>
                <a:cs typeface="Century Gothic" panose="020B0502020202020204" pitchFamily="34" charset="0"/>
              </a:rPr>
              <a:t>vaccine</a:t>
            </a:r>
            <a:r>
              <a:rPr lang="en-US" sz="1800" dirty="0">
                <a:effectLst/>
                <a:latin typeface="Century Gothic" panose="020B0502020202020204" pitchFamily="34" charset="0"/>
                <a:ea typeface="Century Gothic" panose="020B0502020202020204" pitchFamily="34" charset="0"/>
                <a:cs typeface="Century Gothic" panose="020B0502020202020204" pitchFamily="34" charset="0"/>
              </a:rPr>
              <a:t> was restored in a matter of weeks. The Cutter Incident, as it came to be called, also put CDC and the EIS disease detectives in the national spotlight as a valuable disease-investigating program. </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endParaRPr lang="en-US" u="none" dirty="0">
              <a:solidFill>
                <a:schemeClr val="tx1"/>
              </a:solidFill>
              <a:effectLst/>
              <a:cs typeface="Century Gothic" panose="020B0502020202020204" pitchFamily="34" charset="0"/>
            </a:endParaRPr>
          </a:p>
          <a:p>
            <a:r>
              <a:rPr lang="en-US" u="none" dirty="0">
                <a:solidFill>
                  <a:schemeClr val="tx1"/>
                </a:solidFill>
                <a:effectLst/>
                <a:cs typeface="Century Gothic" panose="020B0502020202020204" pitchFamily="34" charset="0"/>
              </a:rPr>
              <a:t>There is no cure for polio. Infection prevention through the polio </a:t>
            </a:r>
            <a:r>
              <a:rPr lang="en-US" b="1" u="none" dirty="0">
                <a:solidFill>
                  <a:schemeClr val="tx1"/>
                </a:solidFill>
                <a:effectLst/>
                <a:cs typeface="Century Gothic" panose="020B0502020202020204" pitchFamily="34" charset="0"/>
              </a:rPr>
              <a:t>vaccine</a:t>
            </a:r>
            <a:r>
              <a:rPr lang="en-US" u="none" dirty="0">
                <a:solidFill>
                  <a:schemeClr val="tx1"/>
                </a:solidFill>
                <a:effectLst/>
                <a:cs typeface="Century Gothic" panose="020B0502020202020204" pitchFamily="34" charset="0"/>
              </a:rPr>
              <a:t> is the only protection available. Two main types exist. The oral polio </a:t>
            </a:r>
            <a:r>
              <a:rPr lang="en-US" b="1" u="none" dirty="0">
                <a:solidFill>
                  <a:schemeClr val="tx1"/>
                </a:solidFill>
                <a:effectLst/>
                <a:cs typeface="Century Gothic" panose="020B0502020202020204" pitchFamily="34" charset="0"/>
              </a:rPr>
              <a:t>vaccine</a:t>
            </a:r>
            <a:r>
              <a:rPr lang="en-US" u="none" dirty="0">
                <a:solidFill>
                  <a:schemeClr val="tx1"/>
                </a:solidFill>
                <a:effectLst/>
                <a:cs typeface="Century Gothic" panose="020B0502020202020204" pitchFamily="34" charset="0"/>
              </a:rPr>
              <a:t> (OPV) contains weakened live </a:t>
            </a:r>
            <a:r>
              <a:rPr lang="en-US" b="1" u="none" dirty="0">
                <a:solidFill>
                  <a:schemeClr val="tx1"/>
                </a:solidFill>
                <a:effectLst/>
                <a:cs typeface="Century Gothic" panose="020B0502020202020204" pitchFamily="34" charset="0"/>
              </a:rPr>
              <a:t>virus</a:t>
            </a:r>
            <a:r>
              <a:rPr lang="en-US" u="none" dirty="0">
                <a:solidFill>
                  <a:schemeClr val="tx1"/>
                </a:solidFill>
                <a:effectLst/>
                <a:cs typeface="Century Gothic" panose="020B0502020202020204" pitchFamily="34" charset="0"/>
              </a:rPr>
              <a:t> and is administered by mouth. The inactivated polio </a:t>
            </a:r>
            <a:r>
              <a:rPr lang="en-US" b="1" u="none" dirty="0">
                <a:solidFill>
                  <a:schemeClr val="tx1"/>
                </a:solidFill>
                <a:effectLst/>
                <a:cs typeface="Century Gothic" panose="020B0502020202020204" pitchFamily="34" charset="0"/>
              </a:rPr>
              <a:t>vaccine</a:t>
            </a:r>
            <a:r>
              <a:rPr lang="en-US" u="none" dirty="0">
                <a:solidFill>
                  <a:schemeClr val="tx1"/>
                </a:solidFill>
                <a:effectLst/>
                <a:cs typeface="Century Gothic" panose="020B0502020202020204" pitchFamily="34" charset="0"/>
              </a:rPr>
              <a:t> (IPV) is given by injection and needs to be administered by a trained health worker. While OPV is much easier to administer, particularly in remote locations, it does carry a very small risk of developing </a:t>
            </a:r>
            <a:r>
              <a:rPr lang="en-US" b="1" u="none" dirty="0">
                <a:solidFill>
                  <a:schemeClr val="tx1"/>
                </a:solidFill>
                <a:effectLst/>
                <a:cs typeface="Century Gothic" panose="020B0502020202020204" pitchFamily="34" charset="0"/>
              </a:rPr>
              <a:t>vaccine</a:t>
            </a:r>
            <a:r>
              <a:rPr lang="en-US" u="none" dirty="0">
                <a:solidFill>
                  <a:schemeClr val="tx1"/>
                </a:solidFill>
                <a:effectLst/>
                <a:cs typeface="Century Gothic" panose="020B0502020202020204" pitchFamily="34" charset="0"/>
              </a:rPr>
              <a:t> derived poliovirus if the weakened virus is reactivated by the digestive system. These cases are closely tracked by CDC and other global health organizations.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5</a:t>
            </a:fld>
            <a:endParaRPr lang="en-US"/>
          </a:p>
        </p:txBody>
      </p:sp>
    </p:spTree>
    <p:extLst>
      <p:ext uri="{BB962C8B-B14F-4D97-AF65-F5344CB8AC3E}">
        <p14:creationId xmlns:p14="http://schemas.microsoft.com/office/powerpoint/2010/main" val="1304398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The last </a:t>
            </a:r>
            <a:r>
              <a:rPr lang="en-US" sz="18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endemic</a:t>
            </a:r>
            <a:r>
              <a:rPr lang="en-US" sz="1800"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 case of polio in the United States occurred in 1979. Today, CDC is partnering with other agencies through the </a:t>
            </a:r>
            <a:r>
              <a:rPr lang="en-US" sz="1800" u="sng"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hlinkClick r:id="rId3">
                  <a:extLst>
                    <a:ext uri="{A12FA001-AC4F-418D-AE19-62706E023703}">
                      <ahyp:hlinkClr xmlns:ahyp="http://schemas.microsoft.com/office/drawing/2018/hyperlinkcolor" val="tx"/>
                    </a:ext>
                  </a:extLst>
                </a:hlinkClick>
              </a:rPr>
              <a:t>Global Polio Eradication Initiative</a:t>
            </a:r>
            <a:r>
              <a:rPr lang="en-US" sz="1800"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 (GPEI) across the world to </a:t>
            </a:r>
            <a:r>
              <a:rPr lang="en-US" sz="18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eradicate</a:t>
            </a:r>
            <a:r>
              <a:rPr lang="en-US" sz="1800"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 polio globally. Organizations like GPEI carry out disease surveillance activities in countries around the world by going door-to-door to identify polio cases and </a:t>
            </a:r>
            <a:r>
              <a:rPr lang="en-US" sz="18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vaccinate</a:t>
            </a:r>
            <a:r>
              <a:rPr lang="en-US" sz="1800"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 children. Polio has three main strands: poliovirus type 1, type 2, and type 3. Globally, wild types 2 and 3 were declared </a:t>
            </a:r>
            <a:r>
              <a:rPr lang="en-US" sz="18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eradicated</a:t>
            </a:r>
            <a:r>
              <a:rPr lang="en-US" sz="1800"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 in 2015 and 2019. As of 2021, wild type 1 poliovirus remains </a:t>
            </a:r>
            <a:r>
              <a:rPr lang="en-US" sz="18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endemic</a:t>
            </a:r>
            <a:r>
              <a:rPr lang="en-US" sz="1800"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 in only two countries: Pakistan and Afghanistan. Though cases of </a:t>
            </a:r>
            <a:r>
              <a:rPr lang="en-US" sz="18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vaccine</a:t>
            </a:r>
            <a:r>
              <a:rPr lang="en-US" sz="1800"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 derived polioviruses still occur in many countries, the world is close to fully </a:t>
            </a:r>
            <a:r>
              <a:rPr lang="en-US" sz="18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eradicating</a:t>
            </a:r>
            <a:r>
              <a:rPr lang="en-US" sz="1800"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 polio through the concentrated efforts of public health officials.</a:t>
            </a: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6</a:t>
            </a:fld>
            <a:endParaRPr lang="en-US"/>
          </a:p>
        </p:txBody>
      </p:sp>
    </p:spTree>
    <p:extLst>
      <p:ext uri="{BB962C8B-B14F-4D97-AF65-F5344CB8AC3E}">
        <p14:creationId xmlns:p14="http://schemas.microsoft.com/office/powerpoint/2010/main" val="3179458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7</a:t>
            </a:fld>
            <a:endParaRPr lang="en-US"/>
          </a:p>
        </p:txBody>
      </p:sp>
    </p:spTree>
    <p:extLst>
      <p:ext uri="{BB962C8B-B14F-4D97-AF65-F5344CB8AC3E}">
        <p14:creationId xmlns:p14="http://schemas.microsoft.com/office/powerpoint/2010/main" val="3805181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Listen to Dr. Stephen L.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Cochi</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part of the Global Immunization Division of CDC, speak about the strategy to eliminate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endemic</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polio in India through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vaccination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and surveillance.  Find out how this strategy has been applied globally to reduce polio cases. </a:t>
            </a:r>
          </a:p>
        </p:txBody>
      </p:sp>
      <p:sp>
        <p:nvSpPr>
          <p:cNvPr id="4" name="Slide Number Placeholder 3"/>
          <p:cNvSpPr>
            <a:spLocks noGrp="1"/>
          </p:cNvSpPr>
          <p:nvPr>
            <p:ph type="sldNum" sz="quarter" idx="5"/>
          </p:nvPr>
        </p:nvSpPr>
        <p:spPr/>
        <p:txBody>
          <a:bodyPr/>
          <a:lstStyle/>
          <a:p>
            <a:fld id="{0DF3CA22-E8E8-4840-A74B-7C5B22B8ED21}" type="slidenum">
              <a:rPr lang="en-US" smtClean="0"/>
              <a:t>8</a:t>
            </a:fld>
            <a:endParaRPr lang="en-US"/>
          </a:p>
        </p:txBody>
      </p:sp>
    </p:spTree>
    <p:extLst>
      <p:ext uri="{BB962C8B-B14F-4D97-AF65-F5344CB8AC3E}">
        <p14:creationId xmlns:p14="http://schemas.microsoft.com/office/powerpoint/2010/main" val="2441354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9</a:t>
            </a:fld>
            <a:endParaRPr lang="en-US"/>
          </a:p>
        </p:txBody>
      </p:sp>
    </p:spTree>
    <p:extLst>
      <p:ext uri="{BB962C8B-B14F-4D97-AF65-F5344CB8AC3E}">
        <p14:creationId xmlns:p14="http://schemas.microsoft.com/office/powerpoint/2010/main" val="221277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10/4/2021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10/4/2021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10/4/2021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10/4/2021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10/4/2021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10/4/2021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cdc.gov/museum/education/lessons/" TargetMode="External"/><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5.sv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microsoft.com/office/2007/relationships/hdphoto" Target="../media/hdphoto1.wdp"/><Relationship Id="rId4" Type="http://schemas.openxmlformats.org/officeDocument/2006/relationships/diagramLayout" Target="../diagrams/layout1.xml"/><Relationship Id="rId9"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7.png"/><Relationship Id="rId5" Type="http://schemas.microsoft.com/office/2007/relationships/hdphoto" Target="../media/hdphoto1.wdp"/><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29.sv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8.png"/><Relationship Id="rId5" Type="http://schemas.microsoft.com/office/2007/relationships/hdphoto" Target="../media/hdphoto1.wdp"/><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6.jpeg"/><Relationship Id="rId5" Type="http://schemas.microsoft.com/office/2007/relationships/hdphoto" Target="../media/hdphoto1.wdp"/><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8.png"/><Relationship Id="rId5" Type="http://schemas.microsoft.com/office/2007/relationships/hdphoto" Target="../media/hdphoto1.wdp"/><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notesSlide" Target="../notesSlides/notesSlide8.xml"/><Relationship Id="rId7"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video" Target="https://www.youtube.com/embed/uPGhmLzUGec?feature=oembed" TargetMode="Externa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youtu.be/uPGhmLzUGec"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A9382-BE15-3E4C-85B6-9549BE945773}"/>
              </a:ext>
            </a:extLst>
          </p:cNvPr>
          <p:cNvSpPr>
            <a:spLocks noGrp="1"/>
          </p:cNvSpPr>
          <p:nvPr>
            <p:ph type="ctrTitle"/>
          </p:nvPr>
        </p:nvSpPr>
        <p:spPr>
          <a:xfrm>
            <a:off x="768764" y="1298448"/>
            <a:ext cx="6885649" cy="2837939"/>
          </a:xfrm>
        </p:spPr>
        <p:txBody>
          <a:bodyPr/>
          <a:lstStyle/>
          <a:p>
            <a:pPr algn="r"/>
            <a:r>
              <a:rPr lang="en-US" dirty="0">
                <a:solidFill>
                  <a:srgbClr val="FDB913"/>
                </a:solidFill>
              </a:rPr>
              <a:t>Polio Eradication</a:t>
            </a:r>
          </a:p>
        </p:txBody>
      </p:sp>
      <p:pic>
        <p:nvPicPr>
          <p:cNvPr id="11" name="Picture 10" descr="A picture containing text, sign&#10;&#10;Description automatically generated">
            <a:hlinkClick r:id="rId3"/>
            <a:extLst>
              <a:ext uri="{FF2B5EF4-FFF2-40B4-BE49-F238E27FC236}">
                <a16:creationId xmlns:a16="http://schemas.microsoft.com/office/drawing/2014/main" id="{57E49BB8-929D-2340-9D25-455EFF56D866}"/>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568642" y="4054744"/>
            <a:ext cx="4974402" cy="1719209"/>
          </a:xfrm>
          <a:prstGeom prst="rect">
            <a:avLst/>
          </a:prstGeom>
        </p:spPr>
      </p:pic>
      <p:pic>
        <p:nvPicPr>
          <p:cNvPr id="7" name="Picture 6" descr="Logo&#10;&#10;Description automatically generated">
            <a:extLst>
              <a:ext uri="{FF2B5EF4-FFF2-40B4-BE49-F238E27FC236}">
                <a16:creationId xmlns:a16="http://schemas.microsoft.com/office/drawing/2014/main" id="{BEC550AF-0652-B14D-A41F-AC056501AF3E}"/>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6" name="Picture 5" descr="A picture containing logo&#10;&#10;Description automatically generated">
            <a:extLst>
              <a:ext uri="{FF2B5EF4-FFF2-40B4-BE49-F238E27FC236}">
                <a16:creationId xmlns:a16="http://schemas.microsoft.com/office/drawing/2014/main" id="{83B477C5-E0CD-F042-9909-7E096F150D8C}"/>
              </a:ext>
            </a:extLst>
          </p:cNvPr>
          <p:cNvPicPr>
            <a:picLocks noChangeAspect="1"/>
          </p:cNvPicPr>
          <p:nvPr/>
        </p:nvPicPr>
        <p:blipFill>
          <a:blip r:embed="rId6" cstate="screen">
            <a:alphaModFix/>
            <a:extLst>
              <a:ext uri="{BEBA8EAE-BF5A-486C-A8C5-ECC9F3942E4B}">
                <a14:imgProps xmlns:a14="http://schemas.microsoft.com/office/drawing/2010/main">
                  <a14:imgLayer r:embed="rId7">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9" name="Content Placeholder 2">
            <a:extLst>
              <a:ext uri="{FF2B5EF4-FFF2-40B4-BE49-F238E27FC236}">
                <a16:creationId xmlns:a16="http://schemas.microsoft.com/office/drawing/2014/main" id="{1D1390E8-BAFE-4E74-8F39-4D44C3826157}"/>
              </a:ext>
            </a:extLst>
          </p:cNvPr>
          <p:cNvSpPr txBox="1">
            <a:spLocks/>
          </p:cNvSpPr>
          <p:nvPr/>
        </p:nvSpPr>
        <p:spPr>
          <a:xfrm>
            <a:off x="-1" y="6101054"/>
            <a:ext cx="12161351" cy="772911"/>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endParaRPr lang="en-US" sz="1200" dirty="0">
              <a:solidFill>
                <a:schemeClr val="tx1"/>
              </a:solidFill>
            </a:endParaRPr>
          </a:p>
        </p:txBody>
      </p:sp>
      <p:pic>
        <p:nvPicPr>
          <p:cNvPr id="8" name="Graphic 11" descr="Needle with solid fill">
            <a:extLst>
              <a:ext uri="{FF2B5EF4-FFF2-40B4-BE49-F238E27FC236}">
                <a16:creationId xmlns:a16="http://schemas.microsoft.com/office/drawing/2014/main" id="{AC7EF16A-82AE-47DA-A04C-9130D9CFC639}"/>
              </a:ext>
            </a:extLst>
          </p:cNvPr>
          <p:cNvPicPr/>
          <p:nvPr/>
        </p:nvPicPr>
        <p:blipFill>
          <a:blip r:embed="rId8">
            <a:extLst>
              <a:ext uri="{96DAC541-7B7A-43D3-8B79-37D633B846F1}">
                <asvg:svgBlip xmlns:asvg="http://schemas.microsoft.com/office/drawing/2016/SVG/main" r:embed="rId9"/>
              </a:ext>
            </a:extLst>
          </a:blip>
          <a:stretch>
            <a:fillRect/>
          </a:stretch>
        </p:blipFill>
        <p:spPr>
          <a:xfrm>
            <a:off x="7654413" y="3140344"/>
            <a:ext cx="914400" cy="914400"/>
          </a:xfrm>
          <a:prstGeom prst="rect">
            <a:avLst/>
          </a:prstGeom>
        </p:spPr>
      </p:pic>
    </p:spTree>
    <p:extLst>
      <p:ext uri="{BB962C8B-B14F-4D97-AF65-F5344CB8AC3E}">
        <p14:creationId xmlns:p14="http://schemas.microsoft.com/office/powerpoint/2010/main" val="55569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1313343"/>
            <a:ext cx="7120118" cy="3329775"/>
          </a:xfrm>
        </p:spPr>
        <p:txBody>
          <a:bodyPr anchor="t">
            <a:normAutofit/>
          </a:bodyPr>
          <a:lstStyle/>
          <a:p>
            <a:pPr marL="514350" indent="-514350">
              <a:buFont typeface="+mj-lt"/>
              <a:buAutoNum type="arabicPeriod"/>
            </a:pPr>
            <a:r>
              <a:rPr lang="en-US" sz="2800" dirty="0"/>
              <a:t>Design and build a polio vaccine carrier.</a:t>
            </a:r>
          </a:p>
          <a:p>
            <a:pPr marL="514350" indent="-514350">
              <a:buFont typeface="+mj-lt"/>
              <a:buAutoNum type="arabicPeriod"/>
            </a:pPr>
            <a:r>
              <a:rPr lang="en-US" sz="2800" dirty="0"/>
              <a:t>Test your prototype. </a:t>
            </a:r>
          </a:p>
          <a:p>
            <a:pPr marL="514350" indent="-514350">
              <a:buFont typeface="+mj-lt"/>
              <a:buAutoNum type="arabicPeriod"/>
            </a:pPr>
            <a:r>
              <a:rPr lang="en-US" sz="2800" dirty="0"/>
              <a:t>Share your designs. </a:t>
            </a:r>
          </a:p>
          <a:p>
            <a:pPr marL="457200" indent="-457200" defTabSz="457200">
              <a:buFontTx/>
              <a:buChar char="-"/>
            </a:pPr>
            <a:endParaRPr lang="en-US" sz="2800" dirty="0"/>
          </a:p>
          <a:p>
            <a:pPr marL="0" indent="0" defTabSz="457200">
              <a:buNone/>
            </a:pPr>
            <a:r>
              <a:rPr lang="en-US" sz="2800" dirty="0"/>
              <a:t>Why do you think participation is important?</a:t>
            </a:r>
          </a:p>
          <a:p>
            <a:pPr marL="457200" indent="-457200" defTabSz="457200">
              <a:buFontTx/>
              <a:buChar char="-"/>
            </a:pPr>
            <a:endParaRPr lang="en-US" sz="2800" dirty="0"/>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pic>
        <p:nvPicPr>
          <p:cNvPr id="21" name="Picture 20" descr="Logo&#10;&#10;Description automatically generated">
            <a:extLst>
              <a:ext uri="{FF2B5EF4-FFF2-40B4-BE49-F238E27FC236}">
                <a16:creationId xmlns:a16="http://schemas.microsoft.com/office/drawing/2014/main" id="{332FFCB4-579A-1243-B5BD-5E296CD6B7B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4C7A54CF-2509-7C44-99DB-B30145B2435D}"/>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9" name="Content Placeholder 2">
            <a:extLst>
              <a:ext uri="{FF2B5EF4-FFF2-40B4-BE49-F238E27FC236}">
                <a16:creationId xmlns:a16="http://schemas.microsoft.com/office/drawing/2014/main" id="{013B6703-5C46-40EB-B380-6A5A0CAF72FE}"/>
              </a:ext>
            </a:extLst>
          </p:cNvPr>
          <p:cNvSpPr txBox="1">
            <a:spLocks/>
          </p:cNvSpPr>
          <p:nvPr/>
        </p:nvSpPr>
        <p:spPr>
          <a:xfrm>
            <a:off x="1225030" y="761999"/>
            <a:ext cx="7004570" cy="551345"/>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marR="0" lvl="0" indent="0" algn="l" defTabSz="914400" rtl="0" eaLnBrk="1" fontAlgn="auto" latinLnBrk="0" hangingPunct="1">
              <a:lnSpc>
                <a:spcPct val="90000"/>
              </a:lnSpc>
              <a:spcBef>
                <a:spcPts val="1200"/>
              </a:spcBef>
              <a:spcAft>
                <a:spcPts val="0"/>
              </a:spcAft>
              <a:buClr>
                <a:srgbClr val="00957C"/>
              </a:buClr>
              <a:buSzTx/>
              <a:buFont typeface="Wingdings 2" pitchFamily="18" charset="2"/>
              <a:buNone/>
              <a:tabLst/>
              <a:defRPr/>
            </a:pPr>
            <a:r>
              <a:rPr kumimoji="0" lang="en-US" sz="2800" b="1" i="0" u="none" strike="noStrike" kern="1200" cap="none" spc="0" normalizeH="0" baseline="0" noProof="0" dirty="0">
                <a:ln>
                  <a:noFill/>
                </a:ln>
                <a:solidFill>
                  <a:srgbClr val="F15A27"/>
                </a:solidFill>
                <a:effectLst/>
                <a:uLnTx/>
                <a:uFillTx/>
                <a:latin typeface="Corbel" panose="020B0503020204020204"/>
                <a:ea typeface="+mn-ea"/>
                <a:cs typeface="+mn-cs"/>
              </a:rPr>
              <a:t>Call to Action!</a:t>
            </a:r>
          </a:p>
        </p:txBody>
      </p:sp>
    </p:spTree>
    <p:extLst>
      <p:ext uri="{BB962C8B-B14F-4D97-AF65-F5344CB8AC3E}">
        <p14:creationId xmlns:p14="http://schemas.microsoft.com/office/powerpoint/2010/main" val="1328369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31202-A8E8-7B4F-ACC3-6C963F45BD32}"/>
              </a:ext>
            </a:extLst>
          </p:cNvPr>
          <p:cNvSpPr>
            <a:spLocks noGrp="1"/>
          </p:cNvSpPr>
          <p:nvPr>
            <p:ph type="title"/>
          </p:nvPr>
        </p:nvSpPr>
        <p:spPr>
          <a:xfrm>
            <a:off x="252919" y="1123837"/>
            <a:ext cx="2947482" cy="4601183"/>
          </a:xfrm>
        </p:spPr>
        <p:txBody>
          <a:bodyPr>
            <a:normAutofit/>
          </a:bodyPr>
          <a:lstStyle/>
          <a:p>
            <a:r>
              <a:rPr lang="en-US" dirty="0"/>
              <a:t>Use the Engineering Design Process</a:t>
            </a:r>
          </a:p>
        </p:txBody>
      </p:sp>
      <p:graphicFrame>
        <p:nvGraphicFramePr>
          <p:cNvPr id="16" name="Content Placeholder 2">
            <a:extLst>
              <a:ext uri="{FF2B5EF4-FFF2-40B4-BE49-F238E27FC236}">
                <a16:creationId xmlns:a16="http://schemas.microsoft.com/office/drawing/2014/main" id="{C5045D39-6E3E-490D-8076-6F4F48E236BE}"/>
              </a:ext>
            </a:extLst>
          </p:cNvPr>
          <p:cNvGraphicFramePr/>
          <p:nvPr>
            <p:extLst>
              <p:ext uri="{D42A27DB-BD31-4B8C-83A1-F6EECF244321}">
                <p14:modId xmlns:p14="http://schemas.microsoft.com/office/powerpoint/2010/main" val="3741112365"/>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Logo&#10;&#10;Description automatically generated">
            <a:extLst>
              <a:ext uri="{FF2B5EF4-FFF2-40B4-BE49-F238E27FC236}">
                <a16:creationId xmlns:a16="http://schemas.microsoft.com/office/drawing/2014/main" id="{6521688C-DA78-EB47-9FE5-73CD085E53DC}"/>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7" name="Picture 6" descr="A picture containing logo&#10;&#10;Description automatically generated">
            <a:extLst>
              <a:ext uri="{FF2B5EF4-FFF2-40B4-BE49-F238E27FC236}">
                <a16:creationId xmlns:a16="http://schemas.microsoft.com/office/drawing/2014/main" id="{FD9B23BA-F04E-3E4A-9520-41E815F79620}"/>
              </a:ext>
            </a:extLst>
          </p:cNvPr>
          <p:cNvPicPr>
            <a:picLocks noChangeAspect="1"/>
          </p:cNvPicPr>
          <p:nvPr/>
        </p:nvPicPr>
        <p:blipFill>
          <a:blip r:embed="rId9" cstate="screen">
            <a:alphaModFix/>
            <a:extLst>
              <a:ext uri="{BEBA8EAE-BF5A-486C-A8C5-ECC9F3942E4B}">
                <a14:imgProps xmlns:a14="http://schemas.microsoft.com/office/drawing/2010/main">
                  <a14:imgLayer r:embed="rId10">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12763"/>
            <a:ext cx="738115" cy="738115"/>
          </a:xfrm>
          <a:prstGeom prst="rect">
            <a:avLst/>
          </a:prstGeom>
        </p:spPr>
      </p:pic>
    </p:spTree>
    <p:extLst>
      <p:ext uri="{BB962C8B-B14F-4D97-AF65-F5344CB8AC3E}">
        <p14:creationId xmlns:p14="http://schemas.microsoft.com/office/powerpoint/2010/main" val="1919843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52748"/>
            <a:ext cx="8377417" cy="593091"/>
          </a:xfrm>
        </p:spPr>
        <p:txBody>
          <a:bodyPr>
            <a:normAutofit/>
          </a:bodyPr>
          <a:lstStyle/>
          <a:p>
            <a:pPr marL="0" indent="0">
              <a:buNone/>
            </a:pPr>
            <a:r>
              <a:rPr lang="en-US" sz="2800" b="1" dirty="0">
                <a:solidFill>
                  <a:srgbClr val="F15A27"/>
                </a:solidFill>
              </a:rPr>
              <a:t>1. Design and Build the Vaccine Carrier </a:t>
            </a:r>
            <a:endParaRPr lang="en-US" sz="2800" dirty="0">
              <a:solidFill>
                <a:schemeClr val="bg1"/>
              </a:solidFill>
            </a:endParaRPr>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sp>
        <p:nvSpPr>
          <p:cNvPr id="17" name="TextBox 16">
            <a:extLst>
              <a:ext uri="{FF2B5EF4-FFF2-40B4-BE49-F238E27FC236}">
                <a16:creationId xmlns:a16="http://schemas.microsoft.com/office/drawing/2014/main" id="{0079F375-E86C-F34A-8667-DEBDFA91DB3C}"/>
              </a:ext>
            </a:extLst>
          </p:cNvPr>
          <p:cNvSpPr txBox="1"/>
          <p:nvPr/>
        </p:nvSpPr>
        <p:spPr>
          <a:xfrm>
            <a:off x="1525863" y="1185650"/>
            <a:ext cx="7195229" cy="1384995"/>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Design a vaccine cooler that can maintain temperature between 35-46</a:t>
            </a:r>
            <a:r>
              <a:rPr lang="en-US" sz="2800" dirty="0">
                <a:solidFill>
                  <a:schemeClr val="tx1">
                    <a:lumMod val="65000"/>
                    <a:lumOff val="35000"/>
                  </a:schemeClr>
                </a:solidFill>
                <a:latin typeface="Corbel" panose="020B0503020204020204" pitchFamily="34" charset="0"/>
              </a:rPr>
              <a:t>°</a:t>
            </a:r>
            <a:r>
              <a:rPr lang="en-US" sz="2800" dirty="0">
                <a:solidFill>
                  <a:schemeClr val="tx1">
                    <a:lumMod val="65000"/>
                    <a:lumOff val="35000"/>
                  </a:schemeClr>
                </a:solidFill>
              </a:rPr>
              <a:t>F (2-8°C)</a:t>
            </a:r>
          </a:p>
          <a:p>
            <a:pPr marL="457200" indent="-457200">
              <a:buFontTx/>
              <a:buChar char="-"/>
            </a:pPr>
            <a:r>
              <a:rPr lang="en-US" sz="2800" dirty="0">
                <a:solidFill>
                  <a:schemeClr val="tx1">
                    <a:lumMod val="65000"/>
                    <a:lumOff val="35000"/>
                  </a:schemeClr>
                </a:solidFill>
              </a:rPr>
              <a:t>Build a prototype of your design </a:t>
            </a:r>
          </a:p>
        </p:txBody>
      </p:sp>
      <p:pic>
        <p:nvPicPr>
          <p:cNvPr id="21" name="Picture 20" descr="Logo&#10;&#10;Description automatically generated">
            <a:extLst>
              <a:ext uri="{FF2B5EF4-FFF2-40B4-BE49-F238E27FC236}">
                <a16:creationId xmlns:a16="http://schemas.microsoft.com/office/drawing/2014/main" id="{332FFCB4-579A-1243-B5BD-5E296CD6B7B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4C7A54CF-2509-7C44-99DB-B30145B2435D}"/>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14326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44300"/>
            <a:ext cx="7586843" cy="560626"/>
          </a:xfrm>
        </p:spPr>
        <p:txBody>
          <a:bodyPr>
            <a:normAutofit/>
          </a:bodyPr>
          <a:lstStyle/>
          <a:p>
            <a:pPr marL="0" indent="0">
              <a:buNone/>
            </a:pPr>
            <a:r>
              <a:rPr lang="en-US" sz="2800" b="1" dirty="0">
                <a:solidFill>
                  <a:srgbClr val="F15A27"/>
                </a:solidFill>
              </a:rPr>
              <a:t>2. Test the Vaccine Carrier</a:t>
            </a:r>
            <a:endParaRPr lang="en-US" sz="2800" dirty="0"/>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sp>
        <p:nvSpPr>
          <p:cNvPr id="14" name="TextBox 13">
            <a:extLst>
              <a:ext uri="{FF2B5EF4-FFF2-40B4-BE49-F238E27FC236}">
                <a16:creationId xmlns:a16="http://schemas.microsoft.com/office/drawing/2014/main" id="{A53EECA4-9A2D-A84F-A930-24E357B0E2F4}"/>
              </a:ext>
            </a:extLst>
          </p:cNvPr>
          <p:cNvSpPr txBox="1"/>
          <p:nvPr/>
        </p:nvSpPr>
        <p:spPr>
          <a:xfrm>
            <a:off x="1525863" y="1187631"/>
            <a:ext cx="6461231" cy="2246769"/>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Add a frozen substance to your vaccine carrier and monitor temperature over time</a:t>
            </a:r>
          </a:p>
          <a:p>
            <a:pPr marL="457200" indent="-457200">
              <a:buFontTx/>
              <a:buChar char="-"/>
            </a:pPr>
            <a:r>
              <a:rPr lang="en-US" sz="2800" dirty="0">
                <a:solidFill>
                  <a:schemeClr val="tx1">
                    <a:lumMod val="65000"/>
                    <a:lumOff val="35000"/>
                  </a:schemeClr>
                </a:solidFill>
              </a:rPr>
              <a:t>Graph your results </a:t>
            </a:r>
          </a:p>
          <a:p>
            <a:pPr marL="457200" indent="-457200">
              <a:buFontTx/>
              <a:buChar char="-"/>
            </a:pPr>
            <a:r>
              <a:rPr lang="en-US" sz="2800" dirty="0">
                <a:solidFill>
                  <a:schemeClr val="tx1">
                    <a:lumMod val="65000"/>
                    <a:lumOff val="35000"/>
                  </a:schemeClr>
                </a:solidFill>
              </a:rPr>
              <a:t>Suggest improvements for design</a:t>
            </a:r>
            <a:endParaRPr lang="en-US" sz="2800" dirty="0"/>
          </a:p>
        </p:txBody>
      </p:sp>
      <p:pic>
        <p:nvPicPr>
          <p:cNvPr id="22" name="Picture 21" descr="Logo&#10;&#10;Description automatically generated">
            <a:extLst>
              <a:ext uri="{FF2B5EF4-FFF2-40B4-BE49-F238E27FC236}">
                <a16:creationId xmlns:a16="http://schemas.microsoft.com/office/drawing/2014/main" id="{9C5AF7B6-81E0-2140-B297-930E3B9E469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5" name="Picture 14" descr="A picture containing logo&#10;&#10;Description automatically generated">
            <a:extLst>
              <a:ext uri="{FF2B5EF4-FFF2-40B4-BE49-F238E27FC236}">
                <a16:creationId xmlns:a16="http://schemas.microsoft.com/office/drawing/2014/main" id="{85C606AC-7DAE-D342-9A1E-79A17085CFA7}"/>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188200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61999"/>
            <a:ext cx="6461231" cy="438151"/>
          </a:xfrm>
        </p:spPr>
        <p:txBody>
          <a:bodyPr>
            <a:normAutofit fontScale="92500" lnSpcReduction="10000"/>
          </a:bodyPr>
          <a:lstStyle/>
          <a:p>
            <a:pPr marL="0" indent="0">
              <a:buNone/>
            </a:pPr>
            <a:r>
              <a:rPr lang="en-US" sz="2800" b="1" dirty="0">
                <a:solidFill>
                  <a:schemeClr val="accent4"/>
                </a:solidFill>
              </a:rPr>
              <a:t>3. Share Your Findings</a:t>
            </a:r>
            <a:endParaRPr lang="en-US" sz="2800" b="1" dirty="0">
              <a:solidFill>
                <a:schemeClr val="tx1"/>
              </a:solidFill>
            </a:endParaRPr>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pic>
        <p:nvPicPr>
          <p:cNvPr id="15" name="Picture 14" descr="Logo&#10;&#10;Description automatically generated">
            <a:extLst>
              <a:ext uri="{FF2B5EF4-FFF2-40B4-BE49-F238E27FC236}">
                <a16:creationId xmlns:a16="http://schemas.microsoft.com/office/drawing/2014/main" id="{886F2DF1-07DE-CA43-9B20-47326F9B544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4" name="Picture 13" descr="A picture containing logo&#10;&#10;Description automatically generated">
            <a:extLst>
              <a:ext uri="{FF2B5EF4-FFF2-40B4-BE49-F238E27FC236}">
                <a16:creationId xmlns:a16="http://schemas.microsoft.com/office/drawing/2014/main" id="{F8A328F0-5AFD-9648-9943-60D856EA469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17" name="Picture 16">
            <a:extLst>
              <a:ext uri="{FF2B5EF4-FFF2-40B4-BE49-F238E27FC236}">
                <a16:creationId xmlns:a16="http://schemas.microsoft.com/office/drawing/2014/main" id="{684D8E4B-6D34-4F62-8D65-CB2743778C05}"/>
              </a:ext>
            </a:extLst>
          </p:cNvPr>
          <p:cNvPicPr>
            <a:picLocks noChangeAspect="1"/>
          </p:cNvPicPr>
          <p:nvPr/>
        </p:nvPicPr>
        <p:blipFill>
          <a:blip r:embed="rId6"/>
          <a:stretch>
            <a:fillRect/>
          </a:stretch>
        </p:blipFill>
        <p:spPr>
          <a:xfrm>
            <a:off x="1993612" y="2318245"/>
            <a:ext cx="5108081" cy="3151356"/>
          </a:xfrm>
          <a:prstGeom prst="rect">
            <a:avLst/>
          </a:prstGeom>
          <a:ln w="12700">
            <a:solidFill>
              <a:schemeClr val="tx1"/>
            </a:solidFill>
          </a:ln>
          <a:effectLst>
            <a:outerShdw blurRad="50800" dist="38100" dir="2700000" algn="tl" rotWithShape="0">
              <a:prstClr val="black">
                <a:alpha val="40000"/>
              </a:prstClr>
            </a:outerShdw>
          </a:effectLst>
        </p:spPr>
      </p:pic>
      <p:sp>
        <p:nvSpPr>
          <p:cNvPr id="11" name="TextBox 10">
            <a:extLst>
              <a:ext uri="{FF2B5EF4-FFF2-40B4-BE49-F238E27FC236}">
                <a16:creationId xmlns:a16="http://schemas.microsoft.com/office/drawing/2014/main" id="{7F4F3ABB-F3D5-4F03-A9DA-EB83F92F03C7}"/>
              </a:ext>
            </a:extLst>
          </p:cNvPr>
          <p:cNvSpPr txBox="1"/>
          <p:nvPr/>
        </p:nvSpPr>
        <p:spPr>
          <a:xfrm>
            <a:off x="1461541" y="1388399"/>
            <a:ext cx="6461231" cy="523220"/>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Instagram @CDCmuseum</a:t>
            </a:r>
          </a:p>
        </p:txBody>
      </p:sp>
    </p:spTree>
    <p:extLst>
      <p:ext uri="{BB962C8B-B14F-4D97-AF65-F5344CB8AC3E}">
        <p14:creationId xmlns:p14="http://schemas.microsoft.com/office/powerpoint/2010/main" val="121182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4" name="Rectangle 13">
            <a:extLst>
              <a:ext uri="{FF2B5EF4-FFF2-40B4-BE49-F238E27FC236}">
                <a16:creationId xmlns:a16="http://schemas.microsoft.com/office/drawing/2014/main" id="{0864E5C9-52C9-4572-AC75-548B9B9C2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5CC6500-4DBD-4C34-BC14-2387FB483B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F738E12-E714-724C-BC3C-96963CA88A26}"/>
              </a:ext>
            </a:extLst>
          </p:cNvPr>
          <p:cNvSpPr>
            <a:spLocks noGrp="1"/>
          </p:cNvSpPr>
          <p:nvPr>
            <p:ph type="title"/>
          </p:nvPr>
        </p:nvSpPr>
        <p:spPr>
          <a:xfrm>
            <a:off x="235532" y="1368787"/>
            <a:ext cx="3258688" cy="3255264"/>
          </a:xfrm>
        </p:spPr>
        <p:txBody>
          <a:bodyPr vert="horz" lIns="91440" tIns="45720" rIns="91440" bIns="45720" rtlCol="0" anchor="b">
            <a:normAutofit/>
          </a:bodyPr>
          <a:lstStyle/>
          <a:p>
            <a:r>
              <a:rPr lang="en-US" sz="5000" spc="-100" dirty="0"/>
              <a:t>Questions?</a:t>
            </a:r>
          </a:p>
        </p:txBody>
      </p:sp>
      <p:sp>
        <p:nvSpPr>
          <p:cNvPr id="18" name="Rectangle 17">
            <a:extLst>
              <a:ext uri="{FF2B5EF4-FFF2-40B4-BE49-F238E27FC236}">
                <a16:creationId xmlns:a16="http://schemas.microsoft.com/office/drawing/2014/main" id="{4E34A3B6-BAD2-4156-BDC6-4736248BF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descr="Logo&#10;&#10;Description automatically generated">
            <a:extLst>
              <a:ext uri="{FF2B5EF4-FFF2-40B4-BE49-F238E27FC236}">
                <a16:creationId xmlns:a16="http://schemas.microsoft.com/office/drawing/2014/main" id="{6BBC8C82-7DE3-4A4A-9CC0-7B96481C3F6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3AB9B9B4-83F3-F642-98D8-7F873BD5C160}"/>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15" name="Graphic 11" descr="Needle with solid fill">
            <a:extLst>
              <a:ext uri="{FF2B5EF4-FFF2-40B4-BE49-F238E27FC236}">
                <a16:creationId xmlns:a16="http://schemas.microsoft.com/office/drawing/2014/main" id="{5EBA69BA-B0E0-43E2-B19C-C656EBD29914}"/>
              </a:ext>
            </a:extLst>
          </p:cNvPr>
          <p:cNvPicPr/>
          <p:nvPr/>
        </p:nvPicPr>
        <p:blipFill>
          <a:blip r:embed="rId6">
            <a:extLst>
              <a:ext uri="{96DAC541-7B7A-43D3-8B79-37D633B846F1}">
                <asvg:svgBlip xmlns:asvg="http://schemas.microsoft.com/office/drawing/2016/SVG/main" r:embed="rId7"/>
              </a:ext>
            </a:extLst>
          </a:blip>
          <a:stretch>
            <a:fillRect/>
          </a:stretch>
        </p:blipFill>
        <p:spPr>
          <a:xfrm>
            <a:off x="3227556" y="3834475"/>
            <a:ext cx="731520" cy="731520"/>
          </a:xfrm>
          <a:prstGeom prst="rect">
            <a:avLst/>
          </a:prstGeom>
        </p:spPr>
      </p:pic>
    </p:spTree>
    <p:extLst>
      <p:ext uri="{BB962C8B-B14F-4D97-AF65-F5344CB8AC3E}">
        <p14:creationId xmlns:p14="http://schemas.microsoft.com/office/powerpoint/2010/main" val="3670541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Logo&#10;&#10;Description automatically generated">
            <a:extLst>
              <a:ext uri="{FF2B5EF4-FFF2-40B4-BE49-F238E27FC236}">
                <a16:creationId xmlns:a16="http://schemas.microsoft.com/office/drawing/2014/main" id="{79545CF3-DE89-A24E-9744-DA4A9F2D6E9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959178" y="6116412"/>
            <a:ext cx="1269876" cy="738115"/>
          </a:xfrm>
          <a:prstGeom prst="rect">
            <a:avLst/>
          </a:prstGeom>
        </p:spPr>
      </p:pic>
      <p:pic>
        <p:nvPicPr>
          <p:cNvPr id="17" name="Picture 16" descr="A picture containing logo&#10;&#10;Description automatically generated">
            <a:extLst>
              <a:ext uri="{FF2B5EF4-FFF2-40B4-BE49-F238E27FC236}">
                <a16:creationId xmlns:a16="http://schemas.microsoft.com/office/drawing/2014/main" id="{1C5132D5-1B36-9546-A9B1-CB0BA430C4A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15" name="Title 1">
            <a:extLst>
              <a:ext uri="{FF2B5EF4-FFF2-40B4-BE49-F238E27FC236}">
                <a16:creationId xmlns:a16="http://schemas.microsoft.com/office/drawing/2014/main" id="{4FC1C55B-9BF7-4938-8F41-44D17CF9B184}"/>
              </a:ext>
            </a:extLst>
          </p:cNvPr>
          <p:cNvSpPr txBox="1">
            <a:spLocks/>
          </p:cNvSpPr>
          <p:nvPr/>
        </p:nvSpPr>
        <p:spPr>
          <a:xfrm>
            <a:off x="159862" y="794212"/>
            <a:ext cx="3108960" cy="564642"/>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en-US" dirty="0">
                <a:solidFill>
                  <a:schemeClr val="bg1"/>
                </a:solidFill>
              </a:rPr>
              <a:t>Word Bank</a:t>
            </a:r>
            <a:endParaRPr lang="en-US" spc="-100" dirty="0">
              <a:solidFill>
                <a:schemeClr val="bg1"/>
              </a:solidFill>
            </a:endParaRPr>
          </a:p>
        </p:txBody>
      </p:sp>
      <p:graphicFrame>
        <p:nvGraphicFramePr>
          <p:cNvPr id="18" name="Table 17">
            <a:extLst>
              <a:ext uri="{FF2B5EF4-FFF2-40B4-BE49-F238E27FC236}">
                <a16:creationId xmlns:a16="http://schemas.microsoft.com/office/drawing/2014/main" id="{4BA91AB8-7EEC-4D47-A2E0-D265BAEC3CF5}"/>
              </a:ext>
            </a:extLst>
          </p:cNvPr>
          <p:cNvGraphicFramePr>
            <a:graphicFrameLocks noGrp="1"/>
          </p:cNvGraphicFramePr>
          <p:nvPr>
            <p:extLst>
              <p:ext uri="{D42A27DB-BD31-4B8C-83A1-F6EECF244321}">
                <p14:modId xmlns:p14="http://schemas.microsoft.com/office/powerpoint/2010/main" val="2195765307"/>
              </p:ext>
            </p:extLst>
          </p:nvPr>
        </p:nvGraphicFramePr>
        <p:xfrm>
          <a:off x="3581401" y="371645"/>
          <a:ext cx="8422542" cy="6064325"/>
        </p:xfrm>
        <a:graphic>
          <a:graphicData uri="http://schemas.openxmlformats.org/drawingml/2006/table">
            <a:tbl>
              <a:tblPr firstRow="1" firstCol="1">
                <a:solidFill>
                  <a:schemeClr val="tx2">
                    <a:lumMod val="20000"/>
                    <a:lumOff val="80000"/>
                  </a:schemeClr>
                </a:solidFill>
                <a:tableStyleId>{5C22544A-7EE6-4342-B048-85BDC9FD1C3A}</a:tableStyleId>
              </a:tblPr>
              <a:tblGrid>
                <a:gridCol w="3454399">
                  <a:extLst>
                    <a:ext uri="{9D8B030D-6E8A-4147-A177-3AD203B41FA5}">
                      <a16:colId xmlns:a16="http://schemas.microsoft.com/office/drawing/2014/main" val="2498219549"/>
                    </a:ext>
                  </a:extLst>
                </a:gridCol>
                <a:gridCol w="4968143">
                  <a:extLst>
                    <a:ext uri="{9D8B030D-6E8A-4147-A177-3AD203B41FA5}">
                      <a16:colId xmlns:a16="http://schemas.microsoft.com/office/drawing/2014/main" val="3751652212"/>
                    </a:ext>
                  </a:extLst>
                </a:gridCol>
              </a:tblGrid>
              <a:tr h="1212865">
                <a:tc>
                  <a:txBody>
                    <a:bodyPr/>
                    <a:lstStyle/>
                    <a:p>
                      <a:pPr marL="0" marR="0">
                        <a:lnSpc>
                          <a:spcPct val="107000"/>
                        </a:lnSpc>
                        <a:spcBef>
                          <a:spcPts val="0"/>
                        </a:spcBef>
                        <a:spcAft>
                          <a:spcPts val="600"/>
                        </a:spcAft>
                      </a:pPr>
                      <a:endParaRPr lang="en-US" sz="1600" b="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a:lnSpc>
                          <a:spcPct val="107000"/>
                        </a:lnSpc>
                        <a:spcBef>
                          <a:spcPts val="0"/>
                        </a:spcBef>
                        <a:spcAft>
                          <a:spcPts val="600"/>
                        </a:spcAft>
                      </a:pPr>
                      <a:r>
                        <a:rPr lang="en-US" sz="2000" b="0" cap="none" spc="0" dirty="0">
                          <a:solidFill>
                            <a:schemeClr val="tx1"/>
                          </a:solidFill>
                          <a:effectLst/>
                          <a:latin typeface="+mn-lt"/>
                        </a:rPr>
                        <a:t>a substance used to stimulate the production of antibodies and provide immunity against disease</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879543097"/>
                  </a:ext>
                </a:extLst>
              </a:tr>
              <a:tr h="1212865">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2000" b="0" cap="none" spc="0" dirty="0">
                          <a:solidFill>
                            <a:schemeClr val="tx1"/>
                          </a:solidFill>
                          <a:effectLst/>
                          <a:latin typeface="+mn-lt"/>
                          <a:ea typeface="Century Gothic" panose="020B0502020202020204" pitchFamily="34" charset="0"/>
                          <a:cs typeface="Times New Roman" panose="02020603050405020304" pitchFamily="18" charset="0"/>
                        </a:rPr>
                        <a:t>the reduction to zero of an infectious disease's presence in the global host population</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81573052"/>
                  </a:ext>
                </a:extLst>
              </a:tr>
              <a:tr h="1212865">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2000" cap="none" spc="0" dirty="0">
                          <a:solidFill>
                            <a:schemeClr val="tx1"/>
                          </a:solidFill>
                          <a:effectLst/>
                          <a:latin typeface="+mn-lt"/>
                          <a:ea typeface="Century Gothic" panose="020B0502020202020204" pitchFamily="34" charset="0"/>
                          <a:cs typeface="Times New Roman" panose="02020603050405020304" pitchFamily="18" charset="0"/>
                        </a:rPr>
                        <a:t>type of microbe that causes infectious diseases; has a core of genetic material but no way to reproduce on its own</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447771644"/>
                  </a:ext>
                </a:extLst>
              </a:tr>
              <a:tr h="1212865">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a:lnSpc>
                          <a:spcPct val="107000"/>
                        </a:lnSpc>
                        <a:spcBef>
                          <a:spcPts val="0"/>
                        </a:spcBef>
                        <a:spcAft>
                          <a:spcPts val="600"/>
                        </a:spcAft>
                      </a:pPr>
                      <a:r>
                        <a:rPr lang="en-US" sz="2000" cap="none" spc="0" dirty="0">
                          <a:solidFill>
                            <a:schemeClr val="tx1"/>
                          </a:solidFill>
                          <a:effectLst/>
                          <a:latin typeface="+mn-lt"/>
                          <a:ea typeface="Century Gothic" panose="020B0502020202020204" pitchFamily="34" charset="0"/>
                          <a:cs typeface="Times New Roman" panose="02020603050405020304" pitchFamily="18" charset="0"/>
                        </a:rPr>
                        <a:t>the regular presence of a disease or infectious agent in a population</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389983624"/>
                  </a:ext>
                </a:extLst>
              </a:tr>
              <a:tr h="1212865">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a:lnSpc>
                          <a:spcPct val="107000"/>
                        </a:lnSpc>
                        <a:spcBef>
                          <a:spcPts val="0"/>
                        </a:spcBef>
                        <a:spcAft>
                          <a:spcPts val="600"/>
                        </a:spcAft>
                      </a:pPr>
                      <a:r>
                        <a:rPr lang="en-US" sz="2000" cap="none" spc="0" dirty="0">
                          <a:solidFill>
                            <a:schemeClr val="tx1"/>
                          </a:solidFill>
                          <a:effectLst/>
                          <a:latin typeface="+mn-lt"/>
                          <a:ea typeface="Century Gothic" panose="020B0502020202020204" pitchFamily="34" charset="0"/>
                          <a:cs typeface="Times New Roman" panose="02020603050405020304" pitchFamily="18" charset="0"/>
                        </a:rPr>
                        <a:t>the loss of the ability to move (and sometimes to feel anything) part or most of the body; caused by illness, poison, or injury</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32048025"/>
                  </a:ext>
                </a:extLst>
              </a:tr>
            </a:tbl>
          </a:graphicData>
        </a:graphic>
      </p:graphicFrame>
      <p:sp>
        <p:nvSpPr>
          <p:cNvPr id="19" name="TextBox 18">
            <a:extLst>
              <a:ext uri="{FF2B5EF4-FFF2-40B4-BE49-F238E27FC236}">
                <a16:creationId xmlns:a16="http://schemas.microsoft.com/office/drawing/2014/main" id="{3835F77E-0DEA-4300-BD58-C385128996E1}"/>
              </a:ext>
            </a:extLst>
          </p:cNvPr>
          <p:cNvSpPr txBox="1"/>
          <p:nvPr/>
        </p:nvSpPr>
        <p:spPr>
          <a:xfrm>
            <a:off x="159862" y="2299103"/>
            <a:ext cx="3108960" cy="523220"/>
          </a:xfrm>
          <a:prstGeom prst="rect">
            <a:avLst/>
          </a:prstGeom>
          <a:noFill/>
        </p:spPr>
        <p:txBody>
          <a:bodyPr wrap="square" rtlCol="0">
            <a:spAutoFit/>
          </a:bodyPr>
          <a:lstStyle/>
          <a:p>
            <a:pPr algn="ctr"/>
            <a:r>
              <a:rPr lang="en-US" sz="2800" b="1" dirty="0"/>
              <a:t>vaccine</a:t>
            </a:r>
          </a:p>
        </p:txBody>
      </p:sp>
      <p:sp>
        <p:nvSpPr>
          <p:cNvPr id="20" name="TextBox 19">
            <a:extLst>
              <a:ext uri="{FF2B5EF4-FFF2-40B4-BE49-F238E27FC236}">
                <a16:creationId xmlns:a16="http://schemas.microsoft.com/office/drawing/2014/main" id="{16E36717-B1A4-49E1-81AD-39E17E573C23}"/>
              </a:ext>
            </a:extLst>
          </p:cNvPr>
          <p:cNvSpPr txBox="1"/>
          <p:nvPr/>
        </p:nvSpPr>
        <p:spPr>
          <a:xfrm>
            <a:off x="159862" y="3764990"/>
            <a:ext cx="3108960" cy="523220"/>
          </a:xfrm>
          <a:prstGeom prst="rect">
            <a:avLst/>
          </a:prstGeom>
          <a:noFill/>
        </p:spPr>
        <p:txBody>
          <a:bodyPr wrap="square" rtlCol="0">
            <a:spAutoFit/>
          </a:bodyPr>
          <a:lstStyle/>
          <a:p>
            <a:pPr algn="ctr"/>
            <a:r>
              <a:rPr lang="en-US" sz="2800" b="1" dirty="0"/>
              <a:t>eradication</a:t>
            </a:r>
          </a:p>
        </p:txBody>
      </p:sp>
      <p:sp>
        <p:nvSpPr>
          <p:cNvPr id="22" name="TextBox 21">
            <a:extLst>
              <a:ext uri="{FF2B5EF4-FFF2-40B4-BE49-F238E27FC236}">
                <a16:creationId xmlns:a16="http://schemas.microsoft.com/office/drawing/2014/main" id="{7563359F-5C54-43D3-9BDB-B4901B2D8E75}"/>
              </a:ext>
            </a:extLst>
          </p:cNvPr>
          <p:cNvSpPr txBox="1"/>
          <p:nvPr/>
        </p:nvSpPr>
        <p:spPr>
          <a:xfrm>
            <a:off x="159862" y="4498940"/>
            <a:ext cx="3108960" cy="523220"/>
          </a:xfrm>
          <a:prstGeom prst="rect">
            <a:avLst/>
          </a:prstGeom>
          <a:noFill/>
        </p:spPr>
        <p:txBody>
          <a:bodyPr wrap="square" rtlCol="0">
            <a:spAutoFit/>
          </a:bodyPr>
          <a:lstStyle/>
          <a:p>
            <a:pPr algn="ctr"/>
            <a:r>
              <a:rPr lang="en-US" sz="2800" b="1" dirty="0"/>
              <a:t>virus</a:t>
            </a:r>
          </a:p>
        </p:txBody>
      </p:sp>
      <p:sp>
        <p:nvSpPr>
          <p:cNvPr id="23" name="TextBox 22">
            <a:extLst>
              <a:ext uri="{FF2B5EF4-FFF2-40B4-BE49-F238E27FC236}">
                <a16:creationId xmlns:a16="http://schemas.microsoft.com/office/drawing/2014/main" id="{05B8F8A8-BC47-4646-998B-13ED7BFDEBFB}"/>
              </a:ext>
            </a:extLst>
          </p:cNvPr>
          <p:cNvSpPr txBox="1"/>
          <p:nvPr/>
        </p:nvSpPr>
        <p:spPr>
          <a:xfrm>
            <a:off x="159862" y="1565153"/>
            <a:ext cx="3108960" cy="523220"/>
          </a:xfrm>
          <a:prstGeom prst="rect">
            <a:avLst/>
          </a:prstGeom>
          <a:noFill/>
        </p:spPr>
        <p:txBody>
          <a:bodyPr wrap="square" rtlCol="0">
            <a:spAutoFit/>
          </a:bodyPr>
          <a:lstStyle/>
          <a:p>
            <a:pPr algn="ctr"/>
            <a:r>
              <a:rPr lang="en-US" sz="2800" b="1" dirty="0"/>
              <a:t>endemic</a:t>
            </a:r>
          </a:p>
        </p:txBody>
      </p:sp>
      <p:sp>
        <p:nvSpPr>
          <p:cNvPr id="24" name="TextBox 23">
            <a:extLst>
              <a:ext uri="{FF2B5EF4-FFF2-40B4-BE49-F238E27FC236}">
                <a16:creationId xmlns:a16="http://schemas.microsoft.com/office/drawing/2014/main" id="{A3CFAB8F-15ED-4FD5-98C7-75EA0847AEF7}"/>
              </a:ext>
            </a:extLst>
          </p:cNvPr>
          <p:cNvSpPr txBox="1"/>
          <p:nvPr/>
        </p:nvSpPr>
        <p:spPr>
          <a:xfrm>
            <a:off x="159862" y="3033053"/>
            <a:ext cx="3108960" cy="521207"/>
          </a:xfrm>
          <a:prstGeom prst="rect">
            <a:avLst/>
          </a:prstGeom>
          <a:noFill/>
        </p:spPr>
        <p:txBody>
          <a:bodyPr wrap="square" rtlCol="0">
            <a:spAutoFit/>
          </a:bodyPr>
          <a:lstStyle/>
          <a:p>
            <a:pPr algn="ctr"/>
            <a:r>
              <a:rPr lang="en-US" sz="2800" b="1" dirty="0"/>
              <a:t>paralysis</a:t>
            </a:r>
          </a:p>
        </p:txBody>
      </p:sp>
      <p:pic>
        <p:nvPicPr>
          <p:cNvPr id="26" name="Picture 25" descr="Logo&#10;&#10;Description automatically generated">
            <a:extLst>
              <a:ext uri="{FF2B5EF4-FFF2-40B4-BE49-F238E27FC236}">
                <a16:creationId xmlns:a16="http://schemas.microsoft.com/office/drawing/2014/main" id="{C84AD757-F4C7-4DE5-BBA2-52247BED846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959178" y="6116412"/>
            <a:ext cx="1269876" cy="738115"/>
          </a:xfrm>
          <a:prstGeom prst="rect">
            <a:avLst/>
          </a:prstGeom>
        </p:spPr>
      </p:pic>
    </p:spTree>
    <p:extLst>
      <p:ext uri="{BB962C8B-B14F-4D97-AF65-F5344CB8AC3E}">
        <p14:creationId xmlns:p14="http://schemas.microsoft.com/office/powerpoint/2010/main" val="299028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5E-6 3.7037E-7 L 0.29323 -0.22801 " pathEditMode="relative" rAng="0" ptsTypes="AA">
                                      <p:cBhvr>
                                        <p:cTn id="6" dur="2000" fill="hold"/>
                                        <p:tgtEl>
                                          <p:spTgt spid="19"/>
                                        </p:tgtEl>
                                        <p:attrNameLst>
                                          <p:attrName>ppt_x</p:attrName>
                                          <p:attrName>ppt_y</p:attrName>
                                        </p:attrNameLst>
                                      </p:cBhvr>
                                      <p:rCtr x="14661" y="-11412"/>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3.95833E-6 -4.81481E-6 L 0.29128 -0.26203 " pathEditMode="relative" rAng="0" ptsTypes="AA">
                                      <p:cBhvr>
                                        <p:cTn id="10" dur="2000" fill="hold"/>
                                        <p:tgtEl>
                                          <p:spTgt spid="20"/>
                                        </p:tgtEl>
                                        <p:attrNameLst>
                                          <p:attrName>ppt_x</p:attrName>
                                          <p:attrName>ppt_y</p:attrName>
                                        </p:attrNameLst>
                                      </p:cBhvr>
                                      <p:rCtr x="14557" y="-13102"/>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5E-6 -2.96296E-6 L 0.29323 -0.20185 " pathEditMode="relative" rAng="0" ptsTypes="AA">
                                      <p:cBhvr>
                                        <p:cTn id="14" dur="2000" fill="hold"/>
                                        <p:tgtEl>
                                          <p:spTgt spid="22"/>
                                        </p:tgtEl>
                                        <p:attrNameLst>
                                          <p:attrName>ppt_x</p:attrName>
                                          <p:attrName>ppt_y</p:attrName>
                                        </p:attrNameLst>
                                      </p:cBhvr>
                                      <p:rCtr x="14661" y="-10093"/>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5E-6 4.81481E-6 L 0.29323 0.40625 " pathEditMode="relative" rAng="0" ptsTypes="AA">
                                      <p:cBhvr>
                                        <p:cTn id="18" dur="2000" fill="hold"/>
                                        <p:tgtEl>
                                          <p:spTgt spid="23"/>
                                        </p:tgtEl>
                                        <p:attrNameLst>
                                          <p:attrName>ppt_x</p:attrName>
                                          <p:attrName>ppt_y</p:attrName>
                                        </p:attrNameLst>
                                      </p:cBhvr>
                                      <p:rCtr x="14661" y="20301"/>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5E-6 -4.07407E-6 L 0.29232 0.36806 " pathEditMode="relative" rAng="0" ptsTypes="AA">
                                      <p:cBhvr>
                                        <p:cTn id="22" dur="2000" fill="hold"/>
                                        <p:tgtEl>
                                          <p:spTgt spid="24"/>
                                        </p:tgtEl>
                                        <p:attrNameLst>
                                          <p:attrName>ppt_x</p:attrName>
                                          <p:attrName>ppt_y</p:attrName>
                                        </p:attrNameLst>
                                      </p:cBhvr>
                                      <p:rCtr x="14609" y="1840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2" grpId="0"/>
      <p:bldP spid="23" grpId="0"/>
      <p:bldP spid="2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0DCEEEA-6FE7-4541-9EB2-EF754066E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03A72D00-0CA4-4A88-86CE-B1FB393C5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DE0EE2E-C8DF-4E4F-B8BA-E46EFA47BC2B}"/>
              </a:ext>
            </a:extLst>
          </p:cNvPr>
          <p:cNvSpPr>
            <a:spLocks noGrp="1"/>
          </p:cNvSpPr>
          <p:nvPr>
            <p:ph type="title"/>
          </p:nvPr>
        </p:nvSpPr>
        <p:spPr>
          <a:xfrm>
            <a:off x="252919" y="1123837"/>
            <a:ext cx="2947482" cy="4601183"/>
          </a:xfrm>
        </p:spPr>
        <p:txBody>
          <a:bodyPr vert="horz" lIns="91440" tIns="45720" rIns="91440" bIns="45720" rtlCol="0" anchor="ctr">
            <a:normAutofit/>
          </a:bodyPr>
          <a:lstStyle/>
          <a:p>
            <a:r>
              <a:rPr lang="en-US" dirty="0"/>
              <a:t>Understanding Polio</a:t>
            </a:r>
          </a:p>
        </p:txBody>
      </p:sp>
      <p:sp>
        <p:nvSpPr>
          <p:cNvPr id="3" name="Content Placeholder 2">
            <a:extLst>
              <a:ext uri="{FF2B5EF4-FFF2-40B4-BE49-F238E27FC236}">
                <a16:creationId xmlns:a16="http://schemas.microsoft.com/office/drawing/2014/main" id="{A265044F-184D-9446-9AB8-6F52D76FA076}"/>
              </a:ext>
            </a:extLst>
          </p:cNvPr>
          <p:cNvSpPr>
            <a:spLocks noGrp="1"/>
          </p:cNvSpPr>
          <p:nvPr>
            <p:ph sz="half" idx="1"/>
          </p:nvPr>
        </p:nvSpPr>
        <p:spPr>
          <a:xfrm>
            <a:off x="3812669" y="758952"/>
            <a:ext cx="7685063" cy="5330952"/>
          </a:xfrm>
        </p:spPr>
        <p:txBody>
          <a:bodyPr vert="horz" lIns="91440" tIns="45720" rIns="91440" bIns="45720" rtlCol="0" anchor="ctr">
            <a:normAutofit lnSpcReduction="10000"/>
          </a:bodyPr>
          <a:lstStyle/>
          <a:p>
            <a:r>
              <a:rPr lang="en-US" sz="2600" dirty="0"/>
              <a:t>Polio (aka poliomyelitis) is:</a:t>
            </a:r>
          </a:p>
          <a:p>
            <a:pPr lvl="1"/>
            <a:r>
              <a:rPr lang="en-US" sz="2400" dirty="0"/>
              <a:t>a disabling and life-threatening disease</a:t>
            </a:r>
          </a:p>
          <a:p>
            <a:pPr lvl="1"/>
            <a:r>
              <a:rPr lang="en-US" sz="2400" dirty="0"/>
              <a:t>caused by the poliovirus</a:t>
            </a:r>
          </a:p>
          <a:p>
            <a:pPr marL="502920" lvl="1" indent="0">
              <a:buNone/>
            </a:pPr>
            <a:endParaRPr lang="en-US" sz="2400" dirty="0"/>
          </a:p>
          <a:p>
            <a:r>
              <a:rPr lang="en-US" sz="2600" dirty="0"/>
              <a:t>Polio can be spread through:</a:t>
            </a:r>
          </a:p>
          <a:p>
            <a:pPr lvl="1"/>
            <a:r>
              <a:rPr lang="en-US" sz="2400" dirty="0"/>
              <a:t>Contact with the feces (poop) of an infected person</a:t>
            </a:r>
          </a:p>
          <a:p>
            <a:pPr lvl="1"/>
            <a:r>
              <a:rPr lang="en-US" sz="2400" dirty="0"/>
              <a:t>Droplets from a sneeze or cough of an infected person</a:t>
            </a:r>
          </a:p>
          <a:p>
            <a:pPr lvl="1"/>
            <a:r>
              <a:rPr lang="en-US" sz="2400" dirty="0"/>
              <a:t>People who are infected even without symptoms </a:t>
            </a:r>
          </a:p>
          <a:p>
            <a:pPr lvl="1"/>
            <a:endParaRPr lang="en-US" sz="2400" dirty="0"/>
          </a:p>
          <a:p>
            <a:r>
              <a:rPr lang="en-US" sz="2600" dirty="0"/>
              <a:t>Symptoms of Infection:</a:t>
            </a:r>
          </a:p>
          <a:p>
            <a:pPr lvl="1"/>
            <a:r>
              <a:rPr lang="en-US" sz="2400" dirty="0"/>
              <a:t>1 out of 4: flu-like symptoms (sore throat, fever)</a:t>
            </a:r>
          </a:p>
          <a:p>
            <a:pPr lvl="1"/>
            <a:r>
              <a:rPr lang="en-US" sz="2400" dirty="0"/>
              <a:t>1 out of 25: meningitis infection of brain or spinal cord</a:t>
            </a:r>
          </a:p>
          <a:p>
            <a:pPr lvl="1"/>
            <a:r>
              <a:rPr lang="en-US" sz="2400" dirty="0"/>
              <a:t>1 out of 200: paralysis/weakness in arms, legs, or both</a:t>
            </a:r>
          </a:p>
        </p:txBody>
      </p:sp>
      <p:pic>
        <p:nvPicPr>
          <p:cNvPr id="16" name="Picture 15" descr="Logo&#10;&#10;Description automatically generated">
            <a:extLst>
              <a:ext uri="{FF2B5EF4-FFF2-40B4-BE49-F238E27FC236}">
                <a16:creationId xmlns:a16="http://schemas.microsoft.com/office/drawing/2014/main" id="{79545CF3-DE89-A24E-9744-DA4A9F2D6E9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7" name="Picture 16" descr="A picture containing logo&#10;&#10;Description automatically generated">
            <a:extLst>
              <a:ext uri="{FF2B5EF4-FFF2-40B4-BE49-F238E27FC236}">
                <a16:creationId xmlns:a16="http://schemas.microsoft.com/office/drawing/2014/main" id="{1C5132D5-1B36-9546-A9B1-CB0BA430C4A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8" name="Picture 7" descr="This transmission electron microscopic (TEM), negative stain image, reveals some of the ultrastructural features exhibited by a grouping of icosahedral-shaped polio virus particle. CDC/ J. J. Esposito; F. A. Murphy, 1971">
            <a:extLst>
              <a:ext uri="{FF2B5EF4-FFF2-40B4-BE49-F238E27FC236}">
                <a16:creationId xmlns:a16="http://schemas.microsoft.com/office/drawing/2014/main" id="{2F77D0D4-B961-4D05-8A66-8B5EEF6DED67}"/>
              </a:ext>
            </a:extLst>
          </p:cNvPr>
          <p:cNvPicPr/>
          <p:nvPr/>
        </p:nvPicPr>
        <p:blipFill>
          <a:blip r:embed="rId6" cstate="screen">
            <a:extLst>
              <a:ext uri="{28A0092B-C50C-407E-A947-70E740481C1C}">
                <a14:useLocalDpi xmlns:a14="http://schemas.microsoft.com/office/drawing/2010/main"/>
              </a:ext>
            </a:extLst>
          </a:blip>
          <a:stretch>
            <a:fillRect/>
          </a:stretch>
        </p:blipFill>
        <p:spPr>
          <a:xfrm>
            <a:off x="9707667" y="508211"/>
            <a:ext cx="1790065" cy="174371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489485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7376389" cy="5120640"/>
          </a:xfrm>
        </p:spPr>
        <p:txBody>
          <a:bodyPr>
            <a:normAutofit/>
          </a:bodyPr>
          <a:lstStyle/>
          <a:p>
            <a:pPr marL="342900" marR="0" lvl="0" indent="-342900">
              <a:lnSpc>
                <a:spcPct val="130000"/>
              </a:lnSpc>
              <a:spcBef>
                <a:spcPts val="200"/>
              </a:spcBef>
              <a:spcAft>
                <a:spcPts val="0"/>
              </a:spcAft>
              <a:buFont typeface="+mj-lt"/>
              <a:buAutoNum type="arabicPeriod"/>
              <a:tabLst>
                <a:tab pos="228600" algn="l"/>
                <a:tab pos="228600" algn="l"/>
                <a:tab pos="285750" algn="l"/>
              </a:tabLst>
            </a:pPr>
            <a:r>
              <a:rPr lang="en-US" sz="2400" dirty="0">
                <a:effectLst/>
                <a:latin typeface="Corbel" panose="020B0503020204020204" pitchFamily="34" charset="0"/>
                <a:ea typeface="Century Gothic" panose="020B0502020202020204" pitchFamily="34" charset="0"/>
                <a:cs typeface="Segoe UI" panose="020B0502040204020203" pitchFamily="34" charset="0"/>
              </a:rPr>
              <a:t>How does the poliovirus’s choice of host make it an easy target for </a:t>
            </a:r>
            <a:r>
              <a:rPr lang="en-US" sz="2400" b="1" dirty="0">
                <a:solidFill>
                  <a:schemeClr val="tx1"/>
                </a:solidFill>
                <a:effectLst/>
                <a:latin typeface="Corbel" panose="020B0503020204020204" pitchFamily="34" charset="0"/>
                <a:ea typeface="Century Gothic" panose="020B0502020202020204" pitchFamily="34" charset="0"/>
                <a:cs typeface="Segoe UI" panose="020B0502040204020203" pitchFamily="34" charset="0"/>
              </a:rPr>
              <a:t>eradication</a:t>
            </a:r>
            <a:r>
              <a:rPr lang="en-US" sz="2400" dirty="0">
                <a:effectLst/>
                <a:latin typeface="Corbel" panose="020B0503020204020204" pitchFamily="34" charset="0"/>
                <a:ea typeface="Century Gothic" panose="020B0502020202020204" pitchFamily="34" charset="0"/>
                <a:cs typeface="Segoe UI" panose="020B0502040204020203" pitchFamily="34" charset="0"/>
              </a:rPr>
              <a:t>? </a:t>
            </a:r>
          </a:p>
          <a:p>
            <a:pPr marL="342900" marR="0" lvl="0" indent="-342900">
              <a:lnSpc>
                <a:spcPct val="130000"/>
              </a:lnSpc>
              <a:spcBef>
                <a:spcPts val="0"/>
              </a:spcBef>
              <a:spcAft>
                <a:spcPts val="0"/>
              </a:spcAft>
              <a:buFont typeface="+mj-lt"/>
              <a:buAutoNum type="arabicPeriod"/>
              <a:tabLst>
                <a:tab pos="228600" algn="l"/>
                <a:tab pos="228600" algn="l"/>
                <a:tab pos="285750" algn="l"/>
              </a:tabLst>
            </a:pPr>
            <a:r>
              <a:rPr lang="en-US" sz="2400" dirty="0">
                <a:effectLst/>
                <a:latin typeface="Corbel" panose="020B0503020204020204" pitchFamily="34" charset="0"/>
                <a:ea typeface="Century Gothic" panose="020B0502020202020204" pitchFamily="34" charset="0"/>
                <a:cs typeface="Segoe UI" panose="020B0502040204020203" pitchFamily="34" charset="0"/>
              </a:rPr>
              <a:t>What jobs and skills would be needed to stop a disease from spreading?</a:t>
            </a:r>
          </a:p>
          <a:p>
            <a:pPr marL="342900" marR="0" lvl="0" indent="-342900">
              <a:lnSpc>
                <a:spcPct val="130000"/>
              </a:lnSpc>
              <a:spcBef>
                <a:spcPts val="0"/>
              </a:spcBef>
              <a:spcAft>
                <a:spcPts val="1800"/>
              </a:spcAft>
              <a:buFont typeface="+mj-lt"/>
              <a:buAutoNum type="arabicPeriod"/>
              <a:tabLst>
                <a:tab pos="228600" algn="l"/>
                <a:tab pos="228600" algn="l"/>
                <a:tab pos="285750" algn="l"/>
              </a:tabLst>
            </a:pPr>
            <a:r>
              <a:rPr lang="en-US" sz="2400" dirty="0">
                <a:effectLst/>
                <a:latin typeface="Corbel" panose="020B0503020204020204" pitchFamily="34" charset="0"/>
                <a:ea typeface="Century Gothic" panose="020B0502020202020204" pitchFamily="34" charset="0"/>
                <a:cs typeface="Segoe UI" panose="020B0502040204020203" pitchFamily="34" charset="0"/>
              </a:rPr>
              <a:t>Polio mainly affects children. How does that affect the public’s interest in stopping the spread of the poliovirus?</a:t>
            </a:r>
          </a:p>
        </p:txBody>
      </p:sp>
      <p:pic>
        <p:nvPicPr>
          <p:cNvPr id="13" name="Picture 12" descr="A picture containing animal&#10;&#10;Description automatically generated">
            <a:extLst>
              <a:ext uri="{FF2B5EF4-FFF2-40B4-BE49-F238E27FC236}">
                <a16:creationId xmlns:a16="http://schemas.microsoft.com/office/drawing/2014/main" id="{E5658229-5B7F-C348-BF55-532D86DA4295}"/>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17" name="Picture 16" descr="Logo&#10;&#10;Description automatically generated">
            <a:extLst>
              <a:ext uri="{FF2B5EF4-FFF2-40B4-BE49-F238E27FC236}">
                <a16:creationId xmlns:a16="http://schemas.microsoft.com/office/drawing/2014/main" id="{5CDE985F-A56D-4C43-A844-54477E63E58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21" name="Picture 20" descr="A picture containing logo&#10;&#10;Description automatically generated">
            <a:extLst>
              <a:ext uri="{FF2B5EF4-FFF2-40B4-BE49-F238E27FC236}">
                <a16:creationId xmlns:a16="http://schemas.microsoft.com/office/drawing/2014/main" id="{E80AEC62-D141-5940-A5FF-47AD51B515CE}"/>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628078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Polio and  CDC</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4" y="833882"/>
            <a:ext cx="5406872" cy="5272349"/>
          </a:xfrm>
        </p:spPr>
        <p:txBody>
          <a:bodyPr anchor="t">
            <a:normAutofit/>
          </a:bodyPr>
          <a:lstStyle/>
          <a:p>
            <a:r>
              <a:rPr lang="en-US" sz="2600" dirty="0"/>
              <a:t>Inactivated polio vaccine (IPV)</a:t>
            </a:r>
          </a:p>
          <a:p>
            <a:pPr lvl="1"/>
            <a:r>
              <a:rPr lang="en-US" sz="2400" dirty="0"/>
              <a:t>Developed by Jonas Salk in 1950s</a:t>
            </a:r>
          </a:p>
          <a:p>
            <a:pPr lvl="1"/>
            <a:r>
              <a:rPr lang="en-US" sz="2400" dirty="0"/>
              <a:t>Uses killed poliovirus</a:t>
            </a:r>
          </a:p>
          <a:p>
            <a:pPr lvl="1"/>
            <a:r>
              <a:rPr lang="en-US" sz="2400" dirty="0"/>
              <a:t>Given through injection</a:t>
            </a:r>
          </a:p>
          <a:p>
            <a:pPr lvl="1"/>
            <a:r>
              <a:rPr lang="en-US" sz="2400" dirty="0"/>
              <a:t>U.S. only uses IPV for safety reasons</a:t>
            </a:r>
          </a:p>
          <a:p>
            <a:pPr lvl="1"/>
            <a:endParaRPr lang="en-US" sz="2400" dirty="0"/>
          </a:p>
          <a:p>
            <a:r>
              <a:rPr lang="en-US" sz="2600" dirty="0"/>
              <a:t>Oral polio vaccine (OPV)</a:t>
            </a:r>
          </a:p>
          <a:p>
            <a:pPr lvl="1"/>
            <a:r>
              <a:rPr lang="en-US" sz="2400" dirty="0"/>
              <a:t>Developed by Albert Sabin in 1960</a:t>
            </a:r>
          </a:p>
          <a:p>
            <a:pPr lvl="1"/>
            <a:r>
              <a:rPr lang="en-US" sz="2400" dirty="0"/>
              <a:t>Uses weakened live virus</a:t>
            </a:r>
          </a:p>
          <a:p>
            <a:pPr lvl="1"/>
            <a:r>
              <a:rPr lang="en-US" sz="2400" dirty="0"/>
              <a:t>Given as drops in the mouth</a:t>
            </a:r>
          </a:p>
          <a:p>
            <a:pPr lvl="1"/>
            <a:r>
              <a:rPr lang="en-US" sz="2400" dirty="0"/>
              <a:t>OPV preferred in places where administration is difficult, particularly remote places</a:t>
            </a:r>
          </a:p>
        </p:txBody>
      </p:sp>
      <p:pic>
        <p:nvPicPr>
          <p:cNvPr id="8" name="Picture 7" descr="Logo&#10;&#10;Description automatically generated">
            <a:extLst>
              <a:ext uri="{FF2B5EF4-FFF2-40B4-BE49-F238E27FC236}">
                <a16:creationId xmlns:a16="http://schemas.microsoft.com/office/drawing/2014/main" id="{0B64900D-A9A5-0742-9D7D-9A9BA9AA528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83B3023B-8D68-CB4F-8CB6-ECD1FD32B6C0}"/>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6" name="Picture 5" descr="This photograph depicted Pakistani Field Epidemiology Training Program (FETP) 2nd cohort resident, Dr. Muhammad Dawood Kasi, as he was in the process of administering oral polio vaccine (OPV) to unvaccinated school children, in the district of Quetta, in Baluchistan, Pakistan, during the July, 2011, polio campaign. Here, you see Dr. Kasi supporting a Pakistani girls head, as he dropped the OPV into her open mouth, while the rest of the group looked on. The FETP trains workers on the ground to help countries build sustainable capacity for detecting and responding to health threats. The program develops in-country expertise so that disease outbreaks can be detected locally and prevented from spreading. 2011, CDC/Tamkeen Ghafoor, Pakistan">
            <a:extLst>
              <a:ext uri="{FF2B5EF4-FFF2-40B4-BE49-F238E27FC236}">
                <a16:creationId xmlns:a16="http://schemas.microsoft.com/office/drawing/2014/main" id="{E19F8962-09DB-4E8A-B203-E25E842C51B3}"/>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bwMode="auto">
          <a:xfrm>
            <a:off x="9109526" y="3367312"/>
            <a:ext cx="2560320" cy="2641601"/>
          </a:xfrm>
          <a:prstGeom prst="rect">
            <a:avLst/>
          </a:prstGeom>
          <a:ln>
            <a:noFill/>
          </a:ln>
          <a:effectLst>
            <a:outerShdw blurRad="50800" dist="38100" dir="2700000" algn="tl" rotWithShape="0">
              <a:prstClr val="black">
                <a:alpha val="40000"/>
              </a:prstClr>
            </a:outerShdw>
          </a:effectLst>
          <a:extLst>
            <a:ext uri="{53640926-AAD7-44D8-BBD7-CCE9431645EC}">
              <a14:shadowObscured xmlns:a14="http://schemas.microsoft.com/office/drawing/2010/main"/>
            </a:ext>
          </a:extLst>
        </p:spPr>
      </p:pic>
      <p:pic>
        <p:nvPicPr>
          <p:cNvPr id="1026" name="Picture 2" descr="A member of the 46th Medical Company inoculates a child with a polio and  tuberculosis vaccine during the AHUAS TARA II (BIG PINE) operation - U.S.  National Archives &amp;amp; DVIDS Public Domain">
            <a:extLst>
              <a:ext uri="{FF2B5EF4-FFF2-40B4-BE49-F238E27FC236}">
                <a16:creationId xmlns:a16="http://schemas.microsoft.com/office/drawing/2014/main" id="{4C35D222-AC7C-4FDB-B04E-02C1682ADAE8}"/>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a:stretch/>
        </p:blipFill>
        <p:spPr bwMode="auto">
          <a:xfrm>
            <a:off x="9109526" y="635861"/>
            <a:ext cx="2560320" cy="2451370"/>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8045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A History of Protecting America: The Epidemic Intelligence Service | CDC  Foundation">
            <a:extLst>
              <a:ext uri="{FF2B5EF4-FFF2-40B4-BE49-F238E27FC236}">
                <a16:creationId xmlns:a16="http://schemas.microsoft.com/office/drawing/2014/main" id="{9C0AB270-B1DE-4A8C-A683-330D66DE919C}"/>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985829" y="167507"/>
            <a:ext cx="1456004" cy="191265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3" y="566056"/>
            <a:ext cx="8184547" cy="5540175"/>
          </a:xfrm>
        </p:spPr>
        <p:txBody>
          <a:bodyPr anchor="t">
            <a:normAutofit/>
          </a:bodyPr>
          <a:lstStyle/>
          <a:p>
            <a:r>
              <a:rPr lang="en-US" sz="2600" dirty="0"/>
              <a:t>In 1955, CDC Epidemic Intelligence Service</a:t>
            </a:r>
            <a:br>
              <a:rPr lang="en-US" sz="2600" dirty="0"/>
            </a:br>
            <a:r>
              <a:rPr lang="en-US" sz="2600" dirty="0"/>
              <a:t>(EIS) Officers responded to an incident at </a:t>
            </a:r>
            <a:br>
              <a:rPr lang="en-US" sz="2600" dirty="0"/>
            </a:br>
            <a:r>
              <a:rPr lang="en-US" sz="2600" dirty="0"/>
              <a:t>Cutter Laboratories where 40,000 children</a:t>
            </a:r>
            <a:br>
              <a:rPr lang="en-US" sz="2600" dirty="0"/>
            </a:br>
            <a:r>
              <a:rPr lang="en-US" sz="2600" dirty="0"/>
              <a:t>being accidentally injected with live poliovirus</a:t>
            </a:r>
          </a:p>
          <a:p>
            <a:pPr lvl="1"/>
            <a:r>
              <a:rPr lang="en-US" sz="2400" dirty="0"/>
              <a:t>260 children were paralyzed</a:t>
            </a:r>
          </a:p>
          <a:p>
            <a:pPr lvl="1"/>
            <a:r>
              <a:rPr lang="en-US" sz="2400" dirty="0"/>
              <a:t>10 children were killed</a:t>
            </a:r>
          </a:p>
          <a:p>
            <a:pPr lvl="1"/>
            <a:r>
              <a:rPr lang="en-US" sz="2400" dirty="0"/>
              <a:t>Led to increased vaccine safety regulations</a:t>
            </a:r>
          </a:p>
          <a:p>
            <a:pPr lvl="1"/>
            <a:endParaRPr lang="en-US" sz="2400" dirty="0"/>
          </a:p>
          <a:p>
            <a:r>
              <a:rPr lang="en-US" sz="2600" dirty="0"/>
              <a:t>CDC partnering with other agencies through Global Polio Eradication Initiative (GPEI) to eradicate polio globally</a:t>
            </a:r>
          </a:p>
          <a:p>
            <a:pPr lvl="1"/>
            <a:r>
              <a:rPr lang="en-US" sz="2400" dirty="0"/>
              <a:t>Cases of polio down over 99% globally</a:t>
            </a:r>
          </a:p>
          <a:p>
            <a:pPr lvl="1"/>
            <a:r>
              <a:rPr lang="en-US" sz="2400" dirty="0"/>
              <a:t>Last endemic case in U.S. was in 1979</a:t>
            </a:r>
          </a:p>
          <a:p>
            <a:pPr lvl="1"/>
            <a:r>
              <a:rPr lang="en-US" sz="2400" dirty="0"/>
              <a:t>Polio only endemic in Pakistan and Afghanistan</a:t>
            </a:r>
          </a:p>
        </p:txBody>
      </p:sp>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Polio and  CDC</a:t>
            </a:r>
          </a:p>
        </p:txBody>
      </p:sp>
      <p:pic>
        <p:nvPicPr>
          <p:cNvPr id="8" name="Picture 7" descr="Logo&#10;&#10;Description automatically generated">
            <a:extLst>
              <a:ext uri="{FF2B5EF4-FFF2-40B4-BE49-F238E27FC236}">
                <a16:creationId xmlns:a16="http://schemas.microsoft.com/office/drawing/2014/main" id="{0B64900D-A9A5-0742-9D7D-9A9BA9AA5286}"/>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83B3023B-8D68-CB4F-8CB6-ECD1FD32B6C0}"/>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2050" name="Picture 2" descr="GPEI">
            <a:extLst>
              <a:ext uri="{FF2B5EF4-FFF2-40B4-BE49-F238E27FC236}">
                <a16:creationId xmlns:a16="http://schemas.microsoft.com/office/drawing/2014/main" id="{79721859-73F6-45A1-AE8B-EABFD56F770C}"/>
              </a:ext>
            </a:extLst>
          </p:cNvPr>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5234666" y="5826620"/>
            <a:ext cx="4613447" cy="8559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100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7212266" cy="5120640"/>
          </a:xfrm>
        </p:spPr>
        <p:txBody>
          <a:bodyPr>
            <a:normAutofit/>
          </a:bodyPr>
          <a:lstStyle/>
          <a:p>
            <a:pPr marL="342900" marR="0" lvl="0" indent="-342900">
              <a:lnSpc>
                <a:spcPct val="130000"/>
              </a:lnSpc>
              <a:spcBef>
                <a:spcPts val="200"/>
              </a:spcBef>
              <a:spcAft>
                <a:spcPts val="0"/>
              </a:spcAft>
              <a:buFont typeface="+mj-lt"/>
              <a:buAutoNum type="arabicPeriod"/>
              <a:tabLst>
                <a:tab pos="228600" algn="l"/>
                <a:tab pos="457200" algn="l"/>
              </a:tabLst>
            </a:pPr>
            <a:r>
              <a:rPr lang="en-US" sz="2400" dirty="0">
                <a:effectLst/>
                <a:latin typeface="Corbel" panose="020B0503020204020204" pitchFamily="34" charset="0"/>
                <a:ea typeface="Century Gothic" panose="020B0502020202020204" pitchFamily="34" charset="0"/>
                <a:cs typeface="Segoe UI" panose="020B0502040204020203" pitchFamily="34" charset="0"/>
              </a:rPr>
              <a:t>Why might people be reluctant to be </a:t>
            </a:r>
            <a:r>
              <a:rPr lang="en-US" sz="2400" b="1" dirty="0">
                <a:solidFill>
                  <a:schemeClr val="tx1"/>
                </a:solidFill>
                <a:effectLst/>
                <a:latin typeface="Corbel" panose="020B0503020204020204" pitchFamily="34" charset="0"/>
                <a:ea typeface="Century Gothic" panose="020B0502020202020204" pitchFamily="34" charset="0"/>
                <a:cs typeface="Segoe UI" panose="020B0502040204020203" pitchFamily="34" charset="0"/>
              </a:rPr>
              <a:t>vaccinated</a:t>
            </a:r>
            <a:r>
              <a:rPr lang="en-US" sz="2400" dirty="0">
                <a:effectLst/>
                <a:latin typeface="Corbel" panose="020B0503020204020204" pitchFamily="34" charset="0"/>
                <a:ea typeface="Century Gothic" panose="020B0502020202020204" pitchFamily="34" charset="0"/>
                <a:cs typeface="Segoe UI" panose="020B0502040204020203" pitchFamily="34" charset="0"/>
              </a:rPr>
              <a:t>?</a:t>
            </a:r>
          </a:p>
          <a:p>
            <a:pPr marL="342900" marR="0" lvl="0" indent="-342900">
              <a:lnSpc>
                <a:spcPct val="130000"/>
              </a:lnSpc>
              <a:spcBef>
                <a:spcPts val="0"/>
              </a:spcBef>
              <a:spcAft>
                <a:spcPts val="0"/>
              </a:spcAft>
              <a:buFont typeface="+mj-lt"/>
              <a:buAutoNum type="arabicPeriod"/>
              <a:tabLst>
                <a:tab pos="228600" algn="l"/>
                <a:tab pos="457200" algn="l"/>
              </a:tabLst>
            </a:pPr>
            <a:r>
              <a:rPr lang="en-US" sz="2400" dirty="0">
                <a:effectLst/>
                <a:latin typeface="Corbel" panose="020B0503020204020204" pitchFamily="34" charset="0"/>
                <a:ea typeface="Century Gothic" panose="020B0502020202020204" pitchFamily="34" charset="0"/>
                <a:cs typeface="Segoe UI" panose="020B0502040204020203" pitchFamily="34" charset="0"/>
              </a:rPr>
              <a:t>How many years have passed since the disease was </a:t>
            </a:r>
            <a:r>
              <a:rPr lang="en-US" sz="2400" b="1" dirty="0">
                <a:solidFill>
                  <a:schemeClr val="tx1"/>
                </a:solidFill>
                <a:effectLst/>
                <a:latin typeface="Corbel" panose="020B0503020204020204" pitchFamily="34" charset="0"/>
                <a:ea typeface="Century Gothic" panose="020B0502020202020204" pitchFamily="34" charset="0"/>
                <a:cs typeface="Segoe UI" panose="020B0502040204020203" pitchFamily="34" charset="0"/>
              </a:rPr>
              <a:t>endemic</a:t>
            </a:r>
            <a:r>
              <a:rPr lang="en-US" sz="2400" dirty="0">
                <a:solidFill>
                  <a:srgbClr val="0A3A83"/>
                </a:solidFill>
                <a:effectLst/>
                <a:latin typeface="Corbel" panose="020B0503020204020204" pitchFamily="34" charset="0"/>
                <a:ea typeface="Century Gothic" panose="020B0502020202020204" pitchFamily="34" charset="0"/>
                <a:cs typeface="Segoe UI" panose="020B0502040204020203" pitchFamily="34" charset="0"/>
              </a:rPr>
              <a:t> </a:t>
            </a:r>
            <a:r>
              <a:rPr lang="en-US" sz="2400" dirty="0">
                <a:effectLst/>
                <a:latin typeface="Corbel" panose="020B0503020204020204" pitchFamily="34" charset="0"/>
                <a:ea typeface="Century Gothic" panose="020B0502020202020204" pitchFamily="34" charset="0"/>
                <a:cs typeface="Segoe UI" panose="020B0502040204020203" pitchFamily="34" charset="0"/>
              </a:rPr>
              <a:t>in the U.S.?</a:t>
            </a:r>
          </a:p>
          <a:p>
            <a:pPr marL="342900" marR="0" lvl="0" indent="-342900">
              <a:lnSpc>
                <a:spcPct val="130000"/>
              </a:lnSpc>
              <a:spcBef>
                <a:spcPts val="0"/>
              </a:spcBef>
              <a:spcAft>
                <a:spcPts val="1800"/>
              </a:spcAft>
              <a:buFont typeface="+mj-lt"/>
              <a:buAutoNum type="arabicPeriod"/>
              <a:tabLst>
                <a:tab pos="228600" algn="l"/>
                <a:tab pos="457200" algn="l"/>
              </a:tabLst>
            </a:pPr>
            <a:r>
              <a:rPr lang="en-US" sz="2400" dirty="0">
                <a:effectLst/>
                <a:latin typeface="Corbel" panose="020B0503020204020204" pitchFamily="34" charset="0"/>
                <a:ea typeface="Century Gothic" panose="020B0502020202020204" pitchFamily="34" charset="0"/>
                <a:cs typeface="Segoe UI" panose="020B0502040204020203" pitchFamily="34" charset="0"/>
              </a:rPr>
              <a:t>How does </a:t>
            </a:r>
            <a:r>
              <a:rPr lang="en-US" sz="2400" b="1" dirty="0">
                <a:solidFill>
                  <a:schemeClr val="tx1"/>
                </a:solidFill>
                <a:effectLst/>
                <a:latin typeface="Corbel" panose="020B0503020204020204" pitchFamily="34" charset="0"/>
                <a:ea typeface="Century Gothic" panose="020B0502020202020204" pitchFamily="34" charset="0"/>
                <a:cs typeface="Segoe UI" panose="020B0502040204020203" pitchFamily="34" charset="0"/>
              </a:rPr>
              <a:t>vaccination</a:t>
            </a:r>
            <a:r>
              <a:rPr lang="en-US" sz="2400" dirty="0">
                <a:effectLst/>
                <a:latin typeface="Corbel" panose="020B0503020204020204" pitchFamily="34" charset="0"/>
                <a:ea typeface="Century Gothic" panose="020B0502020202020204" pitchFamily="34" charset="0"/>
                <a:cs typeface="Segoe UI" panose="020B0502040204020203" pitchFamily="34" charset="0"/>
              </a:rPr>
              <a:t> help limit the spread of polio?</a:t>
            </a:r>
          </a:p>
        </p:txBody>
      </p:sp>
      <p:pic>
        <p:nvPicPr>
          <p:cNvPr id="13" name="Picture 12" descr="A picture containing animal&#10;&#10;Description automatically generated">
            <a:extLst>
              <a:ext uri="{FF2B5EF4-FFF2-40B4-BE49-F238E27FC236}">
                <a16:creationId xmlns:a16="http://schemas.microsoft.com/office/drawing/2014/main" id="{E5658229-5B7F-C348-BF55-532D86DA4295}"/>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9" name="Picture 8" descr="Logo&#10;&#10;Description automatically generated">
            <a:extLst>
              <a:ext uri="{FF2B5EF4-FFF2-40B4-BE49-F238E27FC236}">
                <a16:creationId xmlns:a16="http://schemas.microsoft.com/office/drawing/2014/main" id="{561EE841-FD01-044A-91AD-DD45425D0D1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0" name="Picture 9" descr="A picture containing logo&#10;&#10;Description automatically generated">
            <a:extLst>
              <a:ext uri="{FF2B5EF4-FFF2-40B4-BE49-F238E27FC236}">
                <a16:creationId xmlns:a16="http://schemas.microsoft.com/office/drawing/2014/main" id="{6897CE92-5DDB-764C-A2ED-AE98E24779AE}"/>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1790243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4D852-06A4-F74E-90C9-31B2FF1B11AE}"/>
              </a:ext>
            </a:extLst>
          </p:cNvPr>
          <p:cNvSpPr>
            <a:spLocks noGrp="1"/>
          </p:cNvSpPr>
          <p:nvPr>
            <p:ph type="title"/>
          </p:nvPr>
        </p:nvSpPr>
        <p:spPr/>
        <p:txBody>
          <a:bodyPr/>
          <a:lstStyle/>
          <a:p>
            <a:r>
              <a:rPr lang="en-US" dirty="0"/>
              <a:t>From the Expert</a:t>
            </a:r>
          </a:p>
        </p:txBody>
      </p:sp>
      <p:sp>
        <p:nvSpPr>
          <p:cNvPr id="3" name="Content Placeholder 2">
            <a:extLst>
              <a:ext uri="{FF2B5EF4-FFF2-40B4-BE49-F238E27FC236}">
                <a16:creationId xmlns:a16="http://schemas.microsoft.com/office/drawing/2014/main" id="{43D02A1D-A84C-854C-84AF-BD3D44625E11}"/>
              </a:ext>
            </a:extLst>
          </p:cNvPr>
          <p:cNvSpPr>
            <a:spLocks noGrp="1"/>
          </p:cNvSpPr>
          <p:nvPr>
            <p:ph idx="1"/>
          </p:nvPr>
        </p:nvSpPr>
        <p:spPr>
          <a:xfrm>
            <a:off x="7854462" y="5067275"/>
            <a:ext cx="3766922" cy="468368"/>
          </a:xfrm>
        </p:spPr>
        <p:txBody>
          <a:bodyPr>
            <a:noAutofit/>
          </a:bodyPr>
          <a:lstStyle/>
          <a:p>
            <a:pPr marL="0" indent="0">
              <a:buNone/>
            </a:pPr>
            <a:r>
              <a:rPr lang="en-US" dirty="0">
                <a:solidFill>
                  <a:schemeClr val="tx1"/>
                </a:solidFill>
                <a:hlinkClick r:id="rId4"/>
              </a:rPr>
              <a:t>https://youtu.be/uPGhmLzUGec</a:t>
            </a:r>
            <a:endParaRPr lang="en-US" dirty="0">
              <a:solidFill>
                <a:schemeClr val="tx1"/>
              </a:solidFill>
            </a:endParaRPr>
          </a:p>
        </p:txBody>
      </p:sp>
      <p:pic>
        <p:nvPicPr>
          <p:cNvPr id="7" name="Picture 6" descr="Logo&#10;&#10;Description automatically generated">
            <a:extLst>
              <a:ext uri="{FF2B5EF4-FFF2-40B4-BE49-F238E27FC236}">
                <a16:creationId xmlns:a16="http://schemas.microsoft.com/office/drawing/2014/main" id="{C9CF23AF-1930-AC4B-9709-7305AF4D866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8" name="Picture 7" descr="A picture containing logo&#10;&#10;Description automatically generated">
            <a:extLst>
              <a:ext uri="{FF2B5EF4-FFF2-40B4-BE49-F238E27FC236}">
                <a16:creationId xmlns:a16="http://schemas.microsoft.com/office/drawing/2014/main" id="{B1630A0B-8058-4747-B596-808E62C67BAB}"/>
              </a:ext>
            </a:extLst>
          </p:cNvPr>
          <p:cNvPicPr>
            <a:picLocks noChangeAspect="1"/>
          </p:cNvPicPr>
          <p:nvPr/>
        </p:nvPicPr>
        <p:blipFill>
          <a:blip r:embed="rId6" cstate="screen">
            <a:alphaModFix/>
            <a:extLst>
              <a:ext uri="{BEBA8EAE-BF5A-486C-A8C5-ECC9F3942E4B}">
                <a14:imgProps xmlns:a14="http://schemas.microsoft.com/office/drawing/2010/main">
                  <a14:imgLayer r:embed="rId7">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5" name="Online Media 4" title="Global Immunization: Polio in India">
            <a:hlinkClick r:id="" action="ppaction://media"/>
            <a:extLst>
              <a:ext uri="{FF2B5EF4-FFF2-40B4-BE49-F238E27FC236}">
                <a16:creationId xmlns:a16="http://schemas.microsoft.com/office/drawing/2014/main" id="{E5C7E6FA-C76F-4B23-A4C4-39FC9C6460AF}"/>
              </a:ext>
            </a:extLst>
          </p:cNvPr>
          <p:cNvPicPr>
            <a:picLocks noRot="1" noChangeAspect="1"/>
          </p:cNvPicPr>
          <p:nvPr>
            <a:videoFile r:link="rId1"/>
          </p:nvPr>
        </p:nvPicPr>
        <p:blipFill>
          <a:blip r:embed="rId8"/>
          <a:stretch>
            <a:fillRect/>
          </a:stretch>
        </p:blipFill>
        <p:spPr>
          <a:xfrm>
            <a:off x="5602515" y="1632927"/>
            <a:ext cx="5748215" cy="3247741"/>
          </a:xfrm>
          <a:prstGeom prst="rect">
            <a:avLst/>
          </a:prstGeom>
        </p:spPr>
      </p:pic>
    </p:spTree>
    <p:extLst>
      <p:ext uri="{BB962C8B-B14F-4D97-AF65-F5344CB8AC3E}">
        <p14:creationId xmlns:p14="http://schemas.microsoft.com/office/powerpoint/2010/main" val="194704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7282605" cy="5120640"/>
          </a:xfrm>
        </p:spPr>
        <p:txBody>
          <a:bodyPr>
            <a:normAutofit/>
          </a:bodyPr>
          <a:lstStyle/>
          <a:p>
            <a:pPr marL="342900" marR="0" lvl="0" indent="-342900">
              <a:lnSpc>
                <a:spcPct val="130000"/>
              </a:lnSpc>
              <a:spcBef>
                <a:spcPts val="200"/>
              </a:spcBef>
              <a:spcAft>
                <a:spcPts val="0"/>
              </a:spcAft>
              <a:buFont typeface="+mj-lt"/>
              <a:buAutoNum type="arabicPeriod"/>
              <a:tabLst>
                <a:tab pos="228600" algn="l"/>
                <a:tab pos="228600" algn="l"/>
                <a:tab pos="285750" algn="l"/>
              </a:tabLst>
            </a:pPr>
            <a:r>
              <a:rPr lang="en-US" sz="2400" dirty="0">
                <a:effectLst/>
                <a:latin typeface="Corbel" panose="020B0503020204020204" pitchFamily="34" charset="0"/>
                <a:ea typeface="Century Gothic" panose="020B0502020202020204" pitchFamily="34" charset="0"/>
                <a:cs typeface="Segoe UI" panose="020B0502040204020203" pitchFamily="34" charset="0"/>
              </a:rPr>
              <a:t>What role does global politics play in public health? </a:t>
            </a:r>
          </a:p>
          <a:p>
            <a:pPr marL="342900" marR="0" lvl="0" indent="-342900">
              <a:lnSpc>
                <a:spcPct val="130000"/>
              </a:lnSpc>
              <a:spcBef>
                <a:spcPts val="0"/>
              </a:spcBef>
              <a:spcAft>
                <a:spcPts val="0"/>
              </a:spcAft>
              <a:buFont typeface="+mj-lt"/>
              <a:buAutoNum type="arabicPeriod"/>
              <a:tabLst>
                <a:tab pos="228600" algn="l"/>
                <a:tab pos="228600" algn="l"/>
                <a:tab pos="285750" algn="l"/>
              </a:tabLst>
            </a:pPr>
            <a:r>
              <a:rPr lang="en-US" sz="2400" dirty="0">
                <a:effectLst/>
                <a:latin typeface="Corbel" panose="020B0503020204020204" pitchFamily="34" charset="0"/>
                <a:ea typeface="Century Gothic" panose="020B0502020202020204" pitchFamily="34" charset="0"/>
                <a:cs typeface="Segoe UI" panose="020B0502040204020203" pitchFamily="34" charset="0"/>
              </a:rPr>
              <a:t>Explain the important role communication plays in </a:t>
            </a:r>
            <a:r>
              <a:rPr lang="en-US" sz="2400" b="1" dirty="0">
                <a:solidFill>
                  <a:schemeClr val="tx1"/>
                </a:solidFill>
                <a:effectLst/>
                <a:latin typeface="Corbel" panose="020B0503020204020204" pitchFamily="34" charset="0"/>
                <a:ea typeface="Century Gothic" panose="020B0502020202020204" pitchFamily="34" charset="0"/>
                <a:cs typeface="Segoe UI" panose="020B0502040204020203" pitchFamily="34" charset="0"/>
              </a:rPr>
              <a:t>vaccination</a:t>
            </a:r>
            <a:r>
              <a:rPr lang="en-US" sz="2400" dirty="0">
                <a:effectLst/>
                <a:latin typeface="Corbel" panose="020B0503020204020204" pitchFamily="34" charset="0"/>
                <a:ea typeface="Century Gothic" panose="020B0502020202020204" pitchFamily="34" charset="0"/>
                <a:cs typeface="Segoe UI" panose="020B0502040204020203" pitchFamily="34" charset="0"/>
              </a:rPr>
              <a:t> initiatives.</a:t>
            </a:r>
          </a:p>
          <a:p>
            <a:pPr marL="342900" marR="0" lvl="0" indent="-342900">
              <a:lnSpc>
                <a:spcPct val="130000"/>
              </a:lnSpc>
              <a:spcBef>
                <a:spcPts val="0"/>
              </a:spcBef>
              <a:spcAft>
                <a:spcPts val="1800"/>
              </a:spcAft>
              <a:buFont typeface="+mj-lt"/>
              <a:buAutoNum type="arabicPeriod"/>
              <a:tabLst>
                <a:tab pos="228600" algn="l"/>
                <a:tab pos="228600" algn="l"/>
                <a:tab pos="285750" algn="l"/>
              </a:tabLst>
            </a:pPr>
            <a:r>
              <a:rPr lang="en-US" sz="2400" dirty="0">
                <a:effectLst/>
                <a:latin typeface="Corbel" panose="020B0503020204020204" pitchFamily="34" charset="0"/>
                <a:ea typeface="Century Gothic" panose="020B0502020202020204" pitchFamily="34" charset="0"/>
                <a:cs typeface="Segoe UI" panose="020B0502040204020203" pitchFamily="34" charset="0"/>
              </a:rPr>
              <a:t>How can your efforts support the efforts of CDC and GPEI?</a:t>
            </a:r>
          </a:p>
        </p:txBody>
      </p:sp>
      <p:pic>
        <p:nvPicPr>
          <p:cNvPr id="13" name="Picture 12" descr="A picture containing animal&#10;&#10;Description automatically generated">
            <a:extLst>
              <a:ext uri="{FF2B5EF4-FFF2-40B4-BE49-F238E27FC236}">
                <a16:creationId xmlns:a16="http://schemas.microsoft.com/office/drawing/2014/main" id="{E5658229-5B7F-C348-BF55-532D86DA4295}"/>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9" name="Picture 8" descr="Logo&#10;&#10;Description automatically generated">
            <a:extLst>
              <a:ext uri="{FF2B5EF4-FFF2-40B4-BE49-F238E27FC236}">
                <a16:creationId xmlns:a16="http://schemas.microsoft.com/office/drawing/2014/main" id="{D6008319-3C76-7643-B8F2-37DBD2CBDE7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0" name="Picture 9" descr="A picture containing logo&#10;&#10;Description automatically generated">
            <a:extLst>
              <a:ext uri="{FF2B5EF4-FFF2-40B4-BE49-F238E27FC236}">
                <a16:creationId xmlns:a16="http://schemas.microsoft.com/office/drawing/2014/main" id="{172C4605-7FC4-064F-BF42-0079AC32D2DD}"/>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23831669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PRESENTATIONGUID" val="5c1fcb88-6598-47af-8e79-705c90a48c47"/>
  <p:tag name="TPVERSION" val="8"/>
  <p:tag name="TPFULLVERSION" val="8.9.2.12"/>
  <p:tag name="PPTVERSION" val="16"/>
  <p:tag name="TPOS" val="2"/>
  <p:tag name="TPLASTSAVEVERSION" val="6.4 PC"/>
</p:tagLst>
</file>

<file path=ppt/theme/theme1.xml><?xml version="1.0" encoding="utf-8"?>
<a:theme xmlns:a="http://schemas.openxmlformats.org/drawingml/2006/main" name="Frame">
  <a:themeElements>
    <a:clrScheme name="CDC Museum colors">
      <a:dk1>
        <a:srgbClr val="000000"/>
      </a:dk1>
      <a:lt1>
        <a:srgbClr val="FFFFFF"/>
      </a:lt1>
      <a:dk2>
        <a:srgbClr val="545454"/>
      </a:dk2>
      <a:lt2>
        <a:srgbClr val="BFBFBF"/>
      </a:lt2>
      <a:accent1>
        <a:srgbClr val="00957C"/>
      </a:accent1>
      <a:accent2>
        <a:srgbClr val="FDB913"/>
      </a:accent2>
      <a:accent3>
        <a:srgbClr val="FFDC11"/>
      </a:accent3>
      <a:accent4>
        <a:srgbClr val="F15927"/>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55EAC6ABEDA34FAE9CF6A34DAC2F14" ma:contentTypeVersion="2" ma:contentTypeDescription="Create a new document." ma:contentTypeScope="" ma:versionID="b5ea7a3ff8b2de2c57ec7bc5ee36f267">
  <xsd:schema xmlns:xsd="http://www.w3.org/2001/XMLSchema" xmlns:xs="http://www.w3.org/2001/XMLSchema" xmlns:p="http://schemas.microsoft.com/office/2006/metadata/properties" xmlns:ns3="5209fd75-7a81-4168-b980-79f8c369b5ef" targetNamespace="http://schemas.microsoft.com/office/2006/metadata/properties" ma:root="true" ma:fieldsID="03fec3d55c1cf020c36dcc482f56f43b" ns3:_="">
    <xsd:import namespace="5209fd75-7a81-4168-b980-79f8c369b5ef"/>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9fd75-7a81-4168-b980-79f8c369b5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00CEF0-DBFE-44FD-88A6-8111455294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09fd75-7a81-4168-b980-79f8c369b5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DDCBDF-21DA-465A-B361-B8DF177941CC}">
  <ds:schemaRefs>
    <ds:schemaRef ds:uri="http://schemas.microsoft.com/sharepoint/v3/contenttype/forms"/>
  </ds:schemaRefs>
</ds:datastoreItem>
</file>

<file path=customXml/itemProps3.xml><?xml version="1.0" encoding="utf-8"?>
<ds:datastoreItem xmlns:ds="http://schemas.openxmlformats.org/officeDocument/2006/customXml" ds:itemID="{C0531BD6-B922-454C-A433-0744AFF32838}">
  <ds:schemaRefs>
    <ds:schemaRef ds:uri="http://schemas.microsoft.com/office/2006/documentManagement/types"/>
    <ds:schemaRef ds:uri="http://www.w3.org/XML/1998/namespace"/>
    <ds:schemaRef ds:uri="http://purl.org/dc/dcmitype/"/>
    <ds:schemaRef ds:uri="http://purl.org/dc/elements/1.1/"/>
    <ds:schemaRef ds:uri="http://schemas.microsoft.com/office/infopath/2007/PartnerControls"/>
    <ds:schemaRef ds:uri="http://purl.org/dc/terms/"/>
    <ds:schemaRef ds:uri="http://schemas.microsoft.com/office/2006/metadata/properties"/>
    <ds:schemaRef ds:uri="http://schemas.openxmlformats.org/package/2006/metadata/core-properties"/>
    <ds:schemaRef ds:uri="5209fd75-7a81-4168-b980-79f8c369b5ef"/>
  </ds:schemaRefs>
</ds:datastoreItem>
</file>

<file path=docProps/app.xml><?xml version="1.0" encoding="utf-8"?>
<Properties xmlns="http://schemas.openxmlformats.org/officeDocument/2006/extended-properties" xmlns:vt="http://schemas.openxmlformats.org/officeDocument/2006/docPropsVTypes">
  <TotalTime>1957</TotalTime>
  <Words>2399</Words>
  <Application>Microsoft Office PowerPoint</Application>
  <PresentationFormat>Widescreen</PresentationFormat>
  <Paragraphs>166</Paragraphs>
  <Slides>15</Slides>
  <Notes>15</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Century Gothic</vt:lpstr>
      <vt:lpstr>Corbel</vt:lpstr>
      <vt:lpstr>Symbol</vt:lpstr>
      <vt:lpstr>Wingdings 2</vt:lpstr>
      <vt:lpstr>Frame</vt:lpstr>
      <vt:lpstr>Polio Eradication</vt:lpstr>
      <vt:lpstr>PowerPoint Presentation</vt:lpstr>
      <vt:lpstr>Understanding Polio</vt:lpstr>
      <vt:lpstr>Think About It</vt:lpstr>
      <vt:lpstr>Polio and  CDC</vt:lpstr>
      <vt:lpstr>Polio and  CDC</vt:lpstr>
      <vt:lpstr>Think About It</vt:lpstr>
      <vt:lpstr>From the Expert</vt:lpstr>
      <vt:lpstr>Think About It</vt:lpstr>
      <vt:lpstr>Give it a Try</vt:lpstr>
      <vt:lpstr>Use the Engineering Design Process</vt:lpstr>
      <vt:lpstr>Give it a Try</vt:lpstr>
      <vt:lpstr>Give it a Try</vt:lpstr>
      <vt:lpstr>Give it a Try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Polio Eradication</dc:title>
  <dc:creator>Rogers, Alexander (CDC/OD/OADC) (CTR)</dc:creator>
  <cp:lastModifiedBy>Rogers, Alexander (CDC/OD/OADC) (CTR)</cp:lastModifiedBy>
  <cp:revision>1</cp:revision>
  <dcterms:created xsi:type="dcterms:W3CDTF">2021-01-13T22:46:39Z</dcterms:created>
  <dcterms:modified xsi:type="dcterms:W3CDTF">2021-10-04T22:00:45Z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af03ff0-41c5-4c41-b55e-fabb8fae94be_Enabled">
    <vt:lpwstr>true</vt:lpwstr>
  </property>
  <property fmtid="{D5CDD505-2E9C-101B-9397-08002B2CF9AE}" pid="3" name="MSIP_Label_8af03ff0-41c5-4c41-b55e-fabb8fae94be_SetDate">
    <vt:lpwstr>2021-01-15T14:28:02Z</vt:lpwstr>
  </property>
  <property fmtid="{D5CDD505-2E9C-101B-9397-08002B2CF9AE}" pid="4" name="MSIP_Label_8af03ff0-41c5-4c41-b55e-fabb8fae94be_Method">
    <vt:lpwstr>Privileged</vt:lpwstr>
  </property>
  <property fmtid="{D5CDD505-2E9C-101B-9397-08002B2CF9AE}" pid="5" name="MSIP_Label_8af03ff0-41c5-4c41-b55e-fabb8fae94be_Name">
    <vt:lpwstr>8af03ff0-41c5-4c41-b55e-fabb8fae94be</vt:lpwstr>
  </property>
  <property fmtid="{D5CDD505-2E9C-101B-9397-08002B2CF9AE}" pid="6" name="MSIP_Label_8af03ff0-41c5-4c41-b55e-fabb8fae94be_SiteId">
    <vt:lpwstr>9ce70869-60db-44fd-abe8-d2767077fc8f</vt:lpwstr>
  </property>
  <property fmtid="{D5CDD505-2E9C-101B-9397-08002B2CF9AE}" pid="7" name="MSIP_Label_8af03ff0-41c5-4c41-b55e-fabb8fae94be_ActionId">
    <vt:lpwstr>89cd389e-e232-47cc-9642-6b817dfcbe1a</vt:lpwstr>
  </property>
  <property fmtid="{D5CDD505-2E9C-101B-9397-08002B2CF9AE}" pid="8" name="MSIP_Label_8af03ff0-41c5-4c41-b55e-fabb8fae94be_ContentBits">
    <vt:lpwstr>0</vt:lpwstr>
  </property>
  <property fmtid="{D5CDD505-2E9C-101B-9397-08002B2CF9AE}" pid="9" name="ContentTypeId">
    <vt:lpwstr>0x010100C355EAC6ABEDA34FAE9CF6A34DAC2F14</vt:lpwstr>
  </property>
</Properties>
</file>