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"/>
  </p:notesMasterIdLst>
  <p:sldIdLst>
    <p:sldId id="342" r:id="rId2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6D"/>
    <a:srgbClr val="595959"/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89048" autoAdjust="0"/>
  </p:normalViewPr>
  <p:slideViewPr>
    <p:cSldViewPr snapToGrid="0" snapToObjects="1">
      <p:cViewPr varScale="1">
        <p:scale>
          <a:sx n="67" d="100"/>
          <a:sy n="67" d="100"/>
        </p:scale>
        <p:origin x="192" y="1080"/>
      </p:cViewPr>
      <p:guideLst/>
    </p:cSldViewPr>
  </p:slideViewPr>
  <p:outlineViewPr>
    <p:cViewPr>
      <p:scale>
        <a:sx n="33" d="100"/>
        <a:sy n="33" d="100"/>
      </p:scale>
      <p:origin x="0" y="-557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4E00B-FDD3-A84B-9604-6F0E67A00F3B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8454C-70A6-484B-A18A-4A2F432C8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85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8FB0C-793C-F448-A5DE-1ECE5F46A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6D25A-C6C9-9141-9122-5CF26ED6E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" name="object 25">
            <a:extLst>
              <a:ext uri="{FF2B5EF4-FFF2-40B4-BE49-F238E27FC236}">
                <a16:creationId xmlns:a16="http://schemas.microsoft.com/office/drawing/2014/main" id="{B918C44A-D747-8747-A5A6-C93BD455FBA8}"/>
              </a:ext>
            </a:extLst>
          </p:cNvPr>
          <p:cNvSpPr/>
          <p:nvPr userDrawn="1"/>
        </p:nvSpPr>
        <p:spPr>
          <a:xfrm>
            <a:off x="8259954" y="559130"/>
            <a:ext cx="3176270" cy="0"/>
          </a:xfrm>
          <a:custGeom>
            <a:avLst/>
            <a:gdLst/>
            <a:ahLst/>
            <a:cxnLst/>
            <a:rect l="l" t="t" r="r" b="b"/>
            <a:pathLst>
              <a:path w="3176270">
                <a:moveTo>
                  <a:pt x="0" y="0"/>
                </a:moveTo>
                <a:lnTo>
                  <a:pt x="3175762" y="0"/>
                </a:lnTo>
              </a:path>
            </a:pathLst>
          </a:custGeom>
          <a:ln w="9525">
            <a:solidFill>
              <a:srgbClr val="005E6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4D061CB1-4803-B342-A614-439ACAD6B78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519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0AA0-819D-A640-B022-012D3F632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3791"/>
            <a:ext cx="10515600" cy="67689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B38B264-0DFB-CF40-B069-BD295FD1D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5613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1405F-5F40-7943-9AB0-2E38C961A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16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23F74CA-E32A-6A47-966C-A4FF4BAB1F1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764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F1A7-221D-A243-A44A-F0459F933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E1E6899-878F-4343-8BFB-B203B4F3D6C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3105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B10776D-39F1-F14E-8E1B-2E6D083E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816499"/>
            <a:ext cx="10515600" cy="6768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36BEDA-FD21-3743-B3E7-55A5D7934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05A86-7A52-C94F-8C94-766E7C864F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5DA3C077-2B43-5A4E-A027-44AB7D165F5F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6D62B-34D2-5343-AA45-5F364927B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CB29E-F359-4E44-84A9-50FD2ABBC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797979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30F1DBB4-7CC1-EB4B-A699-6A2257B427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VIRAL HEPATITIS SURVEILLANCE AND CASE MANAGEMENT">
            <a:extLst>
              <a:ext uri="{FF2B5EF4-FFF2-40B4-BE49-F238E27FC236}">
                <a16:creationId xmlns:a16="http://schemas.microsoft.com/office/drawing/2014/main" id="{CA1DF094-451F-43C7-9980-2F0E562D2D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698900" y="357271"/>
            <a:ext cx="2130556" cy="3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72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600" b="1" i="0" kern="1200">
          <a:solidFill>
            <a:srgbClr val="005E6D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3-6 Title">
            <a:extLst>
              <a:ext uri="{FF2B5EF4-FFF2-40B4-BE49-F238E27FC236}">
                <a16:creationId xmlns:a16="http://schemas.microsoft.com/office/drawing/2014/main" id="{B11AFE6B-2F83-8143-B0F4-D423C24A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3-6. Common laboratory codes for hepatitis B post-vaccination serologic testing</a:t>
            </a:r>
          </a:p>
        </p:txBody>
      </p:sp>
      <p:graphicFrame>
        <p:nvGraphicFramePr>
          <p:cNvPr id="4" name="Table 3-6">
            <a:extLst>
              <a:ext uri="{FF2B5EF4-FFF2-40B4-BE49-F238E27FC236}">
                <a16:creationId xmlns:a16="http://schemas.microsoft.com/office/drawing/2014/main" id="{A37F711F-B3DA-A14E-928C-63B0D3862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0373168"/>
              </p:ext>
            </p:extLst>
          </p:nvPr>
        </p:nvGraphicFramePr>
        <p:xfrm>
          <a:off x="1666187" y="1743315"/>
          <a:ext cx="9056634" cy="2118215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9804"/>
                  </a:srgbClr>
                </a:solidFill>
                <a:effectLst>
                  <a:outerShdw blurRad="184348" sx="102000" sy="102000" algn="ctr" rotWithShape="0">
                    <a:prstClr val="black">
                      <a:alpha val="10166"/>
                    </a:prstClr>
                  </a:outerShdw>
                </a:effectLst>
                <a:tableStyleId>{2D5ABB26-0587-4C30-8999-92F81FD0307C}</a:tableStyleId>
              </a:tblPr>
              <a:tblGrid>
                <a:gridCol w="3018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8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18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069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400" b="1" i="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Laboratory</a:t>
                      </a:r>
                      <a:endParaRPr sz="14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marR="1111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4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Hepatitis B Surface Antigen</a:t>
                      </a:r>
                      <a:endParaRPr sz="14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005E6D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lang="en-US" sz="1400" b="1" i="0" kern="1200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Antibody to hepatitis Surface Antigen</a:t>
                      </a:r>
                      <a:endParaRPr sz="1400" b="1" i="0" kern="1200" spc="5" dirty="0">
                        <a:solidFill>
                          <a:srgbClr val="FFFFFF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solidFill>
                      <a:srgbClr val="005E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Affiliated Medical Services 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5196-1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10900-9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 marL="5715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LabCorp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006510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006530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 marL="5715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Mayo Medical Labs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14350" marR="459105" lvl="1" indent="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484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9013</a:t>
                      </a: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8254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6350">
                      <a:solidFill>
                        <a:srgbClr val="005E6D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881">
                <a:tc>
                  <a:txBody>
                    <a:bodyPr/>
                    <a:lstStyle/>
                    <a:p>
                      <a:pPr marL="57150" marR="223520">
                        <a:lnSpc>
                          <a:spcPts val="1000"/>
                        </a:lnSpc>
                        <a:spcBef>
                          <a:spcPts val="484"/>
                        </a:spcBef>
                      </a:pPr>
                      <a:r>
                        <a:rPr lang="en-US" sz="1100" b="0" i="0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Quest Diagnostics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lvl="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498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R w="6350">
                      <a:solidFill>
                        <a:srgbClr val="005E6D"/>
                      </a:solidFill>
                      <a:prstDash val="solid"/>
                    </a:lnR>
                    <a:lnT w="6350">
                      <a:solidFill>
                        <a:srgbClr val="005E6D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lang="en-US" sz="1100" b="0" i="0" spc="5" dirty="0">
                          <a:solidFill>
                            <a:srgbClr val="231F2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8475</a:t>
                      </a:r>
                      <a:endParaRPr sz="11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 anchorCtr="1">
                    <a:lnL w="6350">
                      <a:solidFill>
                        <a:srgbClr val="005E6D"/>
                      </a:solidFill>
                      <a:prstDash val="solid"/>
                    </a:lnL>
                    <a:lnT w="6350">
                      <a:solidFill>
                        <a:srgbClr val="005E6D"/>
                      </a:solidFill>
                      <a:prstDash val="soli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VH Surveillan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3849</TotalTime>
  <Words>39</Words>
  <Application>Microsoft Macintosh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Calibri</vt:lpstr>
      <vt:lpstr>Arial</vt:lpstr>
      <vt:lpstr>Calibri Light</vt:lpstr>
      <vt:lpstr>Office Theme</vt:lpstr>
      <vt:lpstr>Table 3-6. Common laboratory codes for hepatitis B post-vaccination serologic testing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DVH_Guidance_for_VH_Surveillance_Table_3-6</dc:title>
  <dc:subject/>
  <dc:creator/>
  <cp:keywords/>
  <dc:description/>
  <cp:lastModifiedBy>BanyanComm7</cp:lastModifiedBy>
  <cp:revision>450</cp:revision>
  <dcterms:created xsi:type="dcterms:W3CDTF">2021-08-23T13:02:24Z</dcterms:created>
  <dcterms:modified xsi:type="dcterms:W3CDTF">2021-08-27T15:00:06Z</dcterms:modified>
  <cp:category/>
</cp:coreProperties>
</file>