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151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hhs.gov/about/agencies/iea/regional-offices/index.html" TargetMode="External"/><Relationship Id="rId2" Type="http://schemas.openxmlformats.org/officeDocument/2006/relationships/hyperlink" Target="https://www.cdc.gov/nchs/data_access/urban_rural.htm" TargetMode="External"/><Relationship Id="rId1" Type="http://schemas.openxmlformats.org/officeDocument/2006/relationships/slideLayout" Target="../slideLayouts/slideLayout2.xml"/><Relationship Id="rId4" Type="http://schemas.openxmlformats.org/officeDocument/2006/relationships/hyperlink" Target="https://www.cdc.gov/hepatitis/statistics/2020surveillance/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a:xfrm>
            <a:off x="457201" y="143646"/>
            <a:ext cx="11460556" cy="1144379"/>
          </a:xfrm>
        </p:spPr>
        <p:txBody>
          <a:bodyPr>
            <a:noAutofit/>
          </a:bodyPr>
          <a:lstStyle/>
          <a:p>
            <a:r>
              <a:rPr lang="en-US" sz="1800" b="0"/>
              <a:t>Appendix Table 3</a:t>
            </a:r>
            <a:br>
              <a:rPr lang="en-US" sz="2400"/>
            </a:br>
            <a:r>
              <a:rPr lang="en-US" sz="2000" b="1"/>
              <a:t>Numbers and rates* of reported acute hepatitis B infections† and acute hepatitis C infections† among adults aged 18-40 years old, by demographic characteristics </a:t>
            </a:r>
            <a:br>
              <a:rPr lang="en-US" sz="2000" b="1"/>
            </a:br>
            <a:r>
              <a:rPr lang="en-US" sz="2000" b="1"/>
              <a:t>United States, 2020</a:t>
            </a:r>
            <a:endParaRPr lang="en-US" sz="2400" b="0"/>
          </a:p>
        </p:txBody>
      </p:sp>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1" y="4847302"/>
            <a:ext cx="5638800" cy="1858881"/>
          </a:xfrm>
        </p:spPr>
        <p:txBody>
          <a:bodyPr vert="horz" lIns="91440" tIns="45720" rIns="91440" bIns="45720" rtlCol="0" anchor="t">
            <a:noAutofit/>
          </a:bodyPr>
          <a:lstStyle/>
          <a:p>
            <a:pPr>
              <a:lnSpc>
                <a:spcPct val="100000"/>
              </a:lnSpc>
            </a:pPr>
            <a:r>
              <a:rPr lang="en-US" sz="800"/>
              <a:t>* Rate per 100,000 population.				</a:t>
            </a:r>
          </a:p>
          <a:p>
            <a:pPr>
              <a:lnSpc>
                <a:spcPct val="100000"/>
              </a:lnSpc>
            </a:pPr>
            <a:r>
              <a:rPr lang="en-US" sz="800"/>
              <a:t>§ Numbers reported in each category may not add up to the total number of reported cases in a year due to cases with missing data or, in the case of race/ethnicity, cases categorized as “Other”.			</a:t>
            </a:r>
          </a:p>
          <a:p>
            <a:pPr>
              <a:lnSpc>
                <a:spcPct val="100000"/>
              </a:lnSpc>
            </a:pPr>
            <a:r>
              <a:rPr lang="en-US" sz="800"/>
              <a:t>¶ Urban-rural region was categorized according to 2013 National Center for Health Statistics (NCHS) urban-rural classification scheme for counties and county-equivalent entities (</a:t>
            </a:r>
            <a:r>
              <a:rPr lang="en-US" sz="800">
                <a:hlinkClick r:id="rId2"/>
              </a:rPr>
              <a:t>https://www.cdc.gov/nchs/data_access/urban_rural.htm</a:t>
            </a:r>
            <a:r>
              <a:rPr lang="en-US" sz="800"/>
              <a:t>.) Large central metro, large fringe metro, medium metro, and small metro counties were grouped as urban. Micropolitan and noncore counties were grouped as rural.				</a:t>
            </a:r>
            <a:endParaRPr lang="en-US" sz="800">
              <a:cs typeface="Calibri"/>
            </a:endParaRPr>
          </a:p>
          <a:p>
            <a:pPr>
              <a:lnSpc>
                <a:spcPct val="100000"/>
              </a:lnSpc>
            </a:pPr>
            <a:r>
              <a:rPr lang="en-US" sz="800"/>
              <a:t>** US Department of Health and Human Services Regions were categorized according to the grouping of states and US Territories assigned under each of the ten Department of Health and Human Services regional offices (</a:t>
            </a:r>
            <a:r>
              <a:rPr lang="en-US" sz="800">
                <a:hlinkClick r:id="rId3"/>
              </a:rPr>
              <a:t>https://www.hhs.gov/about/agencies/iea/regional-offices/index.html</a:t>
            </a:r>
            <a:r>
              <a:rPr lang="en-US" sz="800"/>
              <a:t>). For the purposes of this report, regions with US territories (Region 2 and Region 9) contain data from states only.				</a:t>
            </a:r>
            <a:endParaRPr lang="en-US" sz="800">
              <a:cs typeface="Calibri"/>
            </a:endParaRPr>
          </a:p>
        </p:txBody>
      </p:sp>
      <p:graphicFrame>
        <p:nvGraphicFramePr>
          <p:cNvPr id="3" name="Table 2">
            <a:extLst>
              <a:ext uri="{FF2B5EF4-FFF2-40B4-BE49-F238E27FC236}">
                <a16:creationId xmlns:a16="http://schemas.microsoft.com/office/drawing/2014/main" id="{3C9BE060-1E87-051C-57CB-B646C709CEC9}"/>
              </a:ext>
            </a:extLst>
          </p:cNvPr>
          <p:cNvGraphicFramePr>
            <a:graphicFrameLocks noGrp="1"/>
          </p:cNvGraphicFramePr>
          <p:nvPr>
            <p:extLst>
              <p:ext uri="{D42A27DB-BD31-4B8C-83A1-F6EECF244321}">
                <p14:modId xmlns:p14="http://schemas.microsoft.com/office/powerpoint/2010/main" val="3617821661"/>
              </p:ext>
            </p:extLst>
          </p:nvPr>
        </p:nvGraphicFramePr>
        <p:xfrm>
          <a:off x="535833" y="1629111"/>
          <a:ext cx="5277949" cy="2626604"/>
        </p:xfrm>
        <a:graphic>
          <a:graphicData uri="http://schemas.openxmlformats.org/drawingml/2006/table">
            <a:tbl>
              <a:tblPr firstRow="1" bandRow="1">
                <a:tableStyleId>{3B4B98B0-60AC-42C2-AFA5-B58CD77FA1E5}</a:tableStyleId>
              </a:tblPr>
              <a:tblGrid>
                <a:gridCol w="1363089">
                  <a:extLst>
                    <a:ext uri="{9D8B030D-6E8A-4147-A177-3AD203B41FA5}">
                      <a16:colId xmlns:a16="http://schemas.microsoft.com/office/drawing/2014/main" val="2197488459"/>
                    </a:ext>
                  </a:extLst>
                </a:gridCol>
                <a:gridCol w="1957430">
                  <a:extLst>
                    <a:ext uri="{9D8B030D-6E8A-4147-A177-3AD203B41FA5}">
                      <a16:colId xmlns:a16="http://schemas.microsoft.com/office/drawing/2014/main" val="557897342"/>
                    </a:ext>
                  </a:extLst>
                </a:gridCol>
                <a:gridCol w="1957430">
                  <a:extLst>
                    <a:ext uri="{9D8B030D-6E8A-4147-A177-3AD203B41FA5}">
                      <a16:colId xmlns:a16="http://schemas.microsoft.com/office/drawing/2014/main" val="3162417777"/>
                    </a:ext>
                  </a:extLst>
                </a:gridCol>
              </a:tblGrid>
              <a:tr h="398516">
                <a:tc>
                  <a:txBody>
                    <a:bodyPr/>
                    <a:lstStyle/>
                    <a:p>
                      <a:pPr algn="l" fontAlgn="ctr"/>
                      <a:r>
                        <a:rPr lang="en-US" sz="1200" b="1" i="0" u="none" strike="noStrike">
                          <a:solidFill>
                            <a:schemeClr val="bg1"/>
                          </a:solidFill>
                          <a:effectLst/>
                          <a:latin typeface="+mn-lt"/>
                        </a:rPr>
                        <a:t>Characteristics</a:t>
                      </a:r>
                    </a:p>
                  </a:txBody>
                  <a:tcPr marR="9525" marT="9525" marB="0"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fontAlgn="ctr"/>
                      <a:r>
                        <a:rPr lang="en-US" sz="1200" b="1" i="0" u="none" strike="noStrike">
                          <a:solidFill>
                            <a:schemeClr val="bg1"/>
                          </a:solidFill>
                          <a:effectLst/>
                          <a:latin typeface="+mn-lt"/>
                        </a:rPr>
                        <a:t>Acute Hepatitis B</a:t>
                      </a:r>
                    </a:p>
                    <a:p>
                      <a:pPr algn="ctr" fontAlgn="ctr"/>
                      <a:r>
                        <a:rPr lang="en-US" sz="1200" b="1" i="0" u="none" strike="noStrike">
                          <a:solidFill>
                            <a:schemeClr val="bg1"/>
                          </a:solidFill>
                          <a:effectLst/>
                          <a:latin typeface="+mn-lt"/>
                        </a:rPr>
                        <a:t>No. (Rate*)</a:t>
                      </a:r>
                    </a:p>
                  </a:txBody>
                  <a:tcPr marL="9525" marR="9525" marT="9525" marB="0" anchor="ctr">
                    <a:lnT w="127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fontAlgn="ctr"/>
                      <a:r>
                        <a:rPr lang="en-US" sz="1200" b="1" i="0" u="none" strike="noStrike">
                          <a:solidFill>
                            <a:schemeClr val="bg1"/>
                          </a:solidFill>
                          <a:effectLst/>
                          <a:latin typeface="+mn-lt"/>
                        </a:rPr>
                        <a:t>Acute Hepatitis C</a:t>
                      </a:r>
                    </a:p>
                    <a:p>
                      <a:pPr algn="ctr" fontAlgn="ctr"/>
                      <a:r>
                        <a:rPr lang="en-US" sz="1200" b="1" i="0" u="none" strike="noStrike">
                          <a:solidFill>
                            <a:schemeClr val="bg1"/>
                          </a:solidFill>
                          <a:effectLst/>
                          <a:latin typeface="+mn-lt"/>
                        </a:rPr>
                        <a:t>No. (Rate*)</a:t>
                      </a:r>
                    </a:p>
                  </a:txBody>
                  <a:tcPr marL="9525" marR="9525" marT="9525" marB="0" anchor="ctr">
                    <a:lnT w="127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3085099476"/>
                  </a:ext>
                </a:extLst>
              </a:tr>
              <a:tr h="210312">
                <a:tc>
                  <a:txBody>
                    <a:bodyPr/>
                    <a:lstStyle/>
                    <a:p>
                      <a:pPr algn="l" fontAlgn="ctr"/>
                      <a:r>
                        <a:rPr lang="en-US" sz="1100" b="1" i="0" u="none" strike="noStrike">
                          <a:solidFill>
                            <a:srgbClr val="111111"/>
                          </a:solidFill>
                          <a:effectLst/>
                          <a:latin typeface="+mn-lt"/>
                        </a:rPr>
                        <a:t>Total</a:t>
                      </a:r>
                      <a:r>
                        <a:rPr lang="en-US" sz="1100" b="1" i="0" u="none" strike="noStrike" baseline="30000">
                          <a:solidFill>
                            <a:srgbClr val="111111"/>
                          </a:solidFill>
                          <a:effectLst/>
                          <a:latin typeface="+mn-lt"/>
                        </a:rPr>
                        <a:t>§</a:t>
                      </a:r>
                      <a:endParaRPr lang="en-US" sz="1100" b="1" i="0" u="none" strike="noStrike">
                        <a:solidFill>
                          <a:srgbClr val="111111"/>
                        </a:solidFill>
                        <a:effectLst/>
                        <a:latin typeface="+mn-lt"/>
                      </a:endParaRPr>
                    </a:p>
                  </a:txBody>
                  <a:tcPr marR="9525" marT="0" marB="0" anchor="ctr">
                    <a:lnL w="12700" cap="flat" cmpd="sng" algn="ctr">
                      <a:no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690 (0.7)</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2,908 (2.9)</a:t>
                      </a:r>
                    </a:p>
                  </a:txBody>
                  <a:tcPr marL="9525" marR="9525" marT="0" marB="0" anchor="ctr">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2815237"/>
                  </a:ext>
                </a:extLst>
              </a:tr>
              <a:tr h="210312">
                <a:tc>
                  <a:txBody>
                    <a:bodyPr/>
                    <a:lstStyle/>
                    <a:p>
                      <a:pPr algn="l" fontAlgn="ctr"/>
                      <a:r>
                        <a:rPr lang="en-US" sz="1100" b="1" i="0" u="none" strike="noStrike">
                          <a:solidFill>
                            <a:srgbClr val="111111"/>
                          </a:solidFill>
                          <a:effectLst/>
                          <a:latin typeface="+mn-lt"/>
                        </a:rPr>
                        <a:t>Sex</a:t>
                      </a:r>
                    </a:p>
                  </a:txBody>
                  <a:tcPr marR="9525" marT="0" marB="0" anchor="ctr">
                    <a:lnL w="12700" cap="flat" cmpd="sng" algn="ctr">
                      <a:no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extLst>
                  <a:ext uri="{0D108BD9-81ED-4DB2-BD59-A6C34878D82A}">
                    <a16:rowId xmlns:a16="http://schemas.microsoft.com/office/drawing/2014/main" val="1764367123"/>
                  </a:ext>
                </a:extLst>
              </a:tr>
              <a:tr h="210312">
                <a:tc>
                  <a:txBody>
                    <a:bodyPr/>
                    <a:lstStyle/>
                    <a:p>
                      <a:pPr algn="l" fontAlgn="ctr"/>
                      <a:r>
                        <a:rPr lang="en-US" sz="1100" b="0" i="0" u="none" strike="noStrike">
                          <a:solidFill>
                            <a:srgbClr val="111111"/>
                          </a:solidFill>
                          <a:effectLst/>
                          <a:latin typeface="+mn-lt"/>
                        </a:rPr>
                        <a:t>Male</a:t>
                      </a:r>
                    </a:p>
                  </a:txBody>
                  <a:tcPr marR="9525" marT="0" marB="0" anchor="ctr">
                    <a:lnL w="12700" cap="flat" cmpd="sng" algn="ctr">
                      <a:no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402 (0.8)</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1,824 (3.6)</a:t>
                      </a:r>
                    </a:p>
                  </a:txBody>
                  <a:tcPr marL="9525" marR="9525" marT="0" marB="0" anchor="ctr">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647142603"/>
                  </a:ext>
                </a:extLst>
              </a:tr>
              <a:tr h="210312">
                <a:tc>
                  <a:txBody>
                    <a:bodyPr/>
                    <a:lstStyle/>
                    <a:p>
                      <a:pPr algn="l" fontAlgn="ctr"/>
                      <a:r>
                        <a:rPr lang="en-US" sz="1100" b="0" i="0" u="none" strike="noStrike">
                          <a:solidFill>
                            <a:srgbClr val="111111"/>
                          </a:solidFill>
                          <a:effectLst/>
                          <a:latin typeface="+mn-lt"/>
                        </a:rPr>
                        <a:t>Female</a:t>
                      </a:r>
                    </a:p>
                  </a:txBody>
                  <a:tcPr marR="9525" marT="0" marB="0" anchor="ctr">
                    <a:lnL w="12700" cap="flat" cmpd="sng" algn="ctr">
                      <a:no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287 (0.6)</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1,079 (2.2)</a:t>
                      </a:r>
                    </a:p>
                  </a:txBody>
                  <a:tcPr marL="9525" marR="9525" marT="0" marB="0" anchor="ctr">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410313967"/>
                  </a:ext>
                </a:extLst>
              </a:tr>
              <a:tr h="210312">
                <a:tc>
                  <a:txBody>
                    <a:bodyPr/>
                    <a:lstStyle/>
                    <a:p>
                      <a:pPr algn="l" fontAlgn="ctr"/>
                      <a:r>
                        <a:rPr lang="en-US" sz="1100" b="1" i="0" u="none" strike="noStrike">
                          <a:solidFill>
                            <a:srgbClr val="111111"/>
                          </a:solidFill>
                          <a:effectLst/>
                          <a:latin typeface="+mn-lt"/>
                        </a:rPr>
                        <a:t>Race/ethnicity</a:t>
                      </a:r>
                    </a:p>
                  </a:txBody>
                  <a:tcPr marR="9525" marT="0" marB="0" anchor="ctr">
                    <a:lnL w="12700" cap="flat" cmpd="sng" algn="ctr">
                      <a:no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extLst>
                  <a:ext uri="{0D108BD9-81ED-4DB2-BD59-A6C34878D82A}">
                    <a16:rowId xmlns:a16="http://schemas.microsoft.com/office/drawing/2014/main" val="3816015111"/>
                  </a:ext>
                </a:extLst>
              </a:tr>
              <a:tr h="0">
                <a:tc>
                  <a:txBody>
                    <a:bodyPr/>
                    <a:lstStyle/>
                    <a:p>
                      <a:pPr algn="l" fontAlgn="ctr"/>
                      <a:r>
                        <a:rPr lang="en-US" sz="1100" b="0" i="0" u="none" strike="noStrike">
                          <a:solidFill>
                            <a:srgbClr val="111111"/>
                          </a:solidFill>
                          <a:effectLst/>
                          <a:latin typeface="+mn-lt"/>
                        </a:rPr>
                        <a:t>American Indian/Alaskan Native</a:t>
                      </a:r>
                    </a:p>
                  </a:txBody>
                  <a:tcPr marR="9525" marT="0" marB="0" anchor="ctr">
                    <a:lnL w="12700" cap="flat" cmpd="sng" algn="ctr">
                      <a:no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 (0.4)</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40 (5.1)</a:t>
                      </a:r>
                    </a:p>
                  </a:txBody>
                  <a:tcPr marL="9525" marR="9525" marT="0" marB="0" anchor="ctr">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356287410"/>
                  </a:ext>
                </a:extLst>
              </a:tr>
              <a:tr h="210312">
                <a:tc>
                  <a:txBody>
                    <a:bodyPr/>
                    <a:lstStyle/>
                    <a:p>
                      <a:pPr algn="l" fontAlgn="ctr"/>
                      <a:r>
                        <a:rPr lang="en-US" sz="1100" b="0" i="0" u="none" strike="noStrike">
                          <a:solidFill>
                            <a:srgbClr val="111111"/>
                          </a:solidFill>
                          <a:effectLst/>
                          <a:latin typeface="+mn-lt"/>
                        </a:rPr>
                        <a:t>Asian/Pacific Islander</a:t>
                      </a:r>
                    </a:p>
                  </a:txBody>
                  <a:tcPr marR="9525" marT="0" marB="0" anchor="ctr">
                    <a:lnL w="12700" cap="flat" cmpd="sng" algn="ctr">
                      <a:no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16 (0.2)</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29 (0.4)</a:t>
                      </a:r>
                    </a:p>
                  </a:txBody>
                  <a:tcPr marL="9525" marR="9525" marT="0" marB="0" anchor="ctr">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666818688"/>
                  </a:ext>
                </a:extLst>
              </a:tr>
              <a:tr h="210312">
                <a:tc>
                  <a:txBody>
                    <a:bodyPr/>
                    <a:lstStyle/>
                    <a:p>
                      <a:pPr algn="l" fontAlgn="ctr"/>
                      <a:r>
                        <a:rPr lang="en-US" sz="1100" b="0" i="0" u="none" strike="noStrike">
                          <a:solidFill>
                            <a:srgbClr val="111111"/>
                          </a:solidFill>
                          <a:effectLst/>
                          <a:latin typeface="+mn-lt"/>
                        </a:rPr>
                        <a:t>Black, non-Hispanic</a:t>
                      </a:r>
                    </a:p>
                  </a:txBody>
                  <a:tcPr marR="9525" marT="0" marB="0" anchor="ctr">
                    <a:lnL w="12700" cap="flat" cmpd="sng" algn="ctr">
                      <a:no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102 (0.7)</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202 (1.4)</a:t>
                      </a:r>
                    </a:p>
                  </a:txBody>
                  <a:tcPr marL="9525" marR="9525" marT="0" marB="0" anchor="ctr">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187607299"/>
                  </a:ext>
                </a:extLst>
              </a:tr>
              <a:tr h="210312">
                <a:tc>
                  <a:txBody>
                    <a:bodyPr/>
                    <a:lstStyle/>
                    <a:p>
                      <a:pPr algn="l" fontAlgn="ctr"/>
                      <a:r>
                        <a:rPr lang="en-US" sz="1100" b="0" i="0" u="none" strike="noStrike">
                          <a:solidFill>
                            <a:srgbClr val="111111"/>
                          </a:solidFill>
                          <a:effectLst/>
                          <a:latin typeface="+mn-lt"/>
                        </a:rPr>
                        <a:t>White, non-Hispanic</a:t>
                      </a:r>
                    </a:p>
                  </a:txBody>
                  <a:tcPr marR="9525" marT="0" marB="0" anchor="ctr">
                    <a:lnL w="12700" cap="flat" cmpd="sng" algn="ctr">
                      <a:no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443 (0.8)</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1,974 (3.6)</a:t>
                      </a:r>
                    </a:p>
                  </a:txBody>
                  <a:tcPr marL="9525" marR="9525" marT="0" marB="0" anchor="ctr">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686322596"/>
                  </a:ext>
                </a:extLst>
              </a:tr>
              <a:tr h="210312">
                <a:tc>
                  <a:txBody>
                    <a:bodyPr/>
                    <a:lstStyle/>
                    <a:p>
                      <a:pPr algn="l" fontAlgn="ctr"/>
                      <a:r>
                        <a:rPr lang="en-US" sz="1100" b="0" i="0" u="none" strike="noStrike">
                          <a:solidFill>
                            <a:srgbClr val="111111"/>
                          </a:solidFill>
                          <a:effectLst/>
                          <a:latin typeface="+mn-lt"/>
                        </a:rPr>
                        <a:t>Hispanic</a:t>
                      </a:r>
                    </a:p>
                  </a:txBody>
                  <a:tcPr marR="9525" marT="0" marB="0" anchor="ctr">
                    <a:lnL w="12700" cap="flat" cmpd="sng" algn="ctr">
                      <a:no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55 (0.3)</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223 (1.1)</a:t>
                      </a:r>
                    </a:p>
                  </a:txBody>
                  <a:tcPr marL="9525" marR="9525" marT="0" marB="0" anchor="ctr">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10362953"/>
                  </a:ext>
                </a:extLst>
              </a:tr>
            </a:tbl>
          </a:graphicData>
        </a:graphic>
      </p:graphicFrame>
      <p:sp>
        <p:nvSpPr>
          <p:cNvPr id="8" name="TextBox 7">
            <a:extLst>
              <a:ext uri="{FF2B5EF4-FFF2-40B4-BE49-F238E27FC236}">
                <a16:creationId xmlns:a16="http://schemas.microsoft.com/office/drawing/2014/main" id="{A63725F0-C5B6-B0B9-FC3A-304D6AF8FEF0}"/>
              </a:ext>
            </a:extLst>
          </p:cNvPr>
          <p:cNvSpPr txBox="1"/>
          <p:nvPr/>
        </p:nvSpPr>
        <p:spPr>
          <a:xfrm>
            <a:off x="6378220" y="5994472"/>
            <a:ext cx="4002909" cy="663771"/>
          </a:xfrm>
          <a:prstGeom prst="rect">
            <a:avLst/>
          </a:prstGeom>
          <a:noFill/>
        </p:spPr>
        <p:txBody>
          <a:bodyPr wrap="square" lIns="91440" tIns="45720" rIns="91440" bIns="45720" anchor="t">
            <a:spAutoFit/>
          </a:bodyPr>
          <a:lstStyle/>
          <a:p>
            <a:pPr>
              <a:lnSpc>
                <a:spcPct val="90000"/>
              </a:lnSpc>
              <a:spcBef>
                <a:spcPts val="1000"/>
              </a:spcBef>
            </a:pPr>
            <a:r>
              <a:rPr lang="en-US" sz="800"/>
              <a:t>Source: CDC, National Notifiable Diseases Surveillance System.</a:t>
            </a:r>
          </a:p>
          <a:p>
            <a:pPr>
              <a:lnSpc>
                <a:spcPct val="90000"/>
              </a:lnSpc>
              <a:spcBef>
                <a:spcPts val="1000"/>
              </a:spcBef>
            </a:pPr>
            <a:r>
              <a:rPr lang="en-US" sz="800"/>
              <a:t>Centers for Disease Control and Prevention. Viral Hepatitis Surveillance Report – United States, 2020. </a:t>
            </a:r>
            <a:r>
              <a:rPr lang="en-US" sz="800">
                <a:hlinkClick r:id="rId4"/>
              </a:rPr>
              <a:t>https://www.cdc.gov/hepatitis/statistics/2020surveillance/index.htm</a:t>
            </a:r>
            <a:r>
              <a:rPr lang="en-US" sz="800"/>
              <a:t>. </a:t>
            </a:r>
            <a:br>
              <a:rPr lang="en-US" sz="800"/>
            </a:br>
            <a:r>
              <a:rPr lang="en-US" sz="800"/>
              <a:t>Published September 2022.</a:t>
            </a:r>
            <a:endParaRPr lang="en-US"/>
          </a:p>
        </p:txBody>
      </p:sp>
      <p:graphicFrame>
        <p:nvGraphicFramePr>
          <p:cNvPr id="6" name="Table 5">
            <a:extLst>
              <a:ext uri="{FF2B5EF4-FFF2-40B4-BE49-F238E27FC236}">
                <a16:creationId xmlns:a16="http://schemas.microsoft.com/office/drawing/2014/main" id="{E22E15DC-5971-F955-1E65-B5F9F46CEB90}"/>
              </a:ext>
            </a:extLst>
          </p:cNvPr>
          <p:cNvGraphicFramePr>
            <a:graphicFrameLocks noGrp="1"/>
          </p:cNvGraphicFramePr>
          <p:nvPr>
            <p:extLst>
              <p:ext uri="{D42A27DB-BD31-4B8C-83A1-F6EECF244321}">
                <p14:modId xmlns:p14="http://schemas.microsoft.com/office/powerpoint/2010/main" val="2046944140"/>
              </p:ext>
            </p:extLst>
          </p:nvPr>
        </p:nvGraphicFramePr>
        <p:xfrm>
          <a:off x="6378219" y="1629111"/>
          <a:ext cx="5277947" cy="3346704"/>
        </p:xfrm>
        <a:graphic>
          <a:graphicData uri="http://schemas.openxmlformats.org/drawingml/2006/table">
            <a:tbl>
              <a:tblPr firstRow="1" bandRow="1">
                <a:tableStyleId>{3B4B98B0-60AC-42C2-AFA5-B58CD77FA1E5}</a:tableStyleId>
              </a:tblPr>
              <a:tblGrid>
                <a:gridCol w="1481702">
                  <a:extLst>
                    <a:ext uri="{9D8B030D-6E8A-4147-A177-3AD203B41FA5}">
                      <a16:colId xmlns:a16="http://schemas.microsoft.com/office/drawing/2014/main" val="2197488459"/>
                    </a:ext>
                  </a:extLst>
                </a:gridCol>
                <a:gridCol w="1838816">
                  <a:extLst>
                    <a:ext uri="{9D8B030D-6E8A-4147-A177-3AD203B41FA5}">
                      <a16:colId xmlns:a16="http://schemas.microsoft.com/office/drawing/2014/main" val="557897342"/>
                    </a:ext>
                  </a:extLst>
                </a:gridCol>
                <a:gridCol w="1957429">
                  <a:extLst>
                    <a:ext uri="{9D8B030D-6E8A-4147-A177-3AD203B41FA5}">
                      <a16:colId xmlns:a16="http://schemas.microsoft.com/office/drawing/2014/main" val="3162417777"/>
                    </a:ext>
                  </a:extLst>
                </a:gridCol>
              </a:tblGrid>
              <a:tr h="402336">
                <a:tc>
                  <a:txBody>
                    <a:bodyPr/>
                    <a:lstStyle/>
                    <a:p>
                      <a:pPr algn="l" fontAlgn="ctr"/>
                      <a:r>
                        <a:rPr lang="en-US" sz="1200" b="1" i="0" u="none" strike="noStrike">
                          <a:solidFill>
                            <a:schemeClr val="bg1"/>
                          </a:solidFill>
                          <a:effectLst/>
                          <a:latin typeface="+mn-lt"/>
                        </a:rPr>
                        <a:t>Characteristics</a:t>
                      </a:r>
                    </a:p>
                  </a:txBody>
                  <a:tcPr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fontAlgn="ctr"/>
                      <a:r>
                        <a:rPr lang="en-US" sz="1200" b="1" i="0" u="none" strike="noStrike">
                          <a:solidFill>
                            <a:schemeClr val="bg1"/>
                          </a:solidFill>
                          <a:effectLst/>
                          <a:latin typeface="+mn-lt"/>
                        </a:rPr>
                        <a:t>Acute Hepatitis B</a:t>
                      </a:r>
                    </a:p>
                    <a:p>
                      <a:pPr algn="ctr" fontAlgn="ctr"/>
                      <a:r>
                        <a:rPr lang="en-US" sz="1200" b="1" i="0" u="none" strike="noStrike">
                          <a:solidFill>
                            <a:schemeClr val="bg1"/>
                          </a:solidFill>
                          <a:effectLst/>
                          <a:latin typeface="+mn-lt"/>
                        </a:rPr>
                        <a:t>No. (Rate*)</a:t>
                      </a: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fontAlgn="ctr"/>
                      <a:r>
                        <a:rPr lang="en-US" sz="1200" b="1" i="0" u="none" strike="noStrike">
                          <a:solidFill>
                            <a:schemeClr val="bg1"/>
                          </a:solidFill>
                          <a:effectLst/>
                          <a:latin typeface="+mn-lt"/>
                        </a:rPr>
                        <a:t>Acute Hepatitis C</a:t>
                      </a:r>
                    </a:p>
                    <a:p>
                      <a:pPr algn="ctr" fontAlgn="ctr"/>
                      <a:r>
                        <a:rPr lang="en-US" sz="1200" b="1" i="0" u="none" strike="noStrike">
                          <a:solidFill>
                            <a:schemeClr val="bg1"/>
                          </a:solidFill>
                          <a:effectLst/>
                          <a:latin typeface="+mn-lt"/>
                        </a:rPr>
                        <a:t>No. (Rate*)</a:t>
                      </a: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3085099476"/>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1" i="0" u="none" strike="noStrike">
                          <a:solidFill>
                            <a:srgbClr val="111111"/>
                          </a:solidFill>
                          <a:effectLst/>
                          <a:latin typeface="+mn-lt"/>
                        </a:rPr>
                        <a:t>Urbanicity</a:t>
                      </a:r>
                      <a:r>
                        <a:rPr lang="en-US" sz="1100" b="1" i="0" u="none" strike="noStrike" baseline="30000">
                          <a:solidFill>
                            <a:srgbClr val="111111"/>
                          </a:solidFill>
                          <a:effectLst/>
                          <a:latin typeface="+mn-lt"/>
                        </a:rPr>
                        <a:t>¶</a:t>
                      </a:r>
                      <a:endParaRPr lang="en-US" sz="1100" b="1"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extLst>
                  <a:ext uri="{0D108BD9-81ED-4DB2-BD59-A6C34878D82A}">
                    <a16:rowId xmlns:a16="http://schemas.microsoft.com/office/drawing/2014/main" val="182406008"/>
                  </a:ext>
                </a:extLst>
              </a:tr>
              <a:tr h="210312">
                <a:tc>
                  <a:txBody>
                    <a:bodyPr/>
                    <a:lstStyle/>
                    <a:p>
                      <a:pPr algn="l" fontAlgn="ctr"/>
                      <a:r>
                        <a:rPr lang="en-US" sz="1100" b="0" i="0" u="none" strike="noStrike">
                          <a:solidFill>
                            <a:srgbClr val="111111"/>
                          </a:solidFill>
                          <a:effectLst/>
                          <a:latin typeface="+mn-lt"/>
                        </a:rPr>
                        <a:t>Urban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alpha val="20000"/>
                      </a:schemeClr>
                    </a:solidFill>
                  </a:tcPr>
                </a:tc>
                <a:tc>
                  <a:txBody>
                    <a:bodyPr/>
                    <a:lstStyle/>
                    <a:p>
                      <a:pPr algn="ctr" fontAlgn="ctr"/>
                      <a:r>
                        <a:rPr lang="en-US" sz="1100" b="0" i="0" u="none" strike="noStrike">
                          <a:solidFill>
                            <a:srgbClr val="111111"/>
                          </a:solidFill>
                          <a:effectLst/>
                          <a:latin typeface="+mn-lt"/>
                        </a:rPr>
                        <a:t>539 (0.6)</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alpha val="20000"/>
                      </a:schemeClr>
                    </a:solidFill>
                  </a:tcPr>
                </a:tc>
                <a:tc>
                  <a:txBody>
                    <a:bodyPr/>
                    <a:lstStyle/>
                    <a:p>
                      <a:pPr algn="ctr" fontAlgn="ctr"/>
                      <a:r>
                        <a:rPr lang="en-US" sz="1100" b="0" i="0" u="none" strike="noStrike">
                          <a:solidFill>
                            <a:srgbClr val="111111"/>
                          </a:solidFill>
                          <a:effectLst/>
                          <a:latin typeface="+mn-lt"/>
                        </a:rPr>
                        <a:t>2,360 (2.6)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alpha val="20000"/>
                      </a:schemeClr>
                    </a:solidFill>
                  </a:tcPr>
                </a:tc>
                <a:extLst>
                  <a:ext uri="{0D108BD9-81ED-4DB2-BD59-A6C34878D82A}">
                    <a16:rowId xmlns:a16="http://schemas.microsoft.com/office/drawing/2014/main" val="3316415651"/>
                  </a:ext>
                </a:extLst>
              </a:tr>
              <a:tr h="210312">
                <a:tc>
                  <a:txBody>
                    <a:bodyPr/>
                    <a:lstStyle/>
                    <a:p>
                      <a:pPr algn="l" fontAlgn="ctr"/>
                      <a:r>
                        <a:rPr lang="en-US" sz="1100" b="0" i="0" u="none" strike="noStrike">
                          <a:solidFill>
                            <a:srgbClr val="111111"/>
                          </a:solidFill>
                          <a:effectLst/>
                          <a:latin typeface="+mn-lt"/>
                        </a:rPr>
                        <a:t>Rural</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131 (1)</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498 (3.9)</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862264181"/>
                  </a:ext>
                </a:extLst>
              </a:tr>
              <a:tr h="210312">
                <a:tc>
                  <a:txBody>
                    <a:bodyPr/>
                    <a:lstStyle/>
                    <a:p>
                      <a:pPr algn="l" fontAlgn="ctr"/>
                      <a:r>
                        <a:rPr lang="en-US" sz="1100" b="1" i="0" u="none" strike="noStrike">
                          <a:solidFill>
                            <a:srgbClr val="111111"/>
                          </a:solidFill>
                          <a:effectLst/>
                          <a:latin typeface="+mn-lt"/>
                        </a:rPr>
                        <a:t>HHS Region**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alpha val="60000"/>
                      </a:schemeClr>
                    </a:solidFill>
                  </a:tcPr>
                </a:tc>
                <a:extLst>
                  <a:ext uri="{0D108BD9-81ED-4DB2-BD59-A6C34878D82A}">
                    <a16:rowId xmlns:a16="http://schemas.microsoft.com/office/drawing/2014/main" val="1002815237"/>
                  </a:ext>
                </a:extLst>
              </a:tr>
              <a:tr h="210312">
                <a:tc>
                  <a:txBody>
                    <a:bodyPr/>
                    <a:lstStyle/>
                    <a:p>
                      <a:pPr algn="l" fontAlgn="ctr"/>
                      <a:r>
                        <a:rPr lang="en-US" sz="1100" b="0" i="0" u="none" strike="noStrike">
                          <a:solidFill>
                            <a:srgbClr val="111111"/>
                          </a:solidFill>
                          <a:effectLst/>
                          <a:latin typeface="+mn-lt"/>
                        </a:rPr>
                        <a:t>Region 1: Boston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24 (0.6)</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247 (5.9)</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764367123"/>
                  </a:ext>
                </a:extLst>
              </a:tr>
              <a:tr h="210312">
                <a:tc>
                  <a:txBody>
                    <a:bodyPr/>
                    <a:lstStyle/>
                    <a:p>
                      <a:pPr algn="l" fontAlgn="ctr"/>
                      <a:r>
                        <a:rPr lang="en-US" sz="1100" b="0" i="0" u="none" strike="noStrike">
                          <a:solidFill>
                            <a:srgbClr val="111111"/>
                          </a:solidFill>
                          <a:effectLst/>
                          <a:latin typeface="+mn-lt"/>
                        </a:rPr>
                        <a:t>Region 2: New York</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30 (0.3)</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284 (3.3)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647142603"/>
                  </a:ext>
                </a:extLst>
              </a:tr>
              <a:tr h="210312">
                <a:tc>
                  <a:txBody>
                    <a:bodyPr/>
                    <a:lstStyle/>
                    <a:p>
                      <a:pPr algn="l" fontAlgn="ctr"/>
                      <a:r>
                        <a:rPr lang="en-US" sz="1100" b="0" i="0" u="none" strike="noStrike">
                          <a:solidFill>
                            <a:srgbClr val="111111"/>
                          </a:solidFill>
                          <a:effectLst/>
                          <a:latin typeface="+mn-lt"/>
                        </a:rPr>
                        <a:t>Region 3: Philadelphia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63 (0.7)</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235 (2.6)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410313967"/>
                  </a:ext>
                </a:extLst>
              </a:tr>
              <a:tr h="210312">
                <a:tc>
                  <a:txBody>
                    <a:bodyPr/>
                    <a:lstStyle/>
                    <a:p>
                      <a:pPr algn="l" fontAlgn="ctr"/>
                      <a:r>
                        <a:rPr lang="en-US" sz="1100" b="0" i="0" u="none" strike="noStrike">
                          <a:solidFill>
                            <a:srgbClr val="111111"/>
                          </a:solidFill>
                          <a:effectLst/>
                          <a:latin typeface="+mn-lt"/>
                        </a:rPr>
                        <a:t>Region 4: Atlanta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351 (1.7)</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1,013 (5)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816015111"/>
                  </a:ext>
                </a:extLst>
              </a:tr>
              <a:tr h="210312">
                <a:tc>
                  <a:txBody>
                    <a:bodyPr/>
                    <a:lstStyle/>
                    <a:p>
                      <a:pPr algn="l" fontAlgn="ctr"/>
                      <a:r>
                        <a:rPr lang="en-US" sz="1100" b="0" i="0" u="none" strike="noStrike">
                          <a:solidFill>
                            <a:srgbClr val="111111"/>
                          </a:solidFill>
                          <a:effectLst/>
                          <a:latin typeface="+mn-lt"/>
                        </a:rPr>
                        <a:t>Region 5: Chicago</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116 (0.7)</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615 (3.9)</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356287410"/>
                  </a:ext>
                </a:extLst>
              </a:tr>
              <a:tr h="210312">
                <a:tc>
                  <a:txBody>
                    <a:bodyPr/>
                    <a:lstStyle/>
                    <a:p>
                      <a:pPr algn="l" fontAlgn="ctr"/>
                      <a:r>
                        <a:rPr lang="en-US" sz="1100" b="0" i="0" u="none" strike="noStrike">
                          <a:solidFill>
                            <a:srgbClr val="111111"/>
                          </a:solidFill>
                          <a:effectLst/>
                          <a:latin typeface="+mn-lt"/>
                        </a:rPr>
                        <a:t>Region 6: Dallas</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54 (0.4)</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214 (1.5)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666818688"/>
                  </a:ext>
                </a:extLst>
              </a:tr>
              <a:tr h="210312">
                <a:tc>
                  <a:txBody>
                    <a:bodyPr/>
                    <a:lstStyle/>
                    <a:p>
                      <a:pPr algn="l" fontAlgn="ctr"/>
                      <a:r>
                        <a:rPr lang="en-US" sz="1100" b="0" i="0" u="none" strike="noStrike">
                          <a:solidFill>
                            <a:srgbClr val="111111"/>
                          </a:solidFill>
                          <a:effectLst/>
                          <a:latin typeface="+mn-lt"/>
                        </a:rPr>
                        <a:t>Region 7: Kansas City</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11 (0.3)</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42 (1)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187607299"/>
                  </a:ext>
                </a:extLst>
              </a:tr>
              <a:tr h="210312">
                <a:tc>
                  <a:txBody>
                    <a:bodyPr/>
                    <a:lstStyle/>
                    <a:p>
                      <a:pPr algn="l" fontAlgn="ctr"/>
                      <a:r>
                        <a:rPr lang="en-US" sz="1100" b="0" i="0" u="none" strike="noStrike">
                          <a:solidFill>
                            <a:srgbClr val="111111"/>
                          </a:solidFill>
                          <a:effectLst/>
                          <a:latin typeface="+mn-lt"/>
                        </a:rPr>
                        <a:t>Region 8: Denver</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11 (0.3)</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101 (2.5)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686322596"/>
                  </a:ext>
                </a:extLst>
              </a:tr>
              <a:tr h="210312">
                <a:tc>
                  <a:txBody>
                    <a:bodyPr/>
                    <a:lstStyle/>
                    <a:p>
                      <a:pPr algn="l" fontAlgn="ctr"/>
                      <a:r>
                        <a:rPr lang="en-US" sz="1100" b="0" i="0" u="none" strike="noStrike">
                          <a:solidFill>
                            <a:srgbClr val="111111"/>
                          </a:solidFill>
                          <a:effectLst/>
                          <a:latin typeface="+mn-lt"/>
                        </a:rPr>
                        <a:t>Region 9: San Francisco</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14 (0.1)</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55 (0.4)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510362953"/>
                  </a:ext>
                </a:extLst>
              </a:tr>
              <a:tr h="210312">
                <a:tc>
                  <a:txBody>
                    <a:bodyPr/>
                    <a:lstStyle/>
                    <a:p>
                      <a:pPr algn="l" fontAlgn="ctr"/>
                      <a:r>
                        <a:rPr lang="en-US" sz="1100" b="0" i="0" u="none" strike="noStrike">
                          <a:solidFill>
                            <a:srgbClr val="111111"/>
                          </a:solidFill>
                          <a:effectLst/>
                          <a:latin typeface="+mn-lt"/>
                        </a:rPr>
                        <a:t>Region 10: Seattle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16 (0.3)</a:t>
                      </a:r>
                    </a:p>
                  </a:txBody>
                  <a:tcPr marL="9525" marR="9525" marT="0" marB="0" anchor="ctr">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101 (2.3)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81314200"/>
                  </a:ext>
                </a:extLst>
              </a:tr>
            </a:tbl>
          </a:graphicData>
        </a:graphic>
      </p:graphicFrame>
    </p:spTree>
    <p:extLst>
      <p:ext uri="{BB962C8B-B14F-4D97-AF65-F5344CB8AC3E}">
        <p14:creationId xmlns:p14="http://schemas.microsoft.com/office/powerpoint/2010/main" val="1130403593"/>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purl.org/dc/elements/1.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0bf74ea8-196f-4ed0-acda-4d1b8eb91222"/>
    <ds:schemaRef ds:uri="a5db0dc4-de41-4547-9920-1aed1993f095"/>
    <ds:schemaRef ds:uri="http://www.w3.org/XML/1998/namespace"/>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35</TotalTime>
  <Words>570</Words>
  <Application>Microsoft Macintosh PowerPoint</Application>
  <PresentationFormat>Widescreen</PresentationFormat>
  <Paragraphs>81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Appendix Table 3 Numbers and rates* of reported acute hepatitis B infections† and acute hepatitis C infections† among adults aged 18-40 years old, by demographic characteristics  United States, 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51</cp:revision>
  <dcterms:created xsi:type="dcterms:W3CDTF">2022-08-02T19:32:21Z</dcterms:created>
  <dcterms:modified xsi:type="dcterms:W3CDTF">2022-10-06T19:39:33Z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