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491" r:id="rId5"/>
    <p:sldId id="149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2B58DF-DF86-9D4D-A82B-DC3FD6188985}" v="5" dt="2023-01-26T16:54:14.9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chilis, Allison (NYC-RSD)" userId="c0b6f0fa-67b9-40b3-8625-6e8b82fb5866" providerId="ADAL" clId="{9A2B58DF-DF86-9D4D-A82B-DC3FD6188985}"/>
    <pc:docChg chg="custSel modSld">
      <pc:chgData name="Pachilis, Allison (NYC-RSD)" userId="c0b6f0fa-67b9-40b3-8625-6e8b82fb5866" providerId="ADAL" clId="{9A2B58DF-DF86-9D4D-A82B-DC3FD6188985}" dt="2023-01-26T16:54:14.907" v="9"/>
      <pc:docMkLst>
        <pc:docMk/>
      </pc:docMkLst>
      <pc:sldChg chg="addSp delSp modSp mod">
        <pc:chgData name="Pachilis, Allison (NYC-RSD)" userId="c0b6f0fa-67b9-40b3-8625-6e8b82fb5866" providerId="ADAL" clId="{9A2B58DF-DF86-9D4D-A82B-DC3FD6188985}" dt="2023-01-26T16:54:07.400" v="6"/>
        <pc:sldMkLst>
          <pc:docMk/>
          <pc:sldMk cId="2646273999" sldId="1491"/>
        </pc:sldMkLst>
        <pc:spChg chg="add del mod">
          <ac:chgData name="Pachilis, Allison (NYC-RSD)" userId="c0b6f0fa-67b9-40b3-8625-6e8b82fb5866" providerId="ADAL" clId="{9A2B58DF-DF86-9D4D-A82B-DC3FD6188985}" dt="2023-01-26T16:54:02.931" v="1" actId="478"/>
          <ac:spMkLst>
            <pc:docMk/>
            <pc:sldMk cId="2646273999" sldId="1491"/>
            <ac:spMk id="5" creationId="{F9FACADC-E9AB-D09D-A052-68AEBDEF27A7}"/>
          </ac:spMkLst>
        </pc:spChg>
        <pc:spChg chg="add del mod">
          <ac:chgData name="Pachilis, Allison (NYC-RSD)" userId="c0b6f0fa-67b9-40b3-8625-6e8b82fb5866" providerId="ADAL" clId="{9A2B58DF-DF86-9D4D-A82B-DC3FD6188985}" dt="2023-01-26T16:54:06.546" v="5" actId="478"/>
          <ac:spMkLst>
            <pc:docMk/>
            <pc:sldMk cId="2646273999" sldId="1491"/>
            <ac:spMk id="6" creationId="{C74E1BA1-56A7-88E9-39B0-B94E33F96CBA}"/>
          </ac:spMkLst>
        </pc:spChg>
        <pc:spChg chg="add del mod">
          <ac:chgData name="Pachilis, Allison (NYC-RSD)" userId="c0b6f0fa-67b9-40b3-8625-6e8b82fb5866" providerId="ADAL" clId="{9A2B58DF-DF86-9D4D-A82B-DC3FD6188985}" dt="2023-01-26T16:54:04.989" v="4"/>
          <ac:spMkLst>
            <pc:docMk/>
            <pc:sldMk cId="2646273999" sldId="1491"/>
            <ac:spMk id="8" creationId="{9EAF6B3A-193A-D853-4133-88BB7648636E}"/>
          </ac:spMkLst>
        </pc:spChg>
        <pc:spChg chg="add mod">
          <ac:chgData name="Pachilis, Allison (NYC-RSD)" userId="c0b6f0fa-67b9-40b3-8625-6e8b82fb5866" providerId="ADAL" clId="{9A2B58DF-DF86-9D4D-A82B-DC3FD6188985}" dt="2023-01-26T16:54:07.400" v="6"/>
          <ac:spMkLst>
            <pc:docMk/>
            <pc:sldMk cId="2646273999" sldId="1491"/>
            <ac:spMk id="9" creationId="{61EA3038-F01E-DFA2-7E30-9CCF80565F70}"/>
          </ac:spMkLst>
        </pc:spChg>
        <pc:spChg chg="del">
          <ac:chgData name="Pachilis, Allison (NYC-RSD)" userId="c0b6f0fa-67b9-40b3-8625-6e8b82fb5866" providerId="ADAL" clId="{9A2B58DF-DF86-9D4D-A82B-DC3FD6188985}" dt="2023-01-26T16:54:01.573" v="0" actId="478"/>
          <ac:spMkLst>
            <pc:docMk/>
            <pc:sldMk cId="2646273999" sldId="1491"/>
            <ac:spMk id="11" creationId="{3B46027D-9391-BC7D-C92F-9FA981A4B5EF}"/>
          </ac:spMkLst>
        </pc:spChg>
      </pc:sldChg>
      <pc:sldChg chg="addSp delSp modSp mod">
        <pc:chgData name="Pachilis, Allison (NYC-RSD)" userId="c0b6f0fa-67b9-40b3-8625-6e8b82fb5866" providerId="ADAL" clId="{9A2B58DF-DF86-9D4D-A82B-DC3FD6188985}" dt="2023-01-26T16:54:14.907" v="9"/>
        <pc:sldMkLst>
          <pc:docMk/>
          <pc:sldMk cId="1114169916" sldId="1492"/>
        </pc:sldMkLst>
        <pc:spChg chg="add del mod">
          <ac:chgData name="Pachilis, Allison (NYC-RSD)" userId="c0b6f0fa-67b9-40b3-8625-6e8b82fb5866" providerId="ADAL" clId="{9A2B58DF-DF86-9D4D-A82B-DC3FD6188985}" dt="2023-01-26T16:54:13.956" v="8" actId="478"/>
          <ac:spMkLst>
            <pc:docMk/>
            <pc:sldMk cId="1114169916" sldId="1492"/>
            <ac:spMk id="5" creationId="{0DB6C9BD-9D57-E933-AB17-774050225638}"/>
          </ac:spMkLst>
        </pc:spChg>
        <pc:spChg chg="add mod">
          <ac:chgData name="Pachilis, Allison (NYC-RSD)" userId="c0b6f0fa-67b9-40b3-8625-6e8b82fb5866" providerId="ADAL" clId="{9A2B58DF-DF86-9D4D-A82B-DC3FD6188985}" dt="2023-01-26T16:54:14.907" v="9"/>
          <ac:spMkLst>
            <pc:docMk/>
            <pc:sldMk cId="1114169916" sldId="1492"/>
            <ac:spMk id="6" creationId="{F47E39E0-B024-13D4-912A-1213D0D7E3E9}"/>
          </ac:spMkLst>
        </pc:spChg>
        <pc:spChg chg="del">
          <ac:chgData name="Pachilis, Allison (NYC-RSD)" userId="c0b6f0fa-67b9-40b3-8625-6e8b82fb5866" providerId="ADAL" clId="{9A2B58DF-DF86-9D4D-A82B-DC3FD6188985}" dt="2023-01-26T16:54:12.219" v="7" actId="478"/>
          <ac:spMkLst>
            <pc:docMk/>
            <pc:sldMk cId="1114169916" sldId="1492"/>
            <ac:spMk id="7" creationId="{F44FB581-DF2E-425A-1CAE-2B478C9832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96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7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dc.services.cdc.gov/case-definitions/hepatitis-c-chronic-2020/" TargetMode="External"/><Relationship Id="rId4" Type="http://schemas.openxmlformats.org/officeDocument/2006/relationships/hyperlink" Target="https://ndc.services.cdc.gov/case-definitions/hepatitis-c-acute-202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ndc.services.cdc.gov/case-definitions/hepatitis-c-chronic-2020/" TargetMode="External"/><Relationship Id="rId4" Type="http://schemas.openxmlformats.org/officeDocument/2006/relationships/hyperlink" Target="https://ndc.services.cdc.gov/case-definitions/hepatitis-c-acute-202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Appendix Table 2 – Part 1 of 2</a:t>
            </a:r>
            <a:br>
              <a:rPr lang="en-US" sz="2000"/>
            </a:br>
            <a:r>
              <a:rPr lang="en-US" sz="2000" b="1"/>
              <a:t>Number of reported acute and chronic cases* of hepatitis C virus infection by case status </a:t>
            </a:r>
            <a:br>
              <a:rPr lang="en-US" sz="2000" b="1"/>
            </a:br>
            <a:r>
              <a:rPr lang="en-US" sz="2000" b="1"/>
              <a:t>United States, 2020</a:t>
            </a:r>
            <a:r>
              <a:rPr lang="en-US" sz="2000"/>
              <a:t>	</a:t>
            </a:r>
            <a:r>
              <a:rPr lang="en-US" sz="2000" b="0"/>
              <a:t>			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510371"/>
              </p:ext>
            </p:extLst>
          </p:nvPr>
        </p:nvGraphicFramePr>
        <p:xfrm>
          <a:off x="535833" y="1346255"/>
          <a:ext cx="5276088" cy="418413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94395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1871258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2110435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</a:tblGrid>
              <a:tr h="3985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or Jurisdiction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Acute Hepatitis C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Confirmed (Probable)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Chronic Hepatitis C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Confirmed (Probable)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Alabama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49 (4)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5,697 (1,983)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Alaska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N (N)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529 (302)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Arizona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U (U)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U (U)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Arkansas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65 (72)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2,511 (1,721)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California</a:t>
                      </a:r>
                      <a:r>
                        <a:rPr lang="en-US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59 (13)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8,717 (10,647)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Colorado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 (—)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1,883 (998)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Connecticut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12 (—)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880 (—)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Delaware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49 (1)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U (U)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District of Columbia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U (U)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U (U)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Florida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1,336 (352)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9,365 (4,272)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36295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Georgia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138 (99)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3,872 (5,600)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314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Hawaii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 (—)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U (U)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26586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Idaho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 (1)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702 (779)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64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Illinois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203 (20)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2,873 (1,038)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19549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Indiana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243 (21)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N (N)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01682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Iowa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17 (—)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830 (—)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80016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Kansas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 (3)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587 (1,283)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69888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Kentucky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143 (115)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N (N)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849022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41A1BF8-22BF-8CB9-0657-85E55C5A9E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479141"/>
              </p:ext>
            </p:extLst>
          </p:nvPr>
        </p:nvGraphicFramePr>
        <p:xfrm>
          <a:off x="6380079" y="1346255"/>
          <a:ext cx="5276087" cy="39776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50287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2015365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2110435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or Jurisdiction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Acute Hepatitis C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Confirmed (Probable)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Chronic Hepatitis C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Confirmed (Probable)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Louisiana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281 (2)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4,207 (1,222)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Maine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160 (46)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740 (672)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Maryland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47 (10)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2,202 (1,663)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Massachusetts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150 (8)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2,163 (1,463)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Michigan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119 (23)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2,475 (1,892)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Minnesota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58 (3)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816 (216)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Mississippi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40 (34)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2,613 (—)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Missouri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 (—)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4,867 (—)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Montana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 (1)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672 (310)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Nebraska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 (2)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355 (293)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36295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Nevada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 (4)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 (U)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314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Hampshire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 (20)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48 (111)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26586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Jersey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115 (6)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2,488 (2,908)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64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Mexico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 (—)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 (9)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19549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York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340 (24)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4,849 (2,365)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01682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Carolina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75 (25)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 (N)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80016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Dakota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 (—)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456 (367)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69888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7052AC25-3A8E-2644-345A-1D5DC484B590}"/>
              </a:ext>
            </a:extLst>
          </p:cNvPr>
          <p:cNvSpPr txBox="1"/>
          <p:nvPr/>
        </p:nvSpPr>
        <p:spPr>
          <a:xfrm>
            <a:off x="6268825" y="5451731"/>
            <a:ext cx="4064679" cy="1210588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†: California excludes chronic hepatitis C case counts from Los Angeles County (except for the City of Long Beach and the City of Pasadena) and San Diego County, geographic areas which include approximately 32% of California’s total population.</a:t>
            </a:r>
            <a:r>
              <a:rPr lang="en-US" sz="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en-US" sz="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000"/>
              </a:spcBef>
            </a:pP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Source: CDC, National Notifiable Diseases Surveillance System.</a:t>
            </a:r>
          </a:p>
          <a:p>
            <a:pPr>
              <a:spcBef>
                <a:spcPts val="1000"/>
              </a:spcBef>
            </a:pPr>
            <a:r>
              <a:rPr lang="en-US" sz="800" dirty="0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Centers for Disease Control and Prevention. Viral Hepatitis Surveillance Report – United States, 2020. </a:t>
            </a:r>
            <a:r>
              <a:rPr lang="en-US" sz="800" dirty="0">
                <a:latin typeface="Calibri" panose="020F0502020204030204" pitchFamily="34" charset="0"/>
                <a:ea typeface="+mn-lt"/>
                <a:cs typeface="Calibri" panose="020F0502020204030204" pitchFamily="34" charset="0"/>
                <a:hlinkClick r:id="rId3"/>
              </a:rPr>
              <a:t>https://www.cdc.gov/hepatitis/statistics/2020surveillance/index.htm</a:t>
            </a:r>
            <a:r>
              <a:rPr lang="en-US" sz="800" dirty="0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. </a:t>
            </a:r>
            <a:br>
              <a:rPr lang="en-US" sz="800" dirty="0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</a:br>
            <a:r>
              <a:rPr lang="en-US" sz="800" dirty="0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Published September 2022.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1EA3038-F01E-DFA2-7E30-9CCF80565F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863799"/>
            <a:ext cx="5354720" cy="798520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 dirty="0"/>
              <a:t>* For confirmed and probable case definition, see </a:t>
            </a:r>
            <a:r>
              <a:rPr lang="en-US" sz="800" dirty="0">
                <a:hlinkClick r:id="rId4"/>
              </a:rPr>
              <a:t>https://ndc.services.cdc.gov/case-definitions/hepatitis-c-acute-2020/</a:t>
            </a:r>
            <a:r>
              <a:rPr lang="en-US" sz="800" dirty="0"/>
              <a:t> for acute hepatitis C and </a:t>
            </a:r>
            <a:r>
              <a:rPr lang="en-US" sz="800" dirty="0">
                <a:hlinkClick r:id="rId5"/>
              </a:rPr>
              <a:t>https://ndc.services.cdc.gov/case-definitions/hepatitis-c-chronic-2020/</a:t>
            </a:r>
            <a:r>
              <a:rPr lang="en-US" sz="800" dirty="0"/>
              <a:t> for chronic hepatitis C.</a:t>
            </a:r>
          </a:p>
          <a:p>
            <a:pPr>
              <a:lnSpc>
                <a:spcPct val="100000"/>
              </a:lnSpc>
            </a:pPr>
            <a:r>
              <a:rPr lang="en-US" sz="800" dirty="0"/>
              <a:t>—: No reported cases. The reporting jurisdiction did not submit any cases to CDC.		</a:t>
            </a:r>
          </a:p>
          <a:p>
            <a:pPr>
              <a:lnSpc>
                <a:spcPct val="100000"/>
              </a:lnSpc>
            </a:pPr>
            <a:r>
              <a:rPr lang="en-US" sz="800" dirty="0"/>
              <a:t>N: Not reportable. The disease or condition was not reportable by law, statue, or regulation in the reporting jurisdiction</a:t>
            </a:r>
          </a:p>
          <a:p>
            <a:pPr>
              <a:lnSpc>
                <a:spcPct val="100000"/>
              </a:lnSpc>
            </a:pP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U: Unavailable. The data were unavailable.</a:t>
            </a:r>
            <a:r>
              <a:rPr lang="en-US" sz="800" dirty="0"/>
              <a:t>.				</a:t>
            </a:r>
          </a:p>
        </p:txBody>
      </p:sp>
    </p:spTree>
    <p:extLst>
      <p:ext uri="{BB962C8B-B14F-4D97-AF65-F5344CB8AC3E}">
        <p14:creationId xmlns:p14="http://schemas.microsoft.com/office/powerpoint/2010/main" val="264627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Appendix Table 2 – Part 2 of 2</a:t>
            </a:r>
            <a:br>
              <a:rPr lang="en-US" sz="2000"/>
            </a:br>
            <a:r>
              <a:rPr lang="en-US" sz="2000" b="1"/>
              <a:t>Number of reported acute and chronic cases* of hepatitis C virus infection by case status </a:t>
            </a:r>
            <a:br>
              <a:rPr lang="en-US" sz="2000" b="1"/>
            </a:br>
            <a:r>
              <a:rPr lang="en-US" sz="2000" b="1"/>
              <a:t>United States, 2020</a:t>
            </a:r>
            <a:r>
              <a:rPr lang="en-US" sz="2000"/>
              <a:t>				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15149"/>
              </p:ext>
            </p:extLst>
          </p:nvPr>
        </p:nvGraphicFramePr>
        <p:xfrm>
          <a:off x="535833" y="1346255"/>
          <a:ext cx="5280505" cy="39738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55734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2012569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2112202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</a:tblGrid>
              <a:tr h="3985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or Jurisdiction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Acute Hepatitis C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Confirmed (Probable)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Chronic Hepatitis C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Confirmed (Probable)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Ohio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186 (55)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7,027 (5,649)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32677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Oklahoma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 (25)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3,068 (3,811)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Oregon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 (7)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1,848 (1,934)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Pennsylvania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146 (—)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7,615 (4,315)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Rhode Island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 (U)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 (U)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Carolina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 (3)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3,036 (4,034)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Dakota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 (4)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364 (367)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Tennessee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170 (65)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5,307 (3,846)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Texas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 (21)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 (N)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Utah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104 (55)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647 (570)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Vermont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 (—)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251 (268)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36295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Virginia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 (22)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3,884 (3,257)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314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Washington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105 (14)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2,968 (1,551)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26586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West Virginia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94 (43)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2,180 (1,733)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64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Wisconsin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93 (4)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1,400 (511)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19549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Wyoming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 (—)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306 (—)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01682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4,798 (1,227)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107,300 (73,960)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80016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787FEB9-B152-01ED-0067-6C52D66CB198}"/>
              </a:ext>
            </a:extLst>
          </p:cNvPr>
          <p:cNvSpPr txBox="1"/>
          <p:nvPr/>
        </p:nvSpPr>
        <p:spPr>
          <a:xfrm>
            <a:off x="6268825" y="5949303"/>
            <a:ext cx="4064679" cy="713016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Source: CDC, National Notifiable Diseases Surveillance System.</a:t>
            </a:r>
          </a:p>
          <a:p>
            <a:pPr>
              <a:spcBef>
                <a:spcPts val="1000"/>
              </a:spcBef>
            </a:pPr>
            <a:r>
              <a:rPr lang="en-US" sz="800" dirty="0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Centers for Disease Control and Prevention. Viral Hepatitis Surveillance Report – United States, 2020. </a:t>
            </a:r>
            <a:r>
              <a:rPr lang="en-US" sz="800" dirty="0">
                <a:latin typeface="Calibri" panose="020F0502020204030204" pitchFamily="34" charset="0"/>
                <a:ea typeface="+mn-lt"/>
                <a:cs typeface="Calibri" panose="020F0502020204030204" pitchFamily="34" charset="0"/>
                <a:hlinkClick r:id="rId3"/>
              </a:rPr>
              <a:t>https://www.cdc.gov/hepatitis/statistics/2020surveillance/index.htm</a:t>
            </a:r>
            <a:r>
              <a:rPr lang="en-US" sz="800" dirty="0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. </a:t>
            </a:r>
            <a:br>
              <a:rPr lang="en-US" sz="800" dirty="0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</a:br>
            <a:r>
              <a:rPr lang="en-US" sz="800" dirty="0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Published September 2022.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47E39E0-B024-13D4-912A-1213D0D7E3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863799"/>
            <a:ext cx="5354720" cy="798520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 dirty="0"/>
              <a:t>* For confirmed and probable case definition, see </a:t>
            </a:r>
            <a:r>
              <a:rPr lang="en-US" sz="800" dirty="0">
                <a:hlinkClick r:id="rId4"/>
              </a:rPr>
              <a:t>https://ndc.services.cdc.gov/case-definitions/hepatitis-c-acute-2020/</a:t>
            </a:r>
            <a:r>
              <a:rPr lang="en-US" sz="800" dirty="0"/>
              <a:t> for acute hepatitis C and </a:t>
            </a:r>
            <a:r>
              <a:rPr lang="en-US" sz="800" dirty="0">
                <a:hlinkClick r:id="rId5"/>
              </a:rPr>
              <a:t>https://ndc.services.cdc.gov/case-definitions/hepatitis-c-chronic-2020/</a:t>
            </a:r>
            <a:r>
              <a:rPr lang="en-US" sz="800" dirty="0"/>
              <a:t> for chronic hepatitis C.</a:t>
            </a:r>
          </a:p>
          <a:p>
            <a:pPr>
              <a:lnSpc>
                <a:spcPct val="100000"/>
              </a:lnSpc>
            </a:pPr>
            <a:r>
              <a:rPr lang="en-US" sz="800" dirty="0"/>
              <a:t>—: No reported cases. The reporting jurisdiction did not submit any cases to CDC.		</a:t>
            </a:r>
          </a:p>
          <a:p>
            <a:pPr>
              <a:lnSpc>
                <a:spcPct val="100000"/>
              </a:lnSpc>
            </a:pPr>
            <a:r>
              <a:rPr lang="en-US" sz="800" dirty="0"/>
              <a:t>N: Not reportable. The disease or condition was not reportable by law, statue, or regulation in the reporting jurisdiction</a:t>
            </a:r>
          </a:p>
          <a:p>
            <a:pPr>
              <a:lnSpc>
                <a:spcPct val="100000"/>
              </a:lnSpc>
            </a:pP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U: Unavailable. The data were unavailable.</a:t>
            </a:r>
            <a:r>
              <a:rPr lang="en-US" sz="800" dirty="0"/>
              <a:t>.				</a:t>
            </a:r>
          </a:p>
        </p:txBody>
      </p:sp>
    </p:spTree>
    <p:extLst>
      <p:ext uri="{BB962C8B-B14F-4D97-AF65-F5344CB8AC3E}">
        <p14:creationId xmlns:p14="http://schemas.microsoft.com/office/powerpoint/2010/main" val="1114169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A0E967F181BB4799F61530F57313A7" ma:contentTypeVersion="15" ma:contentTypeDescription="Create a new document." ma:contentTypeScope="" ma:versionID="ebb4b786c50db4e938002a6b96886c64">
  <xsd:schema xmlns:xsd="http://www.w3.org/2001/XMLSchema" xmlns:xs="http://www.w3.org/2001/XMLSchema" xmlns:p="http://schemas.microsoft.com/office/2006/metadata/properties" xmlns:ns2="e6129190-2502-4b9b-a176-45f32946105d" xmlns:ns3="43a61471-335a-4812-b149-2392b70c09ae" targetNamespace="http://schemas.microsoft.com/office/2006/metadata/properties" ma:root="true" ma:fieldsID="10f67f884fe6e0e42b0e6e56111affd8" ns2:_="" ns3:_="">
    <xsd:import namespace="e6129190-2502-4b9b-a176-45f32946105d"/>
    <xsd:import namespace="43a61471-335a-4812-b149-2392b70c09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29190-2502-4b9b-a176-45f3294610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61471-335a-4812-b149-2392b70c09a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b61f6f9-9dac-4657-a88a-c3c23afc2975}" ma:internalName="TaxCatchAll" ma:showField="CatchAllData" ma:web="43a61471-335a-4812-b149-2392b70c09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a61471-335a-4812-b149-2392b70c09ae" xsi:nil="true"/>
    <lcf76f155ced4ddcb4097134ff3c332f xmlns="e6129190-2502-4b9b-a176-45f32946105d">
      <Terms xmlns="http://schemas.microsoft.com/office/infopath/2007/PartnerControls"/>
    </lcf76f155ced4ddcb4097134ff3c332f>
    <SharedWithUsers xmlns="43a61471-335a-4812-b149-2392b70c09ae">
      <UserInfo>
        <DisplayName/>
        <AccountId xsi:nil="true"/>
        <AccountType/>
      </UserInfo>
    </SharedWithUsers>
    <MediaLengthInSeconds xmlns="e6129190-2502-4b9b-a176-45f32946105d" xsi:nil="true"/>
  </documentManagement>
</p:properties>
</file>

<file path=customXml/itemProps1.xml><?xml version="1.0" encoding="utf-8"?>
<ds:datastoreItem xmlns:ds="http://schemas.openxmlformats.org/officeDocument/2006/customXml" ds:itemID="{7C917EB0-E2AA-4B8D-A6B6-47EC094A3676}"/>
</file>

<file path=customXml/itemProps2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9434D5-4D44-4090-9F30-B85933BA4D4D}">
  <ds:schemaRefs>
    <ds:schemaRef ds:uri="http://purl.org/dc/elements/1.1/"/>
    <ds:schemaRef ds:uri="0bf74ea8-196f-4ed0-acda-4d1b8eb91222"/>
    <ds:schemaRef ds:uri="http://purl.org/dc/terms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a5db0dc4-de41-4547-9920-1aed1993f09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917</Words>
  <Application>Microsoft Macintosh PowerPoint</Application>
  <PresentationFormat>Widescreen</PresentationFormat>
  <Paragraphs>188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Appendix Table 2 – Part 1 of 2 Number of reported acute and chronic cases* of hepatitis C virus infection by case status  United States, 2020    </vt:lpstr>
      <vt:lpstr>Appendix Table 2 – Part 2 of 2 Number of reported acute and chronic cases* of hepatitis C virus infection by case status  United States, 2020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Pachilis, Allison (NYC-RSD)</cp:lastModifiedBy>
  <cp:revision>50</cp:revision>
  <dcterms:created xsi:type="dcterms:W3CDTF">2022-08-02T19:32:21Z</dcterms:created>
  <dcterms:modified xsi:type="dcterms:W3CDTF">2023-01-26T16:54:18Z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0x01010016A0E967F181BB4799F61530F57313A7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