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08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198966" cy="917018"/>
          </a:xfrm>
        </p:spPr>
        <p:txBody>
          <a:bodyPr>
            <a:noAutofit/>
          </a:bodyPr>
          <a:lstStyle/>
          <a:p>
            <a:r>
              <a:rPr lang="en-US" b="0"/>
              <a:t>Appendix Table 1</a:t>
            </a:r>
            <a:br>
              <a:rPr lang="en-US" sz="2000"/>
            </a:br>
            <a:r>
              <a:rPr lang="en-US" sz="2000" b="1"/>
              <a:t>Number of reported acute viral hepatitis cases* and estimated infections† with 95% bootstrap confidence intervals</a:t>
            </a:r>
            <a:br>
              <a:rPr lang="en-US" sz="2000" b="1"/>
            </a:br>
            <a:r>
              <a:rPr lang="en-US" sz="2000" b="1"/>
              <a:t>United States, 2013–2020</a:t>
            </a:r>
            <a:r>
              <a:rPr lang="en-US" sz="2000"/>
              <a:t>	</a:t>
            </a:r>
            <a:r>
              <a:rPr lang="en-US" sz="2000" b="0"/>
              <a:t>					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900195"/>
              </p:ext>
            </p:extLst>
          </p:nvPr>
        </p:nvGraphicFramePr>
        <p:xfrm>
          <a:off x="507551" y="1628461"/>
          <a:ext cx="11148616" cy="225192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4854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1735627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735627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735627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735627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735627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735627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</a:tblGrid>
              <a:tr h="5694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Hepatitis A Reported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Hepatitis A Estimated*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(95% bootstrap confidence interval)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Hepatitis B Reported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Hepatitis B Estimated*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(95% bootstrap confidence interval)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Hepatitis C Reported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Hepatitis C Estimated*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(95% bootstrap confidence interval)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2013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1,781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   3,600 (2,500-3,900)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3,050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19,800 (11,300-48,500)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2,138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29,700 (23,500-101,300)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2014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1,239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   2,500 (1,700-2,700)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2,791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18,100 (10,300-44,400)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2,194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30,500 (24,100-104,000)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2015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1,390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   2,800 (1,900-3,100)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3,370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21,900 (12,500-53,600)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2,436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33,900 (26,800-115,500)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2016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2,007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   4,000 (2,800-4,400)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3,218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20,900 (11,900-51,200)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2,967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41,200 (32,600-140,600)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2017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3,366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   6,700 (4,700-7,400)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3,409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22,200 (12,600-54,200)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3,216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44,700 (35,400-152,400)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2018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12,474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24,900 (17,500-27,400)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3,322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21,600 (12,300-52,800)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3,621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50,300 (39,800-171,600)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2019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18,846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37,700 (26,400-41,500)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3,192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20,700 (11,800-50,800)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4,136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57,500 (45,500-196,000)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2020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9,952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19,900 (13,900-21,900)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2,157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 14,000 (8,000-34,300)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4,798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66,700 (52,700-227,400)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</a:tbl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6207AC-B765-E2B6-38C8-30A97344C1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0066" y="5967660"/>
            <a:ext cx="5638800" cy="673125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dirty="0"/>
              <a:t>* Reported confirmed cases. For case definitions, see </a:t>
            </a:r>
            <a:r>
              <a:rPr lang="en-US" sz="800" dirty="0">
                <a:hlinkClick r:id="rId3"/>
              </a:rPr>
              <a:t>https://ndc.services.cdc.gov/</a:t>
            </a:r>
            <a:r>
              <a:rPr lang="en-US" sz="800" dirty="0"/>
              <a:t>.   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800" dirty="0"/>
              <a:t>† The number of estimated viral hepatitis infections was determined by multiplying the number of reported cases that met the classification criteria for a confirmed case by a factor that adjusted for </a:t>
            </a:r>
            <a:r>
              <a:rPr lang="en-US" sz="800" dirty="0" err="1"/>
              <a:t>underascertainment</a:t>
            </a:r>
            <a:r>
              <a:rPr lang="en-US" sz="800" dirty="0"/>
              <a:t> and underreporting.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A9361E-B735-3FDA-D337-4BF38942A0F4}"/>
              </a:ext>
            </a:extLst>
          </p:cNvPr>
          <p:cNvSpPr txBox="1"/>
          <p:nvPr/>
        </p:nvSpPr>
        <p:spPr>
          <a:xfrm>
            <a:off x="6095999" y="6050880"/>
            <a:ext cx="4518581" cy="589905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Source: CDC, National Notifiable Diseases Surveillance System.		</a:t>
            </a:r>
          </a:p>
          <a:p>
            <a:pPr>
              <a:spcBef>
                <a:spcPts val="1000"/>
              </a:spcBef>
            </a:pPr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9402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8FC20D-0A21-4B4F-9F1C-C99DA43ECA1E}"/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321</Words>
  <Application>Microsoft Macintosh PowerPoint</Application>
  <PresentationFormat>Widescreen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Appendix Table 1 Number of reported acute viral hepatitis cases* and estimated infections† with 95% bootstrap confidence intervals United States, 2013–2020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24</cp:revision>
  <dcterms:created xsi:type="dcterms:W3CDTF">2022-08-02T19:32:21Z</dcterms:created>
  <dcterms:modified xsi:type="dcterms:W3CDTF">2023-01-26T15:37:55Z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