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72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chroni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cdc.gov/hepatitis/statistics/2020surveillanc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3.5</a:t>
            </a:r>
            <a:br>
              <a:rPr lang="en-US" sz="2000"/>
            </a:br>
            <a:r>
              <a:rPr lang="en-US" sz="2000" b="1"/>
              <a:t>Number and rate* of newly reported cases† of chronic hepatitis C virus infection, by state or jurisdiction United States, 2020</a:t>
            </a:r>
            <a:r>
              <a:rPr lang="en-US" sz="2000"/>
              <a:t>		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13A1F4-2837-66B5-FE28-EAF3854D5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932341"/>
              </p:ext>
            </p:extLst>
          </p:nvPr>
        </p:nvGraphicFramePr>
        <p:xfrm>
          <a:off x="535833" y="1350306"/>
          <a:ext cx="3373561" cy="418795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597892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877373">
                  <a:extLst>
                    <a:ext uri="{9D8B030D-6E8A-4147-A177-3AD203B41FA5}">
                      <a16:colId xmlns:a16="http://schemas.microsoft.com/office/drawing/2014/main" val="4230261370"/>
                    </a:ext>
                  </a:extLst>
                </a:gridCol>
                <a:gridCol w="898296">
                  <a:extLst>
                    <a:ext uri="{9D8B030D-6E8A-4147-A177-3AD203B41FA5}">
                      <a16:colId xmlns:a16="http://schemas.microsoft.com/office/drawing/2014/main" val="8391654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No.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Rate*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Alabama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5,697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115.8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Alaska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72.4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Arizona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Arkansas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2,511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82.9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California</a:t>
                      </a:r>
                      <a:r>
                        <a:rPr lang="en-US" sz="1100" b="0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§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8,717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Colorado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1,883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32.4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Connecticut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880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24.7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Delaware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District of Columbia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Florida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9,365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Georgia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3,872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Hawaii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Idaho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702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Illinois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2,873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Indiana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Iowa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830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11363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Kansas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587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7889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Kentucky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23180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F5BE4F-18CB-10CC-9F8F-A3788D12CA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591085"/>
              </p:ext>
            </p:extLst>
          </p:nvPr>
        </p:nvGraphicFramePr>
        <p:xfrm>
          <a:off x="4409220" y="1350306"/>
          <a:ext cx="3373561" cy="3977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597892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877373">
                  <a:extLst>
                    <a:ext uri="{9D8B030D-6E8A-4147-A177-3AD203B41FA5}">
                      <a16:colId xmlns:a16="http://schemas.microsoft.com/office/drawing/2014/main" val="4230261370"/>
                    </a:ext>
                  </a:extLst>
                </a:gridCol>
                <a:gridCol w="898296">
                  <a:extLst>
                    <a:ext uri="{9D8B030D-6E8A-4147-A177-3AD203B41FA5}">
                      <a16:colId xmlns:a16="http://schemas.microsoft.com/office/drawing/2014/main" val="8391654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No.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Rate*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Louisiana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4,207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90.6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1735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Maine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740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54.8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0559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Maryland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2,202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Massachusetts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2,163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Michigan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2,475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Minnesota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816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Mississippi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2,613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88.1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Missouri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4,867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79.1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Montana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672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62.2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Nebraska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18.3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Nevada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Hampshire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Jersey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2,488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Mexico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4,849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FBF4FDC-8AAF-189C-C1A9-49C03882B3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089704"/>
              </p:ext>
            </p:extLst>
          </p:nvPr>
        </p:nvGraphicFramePr>
        <p:xfrm>
          <a:off x="8282607" y="1350306"/>
          <a:ext cx="3373562" cy="3977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597892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877374">
                  <a:extLst>
                    <a:ext uri="{9D8B030D-6E8A-4147-A177-3AD203B41FA5}">
                      <a16:colId xmlns:a16="http://schemas.microsoft.com/office/drawing/2014/main" val="4230261370"/>
                    </a:ext>
                  </a:extLst>
                </a:gridCol>
                <a:gridCol w="898296">
                  <a:extLst>
                    <a:ext uri="{9D8B030D-6E8A-4147-A177-3AD203B41FA5}">
                      <a16:colId xmlns:a16="http://schemas.microsoft.com/office/drawing/2014/main" val="8391654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No.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Rate*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Ohio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7,027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60.1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85306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Oklahoma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3,068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77.1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77005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Oregon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1,848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14977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Pennsylvania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7,615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57419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Rhode Island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58165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3,036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58.2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Tennessee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5,307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77.1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Texas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Utah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647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19.9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Vermont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40.3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3,884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Washington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2,968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West 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2,180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122.1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Wisconsin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1,400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Wyoming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52.5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107,300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40.7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</a:tbl>
          </a:graphicData>
        </a:graphic>
      </p:graphicFrame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9587301-877C-917A-B94E-E495164807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596182"/>
            <a:ext cx="5638800" cy="917018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 dirty="0"/>
              <a:t>* Rates per 100,000 population.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† Reported confirmed cases. For case definition, see </a:t>
            </a:r>
            <a:r>
              <a:rPr lang="en-US" sz="800" dirty="0">
                <a:hlinkClick r:id="rId3"/>
              </a:rPr>
              <a:t>https://ndc.services.cdc.gov/conditions/hepatitis-c-chronic/</a:t>
            </a:r>
            <a:endParaRPr lang="en-US" sz="800" dirty="0"/>
          </a:p>
          <a:p>
            <a:pPr>
              <a:lnSpc>
                <a:spcPct val="100000"/>
              </a:lnSpc>
            </a:pPr>
            <a:r>
              <a:rPr lang="en-US" sz="800" dirty="0"/>
              <a:t>§ California excludes chronic hepatitis C case counts from Los Angeles County (except for the City of Long Beach and the City of Pasadena) and San Diego County, geographic areas which include approximately 32% of California’s total population.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N: Not reportable. The disease or condition was not reportable by law, statue, or regulation in the reporting jurisdiction.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33E169-1C5A-8138-B928-FD1600C1E6C1}"/>
              </a:ext>
            </a:extLst>
          </p:cNvPr>
          <p:cNvSpPr txBox="1"/>
          <p:nvPr/>
        </p:nvSpPr>
        <p:spPr>
          <a:xfrm>
            <a:off x="6353666" y="5729540"/>
            <a:ext cx="4027463" cy="9643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 dirty="0"/>
              <a:t>U: Unavailable. The data were unavailable.</a:t>
            </a:r>
          </a:p>
          <a:p>
            <a:pPr>
              <a:spcBef>
                <a:spcPts val="1000"/>
              </a:spcBef>
            </a:pPr>
            <a:r>
              <a:rPr lang="en-US" sz="800" dirty="0"/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 dirty="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 dirty="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 dirty="0">
                <a:ea typeface="+mn-lt"/>
                <a:cs typeface="+mn-lt"/>
              </a:rPr>
              <a:t>. </a:t>
            </a:r>
            <a:br>
              <a:rPr lang="en-US" sz="800" dirty="0">
                <a:ea typeface="+mn-lt"/>
                <a:cs typeface="+mn-lt"/>
              </a:rPr>
            </a:br>
            <a:r>
              <a:rPr lang="en-US" sz="800" dirty="0">
                <a:ea typeface="+mn-lt"/>
                <a:cs typeface="+mn-lt"/>
              </a:rPr>
              <a:t>Published September 2022.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9257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FBAB1E-EF66-40EA-B9FE-8FC9C6935EFC}"/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376</Words>
  <Application>Microsoft Macintosh PowerPoint</Application>
  <PresentationFormat>Widescreen</PresentationFormat>
  <Paragraphs>174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Table 3.5 Number and rate* of newly reported cases† of chronic hepatitis C virus infection, by state or jurisdiction United States, 2020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20</cp:revision>
  <dcterms:created xsi:type="dcterms:W3CDTF">2022-08-02T19:32:21Z</dcterms:created>
  <dcterms:modified xsi:type="dcterms:W3CDTF">2023-01-26T15:36:56Z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