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14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81"/>
  </p:normalViewPr>
  <p:slideViewPr>
    <p:cSldViewPr snapToGrid="0">
      <p:cViewPr varScale="1">
        <p:scale>
          <a:sx n="133" d="100"/>
          <a:sy n="133" d="100"/>
        </p:scale>
        <p:origin x="224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hyperlink" Target="https://ndc.services.cdc.gov/conditions/hepatitis-c-perinatal-infection/" TargetMode="Externa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Table 3.4 </a:t>
            </a:r>
            <a:br>
              <a:rPr lang="en-US" sz="2000"/>
            </a:br>
            <a:r>
              <a:rPr lang="en-US" sz="2000" b="1"/>
              <a:t>Number of newly reported cases* of perinatal hepatitis C virus infection, by state or jurisdiction</a:t>
            </a:r>
            <a:br>
              <a:rPr lang="en-US" sz="2000" b="1"/>
            </a:br>
            <a:r>
              <a:rPr lang="en-US" sz="2000" b="1"/>
              <a:t>United States, 2020</a:t>
            </a:r>
            <a:r>
              <a:rPr lang="en-US" sz="2000" b="0"/>
              <a:t>		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B13A1F4-2837-66B5-FE28-EAF3854D52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987669"/>
              </p:ext>
            </p:extLst>
          </p:nvPr>
        </p:nvGraphicFramePr>
        <p:xfrm>
          <a:off x="535833" y="1353358"/>
          <a:ext cx="3385718" cy="4187952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682097">
                  <a:extLst>
                    <a:ext uri="{9D8B030D-6E8A-4147-A177-3AD203B41FA5}">
                      <a16:colId xmlns:a16="http://schemas.microsoft.com/office/drawing/2014/main" val="508494562"/>
                    </a:ext>
                  </a:extLst>
                </a:gridCol>
                <a:gridCol w="1703621">
                  <a:extLst>
                    <a:ext uri="{9D8B030D-6E8A-4147-A177-3AD203B41FA5}">
                      <a16:colId xmlns:a16="http://schemas.microsoft.com/office/drawing/2014/main" val="839165413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State or Jurisdiction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Perinatal Hepatitis C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22693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Alabama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418216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Alaska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41122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Arizona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3625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Arkansas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17845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California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79215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Colorado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64227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Connecticut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31264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Delaware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632164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District of Columbia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70497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Florida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26420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Georgia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76608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Hawaii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767026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Idaho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68613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Illinois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7384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Indiana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166203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Iowa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211363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Kansas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478892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Kentucky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 dirty="0">
                          <a:solidFill>
                            <a:srgbClr val="111111"/>
                          </a:solidFill>
                          <a:effectLst/>
                        </a:rPr>
                        <a:t>—</a:t>
                      </a:r>
                      <a:endParaRPr lang="en-US" sz="1100" b="0" i="0" u="none" strike="noStrike" dirty="0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923180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F40B89C-BEDE-05F1-B671-F656FF24D7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041450"/>
              </p:ext>
            </p:extLst>
          </p:nvPr>
        </p:nvGraphicFramePr>
        <p:xfrm>
          <a:off x="4403142" y="1353358"/>
          <a:ext cx="3385717" cy="4187952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682096">
                  <a:extLst>
                    <a:ext uri="{9D8B030D-6E8A-4147-A177-3AD203B41FA5}">
                      <a16:colId xmlns:a16="http://schemas.microsoft.com/office/drawing/2014/main" val="508494562"/>
                    </a:ext>
                  </a:extLst>
                </a:gridCol>
                <a:gridCol w="1703621">
                  <a:extLst>
                    <a:ext uri="{9D8B030D-6E8A-4147-A177-3AD203B41FA5}">
                      <a16:colId xmlns:a16="http://schemas.microsoft.com/office/drawing/2014/main" val="839165413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State or Jurisdiction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Perinatal Hepatitis C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22693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Louisiana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254129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Maine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261666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Maryland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418216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Massachusetts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41122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Michigan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3625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Minnesota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17845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Mississippi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79215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Missouri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64227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Montana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31264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Nebraska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632164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Nevada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70497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Hampshire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26420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Jersey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76608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Mexico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767026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York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68613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North Carolina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7384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North Dakota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166203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Ohio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38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211363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D1C543F-8E15-095E-1D66-8CD16DD735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151889"/>
              </p:ext>
            </p:extLst>
          </p:nvPr>
        </p:nvGraphicFramePr>
        <p:xfrm>
          <a:off x="8270449" y="1353358"/>
          <a:ext cx="3385716" cy="3767328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682096">
                  <a:extLst>
                    <a:ext uri="{9D8B030D-6E8A-4147-A177-3AD203B41FA5}">
                      <a16:colId xmlns:a16="http://schemas.microsoft.com/office/drawing/2014/main" val="508494562"/>
                    </a:ext>
                  </a:extLst>
                </a:gridCol>
                <a:gridCol w="1703620">
                  <a:extLst>
                    <a:ext uri="{9D8B030D-6E8A-4147-A177-3AD203B41FA5}">
                      <a16:colId xmlns:a16="http://schemas.microsoft.com/office/drawing/2014/main" val="839165413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State or Jurisdiction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Perinatal Hepatitis C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22693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Oklahoma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061655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Oregon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636531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Pennsylvania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5883555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Rhode Island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391098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South Carolina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418216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South Dakota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41122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Tennessee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3625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Texas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17845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Utah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79215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Vermont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64227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Virginia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31264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Washington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632164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West Virginia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70497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Wisconsin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26420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Wyoming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76608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165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7670262"/>
                  </a:ext>
                </a:extLst>
              </a:tr>
            </a:tbl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DDCBAD-650E-0053-7520-23FBDFA1C3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54402"/>
            <a:ext cx="5638800" cy="67312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/>
              <a:t>* Reported confirmed cases. For case definition, see </a:t>
            </a:r>
            <a:r>
              <a:rPr lang="en-US" sz="800">
                <a:hlinkClick r:id="rId2"/>
              </a:rPr>
              <a:t>https://ndc.services.cdc.gov/conditions/hepatitis-c-perinatal-infection/</a:t>
            </a:r>
            <a:r>
              <a:rPr lang="en-US" sz="800"/>
              <a:t>. </a:t>
            </a:r>
            <a:endParaRPr lang="en-US"/>
          </a:p>
          <a:p>
            <a:pPr>
              <a:lnSpc>
                <a:spcPct val="100000"/>
              </a:lnSpc>
            </a:pPr>
            <a:r>
              <a:rPr lang="en-US" sz="800"/>
              <a:t>—: No reported cases. The reporting jurisdiction did not submit any cases to CDC.	</a:t>
            </a:r>
          </a:p>
          <a:p>
            <a:pPr>
              <a:lnSpc>
                <a:spcPct val="100000"/>
              </a:lnSpc>
            </a:pPr>
            <a:r>
              <a:rPr lang="en-US" sz="800"/>
              <a:t>N: Not reportable. The disease or condition was not reportable by law, statue, or regulation in the reporting jurisdiction.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3725F0-C5B6-B0B9-FC3A-304D6AF8FEF0}"/>
              </a:ext>
            </a:extLst>
          </p:cNvPr>
          <p:cNvSpPr txBox="1"/>
          <p:nvPr/>
        </p:nvSpPr>
        <p:spPr>
          <a:xfrm>
            <a:off x="6378220" y="5684794"/>
            <a:ext cx="4002909" cy="96436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1000"/>
              </a:spcBef>
            </a:pPr>
            <a:r>
              <a:rPr lang="en-US" sz="800"/>
              <a:t>U: Unavailable. The data were unavailable.	</a:t>
            </a:r>
          </a:p>
          <a:p>
            <a:pPr>
              <a:spcBef>
                <a:spcPts val="1000"/>
              </a:spcBef>
            </a:pPr>
            <a:r>
              <a:rPr lang="en-US" sz="800"/>
              <a:t>Source: CDC, National Notifiable Diseases Surveillance System.</a:t>
            </a:r>
          </a:p>
          <a:p>
            <a:pPr>
              <a:spcBef>
                <a:spcPts val="1000"/>
              </a:spcBef>
            </a:pPr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3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2348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74ea8-196f-4ed0-acda-4d1b8eb91222" xsi:nil="true"/>
    <lcf76f155ced4ddcb4097134ff3c332f xmlns="a5db0dc4-de41-4547-9920-1aed1993f095">
      <Terms xmlns="http://schemas.microsoft.com/office/infopath/2007/PartnerControls"/>
    </lcf76f155ced4ddcb4097134ff3c332f>
    <SharedWithUsers xmlns="0bf74ea8-196f-4ed0-acda-4d1b8eb91222">
      <UserInfo>
        <DisplayName/>
        <AccountId xsi:nil="true"/>
        <AccountType/>
      </UserInfo>
    </SharedWithUsers>
    <MediaLengthInSeconds xmlns="a5db0dc4-de41-4547-9920-1aed1993f09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0A988FF22164CA46804D9F7DD7698" ma:contentTypeVersion="19" ma:contentTypeDescription="Create a new document." ma:contentTypeScope="" ma:versionID="5f760c2749a5f24658e399241b39d6cf">
  <xsd:schema xmlns:xsd="http://www.w3.org/2001/XMLSchema" xmlns:xs="http://www.w3.org/2001/XMLSchema" xmlns:p="http://schemas.microsoft.com/office/2006/metadata/properties" xmlns:ns2="a5db0dc4-de41-4547-9920-1aed1993f095" xmlns:ns3="0bf74ea8-196f-4ed0-acda-4d1b8eb91222" targetNamespace="http://schemas.microsoft.com/office/2006/metadata/properties" ma:root="true" ma:fieldsID="ab42fd9982eb8cf9a4287e0180a47030" ns2:_="" ns3:_="">
    <xsd:import namespace="a5db0dc4-de41-4547-9920-1aed1993f095"/>
    <xsd:import namespace="0bf74ea8-196f-4ed0-acda-4d1b8eb91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b0dc4-de41-4547-9920-1aed1993f0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4ea8-196f-4ed0-acda-4d1b8eb91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9529543-8a12-4055-9543-ea40c2f05781}" ma:internalName="TaxCatchAll" ma:showField="CatchAllData" ma:web="0bf74ea8-196f-4ed0-acda-4d1b8eb91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www.w3.org/XML/1998/namespace"/>
    <ds:schemaRef ds:uri="http://schemas.openxmlformats.org/package/2006/metadata/core-properties"/>
    <ds:schemaRef ds:uri="a5db0dc4-de41-4547-9920-1aed1993f095"/>
    <ds:schemaRef ds:uri="http://schemas.microsoft.com/office/infopath/2007/PartnerControls"/>
    <ds:schemaRef ds:uri="0bf74ea8-196f-4ed0-acda-4d1b8eb91222"/>
  </ds:schemaRefs>
</ds:datastoreItem>
</file>

<file path=customXml/itemProps3.xml><?xml version="1.0" encoding="utf-8"?>
<ds:datastoreItem xmlns:ds="http://schemas.openxmlformats.org/officeDocument/2006/customXml" ds:itemID="{E6567549-253E-4488-8C4A-9907633B1E0D}">
  <ds:schemaRefs>
    <ds:schemaRef ds:uri="0bf74ea8-196f-4ed0-acda-4d1b8eb91222"/>
    <ds:schemaRef ds:uri="a5db0dc4-de41-4547-9920-1aed1993f0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286</Words>
  <Application>Microsoft Macintosh PowerPoint</Application>
  <PresentationFormat>Widescreen</PresentationFormat>
  <Paragraphs>117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Table 3.4  Number of newly reported cases* of perinatal hepatitis C virus infection, by state or jurisdiction United States, 2020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Sporrong, Katari (NYC-RSD)</cp:lastModifiedBy>
  <cp:revision>18</cp:revision>
  <dcterms:created xsi:type="dcterms:W3CDTF">2022-08-02T19:32:21Z</dcterms:created>
  <dcterms:modified xsi:type="dcterms:W3CDTF">2022-10-06T21:57:06Z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0x0101004E90A988FF22164CA46804D9F7DD7698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