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49" r:id="rId5"/>
    <p:sldId id="145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66226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236676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dc.services.cdc.gov/conditions/hepatitis-b-acute/"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hyperlink" Target="https://www.cdc.gov/hepatitis/statistics/2020surveillance/index.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dc.services.cdc.gov/conditions/hepatitis-b-acute/"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www.hhs.gov/about/agencies/iea/regional-offices/index.html" TargetMode="External"/><Relationship Id="rId4" Type="http://schemas.openxmlformats.org/officeDocument/2006/relationships/hyperlink" Target="https://www.cdc.gov/nchs/data_access/urban_rural.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2.2 – Part 1 of 2</a:t>
            </a:r>
            <a:br>
              <a:rPr lang="en-US" sz="2000"/>
            </a:br>
            <a:r>
              <a:rPr lang="en-US" sz="2000" b="1"/>
              <a:t>Numbers and rates* of reported cases† of acute hepatitis B virus infection, by </a:t>
            </a:r>
            <a:br>
              <a:rPr lang="en-US" sz="2000" b="1"/>
            </a:br>
            <a:r>
              <a:rPr lang="en-US" sz="2000" b="1"/>
              <a:t>demographic characteristics</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149740333"/>
              </p:ext>
            </p:extLst>
          </p:nvPr>
        </p:nvGraphicFramePr>
        <p:xfrm>
          <a:off x="535833" y="1619759"/>
          <a:ext cx="11120337" cy="4098788"/>
        </p:xfrm>
        <a:graphic>
          <a:graphicData uri="http://schemas.openxmlformats.org/drawingml/2006/table">
            <a:tbl>
              <a:tblPr firstRow="1" bandRow="1">
                <a:tableStyleId>{C083E6E3-FA7D-4D7B-A595-EF9225AFEA82}</a:tableStyleId>
              </a:tblPr>
              <a:tblGrid>
                <a:gridCol w="1378027">
                  <a:extLst>
                    <a:ext uri="{9D8B030D-6E8A-4147-A177-3AD203B41FA5}">
                      <a16:colId xmlns:a16="http://schemas.microsoft.com/office/drawing/2014/main" val="2197488459"/>
                    </a:ext>
                  </a:extLst>
                </a:gridCol>
                <a:gridCol w="974231">
                  <a:extLst>
                    <a:ext uri="{9D8B030D-6E8A-4147-A177-3AD203B41FA5}">
                      <a16:colId xmlns:a16="http://schemas.microsoft.com/office/drawing/2014/main" val="557897342"/>
                    </a:ext>
                  </a:extLst>
                </a:gridCol>
                <a:gridCol w="974231">
                  <a:extLst>
                    <a:ext uri="{9D8B030D-6E8A-4147-A177-3AD203B41FA5}">
                      <a16:colId xmlns:a16="http://schemas.microsoft.com/office/drawing/2014/main" val="1675807070"/>
                    </a:ext>
                  </a:extLst>
                </a:gridCol>
                <a:gridCol w="974231">
                  <a:extLst>
                    <a:ext uri="{9D8B030D-6E8A-4147-A177-3AD203B41FA5}">
                      <a16:colId xmlns:a16="http://schemas.microsoft.com/office/drawing/2014/main" val="3162417777"/>
                    </a:ext>
                  </a:extLst>
                </a:gridCol>
                <a:gridCol w="974231">
                  <a:extLst>
                    <a:ext uri="{9D8B030D-6E8A-4147-A177-3AD203B41FA5}">
                      <a16:colId xmlns:a16="http://schemas.microsoft.com/office/drawing/2014/main" val="2163448990"/>
                    </a:ext>
                  </a:extLst>
                </a:gridCol>
                <a:gridCol w="974231">
                  <a:extLst>
                    <a:ext uri="{9D8B030D-6E8A-4147-A177-3AD203B41FA5}">
                      <a16:colId xmlns:a16="http://schemas.microsoft.com/office/drawing/2014/main" val="1531703974"/>
                    </a:ext>
                  </a:extLst>
                </a:gridCol>
                <a:gridCol w="974231">
                  <a:extLst>
                    <a:ext uri="{9D8B030D-6E8A-4147-A177-3AD203B41FA5}">
                      <a16:colId xmlns:a16="http://schemas.microsoft.com/office/drawing/2014/main" val="1741429899"/>
                    </a:ext>
                  </a:extLst>
                </a:gridCol>
                <a:gridCol w="974231">
                  <a:extLst>
                    <a:ext uri="{9D8B030D-6E8A-4147-A177-3AD203B41FA5}">
                      <a16:colId xmlns:a16="http://schemas.microsoft.com/office/drawing/2014/main" val="2837006629"/>
                    </a:ext>
                  </a:extLst>
                </a:gridCol>
                <a:gridCol w="974231">
                  <a:extLst>
                    <a:ext uri="{9D8B030D-6E8A-4147-A177-3AD203B41FA5}">
                      <a16:colId xmlns:a16="http://schemas.microsoft.com/office/drawing/2014/main" val="1677891965"/>
                    </a:ext>
                  </a:extLst>
                </a:gridCol>
                <a:gridCol w="974231">
                  <a:extLst>
                    <a:ext uri="{9D8B030D-6E8A-4147-A177-3AD203B41FA5}">
                      <a16:colId xmlns:a16="http://schemas.microsoft.com/office/drawing/2014/main" val="373618106"/>
                    </a:ext>
                  </a:extLst>
                </a:gridCol>
                <a:gridCol w="974231">
                  <a:extLst>
                    <a:ext uri="{9D8B030D-6E8A-4147-A177-3AD203B41FA5}">
                      <a16:colId xmlns:a16="http://schemas.microsoft.com/office/drawing/2014/main" val="200654846"/>
                    </a:ext>
                  </a:extLst>
                </a:gridCol>
              </a:tblGrid>
              <a:tr h="39851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Total</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3,218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3,409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3,322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3,192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2,157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2815237"/>
                  </a:ext>
                </a:extLst>
              </a:tr>
              <a:tr h="210312">
                <a:tc>
                  <a:txBody>
                    <a:bodyPr/>
                    <a:lstStyle/>
                    <a:p>
                      <a:pPr algn="l" fontAlgn="ctr"/>
                      <a:r>
                        <a:rPr lang="en-US" sz="1100" b="1" i="0" u="none" strike="noStrike">
                          <a:solidFill>
                            <a:srgbClr val="111111"/>
                          </a:solidFill>
                          <a:effectLst/>
                          <a:latin typeface="+mn-lt"/>
                        </a:rPr>
                        <a:t>Age (years)</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0–19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111111"/>
                          </a:solidFill>
                          <a:effectLst/>
                          <a:latin typeface="+mn-lt"/>
                        </a:rPr>
                        <a:t>20–29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286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271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249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111111"/>
                          </a:solidFill>
                          <a:effectLst/>
                          <a:latin typeface="+mn-lt"/>
                        </a:rPr>
                        <a:t>30–39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998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868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801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443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111111"/>
                          </a:solidFill>
                          <a:effectLst/>
                          <a:latin typeface="+mn-lt"/>
                        </a:rPr>
                        <a:t>40–49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906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1,028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1,067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685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111111"/>
                          </a:solidFill>
                          <a:effectLst/>
                          <a:latin typeface="+mn-lt"/>
                        </a:rPr>
                        <a:t>50–59</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655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700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675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675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502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111111"/>
                          </a:solidFill>
                          <a:effectLst/>
                          <a:latin typeface="+mn-lt"/>
                        </a:rPr>
                        <a:t>≥60</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342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395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418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346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1" i="0" u="none" strike="noStrike">
                          <a:solidFill>
                            <a:srgbClr val="111111"/>
                          </a:solidFill>
                          <a:effectLst/>
                          <a:latin typeface="+mn-lt"/>
                        </a:rPr>
                        <a:t>Sex</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111111"/>
                          </a:solidFill>
                          <a:effectLst/>
                          <a:latin typeface="+mn-lt"/>
                        </a:rPr>
                        <a:t>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1,957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2,095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2,050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2,021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1,297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111111"/>
                          </a:solidFill>
                          <a:effectLst/>
                          <a:latin typeface="+mn-lt"/>
                        </a:rPr>
                        <a:t>Female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1,301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1,260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1,169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857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4281314200"/>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2707265860"/>
                  </a:ext>
                </a:extLst>
              </a:tr>
              <a:tr h="199258">
                <a:tc>
                  <a:txBody>
                    <a:bodyPr/>
                    <a:lstStyle/>
                    <a:p>
                      <a:pPr algn="l" fontAlgn="ctr"/>
                      <a:r>
                        <a:rPr lang="en-US" sz="1100" b="0" i="0" u="none" strike="noStrike">
                          <a:solidFill>
                            <a:srgbClr val="111111"/>
                          </a:solidFill>
                          <a:effectLst/>
                          <a:latin typeface="+mn-lt"/>
                        </a:rPr>
                        <a:t>American Indian/Alaska Native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075649476"/>
                  </a:ext>
                </a:extLst>
              </a:tr>
              <a:tr h="210312">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63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52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483195497"/>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386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411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405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382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309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115016824"/>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2,059</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2,197</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2,084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2,045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1,391</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919800164"/>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194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196</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222</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155</a:t>
                      </a: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64698882"/>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720342"/>
            <a:ext cx="5638800" cy="917017"/>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cases that met the classification criteria for a confirmed case. For the case definition, see </a:t>
            </a:r>
            <a:r>
              <a:rPr lang="en-US" sz="800">
                <a:hlinkClick r:id="rId3"/>
              </a:rPr>
              <a:t>https://ndc.services.cdc.gov/conditions/hepatitis-b-acute/</a:t>
            </a:r>
            <a:r>
              <a:rPr lang="en-US" sz="800"/>
              <a:t>.    </a:t>
            </a:r>
            <a:endParaRPr lang="en-US" sz="800">
              <a:cs typeface="Calibri"/>
            </a:endParaRPr>
          </a:p>
          <a:p>
            <a:pPr>
              <a:lnSpc>
                <a:spcPct val="100000"/>
              </a:lnSpc>
            </a:pPr>
            <a:r>
              <a:rPr lang="en-US" sz="800"/>
              <a:t>§ Numbers reported in each category may not add up to the total number of reported cases in a year due to cases with missing data or, in the case of race/ethnicity, cases categorized as “Other”.													</a:t>
            </a:r>
          </a:p>
        </p:txBody>
      </p:sp>
      <p:sp>
        <p:nvSpPr>
          <p:cNvPr id="8" name="TextBox 7">
            <a:extLst>
              <a:ext uri="{FF2B5EF4-FFF2-40B4-BE49-F238E27FC236}">
                <a16:creationId xmlns:a16="http://schemas.microsoft.com/office/drawing/2014/main" id="{A63725F0-C5B6-B0B9-FC3A-304D6AF8FEF0}"/>
              </a:ext>
            </a:extLst>
          </p:cNvPr>
          <p:cNvSpPr txBox="1"/>
          <p:nvPr/>
        </p:nvSpPr>
        <p:spPr>
          <a:xfrm>
            <a:off x="6510021" y="5968473"/>
            <a:ext cx="4063123" cy="713016"/>
          </a:xfrm>
          <a:prstGeom prst="rect">
            <a:avLst/>
          </a:prstGeom>
          <a:noFill/>
        </p:spPr>
        <p:txBody>
          <a:bodyPr wrap="square" lIns="91440" tIns="45720" rIns="91440" bIns="45720" anchor="t">
            <a:spAutoFit/>
          </a:bodyPr>
          <a:lstStyle/>
          <a:p>
            <a:pPr>
              <a:spcBef>
                <a:spcPts val="1000"/>
              </a:spcBef>
            </a:pPr>
            <a:r>
              <a:rPr lang="en-US" sz="800"/>
              <a:t>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4"/>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3163576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2.2 – Part 2 of 2</a:t>
            </a:r>
            <a:br>
              <a:rPr lang="en-US" sz="2000"/>
            </a:br>
            <a:r>
              <a:rPr lang="en-US" sz="2000" b="1"/>
              <a:t>Numbers and rates* of reported cases† of acute hepatitis B virus infection, by </a:t>
            </a:r>
            <a:br>
              <a:rPr lang="en-US" sz="2000" b="1"/>
            </a:br>
            <a:r>
              <a:rPr lang="en-US" sz="2000" b="1"/>
              <a:t>demographic characteristics</a:t>
            </a:r>
            <a:br>
              <a:rPr lang="en-US" sz="2000" b="1"/>
            </a:br>
            <a:r>
              <a:rPr lang="en-US" sz="2000" b="1"/>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1227950505"/>
              </p:ext>
            </p:extLst>
          </p:nvPr>
        </p:nvGraphicFramePr>
        <p:xfrm>
          <a:off x="535833" y="1631546"/>
          <a:ext cx="11120339" cy="3467852"/>
        </p:xfrm>
        <a:graphic>
          <a:graphicData uri="http://schemas.openxmlformats.org/drawingml/2006/table">
            <a:tbl>
              <a:tblPr firstRow="1" bandRow="1">
                <a:tableStyleId>{C083E6E3-FA7D-4D7B-A595-EF9225AFEA82}</a:tableStyleId>
              </a:tblPr>
              <a:tblGrid>
                <a:gridCol w="1365329">
                  <a:extLst>
                    <a:ext uri="{9D8B030D-6E8A-4147-A177-3AD203B41FA5}">
                      <a16:colId xmlns:a16="http://schemas.microsoft.com/office/drawing/2014/main" val="2197488459"/>
                    </a:ext>
                  </a:extLst>
                </a:gridCol>
                <a:gridCol w="975501">
                  <a:extLst>
                    <a:ext uri="{9D8B030D-6E8A-4147-A177-3AD203B41FA5}">
                      <a16:colId xmlns:a16="http://schemas.microsoft.com/office/drawing/2014/main" val="557897342"/>
                    </a:ext>
                  </a:extLst>
                </a:gridCol>
                <a:gridCol w="975501">
                  <a:extLst>
                    <a:ext uri="{9D8B030D-6E8A-4147-A177-3AD203B41FA5}">
                      <a16:colId xmlns:a16="http://schemas.microsoft.com/office/drawing/2014/main" val="1675807070"/>
                    </a:ext>
                  </a:extLst>
                </a:gridCol>
                <a:gridCol w="975501">
                  <a:extLst>
                    <a:ext uri="{9D8B030D-6E8A-4147-A177-3AD203B41FA5}">
                      <a16:colId xmlns:a16="http://schemas.microsoft.com/office/drawing/2014/main" val="3162417777"/>
                    </a:ext>
                  </a:extLst>
                </a:gridCol>
                <a:gridCol w="975501">
                  <a:extLst>
                    <a:ext uri="{9D8B030D-6E8A-4147-A177-3AD203B41FA5}">
                      <a16:colId xmlns:a16="http://schemas.microsoft.com/office/drawing/2014/main" val="2163448990"/>
                    </a:ext>
                  </a:extLst>
                </a:gridCol>
                <a:gridCol w="975501">
                  <a:extLst>
                    <a:ext uri="{9D8B030D-6E8A-4147-A177-3AD203B41FA5}">
                      <a16:colId xmlns:a16="http://schemas.microsoft.com/office/drawing/2014/main" val="1531703974"/>
                    </a:ext>
                  </a:extLst>
                </a:gridCol>
                <a:gridCol w="975501">
                  <a:extLst>
                    <a:ext uri="{9D8B030D-6E8A-4147-A177-3AD203B41FA5}">
                      <a16:colId xmlns:a16="http://schemas.microsoft.com/office/drawing/2014/main" val="1741429899"/>
                    </a:ext>
                  </a:extLst>
                </a:gridCol>
                <a:gridCol w="975501">
                  <a:extLst>
                    <a:ext uri="{9D8B030D-6E8A-4147-A177-3AD203B41FA5}">
                      <a16:colId xmlns:a16="http://schemas.microsoft.com/office/drawing/2014/main" val="2837006629"/>
                    </a:ext>
                  </a:extLst>
                </a:gridCol>
                <a:gridCol w="975501">
                  <a:extLst>
                    <a:ext uri="{9D8B030D-6E8A-4147-A177-3AD203B41FA5}">
                      <a16:colId xmlns:a16="http://schemas.microsoft.com/office/drawing/2014/main" val="1677891965"/>
                    </a:ext>
                  </a:extLst>
                </a:gridCol>
                <a:gridCol w="975501">
                  <a:extLst>
                    <a:ext uri="{9D8B030D-6E8A-4147-A177-3AD203B41FA5}">
                      <a16:colId xmlns:a16="http://schemas.microsoft.com/office/drawing/2014/main" val="373618106"/>
                    </a:ext>
                  </a:extLst>
                </a:gridCol>
                <a:gridCol w="975501">
                  <a:extLst>
                    <a:ext uri="{9D8B030D-6E8A-4147-A177-3AD203B41FA5}">
                      <a16:colId xmlns:a16="http://schemas.microsoft.com/office/drawing/2014/main" val="200654846"/>
                    </a:ext>
                  </a:extLst>
                </a:gridCol>
              </a:tblGrid>
              <a:tr h="39851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0" marB="0" anchor="ct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extLst>
                  <a:ext uri="{0D108BD9-81ED-4DB2-BD59-A6C34878D82A}">
                    <a16:rowId xmlns:a16="http://schemas.microsoft.com/office/drawing/2014/main" val="3085099476"/>
                  </a:ext>
                </a:extLst>
              </a:tr>
              <a:tr h="210312">
                <a:tc>
                  <a:txBody>
                    <a:bodyPr/>
                    <a:lstStyle/>
                    <a:p>
                      <a:pPr algn="l" fontAlgn="ctr"/>
                      <a:r>
                        <a:rPr lang="en-US" sz="1100" b="1" u="none" strike="noStrike">
                          <a:solidFill>
                            <a:srgbClr val="111111"/>
                          </a:solidFill>
                          <a:effectLst/>
                        </a:rPr>
                        <a:t>Urbanicity</a:t>
                      </a:r>
                      <a:r>
                        <a:rPr lang="en-US" sz="1100" b="1" u="none" strike="noStrike" baseline="30000">
                          <a:solidFill>
                            <a:srgbClr val="111111"/>
                          </a:solidFill>
                          <a:effectLs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1002815237"/>
                  </a:ext>
                </a:extLst>
              </a:tr>
              <a:tr h="210312">
                <a:tc>
                  <a:txBody>
                    <a:bodyPr/>
                    <a:lstStyle/>
                    <a:p>
                      <a:pPr algn="l" fontAlgn="ctr"/>
                      <a:r>
                        <a:rPr lang="en-US" sz="1100" b="0" u="none" strike="noStrike">
                          <a:solidFill>
                            <a:srgbClr val="111111"/>
                          </a:solidFill>
                          <a:effectLst/>
                        </a:rPr>
                        <a:t>Urban</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2,329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2,333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2,519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2,504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1,714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764367123"/>
                  </a:ext>
                </a:extLst>
              </a:tr>
              <a:tr h="210312">
                <a:tc>
                  <a:txBody>
                    <a:bodyPr/>
                    <a:lstStyle/>
                    <a:p>
                      <a:pPr algn="l" fontAlgn="ctr"/>
                      <a:r>
                        <a:rPr lang="en-US" sz="1100" b="0" u="none" strike="noStrike">
                          <a:solidFill>
                            <a:srgbClr val="111111"/>
                          </a:solidFill>
                          <a:effectLst/>
                        </a:rPr>
                        <a:t>Rural</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495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490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589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519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402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0.9</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647142603"/>
                  </a:ext>
                </a:extLst>
              </a:tr>
              <a:tr h="210312">
                <a:tc>
                  <a:txBody>
                    <a:bodyPr/>
                    <a:lstStyle/>
                    <a:p>
                      <a:pPr algn="l" fontAlgn="ctr"/>
                      <a:r>
                        <a:rPr lang="en-US" sz="1100" b="1" u="none" strike="noStrike">
                          <a:solidFill>
                            <a:srgbClr val="111111"/>
                          </a:solidFill>
                          <a:effectLst/>
                        </a:rPr>
                        <a:t>HHS Region**</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tc>
                  <a:txBody>
                    <a:bodyPr/>
                    <a:lstStyle/>
                    <a:p>
                      <a:pPr algn="ctr" fontAlgn="ctr"/>
                      <a:r>
                        <a:rPr lang="en-US" sz="1100" b="0" u="none" strike="noStrike">
                          <a:solidFill>
                            <a:srgbClr val="111111"/>
                          </a:solidFill>
                          <a:effectLst/>
                        </a:rPr>
                        <a:t> </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6">
                        <a:alpha val="60000"/>
                      </a:schemeClr>
                    </a:solidFill>
                  </a:tcPr>
                </a:tc>
                <a:extLst>
                  <a:ext uri="{0D108BD9-81ED-4DB2-BD59-A6C34878D82A}">
                    <a16:rowId xmlns:a16="http://schemas.microsoft.com/office/drawing/2014/main" val="3410313967"/>
                  </a:ext>
                </a:extLst>
              </a:tr>
              <a:tr h="210312">
                <a:tc>
                  <a:txBody>
                    <a:bodyPr/>
                    <a:lstStyle/>
                    <a:p>
                      <a:pPr algn="l" fontAlgn="ctr"/>
                      <a:r>
                        <a:rPr lang="en-US" sz="1100" b="0" u="none" strike="noStrike">
                          <a:solidFill>
                            <a:srgbClr val="111111"/>
                          </a:solidFill>
                          <a:effectLst/>
                        </a:rPr>
                        <a:t>Region 1: Boston</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93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60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816015111"/>
                  </a:ext>
                </a:extLst>
              </a:tr>
              <a:tr h="210312">
                <a:tc>
                  <a:txBody>
                    <a:bodyPr/>
                    <a:lstStyle/>
                    <a:p>
                      <a:pPr algn="l" fontAlgn="ctr"/>
                      <a:r>
                        <a:rPr lang="en-US" sz="1100" b="0" u="none" strike="noStrike">
                          <a:solidFill>
                            <a:srgbClr val="111111"/>
                          </a:solidFill>
                          <a:effectLst/>
                        </a:rPr>
                        <a:t>Region 2: New York</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162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163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89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356287410"/>
                  </a:ext>
                </a:extLst>
              </a:tr>
              <a:tr h="210312">
                <a:tc>
                  <a:txBody>
                    <a:bodyPr/>
                    <a:lstStyle/>
                    <a:p>
                      <a:pPr algn="l" fontAlgn="ctr"/>
                      <a:r>
                        <a:rPr lang="en-US" sz="1100" b="0" u="none" strike="noStrike">
                          <a:solidFill>
                            <a:srgbClr val="111111"/>
                          </a:solidFill>
                          <a:effectLst/>
                        </a:rPr>
                        <a:t>Region 3: Philadelphia</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397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385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277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192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666818688"/>
                  </a:ext>
                </a:extLst>
              </a:tr>
              <a:tr h="210312">
                <a:tc>
                  <a:txBody>
                    <a:bodyPr/>
                    <a:lstStyle/>
                    <a:p>
                      <a:pPr algn="l" fontAlgn="ctr"/>
                      <a:r>
                        <a:rPr lang="en-US" sz="1100" b="0" u="none" strike="noStrike">
                          <a:solidFill>
                            <a:srgbClr val="111111"/>
                          </a:solidFill>
                          <a:effectLst/>
                        </a:rPr>
                        <a:t>Region 4: Atlanta</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1,378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1,501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1,601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1,458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1,125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1.7</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4187607299"/>
                  </a:ext>
                </a:extLst>
              </a:tr>
              <a:tr h="210312">
                <a:tc>
                  <a:txBody>
                    <a:bodyPr/>
                    <a:lstStyle/>
                    <a:p>
                      <a:pPr algn="l" fontAlgn="ctr"/>
                      <a:r>
                        <a:rPr lang="en-US" sz="1100" b="0" u="none" strike="noStrike">
                          <a:solidFill>
                            <a:srgbClr val="111111"/>
                          </a:solidFill>
                          <a:effectLst/>
                        </a:rPr>
                        <a:t>Region 5: Chicago</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557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580</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611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612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321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686322596"/>
                  </a:ext>
                </a:extLst>
              </a:tr>
              <a:tr h="210312">
                <a:tc>
                  <a:txBody>
                    <a:bodyPr/>
                    <a:lstStyle/>
                    <a:p>
                      <a:pPr algn="l" fontAlgn="ctr"/>
                      <a:r>
                        <a:rPr lang="en-US" sz="1100" b="0" u="none" strike="noStrike">
                          <a:solidFill>
                            <a:srgbClr val="111111"/>
                          </a:solidFill>
                          <a:effectLst/>
                        </a:rPr>
                        <a:t>Region 6: Dallas</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286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267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214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202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155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510362953"/>
                  </a:ext>
                </a:extLst>
              </a:tr>
              <a:tr h="210312">
                <a:tc>
                  <a:txBody>
                    <a:bodyPr/>
                    <a:lstStyle/>
                    <a:p>
                      <a:pPr algn="l" fontAlgn="ctr"/>
                      <a:r>
                        <a:rPr lang="en-US" sz="1100" b="0" u="none" strike="noStrike">
                          <a:solidFill>
                            <a:srgbClr val="111111"/>
                          </a:solidFill>
                          <a:effectLst/>
                        </a:rPr>
                        <a:t>Region 7: Kansas City</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79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77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68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4281314200"/>
                  </a:ext>
                </a:extLst>
              </a:tr>
              <a:tr h="210312">
                <a:tc>
                  <a:txBody>
                    <a:bodyPr/>
                    <a:lstStyle/>
                    <a:p>
                      <a:pPr algn="l" fontAlgn="ctr"/>
                      <a:r>
                        <a:rPr lang="en-US" sz="1100" b="0" u="none" strike="noStrike">
                          <a:solidFill>
                            <a:srgbClr val="111111"/>
                          </a:solidFill>
                          <a:effectLst/>
                        </a:rPr>
                        <a:t>Region 8: Denver</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38</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63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55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35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2707265860"/>
                  </a:ext>
                </a:extLst>
              </a:tr>
              <a:tr h="199258">
                <a:tc>
                  <a:txBody>
                    <a:bodyPr/>
                    <a:lstStyle/>
                    <a:p>
                      <a:pPr algn="l" fontAlgn="ctr"/>
                      <a:r>
                        <a:rPr lang="en-US" sz="1100" b="0" u="none" strike="noStrike">
                          <a:solidFill>
                            <a:srgbClr val="111111"/>
                          </a:solidFill>
                          <a:effectLst/>
                        </a:rPr>
                        <a:t>Region 9: San Francisco</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151</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182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154</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163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85</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tc>
                  <a:txBody>
                    <a:bodyPr/>
                    <a:lstStyle/>
                    <a:p>
                      <a:pPr algn="ctr" fontAlgn="ctr"/>
                      <a:r>
                        <a:rPr lang="en-US" sz="1100" b="0" u="none" strike="noStrike">
                          <a:solidFill>
                            <a:srgbClr val="111111"/>
                          </a:solidFill>
                          <a:effectLst/>
                        </a:rPr>
                        <a:t>0.2</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075649476"/>
                  </a:ext>
                </a:extLst>
              </a:tr>
              <a:tr h="210312">
                <a:tc>
                  <a:txBody>
                    <a:bodyPr/>
                    <a:lstStyle/>
                    <a:p>
                      <a:pPr algn="l" fontAlgn="ctr"/>
                      <a:r>
                        <a:rPr lang="en-US" sz="1100" b="0" u="none" strike="noStrike">
                          <a:solidFill>
                            <a:srgbClr val="111111"/>
                          </a:solidFill>
                          <a:effectLst/>
                        </a:rPr>
                        <a:t>Region 10: Seattle</a:t>
                      </a:r>
                      <a:endParaRPr lang="en-US" sz="1100" b="0"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77</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83</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82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82</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0.6</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59</a:t>
                      </a:r>
                      <a:endParaRPr lang="en-US" sz="1100" b="0" i="0" u="none" strike="noStrike">
                        <a:solidFill>
                          <a:srgbClr val="111111"/>
                        </a:solidFill>
                        <a:effectLst/>
                        <a:latin typeface="+mn-lt"/>
                      </a:endParaRPr>
                    </a:p>
                  </a:txBody>
                  <a:tcPr marL="9525" marR="9525" marT="0" marB="0" anchor="ct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0.4</a:t>
                      </a:r>
                      <a:endParaRPr lang="en-US" sz="1100" b="0" i="0" u="none" strike="noStrike">
                        <a:solidFill>
                          <a:srgbClr val="111111"/>
                        </a:solidFill>
                        <a:effectLst/>
                        <a:latin typeface="+mn-lt"/>
                      </a:endParaRP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83195497"/>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46568" y="5591623"/>
            <a:ext cx="5766618" cy="1032384"/>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cases that met the classification criteria for a confirmed case. For the case definition, see </a:t>
            </a:r>
            <a:r>
              <a:rPr lang="en-US" sz="800">
                <a:hlinkClick r:id="rId3"/>
              </a:rPr>
              <a:t>https://ndc.services.cdc.gov/conditions/hepatitis-b-acute/</a:t>
            </a:r>
            <a:r>
              <a:rPr lang="en-US" sz="800"/>
              <a:t>.    </a:t>
            </a:r>
            <a:endParaRPr lang="en-US" sz="800">
              <a:cs typeface="Calibri"/>
            </a:endParaRPr>
          </a:p>
          <a:p>
            <a:pPr>
              <a:lnSpc>
                <a:spcPct val="100000"/>
              </a:lnSpc>
            </a:pPr>
            <a:r>
              <a:rPr lang="en-US" sz="800"/>
              <a:t>¶ Urbanicity was categorized according to the 2013 National Center for Health Statistics (NCHS) urban-rural classification scheme for counties and county-equivalent entities (</a:t>
            </a:r>
            <a:r>
              <a:rPr lang="en-US" sz="800">
                <a:hlinkClick r:id="rId4"/>
              </a:rPr>
              <a:t>https://www.cdc.gov/nchs/data_access/urban_rural.htm</a:t>
            </a:r>
            <a:r>
              <a:rPr lang="en-US" sz="800"/>
              <a:t>). Large central metro, large fringe metro, medium metro, and small metro counties were grouped as urban. Micropolitan and noncore counties were grouped as rural.										</a:t>
            </a:r>
            <a:endParaRPr lang="en-US" sz="8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223819" y="5231661"/>
            <a:ext cx="4117552" cy="1456809"/>
          </a:xfrm>
          <a:prstGeom prst="rect">
            <a:avLst/>
          </a:prstGeom>
          <a:noFill/>
        </p:spPr>
        <p:txBody>
          <a:bodyPr wrap="square" lIns="91440" tIns="45720" rIns="91440" bIns="45720" anchor="t">
            <a:spAutoFit/>
          </a:bodyPr>
          <a:lstStyle/>
          <a:p>
            <a:pPr>
              <a:spcBef>
                <a:spcPts val="1000"/>
              </a:spcBef>
            </a:pPr>
            <a:r>
              <a:rPr lang="en-US" sz="800"/>
              <a:t>** US Department of Health and Human Services (HHS) Regions were categorized according to the grouping of states and US territories assigned under each of the ten Department of Health and Human Services regional offices (</a:t>
            </a:r>
            <a:r>
              <a:rPr lang="en-US" sz="800">
                <a:hlinkClick r:id="rId5"/>
              </a:rPr>
              <a:t>https://www.hhs.gov/about/agencies/iea/regional-offices/index.html</a:t>
            </a:r>
            <a:r>
              <a:rPr lang="en-US" sz="800"/>
              <a:t>). For the purposes of this report, regions with US territories (Region 2 and Region 9) contain data from states only. </a:t>
            </a:r>
          </a:p>
          <a:p>
            <a:pPr>
              <a:spcBef>
                <a:spcPts val="1000"/>
              </a:spcBef>
            </a:pPr>
            <a:r>
              <a:rPr lang="en-US" sz="800"/>
              <a:t>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6"/>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p>
        </p:txBody>
      </p:sp>
    </p:spTree>
    <p:extLst>
      <p:ext uri="{BB962C8B-B14F-4D97-AF65-F5344CB8AC3E}">
        <p14:creationId xmlns:p14="http://schemas.microsoft.com/office/powerpoint/2010/main" val="75858125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26</TotalTime>
  <Words>930</Words>
  <Application>Microsoft Macintosh PowerPoint</Application>
  <PresentationFormat>Widescreen</PresentationFormat>
  <Paragraphs>398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Table 2.2 – Part 1 of 2 Numbers and rates* of reported cases† of acute hepatitis B virus infection, by  demographic characteristics United States, 2016–2020</vt:lpstr>
      <vt:lpstr>Table 2.2 – Part 2 of 2 Numbers and rates* of reported cases† of acute hepatitis B virus infection, by  demographic characteristics United States, 2016–2020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9</cp:revision>
  <dcterms:created xsi:type="dcterms:W3CDTF">2022-08-02T19:32:21Z</dcterms:created>
  <dcterms:modified xsi:type="dcterms:W3CDTF">2022-10-06T21:46:29Z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