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50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81"/>
  </p:normalViewPr>
  <p:slideViewPr>
    <p:cSldViewPr snapToGrid="0">
      <p:cViewPr varScale="1">
        <p:scale>
          <a:sx n="133" d="100"/>
          <a:sy n="133" d="100"/>
        </p:scale>
        <p:origin x="22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21</a:t>
            </a:r>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12957598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onder.cdc.gov/mcd-icd10.html"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wonder.cdc.gov/wonder/help/mcd.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Table 1.4</a:t>
            </a:r>
            <a:br>
              <a:rPr lang="en-US" sz="2000"/>
            </a:br>
            <a:r>
              <a:rPr lang="en-US" sz="2000" b="1"/>
              <a:t>Numbers and rates* of deaths with hepatitis A virus infection listed as a cause of death† among residents, by demographic characteristics </a:t>
            </a:r>
            <a:br>
              <a:rPr lang="en-US" sz="2000" b="1"/>
            </a:br>
            <a:r>
              <a:rPr lang="en-US" sz="2000" b="1"/>
              <a:t>United States, 2016–2020</a:t>
            </a:r>
            <a:r>
              <a:rPr lang="en-US" sz="2000"/>
              <a:t>			</a:t>
            </a:r>
            <a:endParaRPr lang="en-US" sz="2000" b="0"/>
          </a:p>
        </p:txBody>
      </p:sp>
      <p:graphicFrame>
        <p:nvGraphicFramePr>
          <p:cNvPr id="5" name="Table 4">
            <a:extLst>
              <a:ext uri="{FF2B5EF4-FFF2-40B4-BE49-F238E27FC236}">
                <a16:creationId xmlns:a16="http://schemas.microsoft.com/office/drawing/2014/main" id="{DEC4E929-3D10-39A1-2119-E52FFBA0B9F6}"/>
              </a:ext>
            </a:extLst>
          </p:cNvPr>
          <p:cNvGraphicFramePr>
            <a:graphicFrameLocks noGrp="1"/>
          </p:cNvGraphicFramePr>
          <p:nvPr>
            <p:extLst>
              <p:ext uri="{D42A27DB-BD31-4B8C-83A1-F6EECF244321}">
                <p14:modId xmlns:p14="http://schemas.microsoft.com/office/powerpoint/2010/main" val="2430735750"/>
              </p:ext>
            </p:extLst>
          </p:nvPr>
        </p:nvGraphicFramePr>
        <p:xfrm>
          <a:off x="535833" y="1646732"/>
          <a:ext cx="11120337" cy="2996184"/>
        </p:xfrm>
        <a:graphic>
          <a:graphicData uri="http://schemas.openxmlformats.org/drawingml/2006/table">
            <a:tbl>
              <a:tblPr firstRow="1" bandRow="1">
                <a:tableStyleId>{ED083AE6-46FA-4A59-8FB0-9F97EB10719F}</a:tableStyleId>
              </a:tblPr>
              <a:tblGrid>
                <a:gridCol w="1097777">
                  <a:extLst>
                    <a:ext uri="{9D8B030D-6E8A-4147-A177-3AD203B41FA5}">
                      <a16:colId xmlns:a16="http://schemas.microsoft.com/office/drawing/2014/main" val="2197488459"/>
                    </a:ext>
                  </a:extLst>
                </a:gridCol>
                <a:gridCol w="650112">
                  <a:extLst>
                    <a:ext uri="{9D8B030D-6E8A-4147-A177-3AD203B41FA5}">
                      <a16:colId xmlns:a16="http://schemas.microsoft.com/office/drawing/2014/main" val="623563011"/>
                    </a:ext>
                  </a:extLst>
                </a:gridCol>
                <a:gridCol w="1354400">
                  <a:extLst>
                    <a:ext uri="{9D8B030D-6E8A-4147-A177-3AD203B41FA5}">
                      <a16:colId xmlns:a16="http://schemas.microsoft.com/office/drawing/2014/main" val="2288816887"/>
                    </a:ext>
                  </a:extLst>
                </a:gridCol>
                <a:gridCol w="650112">
                  <a:extLst>
                    <a:ext uri="{9D8B030D-6E8A-4147-A177-3AD203B41FA5}">
                      <a16:colId xmlns:a16="http://schemas.microsoft.com/office/drawing/2014/main" val="3106507682"/>
                    </a:ext>
                  </a:extLst>
                </a:gridCol>
                <a:gridCol w="1354400">
                  <a:extLst>
                    <a:ext uri="{9D8B030D-6E8A-4147-A177-3AD203B41FA5}">
                      <a16:colId xmlns:a16="http://schemas.microsoft.com/office/drawing/2014/main" val="2060027562"/>
                    </a:ext>
                  </a:extLst>
                </a:gridCol>
                <a:gridCol w="650112">
                  <a:extLst>
                    <a:ext uri="{9D8B030D-6E8A-4147-A177-3AD203B41FA5}">
                      <a16:colId xmlns:a16="http://schemas.microsoft.com/office/drawing/2014/main" val="1633732014"/>
                    </a:ext>
                  </a:extLst>
                </a:gridCol>
                <a:gridCol w="1354400">
                  <a:extLst>
                    <a:ext uri="{9D8B030D-6E8A-4147-A177-3AD203B41FA5}">
                      <a16:colId xmlns:a16="http://schemas.microsoft.com/office/drawing/2014/main" val="4102507973"/>
                    </a:ext>
                  </a:extLst>
                </a:gridCol>
                <a:gridCol w="650112">
                  <a:extLst>
                    <a:ext uri="{9D8B030D-6E8A-4147-A177-3AD203B41FA5}">
                      <a16:colId xmlns:a16="http://schemas.microsoft.com/office/drawing/2014/main" val="3968151445"/>
                    </a:ext>
                  </a:extLst>
                </a:gridCol>
                <a:gridCol w="1354400">
                  <a:extLst>
                    <a:ext uri="{9D8B030D-6E8A-4147-A177-3AD203B41FA5}">
                      <a16:colId xmlns:a16="http://schemas.microsoft.com/office/drawing/2014/main" val="333131822"/>
                    </a:ext>
                  </a:extLst>
                </a:gridCol>
                <a:gridCol w="650112">
                  <a:extLst>
                    <a:ext uri="{9D8B030D-6E8A-4147-A177-3AD203B41FA5}">
                      <a16:colId xmlns:a16="http://schemas.microsoft.com/office/drawing/2014/main" val="4227953581"/>
                    </a:ext>
                  </a:extLst>
                </a:gridCol>
                <a:gridCol w="1354400">
                  <a:extLst>
                    <a:ext uri="{9D8B030D-6E8A-4147-A177-3AD203B41FA5}">
                      <a16:colId xmlns:a16="http://schemas.microsoft.com/office/drawing/2014/main" val="1653817542"/>
                    </a:ext>
                  </a:extLst>
                </a:gridCol>
              </a:tblGrid>
              <a:tr h="402336">
                <a:tc>
                  <a:txBody>
                    <a:bodyPr/>
                    <a:lstStyle/>
                    <a:p>
                      <a:pPr algn="l" fontAlgn="ctr"/>
                      <a:r>
                        <a:rPr lang="en-US" sz="1200" b="1" u="none" strike="noStrike">
                          <a:solidFill>
                            <a:schemeClr val="bg1"/>
                          </a:solidFill>
                          <a:effectLst/>
                        </a:rPr>
                        <a:t>Characteristics</a:t>
                      </a:r>
                      <a:endParaRPr lang="en-US" sz="1200" b="1" i="0" u="none" strike="noStrike">
                        <a:solidFill>
                          <a:schemeClr val="bg1"/>
                        </a:solidFill>
                        <a:effectLst/>
                        <a:latin typeface="+mn-lt"/>
                      </a:endParaRPr>
                    </a:p>
                  </a:txBody>
                  <a:tcPr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2016</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2016 </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2017</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2017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2018</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2018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2019</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2019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2020</a:t>
                      </a:r>
                    </a:p>
                    <a:p>
                      <a:pPr algn="ctr" fontAlgn="ctr"/>
                      <a:r>
                        <a:rPr lang="en-US" sz="1200" b="1" u="none" strike="noStrike">
                          <a:solidFill>
                            <a:schemeClr val="bg1"/>
                          </a:solidFill>
                          <a:effectLst/>
                        </a:rPr>
                        <a:t>No.</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fontAlgn="ctr"/>
                      <a:r>
                        <a:rPr lang="en-US" sz="1200" b="1" u="none" strike="noStrike">
                          <a:solidFill>
                            <a:schemeClr val="bg1"/>
                          </a:solidFill>
                          <a:effectLst/>
                        </a:rPr>
                        <a:t>2020 </a:t>
                      </a:r>
                    </a:p>
                    <a:p>
                      <a:pPr algn="ctr" fontAlgn="ctr"/>
                      <a:r>
                        <a:rPr lang="en-US" sz="1200" b="1" u="none" strike="noStrike">
                          <a:solidFill>
                            <a:schemeClr val="bg1"/>
                          </a:solidFill>
                          <a:effectLst/>
                        </a:rPr>
                        <a:t>Rate* (95% CI)</a:t>
                      </a:r>
                      <a:endParaRPr lang="en-US" sz="1200" b="1" i="0" u="none" strike="noStrike">
                        <a:solidFill>
                          <a:schemeClr val="bg1"/>
                        </a:solidFill>
                        <a:effectLst/>
                        <a:latin typeface="+mn-lt"/>
                      </a:endParaRPr>
                    </a:p>
                  </a:txBody>
                  <a:tcPr marL="0" marR="0"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3085099476"/>
                  </a:ext>
                </a:extLst>
              </a:tr>
              <a:tr h="210312">
                <a:tc>
                  <a:txBody>
                    <a:bodyPr/>
                    <a:lstStyle/>
                    <a:p>
                      <a:pPr algn="l" fontAlgn="ctr"/>
                      <a:r>
                        <a:rPr lang="en-US" sz="1100" b="1" u="none" strike="noStrike">
                          <a:solidFill>
                            <a:srgbClr val="111111"/>
                          </a:solidFill>
                          <a:effectLst/>
                        </a:rPr>
                        <a:t>Total</a:t>
                      </a:r>
                      <a:endParaRPr lang="en-US" sz="1100" b="1" i="0" u="none" strike="noStrike">
                        <a:solidFill>
                          <a:srgbClr val="111111"/>
                        </a:solidFill>
                        <a:effectLst/>
                        <a:latin typeface="+mn-lt"/>
                      </a:endParaRPr>
                    </a:p>
                  </a:txBody>
                  <a:tcPr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70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0.01 (0.00 - 0.01)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91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0.02 (0.02 - 0.03)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171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0.05 (0.04 - 0.06)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225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0.04 (0.03 - 0.05)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179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0.04 (0.03 - 0.05)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17545095"/>
                  </a:ext>
                </a:extLst>
              </a:tr>
              <a:tr h="210312">
                <a:tc>
                  <a:txBody>
                    <a:bodyPr/>
                    <a:lstStyle/>
                    <a:p>
                      <a:pPr algn="l" fontAlgn="ctr"/>
                      <a:r>
                        <a:rPr lang="en-US" sz="1100" b="1" u="none" strike="noStrike">
                          <a:solidFill>
                            <a:srgbClr val="111111"/>
                          </a:solidFill>
                          <a:effectLst/>
                        </a:rPr>
                        <a:t>Age (years)</a:t>
                      </a:r>
                      <a:endParaRPr lang="en-US" sz="1100" b="1" i="0" u="none" strike="noStrike">
                        <a:solidFill>
                          <a:srgbClr val="111111"/>
                        </a:solidFill>
                        <a:effectLst/>
                        <a:latin typeface="+mn-lt"/>
                      </a:endParaRPr>
                    </a:p>
                  </a:txBody>
                  <a:tcPr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extLst>
                  <a:ext uri="{0D108BD9-81ED-4DB2-BD59-A6C34878D82A}">
                    <a16:rowId xmlns:a16="http://schemas.microsoft.com/office/drawing/2014/main" val="566356598"/>
                  </a:ext>
                </a:extLst>
              </a:tr>
              <a:tr h="210312">
                <a:tc>
                  <a:txBody>
                    <a:bodyPr/>
                    <a:lstStyle/>
                    <a:p>
                      <a:pPr algn="l" fontAlgn="ctr"/>
                      <a:r>
                        <a:rPr lang="en-US" sz="1100" b="0" u="none" strike="noStrike">
                          <a:solidFill>
                            <a:srgbClr val="111111"/>
                          </a:solidFill>
                          <a:effectLst/>
                        </a:rPr>
                        <a:t>0–44</a:t>
                      </a:r>
                      <a:endParaRPr lang="en-US" sz="1100" b="0" i="0" u="none" strike="noStrike">
                        <a:solidFill>
                          <a:srgbClr val="111111"/>
                        </a:solidFill>
                        <a:effectLst/>
                        <a:latin typeface="+mn-lt"/>
                      </a:endParaRPr>
                    </a:p>
                  </a:txBody>
                  <a:tcPr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UR</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UR</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33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0.02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24</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0.01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19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UR</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876613"/>
                  </a:ext>
                </a:extLst>
              </a:tr>
              <a:tr h="210312">
                <a:tc>
                  <a:txBody>
                    <a:bodyPr/>
                    <a:lstStyle/>
                    <a:p>
                      <a:pPr algn="l" fontAlgn="ctr"/>
                      <a:r>
                        <a:rPr lang="en-US" sz="1100" b="0" u="none" strike="noStrike">
                          <a:solidFill>
                            <a:srgbClr val="111111"/>
                          </a:solidFill>
                          <a:effectLst/>
                        </a:rPr>
                        <a:t>45–64</a:t>
                      </a:r>
                      <a:endParaRPr lang="en-US" sz="1100" b="0" i="0" u="none" strike="noStrike">
                        <a:solidFill>
                          <a:srgbClr val="111111"/>
                        </a:solidFill>
                        <a:effectLst/>
                        <a:latin typeface="+mn-lt"/>
                      </a:endParaRPr>
                    </a:p>
                  </a:txBody>
                  <a:tcPr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33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0.04 (0.03 - 0.06)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35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0.04 (0.03 - 0.06)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72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0.09 (0.07 - 0.11)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118</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0.14 (0.12 - 0.17)</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72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u="none" strike="noStrike">
                          <a:solidFill>
                            <a:srgbClr val="111111"/>
                          </a:solidFill>
                          <a:effectLst/>
                        </a:rPr>
                        <a:t>0.09 (0.07 - 0.11)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extLst>
                  <a:ext uri="{0D108BD9-81ED-4DB2-BD59-A6C34878D82A}">
                    <a16:rowId xmlns:a16="http://schemas.microsoft.com/office/drawing/2014/main" val="3839105703"/>
                  </a:ext>
                </a:extLst>
              </a:tr>
              <a:tr h="210312">
                <a:tc>
                  <a:txBody>
                    <a:bodyPr/>
                    <a:lstStyle/>
                    <a:p>
                      <a:pPr algn="l" fontAlgn="ctr"/>
                      <a:r>
                        <a:rPr lang="en-US" sz="1100" b="0" u="none" strike="noStrike">
                          <a:solidFill>
                            <a:srgbClr val="111111"/>
                          </a:solidFill>
                          <a:effectLst/>
                        </a:rPr>
                        <a:t>≥65</a:t>
                      </a:r>
                      <a:endParaRPr lang="en-US" sz="1100" b="0" i="0" u="none" strike="noStrike">
                        <a:solidFill>
                          <a:srgbClr val="111111"/>
                        </a:solidFill>
                        <a:effectLst/>
                        <a:latin typeface="+mn-lt"/>
                      </a:endParaRPr>
                    </a:p>
                  </a:txBody>
                  <a:tcPr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31</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0.06 (0.04 - 0.09)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47</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0.09 (0.07 - 0.12)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66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0.13 (0.10 - 0.16)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83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0.15 (0.12 - 0.19)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88</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0.16 (0.13 - 0.19)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0020537"/>
                  </a:ext>
                </a:extLst>
              </a:tr>
              <a:tr h="210312">
                <a:tc>
                  <a:txBody>
                    <a:bodyPr/>
                    <a:lstStyle/>
                    <a:p>
                      <a:pPr algn="l" fontAlgn="ctr"/>
                      <a:r>
                        <a:rPr lang="en-US" sz="1100" b="1" u="none" strike="noStrike">
                          <a:solidFill>
                            <a:srgbClr val="111111"/>
                          </a:solidFill>
                          <a:effectLst/>
                        </a:rPr>
                        <a:t>Sex</a:t>
                      </a:r>
                      <a:endParaRPr lang="en-US" sz="1100" b="1" i="0" u="none" strike="noStrike">
                        <a:solidFill>
                          <a:srgbClr val="111111"/>
                        </a:solidFill>
                        <a:effectLst/>
                        <a:latin typeface="+mn-lt"/>
                      </a:endParaRP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extLst>
                  <a:ext uri="{0D108BD9-81ED-4DB2-BD59-A6C34878D82A}">
                    <a16:rowId xmlns:a16="http://schemas.microsoft.com/office/drawing/2014/main" val="3392437942"/>
                  </a:ext>
                </a:extLst>
              </a:tr>
              <a:tr h="210312">
                <a:tc>
                  <a:txBody>
                    <a:bodyPr/>
                    <a:lstStyle/>
                    <a:p>
                      <a:pPr algn="l" fontAlgn="ctr"/>
                      <a:r>
                        <a:rPr lang="en-US" sz="1100" b="0" u="none" strike="noStrike">
                          <a:solidFill>
                            <a:srgbClr val="111111"/>
                          </a:solidFill>
                          <a:effectLst/>
                        </a:rPr>
                        <a:t>Male</a:t>
                      </a:r>
                      <a:endParaRPr lang="en-US" sz="1100" b="0" i="0" u="none" strike="noStrike">
                        <a:solidFill>
                          <a:srgbClr val="111111"/>
                        </a:solidFill>
                        <a:effectLst/>
                        <a:latin typeface="+mn-lt"/>
                      </a:endParaRP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38</a:t>
                      </a:r>
                      <a:endParaRPr lang="en-US" sz="1100" b="0" i="0" u="none" strike="noStrike">
                        <a:solidFill>
                          <a:srgbClr val="111111"/>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0.01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63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0.03 (0.02 - 0.03)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115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0.07 (0.06 - 0.08)</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159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0.09 (0.07 - 0.10)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120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0.06 (0.05 - 0.07)</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3092752"/>
                  </a:ext>
                </a:extLst>
              </a:tr>
              <a:tr h="210312">
                <a:tc>
                  <a:txBody>
                    <a:bodyPr/>
                    <a:lstStyle/>
                    <a:p>
                      <a:pPr algn="l" fontAlgn="ctr"/>
                      <a:r>
                        <a:rPr lang="en-US" sz="1100" b="0" i="0" u="none" strike="noStrike">
                          <a:solidFill>
                            <a:srgbClr val="111111"/>
                          </a:solidFill>
                          <a:effectLst/>
                          <a:latin typeface="+mn-lt"/>
                        </a:rPr>
                        <a:t>Female</a:t>
                      </a: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algn="ctr" fontAlgn="ctr"/>
                      <a:r>
                        <a:rPr lang="en-US" sz="1100" b="0" i="0" u="none" strike="noStrike">
                          <a:solidFill>
                            <a:srgbClr val="111111"/>
                          </a:solidFill>
                          <a:effectLst/>
                          <a:latin typeface="+mn-lt"/>
                        </a:rPr>
                        <a:t>32</a:t>
                      </a: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0.01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28</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0.00 (0.00 - 0.00)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56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0.02 (0.02 - 0.03)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66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0.04 (0.03 - 0.05)</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59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0.01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extLst>
                  <a:ext uri="{0D108BD9-81ED-4DB2-BD59-A6C34878D82A}">
                    <a16:rowId xmlns:a16="http://schemas.microsoft.com/office/drawing/2014/main" val="638079497"/>
                  </a:ext>
                </a:extLst>
              </a:tr>
              <a:tr h="210312">
                <a:tc>
                  <a:txBody>
                    <a:bodyPr/>
                    <a:lstStyle/>
                    <a:p>
                      <a:pPr algn="l" fontAlgn="ctr"/>
                      <a:r>
                        <a:rPr lang="en-US" sz="1100" b="1" u="none" strike="noStrike">
                          <a:solidFill>
                            <a:srgbClr val="111111"/>
                          </a:solidFill>
                          <a:effectLst/>
                        </a:rPr>
                        <a:t>Race/ethnicity</a:t>
                      </a:r>
                      <a:endParaRPr lang="en-US" sz="1100" b="1" i="0" u="none" strike="noStrike">
                        <a:solidFill>
                          <a:srgbClr val="111111"/>
                        </a:solidFill>
                        <a:effectLst/>
                        <a:latin typeface="+mn-lt"/>
                      </a:endParaRP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r>
                        <a:rPr lang="en-US" sz="1100" b="0" u="none" strike="noStrike">
                          <a:solidFill>
                            <a:srgbClr val="000000"/>
                          </a:solidFill>
                          <a:effectLst/>
                        </a:rPr>
                        <a:t> </a:t>
                      </a:r>
                      <a:endParaRPr lang="en-US" sz="1100" b="0" i="0" u="none" strike="noStrike">
                        <a:solidFill>
                          <a:srgbClr val="000000"/>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tc>
                  <a:txBody>
                    <a:bodyPr/>
                    <a:lstStyle/>
                    <a:p>
                      <a:pPr algn="ctr" fontAlgn="ct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alpha val="60000"/>
                      </a:schemeClr>
                    </a:solidFill>
                  </a:tcPr>
                </a:tc>
                <a:extLst>
                  <a:ext uri="{0D108BD9-81ED-4DB2-BD59-A6C34878D82A}">
                    <a16:rowId xmlns:a16="http://schemas.microsoft.com/office/drawing/2014/main" val="3136115890"/>
                  </a:ext>
                </a:extLst>
              </a:tr>
              <a:tr h="3657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White, non-Hispanic</a:t>
                      </a:r>
                      <a:endParaRPr lang="en-US" sz="1100" b="0" i="0" u="none" strike="noStrike">
                        <a:solidFill>
                          <a:srgbClr val="111111"/>
                        </a:solidFill>
                        <a:effectLst/>
                        <a:latin typeface="+mn-lt"/>
                      </a:endParaRP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50</a:t>
                      </a:r>
                      <a:endParaRPr lang="en-US" sz="1100" b="0" i="0" u="none" strike="noStrike">
                        <a:solidFill>
                          <a:srgbClr val="111111"/>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0.02 (0.01 - 0.02)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69</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0.02 (0.02 - 0.03)</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150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0.06 (0.05 - 0.07)</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194</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0.09 (0.07 - 0.10)</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147</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0.05 (0.04 - 0.06)</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alpha val="20000"/>
                      </a:schemeClr>
                    </a:solidFill>
                  </a:tcPr>
                </a:tc>
                <a:extLst>
                  <a:ext uri="{0D108BD9-81ED-4DB2-BD59-A6C34878D82A}">
                    <a16:rowId xmlns:a16="http://schemas.microsoft.com/office/drawing/2014/main" val="4274695917"/>
                  </a:ext>
                </a:extLst>
              </a:tr>
              <a:tr h="24688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Other or not stated</a:t>
                      </a:r>
                      <a:endParaRPr lang="en-US" sz="1100" b="0" i="0" u="none" strike="noStrike">
                        <a:solidFill>
                          <a:srgbClr val="111111"/>
                        </a:solidFill>
                        <a:effectLst/>
                        <a:latin typeface="+mn-lt"/>
                      </a:endParaRPr>
                    </a:p>
                  </a:txBody>
                  <a:tcPr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20</a:t>
                      </a:r>
                      <a:endParaRPr lang="en-US" sz="1100" b="0" i="0" u="none" strike="noStrike">
                        <a:solidFill>
                          <a:srgbClr val="111111"/>
                        </a:solidFill>
                        <a:effectLst/>
                        <a:latin typeface="+mn-lt"/>
                      </a:endParaRPr>
                    </a:p>
                  </a:txBody>
                  <a:tcPr marL="9525" marR="9525"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u="none" strike="noStrike">
                          <a:solidFill>
                            <a:srgbClr val="111111"/>
                          </a:solidFill>
                          <a:effectLst/>
                        </a:rPr>
                        <a:t>22</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21</a:t>
                      </a: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31</a:t>
                      </a: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i="0" u="none" strike="noStrike">
                          <a:solidFill>
                            <a:srgbClr val="111111"/>
                          </a:solidFill>
                          <a:effectLst/>
                          <a:latin typeface="+mn-lt"/>
                        </a:rPr>
                        <a:t>32</a:t>
                      </a: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100" b="0" u="none" strike="noStrike">
                          <a:solidFill>
                            <a:srgbClr val="111111"/>
                          </a:solidFill>
                          <a:effectLst/>
                        </a:rPr>
                        <a:t>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L="0" marR="0" marT="0" marB="0" anchor="ctr">
                    <a:lnL w="12700" cmpd="sng">
                      <a:noFill/>
                    </a:lnL>
                    <a:lnR w="12700" cmpd="sng">
                      <a:noFill/>
                    </a:ln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8639797"/>
                  </a:ext>
                </a:extLst>
              </a:tr>
            </a:tbl>
          </a:graphicData>
        </a:graphic>
      </p:graphicFrame>
      <p:sp>
        <p:nvSpPr>
          <p:cNvPr id="6" name="Text Placeholder 3">
            <a:extLst>
              <a:ext uri="{FF2B5EF4-FFF2-40B4-BE49-F238E27FC236}">
                <a16:creationId xmlns:a16="http://schemas.microsoft.com/office/drawing/2014/main" id="{8FC92388-ED3E-25F6-3EEB-FC9E87F71F78}"/>
              </a:ext>
            </a:extLst>
          </p:cNvPr>
          <p:cNvSpPr>
            <a:spLocks noGrp="1"/>
          </p:cNvSpPr>
          <p:nvPr>
            <p:ph type="body" sz="quarter" idx="11"/>
          </p:nvPr>
        </p:nvSpPr>
        <p:spPr>
          <a:xfrm>
            <a:off x="457201" y="5092068"/>
            <a:ext cx="5638800" cy="1692771"/>
          </a:xfrm>
        </p:spPr>
        <p:txBody>
          <a:bodyPr/>
          <a:lstStyle/>
          <a:p>
            <a:pPr>
              <a:lnSpc>
                <a:spcPct val="100000"/>
              </a:lnSpc>
            </a:pPr>
            <a:r>
              <a:rPr lang="en-US" sz="800"/>
              <a:t>* Rates for race/ethnicity, sex, and the overall total are age-adjusted per 100,000 US standard population during 2000 by using the following age group distribution (in years): &lt;1, 1–4, 5–14, 15–24, 25–34, 35–44, 45–54, 55–64, 65–74, 75–84, and ≥85. For age-adjusted death rates, the age-specific death rate is rounded to 1 decimal place before proceeding to the next step in the calculation of age-adjusted death rates for NCHS Multiple Cause of Death on CDC WONDER. This rounding step might affect the precision of rates calculated for small numbers of deaths. Missing data are not included. </a:t>
            </a:r>
          </a:p>
          <a:p>
            <a:pPr>
              <a:lnSpc>
                <a:spcPct val="100000"/>
              </a:lnSpc>
            </a:pPr>
            <a:r>
              <a:rPr lang="en-US" sz="800"/>
              <a:t>† Cause of death is defined as one of the multiple causes of death and is based on the International Classification of Diseases, 10th Rev. (ICD-10) codes B15 (hepatitis A). </a:t>
            </a:r>
          </a:p>
          <a:p>
            <a:pPr>
              <a:lnSpc>
                <a:spcPct val="100000"/>
              </a:lnSpc>
            </a:pPr>
            <a:r>
              <a:rPr lang="en-US" sz="800"/>
              <a:t>§ UR Unreliable rate: Rates where death counts were &lt;20 were not displayed because of the instability associated with those rates.</a:t>
            </a:r>
          </a:p>
          <a:p>
            <a:pPr>
              <a:lnSpc>
                <a:spcPct val="100000"/>
              </a:lnSpc>
            </a:pPr>
            <a:r>
              <a:rPr lang="en-US" sz="800"/>
              <a:t>¶ S Suppressed: CDC WONDER did not have the functionality to calculate rates for the “Other or not stated” race/ethnicity group				</a:t>
            </a:r>
          </a:p>
        </p:txBody>
      </p:sp>
      <p:sp>
        <p:nvSpPr>
          <p:cNvPr id="7" name="TextBox 6">
            <a:extLst>
              <a:ext uri="{FF2B5EF4-FFF2-40B4-BE49-F238E27FC236}">
                <a16:creationId xmlns:a16="http://schemas.microsoft.com/office/drawing/2014/main" id="{2D28633C-C11B-3A8A-93FC-9B9CEE60E7B0}"/>
              </a:ext>
            </a:extLst>
          </p:cNvPr>
          <p:cNvSpPr txBox="1"/>
          <p:nvPr/>
        </p:nvSpPr>
        <p:spPr>
          <a:xfrm>
            <a:off x="6096000" y="5108792"/>
            <a:ext cx="4495800" cy="1692771"/>
          </a:xfrm>
          <a:prstGeom prst="rect">
            <a:avLst/>
          </a:prstGeom>
          <a:noFill/>
        </p:spPr>
        <p:txBody>
          <a:bodyPr wrap="square" lIns="91440" tIns="45720" rIns="91440" bIns="45720" anchor="t">
            <a:spAutoFit/>
          </a:bodyPr>
          <a:lstStyle/>
          <a:p>
            <a:r>
              <a:rPr lang="en-US" sz="800"/>
              <a:t>Source: CDC, National Center for Health Statistics, Multiple Cause of Death 1999–2020 on CDC WONDER online database. Data are from the 2016–2020 Multiple Cause of Death files and are based on information from all death certificates filed in the vital records offices of the 50 states and the District of Columbia through the Vital Statistics Cooperative Program. Deaths of nonresidents (e.g., nonresident aliens, nationals living abroad, residents of Puerto Rico, Guam, the Virgin Islands, and other US territories) and fetal deaths are excluded. Numbers are slightly lower than previously reported for 2016 because of NCHS standards that restrict displayed data to US residents. Accessed at </a:t>
            </a:r>
            <a:r>
              <a:rPr lang="en-US" sz="800">
                <a:hlinkClick r:id="rId3"/>
              </a:rPr>
              <a:t>http://wonder.cdc.gov/mcd-icd10.html</a:t>
            </a:r>
            <a:r>
              <a:rPr lang="en-US" sz="800"/>
              <a:t> on January 13, 2022. CDC WONDER data set documentation and technical methods can be accessed at </a:t>
            </a:r>
            <a:r>
              <a:rPr lang="en-US" sz="800">
                <a:hlinkClick r:id="rId4"/>
              </a:rPr>
              <a:t>https://wonder.cdc.gov/wonder/help/mcd.html</a:t>
            </a:r>
            <a:r>
              <a:rPr lang="en-US" sz="800"/>
              <a:t>#. </a:t>
            </a:r>
            <a:endParaRPr lang="en-US"/>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Published September 2022.</a:t>
            </a:r>
            <a:endParaRPr lang="en-US">
              <a:ea typeface="+mn-lt"/>
              <a:cs typeface="+mn-lt"/>
            </a:endParaRPr>
          </a:p>
          <a:p>
            <a:endParaRPr lang="en-US" sz="800"/>
          </a:p>
        </p:txBody>
      </p:sp>
    </p:spTree>
    <p:extLst>
      <p:ext uri="{BB962C8B-B14F-4D97-AF65-F5344CB8AC3E}">
        <p14:creationId xmlns:p14="http://schemas.microsoft.com/office/powerpoint/2010/main" val="973375190"/>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schemas.microsoft.com/office/2006/documentManagement/types"/>
    <ds:schemaRef ds:uri="http://schemas.microsoft.com/office/2006/metadata/properties"/>
    <ds:schemaRef ds:uri="http://purl.org/dc/dcmitype/"/>
    <ds:schemaRef ds:uri="http://purl.org/dc/elements/1.1/"/>
    <ds:schemaRef ds:uri="http://www.w3.org/XML/1998/namespace"/>
    <ds:schemaRef ds:uri="http://schemas.openxmlformats.org/package/2006/metadata/core-properties"/>
    <ds:schemaRef ds:uri="a5db0dc4-de41-4547-9920-1aed1993f095"/>
    <ds:schemaRef ds:uri="http://schemas.microsoft.com/office/infopath/2007/PartnerControls"/>
    <ds:schemaRef ds:uri="0bf74ea8-196f-4ed0-acda-4d1b8eb91222"/>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22</TotalTime>
  <Words>793</Words>
  <Application>Microsoft Macintosh PowerPoint</Application>
  <PresentationFormat>Widescreen</PresentationFormat>
  <Paragraphs>138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Table 1.4 Numbers and rates* of deaths with hepatitis A virus infection listed as a cause of death† among residents, by demographic characteristics  United States, 2016–2020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7</cp:revision>
  <dcterms:created xsi:type="dcterms:W3CDTF">2022-08-02T19:32:21Z</dcterms:created>
  <dcterms:modified xsi:type="dcterms:W3CDTF">2022-10-06T21:42:36Z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