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72" r:id="rId5"/>
    <p:sldId id="147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Hepatitis_Surveillance\01-Assets\PPT%20and%20PDF%20Assets\Data\3_HepC_Data_Table_Figures_NNDSS2020_July14_2022-Char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'Fig3.6'!$B$3</c:f>
              <c:strCache>
                <c:ptCount val="1"/>
                <c:pt idx="0">
                  <c:v>American Indian/Alaska Native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'Fig3.6'!$C$2:$R$2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'Fig3.6'!$C$3:$R$3</c:f>
              <c:numCache>
                <c:formatCode>0.0</c:formatCode>
                <c:ptCount val="16"/>
                <c:pt idx="0">
                  <c:v>0.3</c:v>
                </c:pt>
                <c:pt idx="1">
                  <c:v>0.7</c:v>
                </c:pt>
                <c:pt idx="2">
                  <c:v>0.6</c:v>
                </c:pt>
                <c:pt idx="3">
                  <c:v>0.8</c:v>
                </c:pt>
                <c:pt idx="4">
                  <c:v>0.6</c:v>
                </c:pt>
                <c:pt idx="5">
                  <c:v>1</c:v>
                </c:pt>
                <c:pt idx="6">
                  <c:v>1.1000000000000001</c:v>
                </c:pt>
                <c:pt idx="7">
                  <c:v>2</c:v>
                </c:pt>
                <c:pt idx="8">
                  <c:v>1.7</c:v>
                </c:pt>
                <c:pt idx="9">
                  <c:v>1.3</c:v>
                </c:pt>
                <c:pt idx="10">
                  <c:v>1.8</c:v>
                </c:pt>
                <c:pt idx="11">
                  <c:v>3.1</c:v>
                </c:pt>
                <c:pt idx="12">
                  <c:v>2.9</c:v>
                </c:pt>
                <c:pt idx="13">
                  <c:v>3.6</c:v>
                </c:pt>
                <c:pt idx="14">
                  <c:v>3.6</c:v>
                </c:pt>
                <c:pt idx="15">
                  <c:v>2.1</c:v>
                </c:pt>
              </c:numCache>
            </c:numRef>
          </c:val>
          <c:smooth val="0"/>
          <c:extLst>
            <c:ext xmlns:c16="http://schemas.microsoft.com/office/drawing/2014/chart" uri="{C3380CC4-5D6E-409C-BE32-E72D297353CC}">
              <c16:uniqueId val="{00000000-E0C4-2543-97D0-F9482ED1A296}"/>
            </c:ext>
          </c:extLst>
        </c:ser>
        <c:ser>
          <c:idx val="1"/>
          <c:order val="1"/>
          <c:tx>
            <c:strRef>
              <c:f>'Fig3.6'!$B$4</c:f>
              <c:strCache>
                <c:ptCount val="1"/>
                <c:pt idx="0">
                  <c:v>Asian/Pacific Islander</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'Fig3.6'!$C$2:$R$2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'Fig3.6'!$C$4:$R$4</c:f>
              <c:numCache>
                <c:formatCode>0.0</c:formatCode>
                <c:ptCount val="16"/>
                <c:pt idx="0">
                  <c:v>0</c:v>
                </c:pt>
                <c:pt idx="1">
                  <c:v>0.1</c:v>
                </c:pt>
                <c:pt idx="2">
                  <c:v>0</c:v>
                </c:pt>
                <c:pt idx="3">
                  <c:v>0</c:v>
                </c:pt>
                <c:pt idx="4">
                  <c:v>0</c:v>
                </c:pt>
                <c:pt idx="5">
                  <c:v>0.1</c:v>
                </c:pt>
                <c:pt idx="6">
                  <c:v>0.1</c:v>
                </c:pt>
                <c:pt idx="7">
                  <c:v>0.1</c:v>
                </c:pt>
                <c:pt idx="8">
                  <c:v>0.1</c:v>
                </c:pt>
                <c:pt idx="9">
                  <c:v>0.1</c:v>
                </c:pt>
                <c:pt idx="10">
                  <c:v>0.1</c:v>
                </c:pt>
                <c:pt idx="11">
                  <c:v>0.1</c:v>
                </c:pt>
                <c:pt idx="12">
                  <c:v>0.1</c:v>
                </c:pt>
                <c:pt idx="13">
                  <c:v>0.1</c:v>
                </c:pt>
                <c:pt idx="14">
                  <c:v>0.2</c:v>
                </c:pt>
                <c:pt idx="15">
                  <c:v>0.4</c:v>
                </c:pt>
              </c:numCache>
            </c:numRef>
          </c:val>
          <c:smooth val="0"/>
          <c:extLst>
            <c:ext xmlns:c16="http://schemas.microsoft.com/office/drawing/2014/chart" uri="{C3380CC4-5D6E-409C-BE32-E72D297353CC}">
              <c16:uniqueId val="{00000001-E0C4-2543-97D0-F9482ED1A296}"/>
            </c:ext>
          </c:extLst>
        </c:ser>
        <c:ser>
          <c:idx val="2"/>
          <c:order val="2"/>
          <c:tx>
            <c:strRef>
              <c:f>'Fig3.6'!$B$5</c:f>
              <c:strCache>
                <c:ptCount val="1"/>
                <c:pt idx="0">
                  <c:v>Black, non-Hispanic</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'Fig3.6'!$C$2:$R$2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'Fig3.6'!$C$5:$R$5</c:f>
              <c:numCache>
                <c:formatCode>0.0</c:formatCode>
                <c:ptCount val="16"/>
                <c:pt idx="0">
                  <c:v>0.1</c:v>
                </c:pt>
                <c:pt idx="1">
                  <c:v>0.2</c:v>
                </c:pt>
                <c:pt idx="2">
                  <c:v>0.2</c:v>
                </c:pt>
                <c:pt idx="3">
                  <c:v>0.2</c:v>
                </c:pt>
                <c:pt idx="4">
                  <c:v>0.1</c:v>
                </c:pt>
                <c:pt idx="5">
                  <c:v>0.1</c:v>
                </c:pt>
                <c:pt idx="6">
                  <c:v>0.1</c:v>
                </c:pt>
                <c:pt idx="7">
                  <c:v>0.1</c:v>
                </c:pt>
                <c:pt idx="8">
                  <c:v>0.2</c:v>
                </c:pt>
                <c:pt idx="9">
                  <c:v>0.2</c:v>
                </c:pt>
                <c:pt idx="10">
                  <c:v>0.3</c:v>
                </c:pt>
                <c:pt idx="11">
                  <c:v>0.3</c:v>
                </c:pt>
                <c:pt idx="12">
                  <c:v>0.5</c:v>
                </c:pt>
                <c:pt idx="13">
                  <c:v>0.6</c:v>
                </c:pt>
                <c:pt idx="14">
                  <c:v>0.7</c:v>
                </c:pt>
                <c:pt idx="15">
                  <c:v>1.1000000000000001</c:v>
                </c:pt>
              </c:numCache>
            </c:numRef>
          </c:val>
          <c:smooth val="0"/>
          <c:extLst>
            <c:ext xmlns:c16="http://schemas.microsoft.com/office/drawing/2014/chart" uri="{C3380CC4-5D6E-409C-BE32-E72D297353CC}">
              <c16:uniqueId val="{00000002-E0C4-2543-97D0-F9482ED1A296}"/>
            </c:ext>
          </c:extLst>
        </c:ser>
        <c:ser>
          <c:idx val="3"/>
          <c:order val="3"/>
          <c:tx>
            <c:strRef>
              <c:f>'Fig3.6'!$B$6</c:f>
              <c:strCache>
                <c:ptCount val="1"/>
                <c:pt idx="0">
                  <c:v>White, non-Hispanic</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'Fig3.6'!$C$2:$R$2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'Fig3.6'!$C$6:$R$6</c:f>
              <c:numCache>
                <c:formatCode>0.0</c:formatCode>
                <c:ptCount val="16"/>
                <c:pt idx="0">
                  <c:v>0.2</c:v>
                </c:pt>
                <c:pt idx="1">
                  <c:v>0.2</c:v>
                </c:pt>
                <c:pt idx="2">
                  <c:v>0.2</c:v>
                </c:pt>
                <c:pt idx="3">
                  <c:v>0.3</c:v>
                </c:pt>
                <c:pt idx="4">
                  <c:v>0.3</c:v>
                </c:pt>
                <c:pt idx="5">
                  <c:v>0.3</c:v>
                </c:pt>
                <c:pt idx="6">
                  <c:v>0.5</c:v>
                </c:pt>
                <c:pt idx="7">
                  <c:v>0.6</c:v>
                </c:pt>
                <c:pt idx="8">
                  <c:v>0.8</c:v>
                </c:pt>
                <c:pt idx="9">
                  <c:v>0.8</c:v>
                </c:pt>
                <c:pt idx="10">
                  <c:v>0.9</c:v>
                </c:pt>
                <c:pt idx="11">
                  <c:v>1.1000000000000001</c:v>
                </c:pt>
                <c:pt idx="12">
                  <c:v>1.2</c:v>
                </c:pt>
                <c:pt idx="13">
                  <c:v>1.3</c:v>
                </c:pt>
                <c:pt idx="14">
                  <c:v>1.4</c:v>
                </c:pt>
                <c:pt idx="15">
                  <c:v>1.6</c:v>
                </c:pt>
              </c:numCache>
            </c:numRef>
          </c:val>
          <c:smooth val="0"/>
          <c:extLst>
            <c:ext xmlns:c16="http://schemas.microsoft.com/office/drawing/2014/chart" uri="{C3380CC4-5D6E-409C-BE32-E72D297353CC}">
              <c16:uniqueId val="{00000003-E0C4-2543-97D0-F9482ED1A296}"/>
            </c:ext>
          </c:extLst>
        </c:ser>
        <c:ser>
          <c:idx val="4"/>
          <c:order val="4"/>
          <c:tx>
            <c:strRef>
              <c:f>'Fig3.6'!$B$7</c:f>
              <c:strCache>
                <c:ptCount val="1"/>
                <c:pt idx="0">
                  <c:v>Hispanic</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'Fig3.6'!$C$2:$R$2</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'Fig3.6'!$C$7:$R$7</c:f>
              <c:numCache>
                <c:formatCode>0.0</c:formatCode>
                <c:ptCount val="16"/>
                <c:pt idx="0">
                  <c:v>0.2</c:v>
                </c:pt>
                <c:pt idx="1">
                  <c:v>0.1</c:v>
                </c:pt>
                <c:pt idx="2">
                  <c:v>0.1</c:v>
                </c:pt>
                <c:pt idx="3">
                  <c:v>0.1</c:v>
                </c:pt>
                <c:pt idx="4">
                  <c:v>0.1</c:v>
                </c:pt>
                <c:pt idx="5">
                  <c:v>0.1</c:v>
                </c:pt>
                <c:pt idx="6">
                  <c:v>0.2</c:v>
                </c:pt>
                <c:pt idx="7">
                  <c:v>0.2</c:v>
                </c:pt>
                <c:pt idx="8">
                  <c:v>0.2</c:v>
                </c:pt>
                <c:pt idx="9">
                  <c:v>0.2</c:v>
                </c:pt>
                <c:pt idx="10">
                  <c:v>0.3</c:v>
                </c:pt>
                <c:pt idx="11">
                  <c:v>0.3</c:v>
                </c:pt>
                <c:pt idx="12">
                  <c:v>0.4</c:v>
                </c:pt>
                <c:pt idx="13">
                  <c:v>0.5</c:v>
                </c:pt>
                <c:pt idx="14">
                  <c:v>0.6</c:v>
                </c:pt>
                <c:pt idx="15">
                  <c:v>0.7</c:v>
                </c:pt>
              </c:numCache>
            </c:numRef>
          </c:val>
          <c:smooth val="0"/>
          <c:extLst>
            <c:ext xmlns:c16="http://schemas.microsoft.com/office/drawing/2014/chart" uri="{C3380CC4-5D6E-409C-BE32-E72D297353CC}">
              <c16:uniqueId val="{00000004-E0C4-2543-97D0-F9482ED1A296}"/>
            </c:ext>
          </c:extLst>
        </c:ser>
        <c:dLbls>
          <c:showLegendKey val="0"/>
          <c:showVal val="0"/>
          <c:showCatName val="0"/>
          <c:showSerName val="0"/>
          <c:showPercent val="0"/>
          <c:showBubbleSize val="0"/>
        </c:dLbls>
        <c:marker val="1"/>
        <c:smooth val="0"/>
        <c:axId val="1178731632"/>
        <c:axId val="1232069024"/>
      </c:lineChart>
      <c:catAx>
        <c:axId val="1178731632"/>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Year</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232069024"/>
        <c:crosses val="autoZero"/>
        <c:auto val="1"/>
        <c:lblAlgn val="ctr"/>
        <c:lblOffset val="100"/>
        <c:noMultiLvlLbl val="0"/>
      </c:catAx>
      <c:valAx>
        <c:axId val="1232069024"/>
        <c:scaling>
          <c:orientation val="minMax"/>
        </c:scaling>
        <c:delete val="0"/>
        <c:axPos val="l"/>
        <c:title>
          <c:tx>
            <c:rich>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rgbClr val="000000">
                        <a:lumMod val="65000"/>
                        <a:lumOff val="35000"/>
                      </a:srgbClr>
                    </a:solidFill>
                    <a:latin typeface="+mn-lt"/>
                    <a:ea typeface="+mn-ea"/>
                    <a:cs typeface="+mn-cs"/>
                  </a:defRPr>
                </a:pPr>
                <a:r>
                  <a:rPr lang="en-US" sz="1200" b="1"/>
                  <a:t>Reported cases per 100,000 population</a:t>
                </a:r>
              </a:p>
            </c:rich>
          </c:tx>
          <c:overlay val="0"/>
          <c:spPr>
            <a:noFill/>
            <a:ln>
              <a:noFill/>
            </a:ln>
            <a:effectLst/>
          </c:spPr>
          <c:txPr>
            <a:bodyPr rot="-540000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200" b="1" i="0" u="none" strike="noStrike" kern="1200" baseline="0">
                  <a:solidFill>
                    <a:srgbClr val="000000">
                      <a:lumMod val="65000"/>
                      <a:lumOff val="35000"/>
                    </a:srgb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1787316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41467445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hyperlink" Target="https://www.cdc.gov/hepatitis/statistics/2020surveillance/index.htm" TargetMode="External"/><Relationship Id="rId4" Type="http://schemas.openxmlformats.org/officeDocument/2006/relationships/hyperlink" Target="https://ndc.services.cdc.gov/conditions/hepatitis-c-acut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hepatitis/statistics/2020surveillance/index.htm" TargetMode="External"/><Relationship Id="rId2" Type="http://schemas.openxmlformats.org/officeDocument/2006/relationships/hyperlink" Target="https://ndc.services.cdc.gov/conditions/hepatitis-c-acute/"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Figure 3.6 – Part 1 of 2</a:t>
            </a:r>
            <a:br>
              <a:rPr lang="en-US" sz="2000"/>
            </a:br>
            <a:r>
              <a:rPr lang="en-US" sz="2000" b="1"/>
              <a:t>Rates* of reported cases† of acute hepatitis C virus infection, by race/ethnicity </a:t>
            </a:r>
            <a:br>
              <a:rPr lang="en-US" sz="2000" b="1"/>
            </a:br>
            <a:r>
              <a:rPr lang="en-US" sz="2000" b="1"/>
              <a:t>United States, 2005–2020	</a:t>
            </a:r>
            <a:r>
              <a:rPr lang="en-US" sz="2000" b="0"/>
              <a:t>							</a:t>
            </a:r>
          </a:p>
        </p:txBody>
      </p:sp>
      <p:graphicFrame>
        <p:nvGraphicFramePr>
          <p:cNvPr id="4" name="Chart 3" descr="Rates of reported cases of acute hepatitis C infection by race and ethnicity for 2005–2020. The race and ethnicity classifications are American Indian and Alaska Native, Asian and Pacific Islander, Black non-Hispanic, White non-Hispanic, and Hispanic. Compared to 2019, rates of reported acute hepatitis C increased during 2020 among all racial and ethnicity categories except among American Indian and Alaska Native persons. During 2020, the highest rate was observed among American Indian and Alaska Native persons at 2.1 cases per 100,000 population. ">
            <a:extLst>
              <a:ext uri="{FF2B5EF4-FFF2-40B4-BE49-F238E27FC236}">
                <a16:creationId xmlns:a16="http://schemas.microsoft.com/office/drawing/2014/main" id="{CED3BB94-723E-1FB4-EDAC-DD85102B7FA3}"/>
              </a:ext>
            </a:extLst>
          </p:cNvPr>
          <p:cNvGraphicFramePr>
            <a:graphicFrameLocks/>
          </p:cNvGraphicFramePr>
          <p:nvPr>
            <p:extLst>
              <p:ext uri="{D42A27DB-BD31-4B8C-83A1-F6EECF244321}">
                <p14:modId xmlns:p14="http://schemas.microsoft.com/office/powerpoint/2010/main" val="12063625"/>
              </p:ext>
            </p:extLst>
          </p:nvPr>
        </p:nvGraphicFramePr>
        <p:xfrm>
          <a:off x="400639" y="1314435"/>
          <a:ext cx="11316878" cy="434367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3329BAF6-91F2-2E9B-048D-EC0FF370578B}"/>
              </a:ext>
            </a:extLst>
          </p:cNvPr>
          <p:cNvSpPr txBox="1"/>
          <p:nvPr/>
        </p:nvSpPr>
        <p:spPr>
          <a:xfrm>
            <a:off x="457201" y="6224874"/>
            <a:ext cx="5638799" cy="461665"/>
          </a:xfrm>
          <a:prstGeom prst="rect">
            <a:avLst/>
          </a:prstGeom>
          <a:noFill/>
        </p:spPr>
        <p:txBody>
          <a:bodyPr wrap="square" lIns="91440" tIns="45720" rIns="91440" bIns="45720" anchor="t">
            <a:spAutoFit/>
          </a:bodyPr>
          <a:lstStyle/>
          <a:p>
            <a:r>
              <a:rPr lang="en-US" sz="800"/>
              <a:t>* Rates per 100,000 population.									</a:t>
            </a:r>
          </a:p>
          <a:p>
            <a:r>
              <a:rPr lang="en-US" sz="800"/>
              <a:t>† Reported confirmed cases. For the case definition, see </a:t>
            </a:r>
            <a:r>
              <a:rPr lang="en-US" sz="800">
                <a:hlinkClick r:id="rId4"/>
              </a:rPr>
              <a:t>https://ndc.services.cdc.gov/conditions/hepatitis-c-acute/</a:t>
            </a:r>
            <a:r>
              <a:rPr lang="en-US" sz="800"/>
              <a:t>. </a:t>
            </a:r>
            <a:endParaRPr lang="en-US" sz="800">
              <a:cs typeface="Calibri"/>
            </a:endParaRPr>
          </a:p>
        </p:txBody>
      </p:sp>
      <p:sp>
        <p:nvSpPr>
          <p:cNvPr id="7" name="TextBox 6">
            <a:extLst>
              <a:ext uri="{FF2B5EF4-FFF2-40B4-BE49-F238E27FC236}">
                <a16:creationId xmlns:a16="http://schemas.microsoft.com/office/drawing/2014/main" id="{8A7832CA-58E6-B024-2C7E-B4CC51D83E7E}"/>
              </a:ext>
            </a:extLst>
          </p:cNvPr>
          <p:cNvSpPr txBox="1"/>
          <p:nvPr/>
        </p:nvSpPr>
        <p:spPr>
          <a:xfrm>
            <a:off x="6293225" y="5979773"/>
            <a:ext cx="4048639" cy="707886"/>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5"/>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903100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3.6 – Part 2 of 2</a:t>
            </a:r>
            <a:br>
              <a:rPr lang="en-US" sz="2000"/>
            </a:br>
            <a:r>
              <a:rPr lang="en-US" sz="2000" b="1"/>
              <a:t>Rates* of reported cases† of acute hepatitis C virus infection, by race/ethnicity </a:t>
            </a:r>
            <a:br>
              <a:rPr lang="en-US" sz="2000" b="1"/>
            </a:br>
            <a:r>
              <a:rPr lang="en-US" sz="2000" b="1"/>
              <a:t>United States, 2005–2020</a:t>
            </a:r>
          </a:p>
        </p:txBody>
      </p:sp>
      <p:graphicFrame>
        <p:nvGraphicFramePr>
          <p:cNvPr id="7" name="Table 6">
            <a:extLst>
              <a:ext uri="{FF2B5EF4-FFF2-40B4-BE49-F238E27FC236}">
                <a16:creationId xmlns:a16="http://schemas.microsoft.com/office/drawing/2014/main" id="{5BAE4DB4-BE1B-9F97-C18E-213469BE6FA0}"/>
              </a:ext>
            </a:extLst>
          </p:cNvPr>
          <p:cNvGraphicFramePr>
            <a:graphicFrameLocks noGrp="1"/>
          </p:cNvGraphicFramePr>
          <p:nvPr>
            <p:extLst>
              <p:ext uri="{D42A27DB-BD31-4B8C-83A1-F6EECF244321}">
                <p14:modId xmlns:p14="http://schemas.microsoft.com/office/powerpoint/2010/main" val="2045288062"/>
              </p:ext>
            </p:extLst>
          </p:nvPr>
        </p:nvGraphicFramePr>
        <p:xfrm>
          <a:off x="535834" y="1353600"/>
          <a:ext cx="11120332" cy="2322576"/>
        </p:xfrm>
        <a:graphic>
          <a:graphicData uri="http://schemas.openxmlformats.org/drawingml/2006/table">
            <a:tbl>
              <a:tblPr firstRow="1" bandRow="1">
                <a:tableStyleId>{0E3FDE45-AF77-4B5C-9715-49D594BDF05E}</a:tableStyleId>
              </a:tblPr>
              <a:tblGrid>
                <a:gridCol w="1121513">
                  <a:extLst>
                    <a:ext uri="{9D8B030D-6E8A-4147-A177-3AD203B41FA5}">
                      <a16:colId xmlns:a16="http://schemas.microsoft.com/office/drawing/2014/main" val="2103756755"/>
                    </a:ext>
                  </a:extLst>
                </a:gridCol>
                <a:gridCol w="531089">
                  <a:extLst>
                    <a:ext uri="{9D8B030D-6E8A-4147-A177-3AD203B41FA5}">
                      <a16:colId xmlns:a16="http://schemas.microsoft.com/office/drawing/2014/main" val="3293876576"/>
                    </a:ext>
                  </a:extLst>
                </a:gridCol>
                <a:gridCol w="631182">
                  <a:extLst>
                    <a:ext uri="{9D8B030D-6E8A-4147-A177-3AD203B41FA5}">
                      <a16:colId xmlns:a16="http://schemas.microsoft.com/office/drawing/2014/main" val="42515786"/>
                    </a:ext>
                  </a:extLst>
                </a:gridCol>
                <a:gridCol w="631182">
                  <a:extLst>
                    <a:ext uri="{9D8B030D-6E8A-4147-A177-3AD203B41FA5}">
                      <a16:colId xmlns:a16="http://schemas.microsoft.com/office/drawing/2014/main" val="2886116225"/>
                    </a:ext>
                  </a:extLst>
                </a:gridCol>
                <a:gridCol w="631182">
                  <a:extLst>
                    <a:ext uri="{9D8B030D-6E8A-4147-A177-3AD203B41FA5}">
                      <a16:colId xmlns:a16="http://schemas.microsoft.com/office/drawing/2014/main" val="2201851793"/>
                    </a:ext>
                  </a:extLst>
                </a:gridCol>
                <a:gridCol w="631182">
                  <a:extLst>
                    <a:ext uri="{9D8B030D-6E8A-4147-A177-3AD203B41FA5}">
                      <a16:colId xmlns:a16="http://schemas.microsoft.com/office/drawing/2014/main" val="2868981837"/>
                    </a:ext>
                  </a:extLst>
                </a:gridCol>
                <a:gridCol w="631182">
                  <a:extLst>
                    <a:ext uri="{9D8B030D-6E8A-4147-A177-3AD203B41FA5}">
                      <a16:colId xmlns:a16="http://schemas.microsoft.com/office/drawing/2014/main" val="1508270811"/>
                    </a:ext>
                  </a:extLst>
                </a:gridCol>
                <a:gridCol w="631182">
                  <a:extLst>
                    <a:ext uri="{9D8B030D-6E8A-4147-A177-3AD203B41FA5}">
                      <a16:colId xmlns:a16="http://schemas.microsoft.com/office/drawing/2014/main" val="3576013414"/>
                    </a:ext>
                  </a:extLst>
                </a:gridCol>
                <a:gridCol w="631182">
                  <a:extLst>
                    <a:ext uri="{9D8B030D-6E8A-4147-A177-3AD203B41FA5}">
                      <a16:colId xmlns:a16="http://schemas.microsoft.com/office/drawing/2014/main" val="759788711"/>
                    </a:ext>
                  </a:extLst>
                </a:gridCol>
                <a:gridCol w="631182">
                  <a:extLst>
                    <a:ext uri="{9D8B030D-6E8A-4147-A177-3AD203B41FA5}">
                      <a16:colId xmlns:a16="http://schemas.microsoft.com/office/drawing/2014/main" val="847835832"/>
                    </a:ext>
                  </a:extLst>
                </a:gridCol>
                <a:gridCol w="631182">
                  <a:extLst>
                    <a:ext uri="{9D8B030D-6E8A-4147-A177-3AD203B41FA5}">
                      <a16:colId xmlns:a16="http://schemas.microsoft.com/office/drawing/2014/main" val="265184"/>
                    </a:ext>
                  </a:extLst>
                </a:gridCol>
                <a:gridCol w="631182">
                  <a:extLst>
                    <a:ext uri="{9D8B030D-6E8A-4147-A177-3AD203B41FA5}">
                      <a16:colId xmlns:a16="http://schemas.microsoft.com/office/drawing/2014/main" val="3754688796"/>
                    </a:ext>
                  </a:extLst>
                </a:gridCol>
                <a:gridCol w="631182">
                  <a:extLst>
                    <a:ext uri="{9D8B030D-6E8A-4147-A177-3AD203B41FA5}">
                      <a16:colId xmlns:a16="http://schemas.microsoft.com/office/drawing/2014/main" val="1666326368"/>
                    </a:ext>
                  </a:extLst>
                </a:gridCol>
                <a:gridCol w="631182">
                  <a:extLst>
                    <a:ext uri="{9D8B030D-6E8A-4147-A177-3AD203B41FA5}">
                      <a16:colId xmlns:a16="http://schemas.microsoft.com/office/drawing/2014/main" val="3176897221"/>
                    </a:ext>
                  </a:extLst>
                </a:gridCol>
                <a:gridCol w="631182">
                  <a:extLst>
                    <a:ext uri="{9D8B030D-6E8A-4147-A177-3AD203B41FA5}">
                      <a16:colId xmlns:a16="http://schemas.microsoft.com/office/drawing/2014/main" val="2577294038"/>
                    </a:ext>
                  </a:extLst>
                </a:gridCol>
                <a:gridCol w="631182">
                  <a:extLst>
                    <a:ext uri="{9D8B030D-6E8A-4147-A177-3AD203B41FA5}">
                      <a16:colId xmlns:a16="http://schemas.microsoft.com/office/drawing/2014/main" val="2703288403"/>
                    </a:ext>
                  </a:extLst>
                </a:gridCol>
                <a:gridCol w="631182">
                  <a:extLst>
                    <a:ext uri="{9D8B030D-6E8A-4147-A177-3AD203B41FA5}">
                      <a16:colId xmlns:a16="http://schemas.microsoft.com/office/drawing/2014/main" val="568575044"/>
                    </a:ext>
                  </a:extLst>
                </a:gridCol>
              </a:tblGrid>
              <a:tr h="402336">
                <a:tc>
                  <a:txBody>
                    <a:bodyPr/>
                    <a:lstStyle/>
                    <a:p>
                      <a:pPr algn="l" fontAlgn="ctr"/>
                      <a:r>
                        <a:rPr lang="en-US" sz="1200" b="1" i="0" u="none" strike="noStrike">
                          <a:solidFill>
                            <a:schemeClr val="bg1"/>
                          </a:solidFill>
                          <a:effectLst/>
                          <a:latin typeface="+mn-lt"/>
                        </a:rPr>
                        <a:t>Race/ethnicity</a:t>
                      </a:r>
                    </a:p>
                  </a:txBody>
                  <a:tcPr marR="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2005</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2006</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2007</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2008</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2009</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2010</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2011</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2012</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2013</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2014</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2015</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mn-lt"/>
                      </a:endParaRPr>
                    </a:p>
                  </a:txBody>
                  <a:tcPr marL="9525" marR="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mn-lt"/>
                      </a:endParaRPr>
                    </a:p>
                  </a:txBody>
                  <a:tcPr marL="9525" marR="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359160775"/>
                  </a:ext>
                </a:extLst>
              </a:tr>
              <a:tr h="500635">
                <a:tc>
                  <a:txBody>
                    <a:bodyPr/>
                    <a:lstStyle/>
                    <a:p>
                      <a:pPr algn="l" fontAlgn="ctr"/>
                      <a:r>
                        <a:rPr lang="en-US" sz="1100" b="0" i="0" u="none" strike="noStrike">
                          <a:solidFill>
                            <a:srgbClr val="111111"/>
                          </a:solidFill>
                          <a:effectLst/>
                          <a:latin typeface="+mn-lt"/>
                        </a:rPr>
                        <a:t>American Indian/Alaska Native</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3.6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2.1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002697604"/>
                  </a:ext>
                </a:extLst>
              </a:tr>
              <a:tr h="402336">
                <a:tc>
                  <a:txBody>
                    <a:bodyPr/>
                    <a:lstStyle/>
                    <a:p>
                      <a:pPr algn="l" fontAlgn="ctr"/>
                      <a:r>
                        <a:rPr lang="en-US" sz="1100" b="0" i="0" u="none" strike="noStrike">
                          <a:solidFill>
                            <a:srgbClr val="111111"/>
                          </a:solidFill>
                          <a:effectLst/>
                          <a:latin typeface="+mn-lt"/>
                        </a:rPr>
                        <a:t>Asian/Pacific Islander</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0.0</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337416997"/>
                  </a:ext>
                </a:extLst>
              </a:tr>
              <a:tr h="402336">
                <a:tc>
                  <a:txBody>
                    <a:bodyPr/>
                    <a:lstStyle/>
                    <a:p>
                      <a:pPr algn="l" fontAlgn="ctr"/>
                      <a:r>
                        <a:rPr lang="en-US" sz="1100" b="0" i="0" u="none" strike="noStrike">
                          <a:solidFill>
                            <a:srgbClr val="111111"/>
                          </a:solidFill>
                          <a:effectLst/>
                          <a:latin typeface="+mn-lt"/>
                        </a:rPr>
                        <a:t>Black,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219464148"/>
                  </a:ext>
                </a:extLst>
              </a:tr>
              <a:tr h="402336">
                <a:tc>
                  <a:txBody>
                    <a:bodyPr/>
                    <a:lstStyle/>
                    <a:p>
                      <a:pPr algn="l" fontAlgn="ctr"/>
                      <a:r>
                        <a:rPr lang="en-US" sz="1100" b="0" i="0" u="none" strike="noStrike">
                          <a:solidFill>
                            <a:srgbClr val="111111"/>
                          </a:solidFill>
                          <a:effectLst/>
                          <a:latin typeface="+mn-lt"/>
                        </a:rPr>
                        <a:t>White, non-Hispanic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0.8</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0.9</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1.6</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36726611"/>
                  </a:ext>
                </a:extLst>
              </a:tr>
              <a:tr h="210312">
                <a:tc>
                  <a:txBody>
                    <a:bodyPr/>
                    <a:lstStyle/>
                    <a:p>
                      <a:pPr algn="l" fontAlgn="ctr"/>
                      <a:r>
                        <a:rPr lang="en-US" sz="1100" b="0" i="0" u="none" strike="noStrike">
                          <a:solidFill>
                            <a:srgbClr val="111111"/>
                          </a:solidFill>
                          <a:effectLst/>
                          <a:latin typeface="+mn-lt"/>
                        </a:rPr>
                        <a:t>Hispanic</a:t>
                      </a:r>
                    </a:p>
                  </a:txBody>
                  <a:tcPr marR="9525" marT="0" marB="0" anchor="ctr">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0.1</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0.2</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0.3</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0.4</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0.5</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0.6</a:t>
                      </a:r>
                    </a:p>
                  </a:txBody>
                  <a:tcPr marL="9525" marR="9525" marT="0" marB="0" anchor="ct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i="0" u="none" strike="noStrike">
                          <a:solidFill>
                            <a:srgbClr val="111111"/>
                          </a:solidFill>
                          <a:effectLst/>
                          <a:latin typeface="+mn-lt"/>
                        </a:rPr>
                        <a:t>0.7</a:t>
                      </a:r>
                    </a:p>
                  </a:txBody>
                  <a:tcPr marL="9525" marR="9525" marT="0" marB="0" anchor="ctr">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470204222"/>
                  </a:ext>
                </a:extLst>
              </a:tr>
            </a:tbl>
          </a:graphicData>
        </a:graphic>
      </p:graphicFrame>
      <p:sp>
        <p:nvSpPr>
          <p:cNvPr id="10" name="TextBox 9">
            <a:extLst>
              <a:ext uri="{FF2B5EF4-FFF2-40B4-BE49-F238E27FC236}">
                <a16:creationId xmlns:a16="http://schemas.microsoft.com/office/drawing/2014/main" id="{CC654BF2-686E-C4CB-4002-6C92BC79E9F9}"/>
              </a:ext>
            </a:extLst>
          </p:cNvPr>
          <p:cNvSpPr txBox="1"/>
          <p:nvPr/>
        </p:nvSpPr>
        <p:spPr>
          <a:xfrm>
            <a:off x="447774" y="6197976"/>
            <a:ext cx="5638799" cy="461665"/>
          </a:xfrm>
          <a:prstGeom prst="rect">
            <a:avLst/>
          </a:prstGeom>
          <a:noFill/>
        </p:spPr>
        <p:txBody>
          <a:bodyPr wrap="square" lIns="91440" tIns="45720" rIns="91440" bIns="45720" anchor="t">
            <a:spAutoFit/>
          </a:bodyPr>
          <a:lstStyle/>
          <a:p>
            <a:r>
              <a:rPr lang="en-US" sz="800"/>
              <a:t>* Rates per 100,000 population.									</a:t>
            </a:r>
          </a:p>
          <a:p>
            <a:r>
              <a:rPr lang="en-US" sz="800"/>
              <a:t>† Reported confirmed cases. For the case definition, see </a:t>
            </a:r>
            <a:r>
              <a:rPr lang="en-US" sz="800">
                <a:hlinkClick r:id="rId2"/>
              </a:rPr>
              <a:t>https://ndc.services.cdc.gov/conditions/hepatitis-c-acute/</a:t>
            </a:r>
            <a:r>
              <a:rPr lang="en-US" sz="800"/>
              <a:t>. </a:t>
            </a:r>
            <a:endParaRPr lang="en-US" sz="800">
              <a:cs typeface="Calibri"/>
            </a:endParaRPr>
          </a:p>
        </p:txBody>
      </p:sp>
      <p:sp>
        <p:nvSpPr>
          <p:cNvPr id="8" name="TextBox 7">
            <a:extLst>
              <a:ext uri="{FF2B5EF4-FFF2-40B4-BE49-F238E27FC236}">
                <a16:creationId xmlns:a16="http://schemas.microsoft.com/office/drawing/2014/main" id="{B798DCCF-3FF4-003D-7870-EF85DB77B3FF}"/>
              </a:ext>
            </a:extLst>
          </p:cNvPr>
          <p:cNvSpPr txBox="1"/>
          <p:nvPr/>
        </p:nvSpPr>
        <p:spPr>
          <a:xfrm>
            <a:off x="6293225" y="5962305"/>
            <a:ext cx="4048639" cy="707886"/>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3"/>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p:txBody>
      </p:sp>
    </p:spTree>
    <p:extLst>
      <p:ext uri="{BB962C8B-B14F-4D97-AF65-F5344CB8AC3E}">
        <p14:creationId xmlns:p14="http://schemas.microsoft.com/office/powerpoint/2010/main" val="2831453448"/>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26</TotalTime>
  <Words>370</Words>
  <Application>Microsoft Macintosh PowerPoint</Application>
  <PresentationFormat>Widescreen</PresentationFormat>
  <Paragraphs>117</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Figure 3.6 – Part 1 of 2 Rates* of reported cases† of acute hepatitis C virus infection, by race/ethnicity  United States, 2005–2020        </vt:lpstr>
      <vt:lpstr>Figure 3.6 – Part 2 of 2 Rates* of reported cases† of acute hepatitis C virus infection, by race/ethnicity  United States, 2005–2020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35</cp:revision>
  <dcterms:created xsi:type="dcterms:W3CDTF">2022-08-02T19:32:21Z</dcterms:created>
  <dcterms:modified xsi:type="dcterms:W3CDTF">2022-10-06T19:30:11Z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