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6"/>
  </p:notesMasterIdLst>
  <p:sldIdLst>
    <p:sldId id="151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9CF3EB15-BBD3-99A4-0359-63AB68FC5583}" name="Hume, Hannah (WAS-WSW)" initials="H(" userId="S::hhume@webershandwick.com::1bb01234-e597-429e-a4f3-0d568afa47d5" providerId="AD"/>
  <p188:author id="{584AB69A-6491-6A07-0B1E-2AC16A3C1D23}" name="Kelly, Stephen (NYC-RSD)" initials="K(" userId="S::stephen.kelly@resolute.com::b14b489e-cdff-4591-8fac-e12f79eda3e7" providerId="AD"/>
  <p188:author id="{41C2BACC-10A2-F589-CDB7-D648C0EDC9E7}" name="Gruber, Mark (BUF-RSD)" initials="MG" userId="Gruber, Mark (BUF-RSD)" providerId="None"/>
  <p188:author id="{4A3819CD-B176-3C91-3CE2-D277CDC17572}" name="Lemos, Pam" initials="OSH" userId="Lemos, Pam" providerId="None"/>
  <p188:author id="{E8D0B9D4-F70F-BEA7-87F7-DC905F0488A0}" name="Sporrong, Katari (NYC-RSD)" initials="SK(R" userId="S::katari.sporrong@resolute.com::34da16c7-c116-4814-8e7a-e4fd68911843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CEDC8"/>
    <a:srgbClr val="497D0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94"/>
  </p:normalViewPr>
  <p:slideViewPr>
    <p:cSldViewPr snapToGrid="0">
      <p:cViewPr varScale="1">
        <p:scale>
          <a:sx n="117" d="100"/>
          <a:sy n="117" d="100"/>
        </p:scale>
        <p:origin x="808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8/10/relationships/authors" Target="authors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/Users\katari.sporrong\Dropbox%20(Resolute%20Digital)\Creative\CDC\CDC_Hepatitis_Surveillance\01-Assets\PPT%20and%20PDF%20Assets\Data\2_HepB_Data_Table_Figures_NNDSS2020_July14_2022-Charts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1"/>
          <c:order val="0"/>
          <c:dPt>
            <c:idx val="0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6C9E-AD43-82D5-BEFEE81C3964}"/>
              </c:ext>
            </c:extLst>
          </c:dPt>
          <c:dPt>
            <c:idx val="1"/>
            <c:bubble3D val="0"/>
            <c:spPr>
              <a:solidFill>
                <a:schemeClr val="accent3">
                  <a:alpha val="59969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6C9E-AD43-82D5-BEFEE81C3964}"/>
              </c:ext>
            </c:extLst>
          </c:dPt>
          <c:dPt>
            <c:idx val="2"/>
            <c:bubble3D val="0"/>
            <c:spPr>
              <a:solidFill>
                <a:schemeClr val="accent3">
                  <a:alpha val="30041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6C9E-AD43-82D5-BEFEE81C3964}"/>
              </c:ext>
            </c:extLst>
          </c:dPt>
          <c:cat>
            <c:strRef>
              <c:f>'Fig2.7'!$B$3:$B$5</c:f>
              <c:strCache>
                <c:ptCount val="3"/>
                <c:pt idx="0">
                  <c:v>Risk identified*</c:v>
                </c:pt>
                <c:pt idx="1">
                  <c:v>No risk identified</c:v>
                </c:pt>
                <c:pt idx="2">
                  <c:v>Risk data missing</c:v>
                </c:pt>
              </c:strCache>
            </c:strRef>
          </c:cat>
          <c:val>
            <c:numRef>
              <c:f>'Fig2.7'!$D$3:$D$5</c:f>
              <c:numCache>
                <c:formatCode>0.0</c:formatCode>
                <c:ptCount val="3"/>
                <c:pt idx="0">
                  <c:v>30.2</c:v>
                </c:pt>
                <c:pt idx="1">
                  <c:v>28.6</c:v>
                </c:pt>
                <c:pt idx="2">
                  <c:v>41.3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6C9E-AD43-82D5-BEFEE81C396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5"/>
      </c:doughnut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73164984356344354"/>
          <c:y val="0.3351802188017135"/>
          <c:w val="0.21563700723096538"/>
          <c:h val="0.3632467262594609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5">
  <cs:axisTitle>
    <cs:lnRef idx="0"/>
    <cs:fillRef idx="0"/>
    <cs:effectRef idx="0"/>
    <cs:fontRef idx="minor">
      <a:schemeClr val="tx2"/>
    </cs:fontRef>
    <cs:defRPr sz="900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2"/>
    </cs:fontRef>
    <cs:defRPr sz="900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900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1600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900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900" kern="1200"/>
  </cs:valueAxis>
  <cs:wall>
    <cs:lnRef idx="0"/>
    <cs:fillRef idx="0"/>
    <cs:effectRef idx="0"/>
    <cs:fontRef idx="minor">
      <a:schemeClr val="tx2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529C5D-02AB-5F42-9AD3-11C8416AE42E}" type="datetimeFigureOut">
              <a:rPr lang="en-US" smtClean="0"/>
              <a:t>10/6/22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867CC9-5E4A-1847-A444-D6A2800721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4668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1-Neutral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EBFC025E-A984-463D-AC54-2320B6BE7BD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-1"/>
            <a:ext cx="12192000" cy="1188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bg1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2" name="Picture 1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EC634F8E-48A4-765C-351F-C276B389685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7EB5AEA-2DED-ADFC-0853-4D1839415CA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4" name="Chart Placeholder 6">
            <a:extLst>
              <a:ext uri="{FF2B5EF4-FFF2-40B4-BE49-F238E27FC236}">
                <a16:creationId xmlns:a16="http://schemas.microsoft.com/office/drawing/2014/main" id="{C80933AD-D2DD-A9E2-8D34-33EEF4674503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457200" y="1276174"/>
            <a:ext cx="11226800" cy="4179453"/>
          </a:xfrm>
        </p:spPr>
        <p:txBody>
          <a:bodyPr/>
          <a:lstStyle/>
          <a:p>
            <a:endParaRPr lang="en-US"/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BB14DA59-0A5E-644C-8337-E9CE1AC1E9D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6003562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135221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1-HepC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EBFC025E-A984-463D-AC54-2320B6BE7BD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-1"/>
            <a:ext cx="12192000" cy="11887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bg1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2" name="Picture 1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EC634F8E-48A4-765C-351F-C276B389685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7EB5AEA-2DED-ADFC-0853-4D1839415CA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4" name="Chart Placeholder 6">
            <a:extLst>
              <a:ext uri="{FF2B5EF4-FFF2-40B4-BE49-F238E27FC236}">
                <a16:creationId xmlns:a16="http://schemas.microsoft.com/office/drawing/2014/main" id="{1C4A26B3-F4FE-9EB9-8DF7-D9EA7E5D0263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457200" y="1276174"/>
            <a:ext cx="11226800" cy="4179453"/>
          </a:xfrm>
        </p:spPr>
        <p:txBody>
          <a:bodyPr/>
          <a:lstStyle/>
          <a:p>
            <a:endParaRPr lang="en-US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7390F0AC-781B-4F55-644D-295E7803003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5993730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895992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age 1-Ext-HepC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EBFC025E-A984-463D-AC54-2320B6BE7BD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-1"/>
            <a:ext cx="12192000" cy="14630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bg1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2" name="Picture 1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EC634F8E-48A4-765C-351F-C276B389685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7EB5AEA-2DED-ADFC-0853-4D1839415CA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7390F0AC-781B-4F55-644D-295E7803003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5993730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Chart Placeholder 1">
            <a:extLst>
              <a:ext uri="{FF2B5EF4-FFF2-40B4-BE49-F238E27FC236}">
                <a16:creationId xmlns:a16="http://schemas.microsoft.com/office/drawing/2014/main" id="{6ABFD9B3-D7C6-9A7A-A7BC-03431B7451C7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457200" y="1561284"/>
            <a:ext cx="11226800" cy="4085616"/>
          </a:xfrm>
        </p:spPr>
      </p:sp>
    </p:spTree>
    <p:extLst>
      <p:ext uri="{BB962C8B-B14F-4D97-AF65-F5344CB8AC3E}">
        <p14:creationId xmlns:p14="http://schemas.microsoft.com/office/powerpoint/2010/main" val="1846253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2-HepC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accent2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36" name="Picture 35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229C74C4-5ED8-4DF0-8819-21F31B9D396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B61DF0A6-CFF5-9ED2-B17C-2D1BB3ECE94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A0315EC5-ACBD-A081-75BC-E5C95E195853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12192000" cy="914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B4BE940B-1614-126D-6738-69E0D475DE5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5993732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173836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age 1-Ext-Neutral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EBFC025E-A984-463D-AC54-2320B6BE7BD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-1"/>
            <a:ext cx="12192000" cy="14630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bg1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2" name="Picture 1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EC634F8E-48A4-765C-351F-C276B389685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7EB5AEA-2DED-ADFC-0853-4D1839415CA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7" name="Chart Placeholder 1">
            <a:extLst>
              <a:ext uri="{FF2B5EF4-FFF2-40B4-BE49-F238E27FC236}">
                <a16:creationId xmlns:a16="http://schemas.microsoft.com/office/drawing/2014/main" id="{E7DBF9DB-7D7A-E8F3-66C7-AE6631A2C05F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457200" y="1561284"/>
            <a:ext cx="11226800" cy="4085616"/>
          </a:xfrm>
        </p:spPr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939F508C-DB97-C41C-39F3-08C81E19E47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6003562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020044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2-Neutral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accent1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36" name="Picture 35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229C74C4-5ED8-4DF0-8819-21F31B9D396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B61DF0A6-CFF5-9ED2-B17C-2D1BB3ECE94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A0315EC5-ACBD-A081-75BC-E5C95E195853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12192000" cy="914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B4BE940B-1614-126D-6738-69E0D475DE5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5999820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248886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1-Hep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EBFC025E-A984-463D-AC54-2320B6BE7BD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-1"/>
            <a:ext cx="12192000" cy="1188720"/>
          </a:xfrm>
          <a:prstGeom prst="rect">
            <a:avLst/>
          </a:prstGeom>
          <a:solidFill>
            <a:srgbClr val="497D0C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bg1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sp>
        <p:nvSpPr>
          <p:cNvPr id="7" name="Chart Placeholder 6">
            <a:extLst>
              <a:ext uri="{FF2B5EF4-FFF2-40B4-BE49-F238E27FC236}">
                <a16:creationId xmlns:a16="http://schemas.microsoft.com/office/drawing/2014/main" id="{13A1AD42-0BB7-E320-8206-1D9FF4F98264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457200" y="1276174"/>
            <a:ext cx="11226800" cy="4179453"/>
          </a:xfrm>
        </p:spPr>
        <p:txBody>
          <a:bodyPr/>
          <a:lstStyle/>
          <a:p>
            <a:endParaRPr lang="en-US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7208DF79-0411-CD8E-6751-AF460FE5FE0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6003562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2" name="Picture 1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EC634F8E-48A4-765C-351F-C276B389685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7EB5AEA-2DED-ADFC-0853-4D1839415CA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25514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age 1-Ext-Hep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EBFC025E-A984-463D-AC54-2320B6BE7BD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-1"/>
            <a:ext cx="12192000" cy="1463040"/>
          </a:xfrm>
          <a:prstGeom prst="rect">
            <a:avLst/>
          </a:prstGeom>
          <a:solidFill>
            <a:srgbClr val="497D0C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bg1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7208DF79-0411-CD8E-6751-AF460FE5FE0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5993730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2" name="Picture 1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EC634F8E-48A4-765C-351F-C276B389685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7EB5AEA-2DED-ADFC-0853-4D1839415CA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5" name="Chart Placeholder 1">
            <a:extLst>
              <a:ext uri="{FF2B5EF4-FFF2-40B4-BE49-F238E27FC236}">
                <a16:creationId xmlns:a16="http://schemas.microsoft.com/office/drawing/2014/main" id="{30AB71F8-E431-CD0D-21C3-13878CF0030B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457200" y="1561284"/>
            <a:ext cx="11226800" cy="4085616"/>
          </a:xfrm>
        </p:spPr>
      </p:sp>
    </p:spTree>
    <p:extLst>
      <p:ext uri="{BB962C8B-B14F-4D97-AF65-F5344CB8AC3E}">
        <p14:creationId xmlns:p14="http://schemas.microsoft.com/office/powerpoint/2010/main" val="34763436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2-Hep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accent4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36" name="Picture 35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229C74C4-5ED8-4DF0-8819-21F31B9D396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B61DF0A6-CFF5-9ED2-B17C-2D1BB3ECE94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A0315EC5-ACBD-A081-75BC-E5C95E195853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12192000" cy="91440"/>
          </a:xfrm>
          <a:prstGeom prst="rect">
            <a:avLst/>
          </a:prstGeom>
          <a:solidFill>
            <a:srgbClr val="497D0C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B4BE940B-1614-126D-6738-69E0D475DE5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5998804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616160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1-HepB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EBFC025E-A984-463D-AC54-2320B6BE7BD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-1"/>
            <a:ext cx="12192000" cy="118872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bg1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2" name="Picture 1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EC634F8E-48A4-765C-351F-C276B389685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7EB5AEA-2DED-ADFC-0853-4D1839415CA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4" name="Chart Placeholder 6">
            <a:extLst>
              <a:ext uri="{FF2B5EF4-FFF2-40B4-BE49-F238E27FC236}">
                <a16:creationId xmlns:a16="http://schemas.microsoft.com/office/drawing/2014/main" id="{6FB2E7C6-3AA9-7531-3698-9412310F5F01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457200" y="1276174"/>
            <a:ext cx="11226800" cy="4179453"/>
          </a:xfrm>
        </p:spPr>
        <p:txBody>
          <a:bodyPr/>
          <a:lstStyle/>
          <a:p>
            <a:endParaRPr lang="en-US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B2CDC1F8-DB48-2640-3FAE-198A428BA83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5993730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039025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age 1-Ext-HepB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EBFC025E-A984-463D-AC54-2320B6BE7BD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-1"/>
            <a:ext cx="12192000" cy="146304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bg1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2" name="Picture 1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EC634F8E-48A4-765C-351F-C276B389685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7EB5AEA-2DED-ADFC-0853-4D1839415CA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B2CDC1F8-DB48-2640-3FAE-198A428BA83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5993730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Chart Placeholder 1">
            <a:extLst>
              <a:ext uri="{FF2B5EF4-FFF2-40B4-BE49-F238E27FC236}">
                <a16:creationId xmlns:a16="http://schemas.microsoft.com/office/drawing/2014/main" id="{B5FED8DF-4B16-1B4D-C138-AEAE4A5147FA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457200" y="1561284"/>
            <a:ext cx="11226800" cy="4085616"/>
          </a:xfrm>
        </p:spPr>
      </p:sp>
    </p:spTree>
    <p:extLst>
      <p:ext uri="{BB962C8B-B14F-4D97-AF65-F5344CB8AC3E}">
        <p14:creationId xmlns:p14="http://schemas.microsoft.com/office/powerpoint/2010/main" val="23817575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2-HepB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accent3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36" name="Picture 35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229C74C4-5ED8-4DF0-8819-21F31B9D396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B61DF0A6-CFF5-9ED2-B17C-2D1BB3ECE94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A0315EC5-ACBD-A081-75BC-E5C95E195853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12192000" cy="9144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B4BE940B-1614-126D-6738-69E0D475DE5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5993732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230846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8DA5914-F582-127A-A0C0-BEEAE63406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593E62-6399-6690-3C9D-789FA53EEE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A8DD37-4D67-3133-9238-8D45E9F812E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FCCB6D-DABD-754A-8426-905EF76E08FB}" type="datetimeFigureOut">
              <a:rPr lang="en-US" smtClean="0"/>
              <a:t>10/6/22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CEF80A-7254-2D67-59AC-FAAF77ED439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D70E55-1FF7-27E7-1FE4-B9F7F83989E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3DF645-D866-8748-B450-53C9FCD6D0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27915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73" r:id="rId2"/>
    <p:sldLayoutId id="2147483664" r:id="rId3"/>
    <p:sldLayoutId id="2147483666" r:id="rId4"/>
    <p:sldLayoutId id="2147483672" r:id="rId5"/>
    <p:sldLayoutId id="2147483667" r:id="rId6"/>
    <p:sldLayoutId id="2147483668" r:id="rId7"/>
    <p:sldLayoutId id="2147483674" r:id="rId8"/>
    <p:sldLayoutId id="2147483669" r:id="rId9"/>
    <p:sldLayoutId id="2147483670" r:id="rId10"/>
    <p:sldLayoutId id="2147483675" r:id="rId11"/>
    <p:sldLayoutId id="2147483671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dc.gov/hepatitis/statistics/2020surveillance/index.htm" TargetMode="Externa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DB7B2F9-6165-7697-F68A-A8B6BF36C5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b="0"/>
              <a:t>Figure 2.7 </a:t>
            </a:r>
            <a:br>
              <a:rPr lang="en-US" sz="2400"/>
            </a:br>
            <a:r>
              <a:rPr lang="en-US" sz="2000" b="1"/>
              <a:t>Availability of information on risk behaviors or exposures* associated with reported cases of acute hepatitis B virus infection</a:t>
            </a:r>
            <a:br>
              <a:rPr lang="en-US" sz="2000" b="1"/>
            </a:br>
            <a:r>
              <a:rPr lang="en-US" sz="2000" b="1"/>
              <a:t>United States, 2020</a:t>
            </a:r>
            <a:endParaRPr lang="en-US" sz="2400" b="1"/>
          </a:p>
        </p:txBody>
      </p:sp>
      <p:graphicFrame>
        <p:nvGraphicFramePr>
          <p:cNvPr id="2" name="Chart 1" descr="Information regarding risk behavior or exposure information for reported cases of acute hepatitis B for 2020. At least one risk behavior or exposure was identified for 30.2% of cases; no risk was identified for 28.6% of cases; and risk data were missing for 41.3% of cases. ">
            <a:extLst>
              <a:ext uri="{FF2B5EF4-FFF2-40B4-BE49-F238E27FC236}">
                <a16:creationId xmlns:a16="http://schemas.microsoft.com/office/drawing/2014/main" id="{9ACD1827-02EB-A15B-3AF7-01D4A48DC42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95849117"/>
              </p:ext>
            </p:extLst>
          </p:nvPr>
        </p:nvGraphicFramePr>
        <p:xfrm>
          <a:off x="1843607" y="1624488"/>
          <a:ext cx="8965908" cy="40856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62C5CF5F-4280-52EB-1444-5699DF24C79B}"/>
              </a:ext>
            </a:extLst>
          </p:cNvPr>
          <p:cNvSpPr txBox="1"/>
          <p:nvPr/>
        </p:nvSpPr>
        <p:spPr>
          <a:xfrm>
            <a:off x="2714943" y="2919586"/>
            <a:ext cx="9279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/>
              <a:t>890</a:t>
            </a:r>
          </a:p>
          <a:p>
            <a:pPr algn="ctr"/>
            <a:r>
              <a:rPr lang="en-US"/>
              <a:t>(41.3%)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B3D828F-6192-E6CD-5739-447600148C25}"/>
              </a:ext>
            </a:extLst>
          </p:cNvPr>
          <p:cNvSpPr txBox="1"/>
          <p:nvPr/>
        </p:nvSpPr>
        <p:spPr>
          <a:xfrm>
            <a:off x="7418792" y="2143510"/>
            <a:ext cx="9351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/>
              <a:t>651</a:t>
            </a:r>
          </a:p>
          <a:p>
            <a:pPr algn="ctr"/>
            <a:r>
              <a:rPr lang="en-US"/>
              <a:t>(30.2%)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ED97F0F-0DBE-CAC6-0D4F-39F42A679F7B}"/>
              </a:ext>
            </a:extLst>
          </p:cNvPr>
          <p:cNvSpPr txBox="1"/>
          <p:nvPr/>
        </p:nvSpPr>
        <p:spPr>
          <a:xfrm>
            <a:off x="6951199" y="4952112"/>
            <a:ext cx="9351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/>
              <a:t>616</a:t>
            </a:r>
          </a:p>
          <a:p>
            <a:pPr algn="ctr"/>
            <a:r>
              <a:rPr lang="en-US"/>
              <a:t>(28.6%)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34A4220-DB97-CA41-B443-6389473FE35F}"/>
              </a:ext>
            </a:extLst>
          </p:cNvPr>
          <p:cNvSpPr txBox="1"/>
          <p:nvPr/>
        </p:nvSpPr>
        <p:spPr>
          <a:xfrm>
            <a:off x="464166" y="5967679"/>
            <a:ext cx="5435889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800"/>
              <a:t>* Case reports with at least one of the following risk behaviors/exposures reported 6 weeks to 6 months prior to symptom onset or documented seroconversion if asymptomatic: 1) injection drug use; 2) multiple sexual partners; 3) underwent surgery; 4) men who have sex with men; 5) sexual contact with suspected/confirmed hepatitis B case; 6) sustained a percutaneous injury; 7) household contact with suspected/confirmed hepatitis B case; 8) occupational exposure to blood; 9) dialysis; and 10) transfusion. Reported cases may include more than one risk behavior/exposure.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7DA4D6B-5ACB-6348-5466-578822CEF229}"/>
              </a:ext>
            </a:extLst>
          </p:cNvPr>
          <p:cNvSpPr txBox="1"/>
          <p:nvPr/>
        </p:nvSpPr>
        <p:spPr>
          <a:xfrm>
            <a:off x="6513813" y="5975630"/>
            <a:ext cx="3995692" cy="830997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en-US" sz="800"/>
              <a:t>Source: CDC, National Notifiable Diseases Surveillance System.</a:t>
            </a:r>
          </a:p>
          <a:p>
            <a:endParaRPr lang="en-US" sz="800"/>
          </a:p>
          <a:p>
            <a:r>
              <a:rPr lang="en-US" sz="800">
                <a:ea typeface="+mn-lt"/>
                <a:cs typeface="+mn-lt"/>
              </a:rPr>
              <a:t>Centers for Disease Control and Prevention. Viral Hepatitis Surveillance Report – United States, 2020. </a:t>
            </a:r>
            <a:r>
              <a:rPr lang="en-US" sz="800">
                <a:ea typeface="+mn-lt"/>
                <a:cs typeface="+mn-lt"/>
                <a:hlinkClick r:id="rId3"/>
              </a:rPr>
              <a:t>https://www.cdc.gov/hepatitis/statistics/2020surveillance/index.htm</a:t>
            </a:r>
            <a:r>
              <a:rPr lang="en-US" sz="800">
                <a:ea typeface="+mn-lt"/>
                <a:cs typeface="+mn-lt"/>
              </a:rPr>
              <a:t>. </a:t>
            </a:r>
            <a:br>
              <a:rPr lang="en-US" sz="800">
                <a:ea typeface="+mn-lt"/>
                <a:cs typeface="+mn-lt"/>
              </a:rPr>
            </a:br>
            <a:r>
              <a:rPr lang="en-US" sz="800">
                <a:ea typeface="+mn-lt"/>
                <a:cs typeface="+mn-lt"/>
              </a:rPr>
              <a:t>Published September 2022.</a:t>
            </a:r>
            <a:endParaRPr lang="en-US">
              <a:ea typeface="+mn-lt"/>
              <a:cs typeface="+mn-lt"/>
            </a:endParaRPr>
          </a:p>
          <a:p>
            <a:endParaRPr lang="en-US" sz="800"/>
          </a:p>
        </p:txBody>
      </p:sp>
    </p:spTree>
    <p:extLst>
      <p:ext uri="{BB962C8B-B14F-4D97-AF65-F5344CB8AC3E}">
        <p14:creationId xmlns:p14="http://schemas.microsoft.com/office/powerpoint/2010/main" val="13468229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Hep-All-v2">
      <a:dk1>
        <a:srgbClr val="000000"/>
      </a:dk1>
      <a:lt1>
        <a:srgbClr val="FFFFFF"/>
      </a:lt1>
      <a:dk2>
        <a:srgbClr val="FFFFFF"/>
      </a:dk2>
      <a:lt2>
        <a:srgbClr val="83BC49"/>
      </a:lt2>
      <a:accent1>
        <a:srgbClr val="28434E"/>
      </a:accent1>
      <a:accent2>
        <a:srgbClr val="26418F"/>
      </a:accent2>
      <a:accent3>
        <a:srgbClr val="004940"/>
      </a:accent3>
      <a:accent4>
        <a:srgbClr val="497D0C"/>
      </a:accent4>
      <a:accent5>
        <a:srgbClr val="92A6DD"/>
      </a:accent5>
      <a:accent6>
        <a:srgbClr val="4EBAAA"/>
      </a:accent6>
      <a:hlink>
        <a:srgbClr val="0F56DC"/>
      </a:hlink>
      <a:folHlink>
        <a:srgbClr val="3077FF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bf74ea8-196f-4ed0-acda-4d1b8eb91222" xsi:nil="true"/>
    <lcf76f155ced4ddcb4097134ff3c332f xmlns="a5db0dc4-de41-4547-9920-1aed1993f095">
      <Terms xmlns="http://schemas.microsoft.com/office/infopath/2007/PartnerControls"/>
    </lcf76f155ced4ddcb4097134ff3c332f>
    <SharedWithUsers xmlns="0bf74ea8-196f-4ed0-acda-4d1b8eb91222">
      <UserInfo>
        <DisplayName/>
        <AccountId xsi:nil="true"/>
        <AccountType/>
      </UserInfo>
    </SharedWithUsers>
    <MediaLengthInSeconds xmlns="a5db0dc4-de41-4547-9920-1aed1993f095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E90A988FF22164CA46804D9F7DD7698" ma:contentTypeVersion="19" ma:contentTypeDescription="Create a new document." ma:contentTypeScope="" ma:versionID="5f760c2749a5f24658e399241b39d6cf">
  <xsd:schema xmlns:xsd="http://www.w3.org/2001/XMLSchema" xmlns:xs="http://www.w3.org/2001/XMLSchema" xmlns:p="http://schemas.microsoft.com/office/2006/metadata/properties" xmlns:ns2="a5db0dc4-de41-4547-9920-1aed1993f095" xmlns:ns3="0bf74ea8-196f-4ed0-acda-4d1b8eb91222" targetNamespace="http://schemas.microsoft.com/office/2006/metadata/properties" ma:root="true" ma:fieldsID="ab42fd9982eb8cf9a4287e0180a47030" ns2:_="" ns3:_="">
    <xsd:import namespace="a5db0dc4-de41-4547-9920-1aed1993f095"/>
    <xsd:import namespace="0bf74ea8-196f-4ed0-acda-4d1b8eb9122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3:TaxCatchAll" minOccurs="0"/>
                <xsd:element ref="ns2:lcf76f155ced4ddcb4097134ff3c332f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5db0dc4-de41-4547-9920-1aed1993f09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3a7d435f-bc0a-452e-b7b2-4cb57826a06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bf74ea8-196f-4ed0-acda-4d1b8eb91222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f9529543-8a12-4055-9543-ea40c2f05781}" ma:internalName="TaxCatchAll" ma:showField="CatchAllData" ma:web="0bf74ea8-196f-4ed0-acda-4d1b8eb9122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569B53A-F81D-42F9-86B6-31365665533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E9434D5-4D44-4090-9F30-B85933BA4D4D}">
  <ds:schemaRefs>
    <ds:schemaRef ds:uri="http://purl.org/dc/terms/"/>
    <ds:schemaRef ds:uri="http://purl.org/dc/elements/1.1/"/>
    <ds:schemaRef ds:uri="http://purl.org/dc/dcmitype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0bf74ea8-196f-4ed0-acda-4d1b8eb91222"/>
    <ds:schemaRef ds:uri="a5db0dc4-de41-4547-9920-1aed1993f095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E6567549-253E-4488-8C4A-9907633B1E0D}">
  <ds:schemaRefs>
    <ds:schemaRef ds:uri="0bf74ea8-196f-4ed0-acda-4d1b8eb91222"/>
    <ds:schemaRef ds:uri="a5db0dc4-de41-4547-9920-1aed1993f095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204</Words>
  <Application>Microsoft Macintosh PowerPoint</Application>
  <PresentationFormat>Widescreen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Figure 2.7  Availability of information on risk behaviors or exposures* associated with reported cases of acute hepatitis B virus infection United States, 2020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Sporrong, Katari (NYC-RSD)</dc:creator>
  <cp:lastModifiedBy>Sporrong, Katari (NYC-RSD)</cp:lastModifiedBy>
  <cp:revision>21</cp:revision>
  <dcterms:created xsi:type="dcterms:W3CDTF">2022-08-02T19:32:21Z</dcterms:created>
  <dcterms:modified xsi:type="dcterms:W3CDTF">2022-10-06T19:15:39Z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0x0101004E90A988FF22164CA46804D9F7DD7698</vt:lpwstr>
  </property>
  <property fmtid="{D5CDD505-2E9C-101B-9397-08002B2CF9AE}" pid="3" name="MediaServiceImageTags">
    <vt:lpwstr/>
  </property>
  <property fmtid="{D5CDD505-2E9C-101B-9397-08002B2CF9AE}" pid="4" name="Order">
    <vt:r8>323400</vt:r8>
  </property>
  <property fmtid="{D5CDD505-2E9C-101B-9397-08002B2CF9AE}" pid="5" name="xd_Signature">
    <vt:bool>false</vt:bool>
  </property>
  <property fmtid="{D5CDD505-2E9C-101B-9397-08002B2CF9AE}" pid="6" name="xd_ProgID">
    <vt:lpwstr/>
  </property>
  <property fmtid="{D5CDD505-2E9C-101B-9397-08002B2CF9AE}" pid="7" name="ComplianceAssetId">
    <vt:lpwstr/>
  </property>
  <property fmtid="{D5CDD505-2E9C-101B-9397-08002B2CF9AE}" pid="8" name="TemplateUrl">
    <vt:lpwstr/>
  </property>
  <property fmtid="{D5CDD505-2E9C-101B-9397-08002B2CF9AE}" pid="9" name="_ExtendedDescription">
    <vt:lpwstr/>
  </property>
  <property fmtid="{D5CDD505-2E9C-101B-9397-08002B2CF9AE}" pid="10" name="TriggerFlowInfo">
    <vt:lpwstr/>
  </property>
  <property fmtid="{D5CDD505-2E9C-101B-9397-08002B2CF9AE}" pid="11" name="_SharedFileIndex">
    <vt:lpwstr/>
  </property>
  <property fmtid="{D5CDD505-2E9C-101B-9397-08002B2CF9AE}" pid="12" name="_SourceUrl">
    <vt:lpwstr/>
  </property>
  <property fmtid="{D5CDD505-2E9C-101B-9397-08002B2CF9AE}" pid="13" name="MSIP_Label_8af03ff0-41c5-4c41-b55e-fabb8fae94be_Name">
    <vt:lpwstr>8af03ff0-41c5-4c41-b55e-fabb8fae94be</vt:lpwstr>
  </property>
  <property fmtid="{D5CDD505-2E9C-101B-9397-08002B2CF9AE}" pid="14" name="MSIP_Label_8af03ff0-41c5-4c41-b55e-fabb8fae94be_Enabled">
    <vt:lpwstr>true</vt:lpwstr>
  </property>
  <property fmtid="{D5CDD505-2E9C-101B-9397-08002B2CF9AE}" pid="15" name="MSIP_Label_8af03ff0-41c5-4c41-b55e-fabb8fae94be_SetDate">
    <vt:lpwstr>2022-09-26T18:12:39Z</vt:lpwstr>
  </property>
  <property fmtid="{D5CDD505-2E9C-101B-9397-08002B2CF9AE}" pid="16" name="MSIP_Label_8af03ff0-41c5-4c41-b55e-fabb8fae94be_SiteId">
    <vt:lpwstr>9ce70869-60db-44fd-abe8-d2767077fc8f</vt:lpwstr>
  </property>
  <property fmtid="{D5CDD505-2E9C-101B-9397-08002B2CF9AE}" pid="17" name="MSIP_Label_8af03ff0-41c5-4c41-b55e-fabb8fae94be_Method">
    <vt:lpwstr>Privileged</vt:lpwstr>
  </property>
  <property fmtid="{D5CDD505-2E9C-101B-9397-08002B2CF9AE}" pid="18" name="MSIP_Label_8af03ff0-41c5-4c41-b55e-fabb8fae94be_ContentBits">
    <vt:lpwstr>0</vt:lpwstr>
  </property>
  <property fmtid="{D5CDD505-2E9C-101B-9397-08002B2CF9AE}" pid="19" name="MSIP_Label_8af03ff0-41c5-4c41-b55e-fabb8fae94be_ActionId">
    <vt:lpwstr>0889dd41-5272-4998-baba-61054e125ce3</vt:lpwstr>
  </property>
</Properties>
</file>