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1405" r:id="rId5"/>
    <p:sldId id="140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tari.sporrong\Dropbox%20(Resolute%20Digital)\Creative\CDC\CDC_Hepatitis_Surveillance\01-Assets\PPT%20and%20PDF%20Assets\Data\2_HepB_Data_Table_Figures_NNDSS2020_July14_2022-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'Fig2.1'!$B$29</c:f>
              <c:strCache>
                <c:ptCount val="1"/>
                <c:pt idx="0">
                  <c:v>Estimated acute infections†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'Fig2.1'!$C$28:$J$28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'Fig2.1'!$C$29:$J$29</c:f>
              <c:numCache>
                <c:formatCode>#,##0</c:formatCode>
                <c:ptCount val="8"/>
                <c:pt idx="0">
                  <c:v>19800</c:v>
                </c:pt>
                <c:pt idx="1">
                  <c:v>18100</c:v>
                </c:pt>
                <c:pt idx="2">
                  <c:v>21900</c:v>
                </c:pt>
                <c:pt idx="3">
                  <c:v>20900</c:v>
                </c:pt>
                <c:pt idx="4">
                  <c:v>22200</c:v>
                </c:pt>
                <c:pt idx="5">
                  <c:v>21600</c:v>
                </c:pt>
                <c:pt idx="6">
                  <c:v>20700</c:v>
                </c:pt>
                <c:pt idx="7">
                  <c:v>14000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B1-7E44-9C62-A8078DE3B5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5"/>
        <c:axId val="8344656"/>
        <c:axId val="102607856"/>
      </c:barChart>
      <c:lineChart>
        <c:grouping val="standard"/>
        <c:varyColors val="0"/>
        <c:ser>
          <c:idx val="2"/>
          <c:order val="1"/>
          <c:tx>
            <c:strRef>
              <c:f>'Fig2.1'!$B$30</c:f>
              <c:strCache>
                <c:ptCount val="1"/>
                <c:pt idx="0">
                  <c:v>Reported acute cases*</c:v>
                </c:pt>
              </c:strCache>
            </c:strRef>
          </c:tx>
          <c:spPr>
            <a:ln w="28575" cap="rnd">
              <a:solidFill>
                <a:schemeClr val="accent3">
                  <a:tint val="65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'Fig2.1'!$C$30:$J$30</c:f>
              <c:numCache>
                <c:formatCode>#,##0</c:formatCode>
                <c:ptCount val="8"/>
                <c:pt idx="0">
                  <c:v>3050</c:v>
                </c:pt>
                <c:pt idx="1">
                  <c:v>2791</c:v>
                </c:pt>
                <c:pt idx="2">
                  <c:v>3370</c:v>
                </c:pt>
                <c:pt idx="3">
                  <c:v>3218</c:v>
                </c:pt>
                <c:pt idx="4">
                  <c:v>3409</c:v>
                </c:pt>
                <c:pt idx="5">
                  <c:v>3322</c:v>
                </c:pt>
                <c:pt idx="6">
                  <c:v>3192</c:v>
                </c:pt>
                <c:pt idx="7">
                  <c:v>2157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FB1-7E44-9C62-A8078DE3B5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44656"/>
        <c:axId val="102607856"/>
      </c:lineChart>
      <c:catAx>
        <c:axId val="834465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607856"/>
        <c:crosses val="autoZero"/>
        <c:auto val="1"/>
        <c:lblAlgn val="ctr"/>
        <c:lblOffset val="100"/>
        <c:noMultiLvlLbl val="0"/>
      </c:catAx>
      <c:valAx>
        <c:axId val="10260785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Number of acute</a:t>
                </a:r>
                <a:r>
                  <a:rPr lang="en-US" sz="1200" b="1" baseline="0"/>
                  <a:t> case</a:t>
                </a:r>
                <a:endParaRPr lang="en-US" sz="1200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44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7840502403467965"/>
          <c:y val="5.4149315672034223E-2"/>
          <c:w val="0.39411235851004106"/>
          <c:h val="5.07506525868971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817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08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cdc.gov/hepatitis/statistics/2020surveillance/index.htm" TargetMode="External"/><Relationship Id="rId4" Type="http://schemas.openxmlformats.org/officeDocument/2006/relationships/hyperlink" Target="https://ndc.services.cdc.gov/conditions/hepatitis-b-acute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dc.services.cdc.gov/conditions/hepatitis-b-acut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www.cdc.gov/hepatitis/statistics/2020surveillance/index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B3179CD-C93E-2819-EE9F-102C4DCB3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Figure 2.1 – Part 1 of 2</a:t>
            </a:r>
            <a:br>
              <a:rPr lang="en-US" sz="2000"/>
            </a:br>
            <a:r>
              <a:rPr lang="en-US" sz="2000" b="1"/>
              <a:t>Number of reported cases* of acute hepatitis B virus infection and estimated infections† </a:t>
            </a:r>
            <a:br>
              <a:rPr lang="en-US" sz="2000" b="1"/>
            </a:br>
            <a:r>
              <a:rPr lang="en-US" sz="2000" b="1"/>
              <a:t>United States, 2013–2020</a:t>
            </a:r>
          </a:p>
        </p:txBody>
      </p:sp>
      <p:graphicFrame>
        <p:nvGraphicFramePr>
          <p:cNvPr id="6" name="Chart 5" descr="The number of reported cases and estimated infections of acute hepatitis B in the United States during 2013–2020. During 2020, the number of reported cases was 2,157, which corresponds to 14,000 estimated infections after adjusting for case underascertainment and underreporting. ">
            <a:extLst>
              <a:ext uri="{FF2B5EF4-FFF2-40B4-BE49-F238E27FC236}">
                <a16:creationId xmlns:a16="http://schemas.microsoft.com/office/drawing/2014/main" id="{501F638B-A0E1-20C8-40E5-BA6FBA9D46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6463579"/>
              </p:ext>
            </p:extLst>
          </p:nvPr>
        </p:nvGraphicFramePr>
        <p:xfrm>
          <a:off x="376518" y="1321864"/>
          <a:ext cx="11403106" cy="4221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3329BAF6-91F2-2E9B-048D-EC0FF370578B}"/>
              </a:ext>
            </a:extLst>
          </p:cNvPr>
          <p:cNvSpPr txBox="1"/>
          <p:nvPr/>
        </p:nvSpPr>
        <p:spPr>
          <a:xfrm>
            <a:off x="446568" y="5966487"/>
            <a:ext cx="5638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* Reported confirmed cases. For the case definition, see </a:t>
            </a:r>
            <a:r>
              <a:rPr lang="en-US" sz="800">
                <a:hlinkClick r:id="rId4"/>
              </a:rPr>
              <a:t>https://ndc.services.cdc.gov/conditions/hepatitis-b-acute/</a:t>
            </a:r>
            <a:r>
              <a:rPr lang="en-US" sz="800"/>
              <a:t>. 					</a:t>
            </a:r>
          </a:p>
          <a:p>
            <a:r>
              <a:rPr lang="en-US" sz="800"/>
              <a:t>† The number of estimated viral hepatitis infections was determined by multiplying the number of reported cases that met the classification criteria for a confirmed case by a factor that adjusted for </a:t>
            </a:r>
            <a:r>
              <a:rPr lang="en-US" sz="800" err="1"/>
              <a:t>underascertainment</a:t>
            </a:r>
            <a:r>
              <a:rPr lang="en-US" sz="800"/>
              <a:t> and underreporting. The 95% bootstrap confidence intervals for the estimated number of infections are displayed in the Appendix.		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7832CA-58E6-B024-2C7E-B4CC51D83E7E}"/>
              </a:ext>
            </a:extLst>
          </p:cNvPr>
          <p:cNvSpPr txBox="1"/>
          <p:nvPr/>
        </p:nvSpPr>
        <p:spPr>
          <a:xfrm>
            <a:off x="6293225" y="5595838"/>
            <a:ext cx="4080888" cy="107721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/>
              <a:t>Reference: </a:t>
            </a:r>
            <a:r>
              <a:rPr lang="en-US" sz="800" err="1"/>
              <a:t>Klevens</a:t>
            </a:r>
            <a:r>
              <a:rPr lang="en-US" sz="800"/>
              <a:t> RM, Liu, S, Roberts H, et al. Estimating acute viral hepatitis infections from nationally reported cases. Am J Public Health 2014; 104:482. PMC3953761.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5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00847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B7B2F9-6165-7697-F68A-A8B6BF36C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Figure 2.1 – Part 2 of 2</a:t>
            </a:r>
            <a:br>
              <a:rPr lang="en-US" sz="2000"/>
            </a:br>
            <a:r>
              <a:rPr lang="en-US" sz="2000" b="1"/>
              <a:t>Number of reported cases* of acute hepatitis B virus infection and estimated infections† </a:t>
            </a:r>
            <a:br>
              <a:rPr lang="en-US" sz="2000" b="1"/>
            </a:br>
            <a:r>
              <a:rPr lang="en-US" sz="2000" b="1"/>
              <a:t>United States, 2013–2020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4208B15-A7C5-A3A7-0D1A-B2538C350D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463518"/>
              </p:ext>
            </p:extLst>
          </p:nvPr>
        </p:nvGraphicFramePr>
        <p:xfrm>
          <a:off x="535833" y="1354885"/>
          <a:ext cx="11120331" cy="82296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849763">
                  <a:extLst>
                    <a:ext uri="{9D8B030D-6E8A-4147-A177-3AD203B41FA5}">
                      <a16:colId xmlns:a16="http://schemas.microsoft.com/office/drawing/2014/main" val="259690472"/>
                    </a:ext>
                  </a:extLst>
                </a:gridCol>
                <a:gridCol w="1158821">
                  <a:extLst>
                    <a:ext uri="{9D8B030D-6E8A-4147-A177-3AD203B41FA5}">
                      <a16:colId xmlns:a16="http://schemas.microsoft.com/office/drawing/2014/main" val="426678286"/>
                    </a:ext>
                  </a:extLst>
                </a:gridCol>
                <a:gridCol w="1158821">
                  <a:extLst>
                    <a:ext uri="{9D8B030D-6E8A-4147-A177-3AD203B41FA5}">
                      <a16:colId xmlns:a16="http://schemas.microsoft.com/office/drawing/2014/main" val="915001170"/>
                    </a:ext>
                  </a:extLst>
                </a:gridCol>
                <a:gridCol w="1158821">
                  <a:extLst>
                    <a:ext uri="{9D8B030D-6E8A-4147-A177-3AD203B41FA5}">
                      <a16:colId xmlns:a16="http://schemas.microsoft.com/office/drawing/2014/main" val="2531453528"/>
                    </a:ext>
                  </a:extLst>
                </a:gridCol>
                <a:gridCol w="1158821">
                  <a:extLst>
                    <a:ext uri="{9D8B030D-6E8A-4147-A177-3AD203B41FA5}">
                      <a16:colId xmlns:a16="http://schemas.microsoft.com/office/drawing/2014/main" val="2878969775"/>
                    </a:ext>
                  </a:extLst>
                </a:gridCol>
                <a:gridCol w="1158821">
                  <a:extLst>
                    <a:ext uri="{9D8B030D-6E8A-4147-A177-3AD203B41FA5}">
                      <a16:colId xmlns:a16="http://schemas.microsoft.com/office/drawing/2014/main" val="1885776081"/>
                    </a:ext>
                  </a:extLst>
                </a:gridCol>
                <a:gridCol w="1158821">
                  <a:extLst>
                    <a:ext uri="{9D8B030D-6E8A-4147-A177-3AD203B41FA5}">
                      <a16:colId xmlns:a16="http://schemas.microsoft.com/office/drawing/2014/main" val="2522656109"/>
                    </a:ext>
                  </a:extLst>
                </a:gridCol>
                <a:gridCol w="1158821">
                  <a:extLst>
                    <a:ext uri="{9D8B030D-6E8A-4147-A177-3AD203B41FA5}">
                      <a16:colId xmlns:a16="http://schemas.microsoft.com/office/drawing/2014/main" val="273246930"/>
                    </a:ext>
                  </a:extLst>
                </a:gridCol>
                <a:gridCol w="1158821">
                  <a:extLst>
                    <a:ext uri="{9D8B030D-6E8A-4147-A177-3AD203B41FA5}">
                      <a16:colId xmlns:a16="http://schemas.microsoft.com/office/drawing/2014/main" val="643922625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Acute Hepatitis B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2014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2015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663725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Reported acute cases*</a:t>
                      </a:r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3,050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2,791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3,370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3,218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3,409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3,322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3,192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2,157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7364340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Estimated acute infections</a:t>
                      </a:r>
                      <a:r>
                        <a:rPr lang="en-US" sz="1100" u="none" strike="noStrike" baseline="30000">
                          <a:effectLst/>
                        </a:rPr>
                        <a:t>†</a:t>
                      </a:r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19,800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18,100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21,900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20,900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22,200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21,600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20,700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14,000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855837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5EDBA4C-0129-3928-46D0-C2B796001E4E}"/>
              </a:ext>
            </a:extLst>
          </p:cNvPr>
          <p:cNvSpPr txBox="1"/>
          <p:nvPr/>
        </p:nvSpPr>
        <p:spPr>
          <a:xfrm>
            <a:off x="446568" y="5966458"/>
            <a:ext cx="5638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* Reported confirmed cases. For the case definition, see </a:t>
            </a:r>
            <a:r>
              <a:rPr lang="en-US" sz="800">
                <a:hlinkClick r:id="rId3"/>
              </a:rPr>
              <a:t>https://ndc.services.cdc.gov/conditions/hepatitis-b-acute/</a:t>
            </a:r>
            <a:r>
              <a:rPr lang="en-US" sz="800"/>
              <a:t>. 					</a:t>
            </a:r>
          </a:p>
          <a:p>
            <a:r>
              <a:rPr lang="en-US" sz="800"/>
              <a:t>† The number of estimated viral hepatitis infections was determined by multiplying the number of reported cases that met the classification criteria for a confirmed case by a factor that adjusted for </a:t>
            </a:r>
            <a:r>
              <a:rPr lang="en-US" sz="800" err="1"/>
              <a:t>underascertainment</a:t>
            </a:r>
            <a:r>
              <a:rPr lang="en-US" sz="800"/>
              <a:t> and underreporting. The 95% bootstrap confidence intervals for the estimated number of infections are displayed in the Appendix.		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D58407-0AB4-7532-1408-478215A968E0}"/>
              </a:ext>
            </a:extLst>
          </p:cNvPr>
          <p:cNvSpPr txBox="1"/>
          <p:nvPr/>
        </p:nvSpPr>
        <p:spPr>
          <a:xfrm>
            <a:off x="6293225" y="5599403"/>
            <a:ext cx="4088312" cy="107721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/>
              <a:t>Reference: </a:t>
            </a:r>
            <a:r>
              <a:rPr lang="en-US" sz="800" err="1"/>
              <a:t>Klevens</a:t>
            </a:r>
            <a:r>
              <a:rPr lang="en-US" sz="800"/>
              <a:t> RM, Liu, S, Roberts H, et al. Estimating acute viral hepatitis infections from nationally reported cases. Am J Public Health 2014; 104:482. PMC3953761.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4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13707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bf74ea8-196f-4ed0-acda-4d1b8eb91222"/>
    <ds:schemaRef ds:uri="a5db0dc4-de41-4547-9920-1aed1993f09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440</Words>
  <Application>Microsoft Macintosh PowerPoint</Application>
  <PresentationFormat>Widescreen</PresentationFormat>
  <Paragraphs>47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Figure 2.1 – Part 1 of 2 Number of reported cases* of acute hepatitis B virus infection and estimated infections†  United States, 2013–2020</vt:lpstr>
      <vt:lpstr>Figure 2.1 – Part 2 of 2 Number of reported cases* of acute hepatitis B virus infection and estimated infections†  United States, 2013–2020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13</cp:revision>
  <dcterms:created xsi:type="dcterms:W3CDTF">2022-08-02T19:32:21Z</dcterms:created>
  <dcterms:modified xsi:type="dcterms:W3CDTF">2022-10-06T19:10:06Z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