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1408" r:id="rId5"/>
    <p:sldId id="141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CF3EB15-BBD3-99A4-0359-63AB68FC5583}" name="Hume, Hannah (WAS-WSW)" initials="H(" userId="S::hhume@webershandwick.com::1bb01234-e597-429e-a4f3-0d568afa47d5" providerId="AD"/>
  <p188:author id="{584AB69A-6491-6A07-0B1E-2AC16A3C1D23}" name="Kelly, Stephen (NYC-RSD)" initials="K(" userId="S::stephen.kelly@resolute.com::b14b489e-cdff-4591-8fac-e12f79eda3e7" providerId="AD"/>
  <p188:author id="{41C2BACC-10A2-F589-CDB7-D648C0EDC9E7}" name="Gruber, Mark (BUF-RSD)" initials="MG" userId="Gruber, Mark (BUF-RSD)" providerId="None"/>
  <p188:author id="{4A3819CD-B176-3C91-3CE2-D277CDC17572}" name="Lemos, Pam" initials="OSH" userId="Lemos, Pam"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6FF315-FED1-C34B-B073-40A3BEFD7181}" v="170" dt="2022-10-05T19:53:08.858"/>
    <p1510:client id="{1BD47ECC-09DB-9B42-A7A4-CAD1012498ED}" v="64" dt="2022-10-06T18:44:59.419"/>
    <p1510:client id="{B1AEC570-8496-5D4B-B97B-DDE506010F3A}" v="77" vWet="81" dt="2022-10-06T18:38:34.722"/>
    <p1510:client id="{B8632F60-70A7-470D-B287-36762B0F5F31}" v="4" dt="2022-10-05T19:33:45.4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katari.sporrong\Dropbox%20(Resolute%20Digital)\Creative\CDC\CDC_Hepatitis_Surveillance\01-Assets\PPT%20and%20PDF%20Assets\Data\1_HepA_Data_Table_Figures_NNDSS2020_July14_2022-Chart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plotArea>
      <c:layout/>
      <c:barChart>
        <c:barDir val="col"/>
        <c:grouping val="clustered"/>
        <c:varyColors val="0"/>
        <c:ser>
          <c:idx val="0"/>
          <c:order val="0"/>
          <c:tx>
            <c:strRef>
              <c:f>'Fig1.1'!$M$3</c:f>
              <c:strCache>
                <c:ptCount val="1"/>
                <c:pt idx="0">
                  <c:v>Estimated infections†</c:v>
                </c:pt>
              </c:strCache>
            </c:strRef>
          </c:tx>
          <c:spPr>
            <a:solidFill>
              <a:schemeClr val="accent4">
                <a:shade val="76000"/>
              </a:schemeClr>
            </a:solidFill>
            <a:ln>
              <a:noFill/>
            </a:ln>
            <a:effectLst/>
          </c:spPr>
          <c:invertIfNegative val="0"/>
          <c:cat>
            <c:numRef>
              <c:f>'Fig1.1'!$N$2:$U$2</c:f>
              <c:numCache>
                <c:formatCode>General</c:formatCode>
                <c:ptCount val="8"/>
                <c:pt idx="0">
                  <c:v>2013</c:v>
                </c:pt>
                <c:pt idx="1">
                  <c:v>2014</c:v>
                </c:pt>
                <c:pt idx="2">
                  <c:v>2015</c:v>
                </c:pt>
                <c:pt idx="3">
                  <c:v>2016</c:v>
                </c:pt>
                <c:pt idx="4">
                  <c:v>2017</c:v>
                </c:pt>
                <c:pt idx="5">
                  <c:v>2018</c:v>
                </c:pt>
                <c:pt idx="6">
                  <c:v>2019</c:v>
                </c:pt>
                <c:pt idx="7">
                  <c:v>2020</c:v>
                </c:pt>
              </c:numCache>
            </c:numRef>
          </c:cat>
          <c:val>
            <c:numRef>
              <c:f>'Fig1.1'!$N$3:$U$3</c:f>
              <c:numCache>
                <c:formatCode>#,##0</c:formatCode>
                <c:ptCount val="8"/>
                <c:pt idx="0">
                  <c:v>3600</c:v>
                </c:pt>
                <c:pt idx="1">
                  <c:v>2500</c:v>
                </c:pt>
                <c:pt idx="2">
                  <c:v>2800</c:v>
                </c:pt>
                <c:pt idx="3">
                  <c:v>4000</c:v>
                </c:pt>
                <c:pt idx="4">
                  <c:v>6700</c:v>
                </c:pt>
                <c:pt idx="5">
                  <c:v>24900</c:v>
                </c:pt>
                <c:pt idx="6">
                  <c:v>37700</c:v>
                </c:pt>
                <c:pt idx="7">
                  <c:v>19900</c:v>
                </c:pt>
              </c:numCache>
            </c:numRef>
          </c:val>
          <c:extLst>
            <c:ext xmlns:c16="http://schemas.microsoft.com/office/drawing/2014/chart" uri="{C3380CC4-5D6E-409C-BE32-E72D297353CC}">
              <c16:uniqueId val="{00000000-6CF4-D14C-ABAF-7ECC7BE57E6D}"/>
            </c:ext>
          </c:extLst>
        </c:ser>
        <c:dLbls>
          <c:showLegendKey val="0"/>
          <c:showVal val="0"/>
          <c:showCatName val="0"/>
          <c:showSerName val="0"/>
          <c:showPercent val="0"/>
          <c:showBubbleSize val="0"/>
        </c:dLbls>
        <c:gapWidth val="150"/>
        <c:overlap val="-25"/>
        <c:axId val="1974190975"/>
        <c:axId val="1996776383"/>
      </c:barChart>
      <c:lineChart>
        <c:grouping val="standard"/>
        <c:varyColors val="0"/>
        <c:ser>
          <c:idx val="1"/>
          <c:order val="1"/>
          <c:tx>
            <c:strRef>
              <c:f>'Fig1.1'!$M$4</c:f>
              <c:strCache>
                <c:ptCount val="1"/>
                <c:pt idx="0">
                  <c:v>Reported cases*</c:v>
                </c:pt>
              </c:strCache>
            </c:strRef>
          </c:tx>
          <c:spPr>
            <a:ln w="28575" cap="rnd">
              <a:solidFill>
                <a:schemeClr val="accent4">
                  <a:tint val="77000"/>
                </a:schemeClr>
              </a:solidFill>
              <a:round/>
            </a:ln>
            <a:effectLst/>
          </c:spPr>
          <c:marker>
            <c:symbol val="none"/>
          </c:marker>
          <c:val>
            <c:numRef>
              <c:f>'Fig1.1'!$N$4:$U$4</c:f>
              <c:numCache>
                <c:formatCode>#,##0</c:formatCode>
                <c:ptCount val="8"/>
                <c:pt idx="0">
                  <c:v>1781</c:v>
                </c:pt>
                <c:pt idx="1">
                  <c:v>1239</c:v>
                </c:pt>
                <c:pt idx="2">
                  <c:v>1390</c:v>
                </c:pt>
                <c:pt idx="3">
                  <c:v>2007</c:v>
                </c:pt>
                <c:pt idx="4">
                  <c:v>3366</c:v>
                </c:pt>
                <c:pt idx="5">
                  <c:v>12474</c:v>
                </c:pt>
                <c:pt idx="6">
                  <c:v>18846</c:v>
                </c:pt>
                <c:pt idx="7">
                  <c:v>9952</c:v>
                </c:pt>
              </c:numCache>
            </c:numRef>
          </c:val>
          <c:smooth val="0"/>
          <c:extLst>
            <c:ext xmlns:c16="http://schemas.microsoft.com/office/drawing/2014/chart" uri="{C3380CC4-5D6E-409C-BE32-E72D297353CC}">
              <c16:uniqueId val="{00000001-6CF4-D14C-ABAF-7ECC7BE57E6D}"/>
            </c:ext>
          </c:extLst>
        </c:ser>
        <c:dLbls>
          <c:showLegendKey val="0"/>
          <c:showVal val="0"/>
          <c:showCatName val="0"/>
          <c:showSerName val="0"/>
          <c:showPercent val="0"/>
          <c:showBubbleSize val="0"/>
        </c:dLbls>
        <c:marker val="1"/>
        <c:smooth val="0"/>
        <c:axId val="1974190975"/>
        <c:axId val="1996776383"/>
      </c:lineChart>
      <c:catAx>
        <c:axId val="1974190975"/>
        <c:scaling>
          <c:orientation val="minMax"/>
        </c:scaling>
        <c:delete val="0"/>
        <c:axPos val="b"/>
        <c:title>
          <c:tx>
            <c:rich>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n-US" sz="1200" b="1"/>
                  <a:t>Year</a:t>
                </a:r>
              </a:p>
            </c:rich>
          </c:tx>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996776383"/>
        <c:crosses val="autoZero"/>
        <c:auto val="1"/>
        <c:lblAlgn val="ctr"/>
        <c:lblOffset val="100"/>
        <c:noMultiLvlLbl val="0"/>
      </c:catAx>
      <c:valAx>
        <c:axId val="1996776383"/>
        <c:scaling>
          <c:orientation val="minMax"/>
        </c:scaling>
        <c:delete val="0"/>
        <c:axPos val="l"/>
        <c:title>
          <c:tx>
            <c:rich>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n-US" sz="1200" b="1"/>
                  <a:t>Number of cases</a:t>
                </a:r>
              </a:p>
            </c:rich>
          </c:tx>
          <c:overlay val="0"/>
          <c:spPr>
            <a:noFill/>
            <a:ln>
              <a:noFill/>
            </a:ln>
            <a:effectLst/>
          </c:spPr>
          <c:txPr>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974190975"/>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321662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2</a:t>
            </a:fld>
            <a:endParaRPr lang="en-US"/>
          </a:p>
        </p:txBody>
      </p:sp>
    </p:spTree>
    <p:extLst>
      <p:ext uri="{BB962C8B-B14F-4D97-AF65-F5344CB8AC3E}">
        <p14:creationId xmlns:p14="http://schemas.microsoft.com/office/powerpoint/2010/main" val="36967541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1-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C80933AD-D2DD-A9E2-8D34-33EEF4674503}"/>
              </a:ext>
            </a:extLst>
          </p:cNvPr>
          <p:cNvSpPr>
            <a:spLocks noGrp="1"/>
          </p:cNvSpPr>
          <p:nvPr>
            <p:ph type="chart" sz="quarter" idx="10"/>
          </p:nvPr>
        </p:nvSpPr>
        <p:spPr>
          <a:xfrm>
            <a:off x="457200" y="1276174"/>
            <a:ext cx="11226800" cy="4179453"/>
          </a:xfrm>
        </p:spPr>
        <p:txBody>
          <a:bodyPr/>
          <a:lstStyle/>
          <a:p>
            <a:endParaRPr lang="en-US"/>
          </a:p>
        </p:txBody>
      </p:sp>
      <p:sp>
        <p:nvSpPr>
          <p:cNvPr id="11" name="Text Placeholder 8">
            <a:extLst>
              <a:ext uri="{FF2B5EF4-FFF2-40B4-BE49-F238E27FC236}">
                <a16:creationId xmlns:a16="http://schemas.microsoft.com/office/drawing/2014/main" id="{BB14DA59-0A5E-644C-8337-E9CE1AC1E9DF}"/>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813522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89599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84625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age 1-Ext-Neutral">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7" name="Chart Placeholder 1">
            <a:extLst>
              <a:ext uri="{FF2B5EF4-FFF2-40B4-BE49-F238E27FC236}">
                <a16:creationId xmlns:a16="http://schemas.microsoft.com/office/drawing/2014/main" id="{E7DBF9DB-7D7A-E8F3-66C7-AE6631A2C05F}"/>
              </a:ext>
            </a:extLst>
          </p:cNvPr>
          <p:cNvSpPr>
            <a:spLocks noGrp="1"/>
          </p:cNvSpPr>
          <p:nvPr>
            <p:ph type="chart" sz="quarter" idx="10"/>
          </p:nvPr>
        </p:nvSpPr>
        <p:spPr>
          <a:xfrm>
            <a:off x="457200" y="1561284"/>
            <a:ext cx="11226800" cy="4085616"/>
          </a:xfrm>
        </p:spPr>
      </p:sp>
      <p:sp>
        <p:nvSpPr>
          <p:cNvPr id="9" name="Text Placeholder 8">
            <a:extLst>
              <a:ext uri="{FF2B5EF4-FFF2-40B4-BE49-F238E27FC236}">
                <a16:creationId xmlns:a16="http://schemas.microsoft.com/office/drawing/2014/main" id="{939F508C-DB97-C41C-39F3-08C81E19E477}"/>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902004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982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1252551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476343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8804"/>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5039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5993730"/>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381757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5993732"/>
            <a:ext cx="5638800" cy="673125"/>
          </a:xfrm>
        </p:spPr>
        <p:txBody>
          <a:bodyPr anchor="b">
            <a:noAutofit/>
          </a:bodyPr>
          <a:lstStyle>
            <a:lvl1pPr marL="0" indent="0">
              <a:buNone/>
              <a:defRPr sz="9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10/6/22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5" r:id="rId1"/>
    <p:sldLayoutId id="2147483673" r:id="rId2"/>
    <p:sldLayoutId id="2147483664" r:id="rId3"/>
    <p:sldLayoutId id="2147483666" r:id="rId4"/>
    <p:sldLayoutId id="2147483672" r:id="rId5"/>
    <p:sldLayoutId id="2147483667" r:id="rId6"/>
    <p:sldLayoutId id="2147483668" r:id="rId7"/>
    <p:sldLayoutId id="2147483674" r:id="rId8"/>
    <p:sldLayoutId id="2147483669" r:id="rId9"/>
    <p:sldLayoutId id="2147483670" r:id="rId10"/>
    <p:sldLayoutId id="2147483675"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dc.services.cdc.gov/conditions/hepatitis-a-acute/"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chart" Target="../charts/chart1.xml"/><Relationship Id="rId4" Type="http://schemas.openxmlformats.org/officeDocument/2006/relationships/hyperlink" Target="https://www.cdc.gov/hepatitis/statistics/2020surveillance/index.ht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ndc.services.cdc.gov/conditions/hepatitis-a-acute/"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hyperlink" Target="https://www.cdc.gov/hepatitis/statistics/2020surveillance/index.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p:txBody>
          <a:bodyPr>
            <a:noAutofit/>
          </a:bodyPr>
          <a:lstStyle/>
          <a:p>
            <a:r>
              <a:rPr lang="en-US" b="0"/>
              <a:t>Figure 1.1 – Part 1 of 2</a:t>
            </a:r>
            <a:br>
              <a:rPr lang="en-US" sz="2400"/>
            </a:br>
            <a:r>
              <a:rPr lang="en-US" sz="2000" b="1"/>
              <a:t>Number of reported cases* of hepatitis A virus infection and estimated infections† </a:t>
            </a:r>
            <a:br>
              <a:rPr lang="en-US" sz="2000" b="1"/>
            </a:br>
            <a:r>
              <a:rPr lang="en-US" sz="2000" b="1"/>
              <a:t>United States, 2013–2020</a:t>
            </a:r>
            <a:endParaRPr lang="en-US" sz="2400" b="1"/>
          </a:p>
        </p:txBody>
      </p:sp>
      <p:sp>
        <p:nvSpPr>
          <p:cNvPr id="4" name="Text Placeholder 3">
            <a:extLst>
              <a:ext uri="{FF2B5EF4-FFF2-40B4-BE49-F238E27FC236}">
                <a16:creationId xmlns:a16="http://schemas.microsoft.com/office/drawing/2014/main" id="{54DDCBAD-650E-0053-7520-23FBDFA1C3FF}"/>
              </a:ext>
            </a:extLst>
          </p:cNvPr>
          <p:cNvSpPr>
            <a:spLocks noGrp="1"/>
          </p:cNvSpPr>
          <p:nvPr>
            <p:ph type="body" sz="quarter" idx="11"/>
          </p:nvPr>
        </p:nvSpPr>
        <p:spPr>
          <a:xfrm>
            <a:off x="457201" y="5958348"/>
            <a:ext cx="5638800" cy="718339"/>
          </a:xfrm>
        </p:spPr>
        <p:txBody>
          <a:bodyPr vert="horz" lIns="91440" tIns="45720" rIns="91440" bIns="45720" rtlCol="0" anchor="t">
            <a:noAutofit/>
          </a:bodyPr>
          <a:lstStyle/>
          <a:p>
            <a:pPr>
              <a:lnSpc>
                <a:spcPct val="100000"/>
              </a:lnSpc>
            </a:pPr>
            <a:r>
              <a:rPr lang="en-US" sz="800"/>
              <a:t>*Reported confirmed cases. For the case definition, see </a:t>
            </a:r>
            <a:r>
              <a:rPr lang="en-US" sz="800">
                <a:hlinkClick r:id="rId3"/>
              </a:rPr>
              <a:t>https://ndc.services.cdc.gov/conditions/hepatitis-a-acute/</a:t>
            </a:r>
            <a:r>
              <a:rPr lang="en-US" sz="800"/>
              <a:t>. </a:t>
            </a:r>
            <a:endParaRPr lang="en-US"/>
          </a:p>
          <a:p>
            <a:pPr>
              <a:lnSpc>
                <a:spcPct val="100000"/>
              </a:lnSpc>
            </a:pPr>
            <a:r>
              <a:rPr lang="en-US" sz="800"/>
              <a:t>† The number of estimated viral hepatitis infections was determined by multiplying the number of reported cases that met the classification criteria for a confirmed case by a factor that adjusted for </a:t>
            </a:r>
            <a:r>
              <a:rPr lang="en-US" sz="800" err="1"/>
              <a:t>underascertainment</a:t>
            </a:r>
            <a:r>
              <a:rPr lang="en-US" sz="800"/>
              <a:t> and underreporting. The 95% bootstrap confidence intervals for the estimated number of infections are displayed in the Appendix.																		</a:t>
            </a:r>
          </a:p>
        </p:txBody>
      </p:sp>
      <p:sp>
        <p:nvSpPr>
          <p:cNvPr id="3" name="TextBox 2">
            <a:extLst>
              <a:ext uri="{FF2B5EF4-FFF2-40B4-BE49-F238E27FC236}">
                <a16:creationId xmlns:a16="http://schemas.microsoft.com/office/drawing/2014/main" id="{4E697ECE-5D23-ADA0-9E69-BF9C8EC6B97B}"/>
              </a:ext>
            </a:extLst>
          </p:cNvPr>
          <p:cNvSpPr txBox="1"/>
          <p:nvPr/>
        </p:nvSpPr>
        <p:spPr>
          <a:xfrm>
            <a:off x="6513812" y="5612555"/>
            <a:ext cx="4064465" cy="1200329"/>
          </a:xfrm>
          <a:prstGeom prst="rect">
            <a:avLst/>
          </a:prstGeom>
          <a:noFill/>
        </p:spPr>
        <p:txBody>
          <a:bodyPr wrap="square" lIns="91440" tIns="45720" rIns="91440" bIns="45720" anchor="t">
            <a:spAutoFit/>
          </a:bodyPr>
          <a:lstStyle/>
          <a:p>
            <a:r>
              <a:rPr lang="en-US" sz="800"/>
              <a:t>Source: CDC, National Notifiable Diseases Surveillance System.</a:t>
            </a:r>
          </a:p>
          <a:p>
            <a:endParaRPr lang="en-US" sz="800"/>
          </a:p>
          <a:p>
            <a:r>
              <a:rPr lang="en-US" sz="800"/>
              <a:t>Reference: </a:t>
            </a:r>
            <a:r>
              <a:rPr lang="en-US" sz="800" err="1"/>
              <a:t>Klevens</a:t>
            </a:r>
            <a:r>
              <a:rPr lang="en-US" sz="800"/>
              <a:t> RM, Liu, S, Roberts H, et al. Estimating acute viral hepatitis infections from nationally reported cases. Am J Public Health 2014; 104:482. PMC3953761.</a:t>
            </a:r>
          </a:p>
          <a:p>
            <a:endParaRPr lang="en-US" sz="800"/>
          </a:p>
          <a:p>
            <a:r>
              <a:rPr lang="en-US" sz="800"/>
              <a:t>Centers for Disease Control and Prevention. Viral Hepatitis Surveillance Report – United States, 2020. </a:t>
            </a:r>
            <a:r>
              <a:rPr lang="en-US" sz="800">
                <a:hlinkClick r:id="rId4"/>
              </a:rPr>
              <a:t>https://www.cdc.gov/hepatitis/statistics/2020surveillance/index.htm</a:t>
            </a:r>
            <a:r>
              <a:rPr lang="en-US" sz="800"/>
              <a:t>. </a:t>
            </a:r>
            <a:br>
              <a:rPr lang="en-US" sz="800"/>
            </a:br>
            <a:r>
              <a:rPr lang="en-US" sz="800"/>
              <a:t>Published September 2022.			</a:t>
            </a:r>
            <a:endParaRPr lang="en-US" sz="800">
              <a:cs typeface="Calibri"/>
            </a:endParaRPr>
          </a:p>
          <a:p>
            <a:endParaRPr lang="en-US" sz="800"/>
          </a:p>
        </p:txBody>
      </p:sp>
      <p:graphicFrame>
        <p:nvGraphicFramePr>
          <p:cNvPr id="8" name="Chart 7" descr="The number of reported cases and estimated infections of hepatitis A in the United States during 2013–2020. During 2013–2015, the reported cases of hepatitis A remained constant. Substantial increases in cases occurred annually during 2017–2019. During 2020, the number of reported cases decreased to 9,952, which corresponds to 19,900 estimated infections after adjusting for case underascertainment and underreporting. ">
            <a:extLst>
              <a:ext uri="{FF2B5EF4-FFF2-40B4-BE49-F238E27FC236}">
                <a16:creationId xmlns:a16="http://schemas.microsoft.com/office/drawing/2014/main" id="{5D7233AE-9EB6-D930-A069-4C58C877645C}"/>
              </a:ext>
            </a:extLst>
          </p:cNvPr>
          <p:cNvGraphicFramePr>
            <a:graphicFrameLocks/>
          </p:cNvGraphicFramePr>
          <p:nvPr>
            <p:extLst>
              <p:ext uri="{D42A27DB-BD31-4B8C-83A1-F6EECF244321}">
                <p14:modId xmlns:p14="http://schemas.microsoft.com/office/powerpoint/2010/main" val="3178564876"/>
              </p:ext>
            </p:extLst>
          </p:nvPr>
        </p:nvGraphicFramePr>
        <p:xfrm>
          <a:off x="544530" y="1337328"/>
          <a:ext cx="11096090" cy="4156502"/>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089961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B1480-11D7-200C-39F9-8BF0E49EBAEE}"/>
              </a:ext>
            </a:extLst>
          </p:cNvPr>
          <p:cNvSpPr>
            <a:spLocks noGrp="1"/>
          </p:cNvSpPr>
          <p:nvPr>
            <p:ph type="title"/>
          </p:nvPr>
        </p:nvSpPr>
        <p:spPr>
          <a:xfrm>
            <a:off x="457201" y="143647"/>
            <a:ext cx="11460556" cy="1180328"/>
          </a:xfrm>
        </p:spPr>
        <p:txBody>
          <a:bodyPr>
            <a:noAutofit/>
          </a:bodyPr>
          <a:lstStyle/>
          <a:p>
            <a:r>
              <a:rPr lang="en-US" b="0"/>
              <a:t>Figure 1.1 – Part 2 of 2</a:t>
            </a:r>
            <a:br>
              <a:rPr lang="en-US" sz="2400"/>
            </a:br>
            <a:r>
              <a:rPr lang="en-US" sz="2000" b="1"/>
              <a:t>Number of reported cases* of hepatitis A virus infection and estimated infections† </a:t>
            </a:r>
            <a:br>
              <a:rPr lang="en-US" sz="2000" b="1"/>
            </a:br>
            <a:r>
              <a:rPr lang="en-US" sz="2000" b="1"/>
              <a:t>United States, 2013–2020</a:t>
            </a:r>
            <a:endParaRPr lang="en-US" sz="2400" b="1"/>
          </a:p>
        </p:txBody>
      </p:sp>
      <p:graphicFrame>
        <p:nvGraphicFramePr>
          <p:cNvPr id="7" name="Table 6">
            <a:extLst>
              <a:ext uri="{FF2B5EF4-FFF2-40B4-BE49-F238E27FC236}">
                <a16:creationId xmlns:a16="http://schemas.microsoft.com/office/drawing/2014/main" id="{5BAE4DB4-BE1B-9F97-C18E-213469BE6FA0}"/>
              </a:ext>
            </a:extLst>
          </p:cNvPr>
          <p:cNvGraphicFramePr>
            <a:graphicFrameLocks noGrp="1"/>
          </p:cNvGraphicFramePr>
          <p:nvPr>
            <p:extLst>
              <p:ext uri="{D42A27DB-BD31-4B8C-83A1-F6EECF244321}">
                <p14:modId xmlns:p14="http://schemas.microsoft.com/office/powerpoint/2010/main" val="1575917854"/>
              </p:ext>
            </p:extLst>
          </p:nvPr>
        </p:nvGraphicFramePr>
        <p:xfrm>
          <a:off x="535834" y="1366890"/>
          <a:ext cx="11120333" cy="822960"/>
        </p:xfrm>
        <a:graphic>
          <a:graphicData uri="http://schemas.openxmlformats.org/drawingml/2006/table">
            <a:tbl>
              <a:tblPr firstRow="1" bandRow="1">
                <a:tableStyleId>{D27102A9-8310-4765-A935-A1911B00CA55}</a:tableStyleId>
              </a:tblPr>
              <a:tblGrid>
                <a:gridCol w="1340714">
                  <a:extLst>
                    <a:ext uri="{9D8B030D-6E8A-4147-A177-3AD203B41FA5}">
                      <a16:colId xmlns:a16="http://schemas.microsoft.com/office/drawing/2014/main" val="2103756755"/>
                    </a:ext>
                  </a:extLst>
                </a:gridCol>
                <a:gridCol w="1193170">
                  <a:extLst>
                    <a:ext uri="{9D8B030D-6E8A-4147-A177-3AD203B41FA5}">
                      <a16:colId xmlns:a16="http://schemas.microsoft.com/office/drawing/2014/main" val="3293876576"/>
                    </a:ext>
                  </a:extLst>
                </a:gridCol>
                <a:gridCol w="1206002">
                  <a:extLst>
                    <a:ext uri="{9D8B030D-6E8A-4147-A177-3AD203B41FA5}">
                      <a16:colId xmlns:a16="http://schemas.microsoft.com/office/drawing/2014/main" val="42515786"/>
                    </a:ext>
                  </a:extLst>
                </a:gridCol>
                <a:gridCol w="1231661">
                  <a:extLst>
                    <a:ext uri="{9D8B030D-6E8A-4147-A177-3AD203B41FA5}">
                      <a16:colId xmlns:a16="http://schemas.microsoft.com/office/drawing/2014/main" val="2886116225"/>
                    </a:ext>
                  </a:extLst>
                </a:gridCol>
                <a:gridCol w="1206418">
                  <a:extLst>
                    <a:ext uri="{9D8B030D-6E8A-4147-A177-3AD203B41FA5}">
                      <a16:colId xmlns:a16="http://schemas.microsoft.com/office/drawing/2014/main" val="2201851793"/>
                    </a:ext>
                  </a:extLst>
                </a:gridCol>
                <a:gridCol w="1235592">
                  <a:extLst>
                    <a:ext uri="{9D8B030D-6E8A-4147-A177-3AD203B41FA5}">
                      <a16:colId xmlns:a16="http://schemas.microsoft.com/office/drawing/2014/main" val="2868981837"/>
                    </a:ext>
                  </a:extLst>
                </a:gridCol>
                <a:gridCol w="1235592">
                  <a:extLst>
                    <a:ext uri="{9D8B030D-6E8A-4147-A177-3AD203B41FA5}">
                      <a16:colId xmlns:a16="http://schemas.microsoft.com/office/drawing/2014/main" val="1508270811"/>
                    </a:ext>
                  </a:extLst>
                </a:gridCol>
                <a:gridCol w="1235592">
                  <a:extLst>
                    <a:ext uri="{9D8B030D-6E8A-4147-A177-3AD203B41FA5}">
                      <a16:colId xmlns:a16="http://schemas.microsoft.com/office/drawing/2014/main" val="3576013414"/>
                    </a:ext>
                  </a:extLst>
                </a:gridCol>
                <a:gridCol w="1235592">
                  <a:extLst>
                    <a:ext uri="{9D8B030D-6E8A-4147-A177-3AD203B41FA5}">
                      <a16:colId xmlns:a16="http://schemas.microsoft.com/office/drawing/2014/main" val="759788711"/>
                    </a:ext>
                  </a:extLst>
                </a:gridCol>
              </a:tblGrid>
              <a:tr h="402336">
                <a:tc>
                  <a:txBody>
                    <a:bodyPr/>
                    <a:lstStyle/>
                    <a:p>
                      <a:pPr algn="l" fontAlgn="ctr"/>
                      <a:r>
                        <a:rPr lang="en-US" sz="1200" b="1" u="none" strike="noStrike">
                          <a:solidFill>
                            <a:schemeClr val="bg1"/>
                          </a:solidFill>
                          <a:effectLst/>
                        </a:rPr>
                        <a:t>Hepatitis A</a:t>
                      </a:r>
                      <a:endParaRPr lang="en-US" sz="1200" b="1" i="0" u="none" strike="noStrike">
                        <a:solidFill>
                          <a:schemeClr val="bg1"/>
                        </a:solidFill>
                        <a:effectLst/>
                        <a:latin typeface="+mn-lt"/>
                      </a:endParaRPr>
                    </a:p>
                  </a:txBody>
                  <a:tcPr marR="9620"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ctr" fontAlgn="ctr"/>
                      <a:r>
                        <a:rPr lang="en-US" sz="1200" b="1" u="none" strike="noStrike">
                          <a:solidFill>
                            <a:schemeClr val="bg1"/>
                          </a:solidFill>
                          <a:effectLst/>
                        </a:rPr>
                        <a:t>2013</a:t>
                      </a:r>
                      <a:endParaRPr lang="en-US" sz="1200" b="1" i="0" u="none" strike="noStrike">
                        <a:solidFill>
                          <a:schemeClr val="bg1"/>
                        </a:solidFill>
                        <a:effectLst/>
                        <a:latin typeface="+mn-lt"/>
                      </a:endParaRPr>
                    </a:p>
                  </a:txBody>
                  <a:tcPr marL="9620" marR="9620"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ctr" fontAlgn="ctr"/>
                      <a:r>
                        <a:rPr lang="en-US" sz="1200" b="1" u="none" strike="noStrike">
                          <a:solidFill>
                            <a:schemeClr val="bg1"/>
                          </a:solidFill>
                          <a:effectLst/>
                        </a:rPr>
                        <a:t>2014</a:t>
                      </a:r>
                      <a:endParaRPr lang="en-US" sz="1200" b="1" i="0" u="none" strike="noStrike">
                        <a:solidFill>
                          <a:schemeClr val="bg1"/>
                        </a:solidFill>
                        <a:effectLst/>
                        <a:latin typeface="+mn-lt"/>
                      </a:endParaRPr>
                    </a:p>
                  </a:txBody>
                  <a:tcPr marL="9620" marR="9620"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ctr" fontAlgn="ctr"/>
                      <a:r>
                        <a:rPr lang="en-US" sz="1200" b="1" u="none" strike="noStrike">
                          <a:solidFill>
                            <a:schemeClr val="bg1"/>
                          </a:solidFill>
                          <a:effectLst/>
                        </a:rPr>
                        <a:t>2015</a:t>
                      </a:r>
                      <a:endParaRPr lang="en-US" sz="1200" b="1" i="0" u="none" strike="noStrike">
                        <a:solidFill>
                          <a:schemeClr val="bg1"/>
                        </a:solidFill>
                        <a:effectLst/>
                        <a:latin typeface="+mn-lt"/>
                      </a:endParaRPr>
                    </a:p>
                  </a:txBody>
                  <a:tcPr marL="9620" marR="9620"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ctr" fontAlgn="ctr"/>
                      <a:r>
                        <a:rPr lang="en-US" sz="1200" b="1" u="none" strike="noStrike">
                          <a:solidFill>
                            <a:schemeClr val="bg1"/>
                          </a:solidFill>
                          <a:effectLst/>
                        </a:rPr>
                        <a:t>2016</a:t>
                      </a:r>
                      <a:endParaRPr lang="en-US" sz="1200" b="1" i="0" u="none" strike="noStrike">
                        <a:solidFill>
                          <a:schemeClr val="bg1"/>
                        </a:solidFill>
                        <a:effectLst/>
                        <a:latin typeface="+mn-lt"/>
                      </a:endParaRPr>
                    </a:p>
                  </a:txBody>
                  <a:tcPr marL="9620" marR="9620"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ctr" fontAlgn="ctr"/>
                      <a:r>
                        <a:rPr lang="en-US" sz="1200" b="1" u="none" strike="noStrike">
                          <a:solidFill>
                            <a:schemeClr val="bg1"/>
                          </a:solidFill>
                          <a:effectLst/>
                        </a:rPr>
                        <a:t>2017</a:t>
                      </a:r>
                      <a:endParaRPr lang="en-US" sz="1200" b="1" i="0" u="none" strike="noStrike">
                        <a:solidFill>
                          <a:schemeClr val="bg1"/>
                        </a:solidFill>
                        <a:effectLst/>
                        <a:latin typeface="+mn-lt"/>
                      </a:endParaRPr>
                    </a:p>
                  </a:txBody>
                  <a:tcPr marL="9620" marR="9620"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ctr" fontAlgn="ctr"/>
                      <a:r>
                        <a:rPr lang="en-US" sz="1200" b="1" u="none" strike="noStrike">
                          <a:solidFill>
                            <a:schemeClr val="bg1"/>
                          </a:solidFill>
                          <a:effectLst/>
                        </a:rPr>
                        <a:t>2018</a:t>
                      </a:r>
                      <a:endParaRPr lang="en-US" sz="1200" b="1" i="0" u="none" strike="noStrike">
                        <a:solidFill>
                          <a:schemeClr val="bg1"/>
                        </a:solidFill>
                        <a:effectLst/>
                        <a:latin typeface="+mn-lt"/>
                      </a:endParaRPr>
                    </a:p>
                  </a:txBody>
                  <a:tcPr marL="9620" marR="9620"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ctr" fontAlgn="ctr"/>
                      <a:r>
                        <a:rPr lang="en-US" sz="1200" b="1" u="none" strike="noStrike">
                          <a:solidFill>
                            <a:schemeClr val="bg1"/>
                          </a:solidFill>
                          <a:effectLst/>
                        </a:rPr>
                        <a:t>2019</a:t>
                      </a:r>
                      <a:endParaRPr lang="en-US" sz="1200" b="1" i="0" u="none" strike="noStrike">
                        <a:solidFill>
                          <a:schemeClr val="bg1"/>
                        </a:solidFill>
                        <a:effectLst/>
                        <a:latin typeface="+mn-lt"/>
                      </a:endParaRPr>
                    </a:p>
                  </a:txBody>
                  <a:tcPr marL="9620" marR="9620" marT="9525" marB="0" anchor="ctr">
                    <a:lnB w="12700" cap="flat" cmpd="sng" algn="ctr">
                      <a:solidFill>
                        <a:schemeClr val="accent4"/>
                      </a:solidFill>
                      <a:prstDash val="solid"/>
                      <a:round/>
                      <a:headEnd type="none" w="med" len="med"/>
                      <a:tailEnd type="none" w="med" len="med"/>
                    </a:lnB>
                    <a:solidFill>
                      <a:schemeClr val="accent4"/>
                    </a:solidFill>
                  </a:tcPr>
                </a:tc>
                <a:tc>
                  <a:txBody>
                    <a:bodyPr/>
                    <a:lstStyle/>
                    <a:p>
                      <a:pPr algn="ctr" fontAlgn="ctr"/>
                      <a:r>
                        <a:rPr lang="en-US" sz="1200" b="1" u="none" strike="noStrike">
                          <a:solidFill>
                            <a:schemeClr val="bg1"/>
                          </a:solidFill>
                          <a:effectLst/>
                        </a:rPr>
                        <a:t>2020</a:t>
                      </a:r>
                      <a:endParaRPr lang="en-US" sz="1200" b="1" i="0" u="none" strike="noStrike">
                        <a:solidFill>
                          <a:schemeClr val="bg1"/>
                        </a:solidFill>
                        <a:effectLst/>
                        <a:latin typeface="+mn-lt"/>
                      </a:endParaRPr>
                    </a:p>
                  </a:txBody>
                  <a:tcPr marL="9620" marR="9620" marT="9525" marB="0" anchor="ctr">
                    <a:lnB w="12700" cap="flat" cmpd="sng" algn="ctr">
                      <a:solidFill>
                        <a:schemeClr val="accent4"/>
                      </a:solidFill>
                      <a:prstDash val="solid"/>
                      <a:round/>
                      <a:headEnd type="none" w="med" len="med"/>
                      <a:tailEnd type="none" w="med" len="med"/>
                    </a:lnB>
                    <a:solidFill>
                      <a:schemeClr val="accent4"/>
                    </a:solidFill>
                  </a:tcPr>
                </a:tc>
                <a:extLst>
                  <a:ext uri="{0D108BD9-81ED-4DB2-BD59-A6C34878D82A}">
                    <a16:rowId xmlns:a16="http://schemas.microsoft.com/office/drawing/2014/main" val="359160775"/>
                  </a:ext>
                </a:extLst>
              </a:tr>
              <a:tr h="210312">
                <a:tc>
                  <a:txBody>
                    <a:bodyPr/>
                    <a:lstStyle/>
                    <a:p>
                      <a:pPr algn="l" fontAlgn="ctr"/>
                      <a:r>
                        <a:rPr lang="en-US" sz="1100" b="0" u="none" strike="noStrike">
                          <a:solidFill>
                            <a:srgbClr val="111111"/>
                          </a:solidFill>
                          <a:effectLst/>
                        </a:rPr>
                        <a:t>Reported cases*</a:t>
                      </a:r>
                      <a:endParaRPr lang="en-US" sz="1100" b="0" i="0" u="none" strike="noStrike">
                        <a:solidFill>
                          <a:srgbClr val="111111"/>
                        </a:solidFill>
                        <a:effectLst/>
                        <a:latin typeface="+mn-lt"/>
                      </a:endParaRPr>
                    </a:p>
                  </a:txBody>
                  <a:tcPr marR="9620" marT="0" marB="0" anchor="ct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ctr" fontAlgn="ctr"/>
                      <a:r>
                        <a:rPr lang="en-US" sz="1100" b="0" u="none" strike="noStrike">
                          <a:solidFill>
                            <a:srgbClr val="111111"/>
                          </a:solidFill>
                          <a:effectLst/>
                        </a:rPr>
                        <a:t>1,781</a:t>
                      </a:r>
                      <a:endParaRPr lang="en-US" sz="1100" b="0" i="0" u="none" strike="noStrike">
                        <a:solidFill>
                          <a:srgbClr val="111111"/>
                        </a:solidFill>
                        <a:effectLst/>
                        <a:latin typeface="+mn-lt"/>
                      </a:endParaRPr>
                    </a:p>
                  </a:txBody>
                  <a:tcPr marL="9620" marR="9620" marT="0" marB="0" anchor="ct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ctr" fontAlgn="ctr"/>
                      <a:r>
                        <a:rPr lang="en-US" sz="1100" b="0" u="none" strike="noStrike">
                          <a:solidFill>
                            <a:srgbClr val="111111"/>
                          </a:solidFill>
                          <a:effectLst/>
                        </a:rPr>
                        <a:t>1,239</a:t>
                      </a:r>
                      <a:endParaRPr lang="en-US" sz="1100" b="0" i="0" u="none" strike="noStrike">
                        <a:solidFill>
                          <a:srgbClr val="111111"/>
                        </a:solidFill>
                        <a:effectLst/>
                        <a:latin typeface="+mn-lt"/>
                      </a:endParaRPr>
                    </a:p>
                  </a:txBody>
                  <a:tcPr marL="9620" marR="9620" marT="0" marB="0" anchor="ct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ctr" fontAlgn="ctr"/>
                      <a:r>
                        <a:rPr lang="en-US" sz="1100" b="0" u="none" strike="noStrike">
                          <a:solidFill>
                            <a:srgbClr val="111111"/>
                          </a:solidFill>
                          <a:effectLst/>
                        </a:rPr>
                        <a:t>1,390</a:t>
                      </a:r>
                      <a:endParaRPr lang="en-US" sz="1100" b="0" i="0" u="none" strike="noStrike">
                        <a:solidFill>
                          <a:srgbClr val="111111"/>
                        </a:solidFill>
                        <a:effectLst/>
                        <a:latin typeface="+mn-lt"/>
                      </a:endParaRPr>
                    </a:p>
                  </a:txBody>
                  <a:tcPr marL="9620" marR="9620" marT="0" marB="0" anchor="ct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ctr" fontAlgn="ctr"/>
                      <a:r>
                        <a:rPr lang="en-US" sz="1100" b="0" u="none" strike="noStrike">
                          <a:solidFill>
                            <a:srgbClr val="111111"/>
                          </a:solidFill>
                          <a:effectLst/>
                        </a:rPr>
                        <a:t>2,007</a:t>
                      </a:r>
                      <a:endParaRPr lang="en-US" sz="1100" b="0" i="0" u="none" strike="noStrike">
                        <a:solidFill>
                          <a:srgbClr val="111111"/>
                        </a:solidFill>
                        <a:effectLst/>
                        <a:latin typeface="+mn-lt"/>
                      </a:endParaRPr>
                    </a:p>
                  </a:txBody>
                  <a:tcPr marL="9620" marR="9620" marT="0" marB="0" anchor="ct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ctr" fontAlgn="ctr"/>
                      <a:r>
                        <a:rPr lang="en-US" sz="1100" b="0" u="none" strike="noStrike">
                          <a:solidFill>
                            <a:srgbClr val="111111"/>
                          </a:solidFill>
                          <a:effectLst/>
                        </a:rPr>
                        <a:t>3,366</a:t>
                      </a:r>
                      <a:endParaRPr lang="en-US" sz="1100" b="0" i="0" u="none" strike="noStrike">
                        <a:solidFill>
                          <a:srgbClr val="111111"/>
                        </a:solidFill>
                        <a:effectLst/>
                        <a:latin typeface="+mn-lt"/>
                      </a:endParaRPr>
                    </a:p>
                  </a:txBody>
                  <a:tcPr marL="9620" marR="9620" marT="0" marB="0" anchor="ct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ctr" fontAlgn="ctr"/>
                      <a:r>
                        <a:rPr lang="en-US" sz="1100" b="0" u="none" strike="noStrike">
                          <a:solidFill>
                            <a:srgbClr val="111111"/>
                          </a:solidFill>
                          <a:effectLst/>
                        </a:rPr>
                        <a:t>12,474</a:t>
                      </a:r>
                      <a:endParaRPr lang="en-US" sz="1100" b="0" i="0" u="none" strike="noStrike">
                        <a:solidFill>
                          <a:srgbClr val="111111"/>
                        </a:solidFill>
                        <a:effectLst/>
                        <a:latin typeface="+mn-lt"/>
                      </a:endParaRPr>
                    </a:p>
                  </a:txBody>
                  <a:tcPr marL="9620" marR="9620" marT="0" marB="0" anchor="ct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ctr" fontAlgn="ctr"/>
                      <a:r>
                        <a:rPr lang="en-US" sz="1100" b="0" u="none" strike="noStrike">
                          <a:solidFill>
                            <a:srgbClr val="111111"/>
                          </a:solidFill>
                          <a:effectLst/>
                        </a:rPr>
                        <a:t>18,846</a:t>
                      </a:r>
                      <a:endParaRPr lang="en-US" sz="1100" b="0" i="0" u="none" strike="noStrike">
                        <a:solidFill>
                          <a:srgbClr val="111111"/>
                        </a:solidFill>
                        <a:effectLst/>
                        <a:latin typeface="+mn-lt"/>
                      </a:endParaRPr>
                    </a:p>
                  </a:txBody>
                  <a:tcPr marL="9620" marR="9620" marT="0" marB="0" anchor="ct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algn="ctr" fontAlgn="ctr"/>
                      <a:r>
                        <a:rPr lang="en-US" sz="1100" b="0" u="none" strike="noStrike">
                          <a:solidFill>
                            <a:srgbClr val="111111"/>
                          </a:solidFill>
                          <a:effectLst/>
                        </a:rPr>
                        <a:t>9,952</a:t>
                      </a:r>
                      <a:endParaRPr lang="en-US" sz="1100" b="0" i="0" u="none" strike="noStrike">
                        <a:solidFill>
                          <a:srgbClr val="111111"/>
                        </a:solidFill>
                        <a:effectLst/>
                        <a:latin typeface="+mn-lt"/>
                      </a:endParaRPr>
                    </a:p>
                  </a:txBody>
                  <a:tcPr marL="9620" marR="9620" marT="0" marB="0" anchor="ct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extLst>
                  <a:ext uri="{0D108BD9-81ED-4DB2-BD59-A6C34878D82A}">
                    <a16:rowId xmlns:a16="http://schemas.microsoft.com/office/drawing/2014/main" val="3470204222"/>
                  </a:ext>
                </a:extLst>
              </a:tr>
              <a:tr h="210312">
                <a:tc>
                  <a:txBody>
                    <a:bodyPr/>
                    <a:lstStyle/>
                    <a:p>
                      <a:pPr algn="l" fontAlgn="ctr"/>
                      <a:r>
                        <a:rPr lang="en-US" sz="1100" b="0" u="none" strike="noStrike">
                          <a:solidFill>
                            <a:srgbClr val="111111"/>
                          </a:solidFill>
                          <a:effectLst/>
                        </a:rPr>
                        <a:t>Estimated infections</a:t>
                      </a:r>
                      <a:r>
                        <a:rPr lang="en-US" sz="1100" b="0" u="none" strike="noStrike" baseline="30000">
                          <a:solidFill>
                            <a:srgbClr val="111111"/>
                          </a:solidFill>
                          <a:effectLst/>
                        </a:rPr>
                        <a:t>†</a:t>
                      </a:r>
                      <a:endParaRPr lang="en-US" sz="1100" b="0" i="0" u="none" strike="noStrike">
                        <a:solidFill>
                          <a:srgbClr val="111111"/>
                        </a:solidFill>
                        <a:effectLst/>
                        <a:latin typeface="+mn-lt"/>
                      </a:endParaRPr>
                    </a:p>
                  </a:txBody>
                  <a:tcPr marR="9620" marT="0" marB="0" anchor="ct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3,600</a:t>
                      </a:r>
                      <a:endParaRPr lang="en-US" sz="1100" b="0" i="0" u="none" strike="noStrike">
                        <a:solidFill>
                          <a:srgbClr val="111111"/>
                        </a:solidFill>
                        <a:effectLst/>
                        <a:latin typeface="+mn-lt"/>
                      </a:endParaRPr>
                    </a:p>
                  </a:txBody>
                  <a:tcPr marL="9620" marR="9620" marT="0" marB="0" anchor="ct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2,500</a:t>
                      </a:r>
                      <a:endParaRPr lang="en-US" sz="1100" b="0" i="0" u="none" strike="noStrike">
                        <a:solidFill>
                          <a:srgbClr val="111111"/>
                        </a:solidFill>
                        <a:effectLst/>
                        <a:latin typeface="+mn-lt"/>
                      </a:endParaRPr>
                    </a:p>
                  </a:txBody>
                  <a:tcPr marL="9620" marR="9620" marT="0" marB="0" anchor="ct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2,800</a:t>
                      </a:r>
                      <a:endParaRPr lang="en-US" sz="1100" b="0" i="0" u="none" strike="noStrike">
                        <a:solidFill>
                          <a:srgbClr val="111111"/>
                        </a:solidFill>
                        <a:effectLst/>
                        <a:latin typeface="+mn-lt"/>
                      </a:endParaRPr>
                    </a:p>
                  </a:txBody>
                  <a:tcPr marL="9620" marR="9620" marT="0" marB="0" anchor="ct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4,000</a:t>
                      </a:r>
                      <a:endParaRPr lang="en-US" sz="1100" b="0" i="0" u="none" strike="noStrike">
                        <a:solidFill>
                          <a:srgbClr val="111111"/>
                        </a:solidFill>
                        <a:effectLst/>
                        <a:latin typeface="+mn-lt"/>
                      </a:endParaRPr>
                    </a:p>
                  </a:txBody>
                  <a:tcPr marL="9620" marR="9620" marT="0" marB="0" anchor="ct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6,700</a:t>
                      </a:r>
                      <a:endParaRPr lang="en-US" sz="1100" b="0" i="0" u="none" strike="noStrike">
                        <a:solidFill>
                          <a:srgbClr val="111111"/>
                        </a:solidFill>
                        <a:effectLst/>
                        <a:latin typeface="+mn-lt"/>
                      </a:endParaRPr>
                    </a:p>
                  </a:txBody>
                  <a:tcPr marL="9620" marR="9620" marT="0" marB="0" anchor="ct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24,900</a:t>
                      </a:r>
                      <a:endParaRPr lang="en-US" sz="1100" b="0" i="0" u="none" strike="noStrike">
                        <a:solidFill>
                          <a:srgbClr val="111111"/>
                        </a:solidFill>
                        <a:effectLst/>
                        <a:latin typeface="+mn-lt"/>
                      </a:endParaRPr>
                    </a:p>
                  </a:txBody>
                  <a:tcPr marL="9620" marR="9620" marT="0" marB="0" anchor="ct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37,700</a:t>
                      </a:r>
                      <a:endParaRPr lang="en-US" sz="1100" b="0" i="0" u="none" strike="noStrike">
                        <a:solidFill>
                          <a:srgbClr val="111111"/>
                        </a:solidFill>
                        <a:effectLst/>
                        <a:latin typeface="+mn-lt"/>
                      </a:endParaRPr>
                    </a:p>
                  </a:txBody>
                  <a:tcPr marL="9620" marR="9620" marT="0" marB="0" anchor="ct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ctr"/>
                      <a:r>
                        <a:rPr lang="en-US" sz="1100" b="0" u="none" strike="noStrike">
                          <a:solidFill>
                            <a:srgbClr val="111111"/>
                          </a:solidFill>
                          <a:effectLst/>
                        </a:rPr>
                        <a:t>19,900</a:t>
                      </a:r>
                      <a:endParaRPr lang="en-US" sz="1100" b="0" i="0" u="none" strike="noStrike">
                        <a:solidFill>
                          <a:srgbClr val="111111"/>
                        </a:solidFill>
                        <a:effectLst/>
                        <a:latin typeface="+mn-lt"/>
                      </a:endParaRPr>
                    </a:p>
                  </a:txBody>
                  <a:tcPr marL="9620" marR="9620" marT="0" marB="0" anchor="ctr">
                    <a:lnT w="12700" cap="flat" cmpd="sng" algn="ctr">
                      <a:solidFill>
                        <a:schemeClr val="accent4"/>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19177736"/>
                  </a:ext>
                </a:extLst>
              </a:tr>
            </a:tbl>
          </a:graphicData>
        </a:graphic>
      </p:graphicFrame>
      <p:sp>
        <p:nvSpPr>
          <p:cNvPr id="10" name="Text Placeholder 3">
            <a:extLst>
              <a:ext uri="{FF2B5EF4-FFF2-40B4-BE49-F238E27FC236}">
                <a16:creationId xmlns:a16="http://schemas.microsoft.com/office/drawing/2014/main" id="{3C70F285-3956-7427-06E2-B2F4F9ED5FF4}"/>
              </a:ext>
            </a:extLst>
          </p:cNvPr>
          <p:cNvSpPr>
            <a:spLocks noGrp="1"/>
          </p:cNvSpPr>
          <p:nvPr>
            <p:ph type="body" sz="quarter" idx="11"/>
          </p:nvPr>
        </p:nvSpPr>
        <p:spPr>
          <a:xfrm>
            <a:off x="457201" y="5959354"/>
            <a:ext cx="5638800" cy="673125"/>
          </a:xfrm>
        </p:spPr>
        <p:txBody>
          <a:bodyPr vert="horz" lIns="91440" tIns="45720" rIns="91440" bIns="45720" rtlCol="0" anchor="t">
            <a:noAutofit/>
          </a:bodyPr>
          <a:lstStyle/>
          <a:p>
            <a:pPr>
              <a:lnSpc>
                <a:spcPct val="100000"/>
              </a:lnSpc>
            </a:pPr>
            <a:r>
              <a:rPr lang="en-US" sz="800"/>
              <a:t>*Reported confirmed cases. For the case definition, see </a:t>
            </a:r>
            <a:r>
              <a:rPr lang="en-US" sz="800">
                <a:hlinkClick r:id="rId3"/>
              </a:rPr>
              <a:t>https://ndc.services.cdc.gov/conditions/hepatitis-a-acute/</a:t>
            </a:r>
            <a:r>
              <a:rPr lang="en-US" sz="800"/>
              <a:t>. </a:t>
            </a:r>
            <a:endParaRPr lang="en-US"/>
          </a:p>
          <a:p>
            <a:pPr>
              <a:lnSpc>
                <a:spcPct val="100000"/>
              </a:lnSpc>
            </a:pPr>
            <a:r>
              <a:rPr lang="en-US" sz="800"/>
              <a:t>† The number of estimated viral hepatitis infections was determined by multiplying the number of reported cases that met the classification criteria for a confirmed case by a factor that adjusted for </a:t>
            </a:r>
            <a:r>
              <a:rPr lang="en-US" sz="800" err="1"/>
              <a:t>underascertainment</a:t>
            </a:r>
            <a:r>
              <a:rPr lang="en-US" sz="800"/>
              <a:t> and underreporting. The 95% bootstrap confidence intervals for the estimated number of infections are displayed in the Appendix.																		</a:t>
            </a:r>
          </a:p>
        </p:txBody>
      </p:sp>
      <p:sp>
        <p:nvSpPr>
          <p:cNvPr id="11" name="TextBox 10">
            <a:extLst>
              <a:ext uri="{FF2B5EF4-FFF2-40B4-BE49-F238E27FC236}">
                <a16:creationId xmlns:a16="http://schemas.microsoft.com/office/drawing/2014/main" id="{E2F1BA2B-A5DB-A72D-EA0F-283029B85AEB}"/>
              </a:ext>
            </a:extLst>
          </p:cNvPr>
          <p:cNvSpPr txBox="1"/>
          <p:nvPr/>
        </p:nvSpPr>
        <p:spPr>
          <a:xfrm>
            <a:off x="6513812" y="5616253"/>
            <a:ext cx="4033985" cy="1200329"/>
          </a:xfrm>
          <a:prstGeom prst="rect">
            <a:avLst/>
          </a:prstGeom>
          <a:noFill/>
        </p:spPr>
        <p:txBody>
          <a:bodyPr wrap="square" lIns="91440" tIns="45720" rIns="91440" bIns="45720" anchor="t">
            <a:spAutoFit/>
          </a:bodyPr>
          <a:lstStyle/>
          <a:p>
            <a:r>
              <a:rPr lang="en-US" sz="800"/>
              <a:t>Source: CDC, National Notifiable Diseases Surveillance System.</a:t>
            </a:r>
          </a:p>
          <a:p>
            <a:endParaRPr lang="en-US" sz="800"/>
          </a:p>
          <a:p>
            <a:r>
              <a:rPr lang="en-US" sz="800"/>
              <a:t>Reference: </a:t>
            </a:r>
            <a:r>
              <a:rPr lang="en-US" sz="800" err="1"/>
              <a:t>Klevens</a:t>
            </a:r>
            <a:r>
              <a:rPr lang="en-US" sz="800"/>
              <a:t> RM, Liu, S, Roberts H, et al. Estimating acute viral hepatitis infections from nationally reported cases. Am J Public Health 2014; 104:482. PMC3953761.</a:t>
            </a:r>
          </a:p>
          <a:p>
            <a:endParaRPr lang="en-US" sz="800"/>
          </a:p>
          <a:p>
            <a:r>
              <a:rPr lang="en-US" sz="800">
                <a:ea typeface="+mn-lt"/>
                <a:cs typeface="+mn-lt"/>
              </a:rPr>
              <a:t>Centers for Disease Control and Prevention. Viral Hepatitis Surveillance Report – United States, 2020. </a:t>
            </a:r>
            <a:r>
              <a:rPr lang="en-US" sz="800">
                <a:ea typeface="+mn-lt"/>
                <a:cs typeface="+mn-lt"/>
                <a:hlinkClick r:id="rId4"/>
              </a:rPr>
              <a:t>https://www.cdc.gov/hepatitis/statistics/2020surveillance/index.htm</a:t>
            </a:r>
            <a:r>
              <a:rPr lang="en-US" sz="800">
                <a:ea typeface="+mn-lt"/>
                <a:cs typeface="+mn-lt"/>
              </a:rPr>
              <a:t>. </a:t>
            </a:r>
            <a:br>
              <a:rPr lang="en-US" sz="800">
                <a:ea typeface="+mn-lt"/>
                <a:cs typeface="+mn-lt"/>
              </a:rPr>
            </a:br>
            <a:r>
              <a:rPr lang="en-US" sz="800">
                <a:ea typeface="+mn-lt"/>
                <a:cs typeface="+mn-lt"/>
              </a:rPr>
              <a:t>Published September 2022.</a:t>
            </a:r>
            <a:endParaRPr lang="en-US">
              <a:ea typeface="+mn-lt"/>
              <a:cs typeface="+mn-lt"/>
            </a:endParaRPr>
          </a:p>
          <a:p>
            <a:endParaRPr lang="en-US" sz="800"/>
          </a:p>
        </p:txBody>
      </p:sp>
    </p:spTree>
    <p:extLst>
      <p:ext uri="{BB962C8B-B14F-4D97-AF65-F5344CB8AC3E}">
        <p14:creationId xmlns:p14="http://schemas.microsoft.com/office/powerpoint/2010/main" val="897339776"/>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bf74ea8-196f-4ed0-acda-4d1b8eb91222" xsi:nil="true"/>
    <lcf76f155ced4ddcb4097134ff3c332f xmlns="a5db0dc4-de41-4547-9920-1aed1993f095">
      <Terms xmlns="http://schemas.microsoft.com/office/infopath/2007/PartnerControls"/>
    </lcf76f155ced4ddcb4097134ff3c332f>
    <SharedWithUsers xmlns="0bf74ea8-196f-4ed0-acda-4d1b8eb91222">
      <UserInfo>
        <DisplayName/>
        <AccountId xsi:nil="true"/>
        <AccountType/>
      </UserInfo>
    </SharedWithUsers>
    <MediaLengthInSeconds xmlns="a5db0dc4-de41-4547-9920-1aed1993f09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90A988FF22164CA46804D9F7DD7698" ma:contentTypeVersion="19" ma:contentTypeDescription="Create a new document." ma:contentTypeScope="" ma:versionID="5f760c2749a5f24658e399241b39d6cf">
  <xsd:schema xmlns:xsd="http://www.w3.org/2001/XMLSchema" xmlns:xs="http://www.w3.org/2001/XMLSchema" xmlns:p="http://schemas.microsoft.com/office/2006/metadata/properties" xmlns:ns2="a5db0dc4-de41-4547-9920-1aed1993f095" xmlns:ns3="0bf74ea8-196f-4ed0-acda-4d1b8eb91222" targetNamespace="http://schemas.microsoft.com/office/2006/metadata/properties" ma:root="true" ma:fieldsID="ab42fd9982eb8cf9a4287e0180a47030" ns2:_="" ns3:_="">
    <xsd:import namespace="a5db0dc4-de41-4547-9920-1aed1993f095"/>
    <xsd:import namespace="0bf74ea8-196f-4ed0-acda-4d1b8eb9122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element ref="ns3:TaxCatchAll" minOccurs="0"/>
                <xsd:element ref="ns2: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b0dc4-de41-4547-9920-1aed1993f09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bf74ea8-196f-4ed0-acda-4d1b8eb9122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9529543-8a12-4055-9543-ea40c2f05781}" ma:internalName="TaxCatchAll" ma:showField="CatchAllData" ma:web="0bf74ea8-196f-4ed0-acda-4d1b8eb9122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terms/"/>
    <ds:schemaRef ds:uri="http://purl.org/dc/elements/1.1/"/>
    <ds:schemaRef ds:uri="http://purl.org/dc/dcmitype/"/>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0bf74ea8-196f-4ed0-acda-4d1b8eb91222"/>
    <ds:schemaRef ds:uri="a5db0dc4-de41-4547-9920-1aed1993f095"/>
    <ds:schemaRef ds:uri="http://www.w3.org/XML/1998/namespace"/>
  </ds:schemaRefs>
</ds:datastoreItem>
</file>

<file path=customXml/itemProps3.xml><?xml version="1.0" encoding="utf-8"?>
<ds:datastoreItem xmlns:ds="http://schemas.openxmlformats.org/officeDocument/2006/customXml" ds:itemID="{E6567549-253E-4488-8C4A-9907633B1E0D}">
  <ds:schemaRefs>
    <ds:schemaRef ds:uri="0bf74ea8-196f-4ed0-acda-4d1b8eb91222"/>
    <ds:schemaRef ds:uri="a5db0dc4-de41-4547-9920-1aed1993f09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459</Words>
  <Application>Microsoft Macintosh PowerPoint</Application>
  <PresentationFormat>Widescreen</PresentationFormat>
  <Paragraphs>47</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Figure 1.1 – Part 1 of 2 Number of reported cases* of hepatitis A virus infection and estimated infections†  United States, 2013–2020</vt:lpstr>
      <vt:lpstr>Figure 1.1 – Part 2 of 2 Number of reported cases* of hepatitis A virus infection and estimated infections†  United States, 2013–2020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Sporrong, Katari (NYC-RSD)</cp:lastModifiedBy>
  <cp:revision>2</cp:revision>
  <dcterms:created xsi:type="dcterms:W3CDTF">2022-08-02T19:32:21Z</dcterms:created>
  <dcterms:modified xsi:type="dcterms:W3CDTF">2022-10-06T19:03:53Z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0x0101004E90A988FF22164CA46804D9F7DD7698</vt:lpwstr>
  </property>
  <property fmtid="{D5CDD505-2E9C-101B-9397-08002B2CF9AE}" pid="3" name="MediaServiceImageTags">
    <vt:lpwstr/>
  </property>
  <property fmtid="{D5CDD505-2E9C-101B-9397-08002B2CF9AE}" pid="4" name="Order">
    <vt:r8>323400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_SharedFileIndex">
    <vt:lpwstr/>
  </property>
  <property fmtid="{D5CDD505-2E9C-101B-9397-08002B2CF9AE}" pid="12" name="_SourceUrl">
    <vt:lpwstr/>
  </property>
  <property fmtid="{D5CDD505-2E9C-101B-9397-08002B2CF9AE}" pid="13" name="MSIP_Label_8af03ff0-41c5-4c41-b55e-fabb8fae94be_Name">
    <vt:lpwstr>8af03ff0-41c5-4c41-b55e-fabb8fae94be</vt:lpwstr>
  </property>
  <property fmtid="{D5CDD505-2E9C-101B-9397-08002B2CF9AE}" pid="14" name="MSIP_Label_8af03ff0-41c5-4c41-b55e-fabb8fae94be_Enabled">
    <vt:lpwstr>true</vt:lpwstr>
  </property>
  <property fmtid="{D5CDD505-2E9C-101B-9397-08002B2CF9AE}" pid="15" name="MSIP_Label_8af03ff0-41c5-4c41-b55e-fabb8fae94be_SetDate">
    <vt:lpwstr>2022-09-26T18:12:39Z</vt:lpwstr>
  </property>
  <property fmtid="{D5CDD505-2E9C-101B-9397-08002B2CF9AE}" pid="16" name="MSIP_Label_8af03ff0-41c5-4c41-b55e-fabb8fae94be_SiteId">
    <vt:lpwstr>9ce70869-60db-44fd-abe8-d2767077fc8f</vt:lpwstr>
  </property>
  <property fmtid="{D5CDD505-2E9C-101B-9397-08002B2CF9AE}" pid="17" name="MSIP_Label_8af03ff0-41c5-4c41-b55e-fabb8fae94be_Method">
    <vt:lpwstr>Privileged</vt:lpwstr>
  </property>
  <property fmtid="{D5CDD505-2E9C-101B-9397-08002B2CF9AE}" pid="18" name="MSIP_Label_8af03ff0-41c5-4c41-b55e-fabb8fae94be_ContentBits">
    <vt:lpwstr>0</vt:lpwstr>
  </property>
  <property fmtid="{D5CDD505-2E9C-101B-9397-08002B2CF9AE}" pid="19" name="MSIP_Label_8af03ff0-41c5-4c41-b55e-fabb8fae94be_ActionId">
    <vt:lpwstr>0889dd41-5272-4998-baba-61054e125ce3</vt:lpwstr>
  </property>
</Properties>
</file>