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7"/>
  </p:notesMasterIdLst>
  <p:sldIdLst>
    <p:sldId id="1529" r:id="rId5"/>
    <p:sldId id="153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228497-F26A-A0A4-E73D-D92F0ED15775}" name="Hume, Hannah (CDC/DDID/NCHHSTP/DVH) (CTR)" initials="H(" userId="S::ttu1_cdc.gov#ext#@interpublic.onmicrosoft.com::1b009d46-ab60-4238-aa37-920718884ad7" providerId="AD"/>
  <p188:author id="{584AB69A-6491-6A07-0B1E-2AC16A3C1D23}" name="Kelly, Stephen (NYC-RSD)" initials="K(" userId="S::stephen.kelly@resolute.com::b14b489e-cdff-4591-8fac-e12f79eda3e7" providerId="AD"/>
  <p188:author id="{2BEC4FB6-C2A2-D6B8-19AE-86F840765DD9}" name="Pachilis, Allison (NYC-RSD)" initials="PA(R" userId="S::allison.pachilis@resolute.com::c0b6f0fa-67b9-40b3-8625-6e8b82fb5866" providerId="AD"/>
  <p188:author id="{41C2BACC-10A2-F589-CDB7-D648C0EDC9E7}" name="Gruber, Mark (BUF-RSD)" initials="MG" userId="Gruber, Mark (BUF-RSD)" providerId="None"/>
  <p188:author id="{E8D0B9D4-F70F-BEA7-87F7-DC905F0488A0}" name="Sporrong, Katari (NYC-RSD)" initials="SK(R" userId="S::katari.sporrong@resolute.com::34da16c7-c116-4814-8e7a-e4fd6891184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CEDC8"/>
    <a:srgbClr val="497D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20"/>
    <p:restoredTop sz="94694"/>
  </p:normalViewPr>
  <p:slideViewPr>
    <p:cSldViewPr snapToGrid="0">
      <p:cViewPr varScale="1">
        <p:scale>
          <a:sx n="117" d="100"/>
          <a:sy n="117" d="100"/>
        </p:scale>
        <p:origin x="88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katari.sporrong\Dropbox%20(Resolute%20Digital)\Creative\CDC\CDC_DVH_PPTs\CDC_Hepatitis_NPR_PPT\01-Assets\VH%20NPR%202022%20data%20tables%20for%20web%20team_FINAL%20(1)-Design.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1" i="0" baseline="0">
                <a:solidFill>
                  <a:schemeClr val="tx1">
                    <a:lumMod val="65000"/>
                    <a:lumOff val="35000"/>
                  </a:schemeClr>
                </a:solidFill>
                <a:effectLst/>
              </a:rPr>
              <a:t>Incidence rate* of reported new hepatitis C cases among persons aged 18‒40 years† and annual targets for the United States by year</a:t>
            </a:r>
            <a:endParaRPr lang="en-US" sz="1600">
              <a:solidFill>
                <a:schemeClr val="tx1">
                  <a:lumMod val="65000"/>
                  <a:lumOff val="35000"/>
                </a:schemeClr>
              </a:solidFill>
              <a:effectLst/>
            </a:endParaRP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HepCRatePWID!$E$8</c:f>
              <c:strCache>
                <c:ptCount val="1"/>
                <c:pt idx="0">
                  <c:v>Observed</c:v>
                </c:pt>
              </c:strCache>
            </c:strRef>
          </c:tx>
          <c:spPr>
            <a:solidFill>
              <a:schemeClr val="accent2">
                <a:shade val="76000"/>
              </a:schemeClr>
            </a:solidFill>
            <a:ln>
              <a:noFill/>
            </a:ln>
            <a:effectLst/>
          </c:spPr>
          <c:invertIfNegative val="0"/>
          <c:cat>
            <c:numRef>
              <c:f>HepCRatePWID!$D$9:$D$19</c:f>
              <c:numCache>
                <c:formatCode>General</c:formatCode>
                <c:ptCount val="11"/>
                <c:pt idx="0">
                  <c:v>2013</c:v>
                </c:pt>
                <c:pt idx="1">
                  <c:v>2014</c:v>
                </c:pt>
                <c:pt idx="2">
                  <c:v>2015</c:v>
                </c:pt>
                <c:pt idx="3">
                  <c:v>2016</c:v>
                </c:pt>
                <c:pt idx="4">
                  <c:v>2017</c:v>
                </c:pt>
                <c:pt idx="5">
                  <c:v>2018</c:v>
                </c:pt>
                <c:pt idx="6">
                  <c:v>2019</c:v>
                </c:pt>
                <c:pt idx="7">
                  <c:v>2020</c:v>
                </c:pt>
                <c:pt idx="8">
                  <c:v>2021</c:v>
                </c:pt>
                <c:pt idx="9">
                  <c:v>2022</c:v>
                </c:pt>
                <c:pt idx="10">
                  <c:v>2023</c:v>
                </c:pt>
              </c:numCache>
            </c:numRef>
          </c:cat>
          <c:val>
            <c:numRef>
              <c:f>HepCRatePWID!$E$9:$E$19</c:f>
              <c:numCache>
                <c:formatCode>0.0</c:formatCode>
                <c:ptCount val="11"/>
                <c:pt idx="0">
                  <c:v>1.5867</c:v>
                </c:pt>
                <c:pt idx="1">
                  <c:v>1.7867</c:v>
                </c:pt>
                <c:pt idx="2">
                  <c:v>1.9197</c:v>
                </c:pt>
                <c:pt idx="3">
                  <c:v>2.2389000000000001</c:v>
                </c:pt>
                <c:pt idx="4">
                  <c:v>2.3260000000000001</c:v>
                </c:pt>
                <c:pt idx="5">
                  <c:v>2.6017999999999999</c:v>
                </c:pt>
                <c:pt idx="6">
                  <c:v>2.8</c:v>
                </c:pt>
                <c:pt idx="7">
                  <c:v>2.9</c:v>
                </c:pt>
              </c:numCache>
            </c:numRef>
          </c:val>
          <c:extLst>
            <c:ext xmlns:c16="http://schemas.microsoft.com/office/drawing/2014/chart" uri="{C3380CC4-5D6E-409C-BE32-E72D297353CC}">
              <c16:uniqueId val="{00000000-E121-3442-BA67-3647446AC03A}"/>
            </c:ext>
          </c:extLst>
        </c:ser>
        <c:dLbls>
          <c:showLegendKey val="0"/>
          <c:showVal val="0"/>
          <c:showCatName val="0"/>
          <c:showSerName val="0"/>
          <c:showPercent val="0"/>
          <c:showBubbleSize val="0"/>
        </c:dLbls>
        <c:gapWidth val="150"/>
        <c:axId val="1629572480"/>
        <c:axId val="1630181968"/>
      </c:barChart>
      <c:lineChart>
        <c:grouping val="standard"/>
        <c:varyColors val="0"/>
        <c:ser>
          <c:idx val="1"/>
          <c:order val="1"/>
          <c:tx>
            <c:strRef>
              <c:f>HepCRatePWID!$F$8</c:f>
              <c:strCache>
                <c:ptCount val="1"/>
                <c:pt idx="0">
                  <c:v>Targets</c:v>
                </c:pt>
              </c:strCache>
            </c:strRef>
          </c:tx>
          <c:spPr>
            <a:ln w="28575" cap="rnd">
              <a:solidFill>
                <a:schemeClr val="accent2">
                  <a:tint val="77000"/>
                </a:schemeClr>
              </a:solidFill>
              <a:round/>
            </a:ln>
            <a:effectLst/>
          </c:spPr>
          <c:marker>
            <c:symbol val="none"/>
          </c:marker>
          <c:val>
            <c:numRef>
              <c:f>HepCRatePWID!$F$9:$F$19</c:f>
              <c:numCache>
                <c:formatCode>General</c:formatCode>
                <c:ptCount val="11"/>
                <c:pt idx="4" formatCode="0.0">
                  <c:v>2.2999999999999998</c:v>
                </c:pt>
                <c:pt idx="5" formatCode="0.0">
                  <c:v>2.1999999999999997</c:v>
                </c:pt>
                <c:pt idx="6" formatCode="0.0">
                  <c:v>2.0999999999999996</c:v>
                </c:pt>
                <c:pt idx="7" formatCode="0.0">
                  <c:v>1.9999999999999996</c:v>
                </c:pt>
                <c:pt idx="8" formatCode="0.0">
                  <c:v>1.8999999999999995</c:v>
                </c:pt>
                <c:pt idx="9" formatCode="0.0">
                  <c:v>1.7999999999999994</c:v>
                </c:pt>
                <c:pt idx="10" formatCode="0.0">
                  <c:v>1.6999999999999993</c:v>
                </c:pt>
              </c:numCache>
            </c:numRef>
          </c:val>
          <c:smooth val="0"/>
          <c:extLst>
            <c:ext xmlns:c16="http://schemas.microsoft.com/office/drawing/2014/chart" uri="{C3380CC4-5D6E-409C-BE32-E72D297353CC}">
              <c16:uniqueId val="{00000001-E121-3442-BA67-3647446AC03A}"/>
            </c:ext>
          </c:extLst>
        </c:ser>
        <c:dLbls>
          <c:showLegendKey val="0"/>
          <c:showVal val="0"/>
          <c:showCatName val="0"/>
          <c:showSerName val="0"/>
          <c:showPercent val="0"/>
          <c:showBubbleSize val="0"/>
        </c:dLbls>
        <c:marker val="1"/>
        <c:smooth val="0"/>
        <c:axId val="1629572480"/>
        <c:axId val="1630181968"/>
      </c:lineChart>
      <c:catAx>
        <c:axId val="1629572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630181968"/>
        <c:crosses val="autoZero"/>
        <c:auto val="1"/>
        <c:lblAlgn val="ctr"/>
        <c:lblOffset val="100"/>
        <c:noMultiLvlLbl val="0"/>
      </c:catAx>
      <c:valAx>
        <c:axId val="1630181968"/>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62957248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529C5D-02AB-5F42-9AD3-11C8416AE42E}" type="datetimeFigureOut">
              <a:rPr lang="en-US" smtClean="0"/>
              <a:t>10/17/22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867CC9-5E4A-1847-A444-D6A28007215C}" type="slidenum">
              <a:rPr lang="en-US" smtClean="0"/>
              <a:t>‹#›</a:t>
            </a:fld>
            <a:endParaRPr lang="en-US"/>
          </a:p>
        </p:txBody>
      </p:sp>
    </p:spTree>
    <p:extLst>
      <p:ext uri="{BB962C8B-B14F-4D97-AF65-F5344CB8AC3E}">
        <p14:creationId xmlns:p14="http://schemas.microsoft.com/office/powerpoint/2010/main" val="3801466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867CC9-5E4A-1847-A444-D6A28007215C}" type="slidenum">
              <a:rPr lang="en-US" smtClean="0"/>
              <a:t>1</a:t>
            </a:fld>
            <a:endParaRPr lang="en-US"/>
          </a:p>
        </p:txBody>
      </p:sp>
    </p:spTree>
    <p:extLst>
      <p:ext uri="{BB962C8B-B14F-4D97-AF65-F5344CB8AC3E}">
        <p14:creationId xmlns:p14="http://schemas.microsoft.com/office/powerpoint/2010/main" val="2871803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867CC9-5E4A-1847-A444-D6A28007215C}" type="slidenum">
              <a:rPr lang="en-US" smtClean="0"/>
              <a:t>2</a:t>
            </a:fld>
            <a:endParaRPr lang="en-US"/>
          </a:p>
        </p:txBody>
      </p:sp>
    </p:spTree>
    <p:extLst>
      <p:ext uri="{BB962C8B-B14F-4D97-AF65-F5344CB8AC3E}">
        <p14:creationId xmlns:p14="http://schemas.microsoft.com/office/powerpoint/2010/main" val="28446411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2-Neutral">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1"/>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7826"/>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624888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2-HepB">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3"/>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3892"/>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448909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1-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1C4A26B3-F4FE-9EB9-8DF7-D9EA7E5D0263}"/>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6003890"/>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9138187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1-Ext-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6003890"/>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6ABFD9B3-D7C6-9A7A-A7BC-03431B7451C7}"/>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19916872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Page 2-HepC">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2"/>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3892"/>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532749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ge 2-HepA">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4"/>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7826"/>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561616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2-HepB">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3"/>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7826"/>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023084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e 2-HepC">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2"/>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7826"/>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517383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1-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7" name="Chart Placeholder 6">
            <a:extLst>
              <a:ext uri="{FF2B5EF4-FFF2-40B4-BE49-F238E27FC236}">
                <a16:creationId xmlns:a16="http://schemas.microsoft.com/office/drawing/2014/main" id="{13A1AD42-0BB7-E320-8206-1D9FF4F98264}"/>
              </a:ext>
            </a:extLst>
          </p:cNvPr>
          <p:cNvSpPr>
            <a:spLocks noGrp="1"/>
          </p:cNvSpPr>
          <p:nvPr>
            <p:ph type="chart" sz="quarter" idx="10"/>
          </p:nvPr>
        </p:nvSpPr>
        <p:spPr>
          <a:xfrm>
            <a:off x="457200" y="1276174"/>
            <a:ext cx="11226800" cy="4179453"/>
          </a:xfrm>
        </p:spPr>
        <p:txBody>
          <a:bodyPr/>
          <a:lstStyle/>
          <a:p>
            <a:endParaRPr lang="en-US"/>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6003562"/>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Tree>
    <p:extLst>
      <p:ext uri="{BB962C8B-B14F-4D97-AF65-F5344CB8AC3E}">
        <p14:creationId xmlns:p14="http://schemas.microsoft.com/office/powerpoint/2010/main" val="2397794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1-Ext-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6003890"/>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Chart Placeholder 1">
            <a:extLst>
              <a:ext uri="{FF2B5EF4-FFF2-40B4-BE49-F238E27FC236}">
                <a16:creationId xmlns:a16="http://schemas.microsoft.com/office/drawing/2014/main" id="{30AB71F8-E431-CD0D-21C3-13878CF0030B}"/>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3614598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Page 2-HepA">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4"/>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8964"/>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477626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age 1-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6FB2E7C6-3AA9-7531-3698-9412310F5F01}"/>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6003890"/>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270506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Page 1-Ext-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6003890"/>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B5FED8DF-4B16-1B4D-C138-AEAE4A5147FA}"/>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2509625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DA5914-F582-127A-A0C0-BEEAE63406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593E62-6399-6690-3C9D-789FA53EEE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A8DD37-4D67-3133-9238-8D45E9F812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CCB6D-DABD-754A-8426-905EF76E08FB}" type="datetimeFigureOut">
              <a:rPr lang="en-US" smtClean="0"/>
              <a:t>10/17/22</a:t>
            </a:fld>
            <a:endParaRPr lang="en-US"/>
          </a:p>
        </p:txBody>
      </p:sp>
      <p:sp>
        <p:nvSpPr>
          <p:cNvPr id="5" name="Footer Placeholder 4">
            <a:extLst>
              <a:ext uri="{FF2B5EF4-FFF2-40B4-BE49-F238E27FC236}">
                <a16:creationId xmlns:a16="http://schemas.microsoft.com/office/drawing/2014/main" id="{86CEF80A-7254-2D67-59AC-FAAF77ED43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D70E55-1FF7-27E7-1FE4-B9F7F83989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DF645-D866-8748-B450-53C9FCD6D03E}" type="slidenum">
              <a:rPr lang="en-US" smtClean="0"/>
              <a:t>‹#›</a:t>
            </a:fld>
            <a:endParaRPr lang="en-US"/>
          </a:p>
        </p:txBody>
      </p:sp>
    </p:spTree>
    <p:extLst>
      <p:ext uri="{BB962C8B-B14F-4D97-AF65-F5344CB8AC3E}">
        <p14:creationId xmlns:p14="http://schemas.microsoft.com/office/powerpoint/2010/main" val="3582791593"/>
      </p:ext>
    </p:extLst>
  </p:cSld>
  <p:clrMap bg1="lt1" tx1="dk1" bg2="lt2" tx2="dk2" accent1="accent1" accent2="accent2" accent3="accent3" accent4="accent4" accent5="accent5" accent6="accent6" hlink="hlink" folHlink="folHlink"/>
  <p:sldLayoutIdLst>
    <p:sldLayoutId id="2147483664" r:id="rId1"/>
    <p:sldLayoutId id="2147483667" r:id="rId2"/>
    <p:sldLayoutId id="2147483669" r:id="rId3"/>
    <p:sldLayoutId id="2147483671"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1.xml"/><Relationship Id="rId5" Type="http://schemas.openxmlformats.org/officeDocument/2006/relationships/hyperlink" Target="https://www.cdc.gov/hepatitis/policy/npr/2022/index.htm" TargetMode="Externa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hyperlink" Target="https://www.cdc.gov/hepatitis/policy/npr/2022/index.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B3179CD-C93E-2819-EE9F-102C4DCB3D3A}"/>
              </a:ext>
            </a:extLst>
          </p:cNvPr>
          <p:cNvSpPr>
            <a:spLocks noGrp="1"/>
          </p:cNvSpPr>
          <p:nvPr>
            <p:ph type="title"/>
          </p:nvPr>
        </p:nvSpPr>
        <p:spPr/>
        <p:txBody>
          <a:bodyPr>
            <a:noAutofit/>
          </a:bodyPr>
          <a:lstStyle/>
          <a:p>
            <a:r>
              <a:rPr lang="en-US" b="0"/>
              <a:t>Part 1 of 2</a:t>
            </a:r>
            <a:br>
              <a:rPr lang="en-US" sz="2000"/>
            </a:br>
            <a:r>
              <a:rPr lang="en-US" sz="2000" b="1" i="0">
                <a:effectLst/>
                <a:latin typeface="+mn-lt"/>
              </a:rPr>
              <a:t>Reduce reported rate of new hepatitis C virus infections among persons who inject drugs by 25% or more</a:t>
            </a:r>
            <a:r>
              <a:rPr lang="en-US" sz="2000" b="0"/>
              <a:t>							</a:t>
            </a:r>
          </a:p>
        </p:txBody>
      </p:sp>
      <p:pic>
        <p:nvPicPr>
          <p:cNvPr id="16" name="Picture 15">
            <a:extLst>
              <a:ext uri="{FF2B5EF4-FFF2-40B4-BE49-F238E27FC236}">
                <a16:creationId xmlns:a16="http://schemas.microsoft.com/office/drawing/2014/main" id="{FB386D1B-7935-CB56-BD4F-E9706BC7FE5D}"/>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719" y="1325919"/>
            <a:ext cx="489857" cy="489857"/>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a:extLst>
              <a:ext uri="{FF2B5EF4-FFF2-40B4-BE49-F238E27FC236}">
                <a16:creationId xmlns:a16="http://schemas.microsoft.com/office/drawing/2014/main" id="{2994C6D7-8828-2400-55B3-86B4872741B3}"/>
              </a:ext>
            </a:extLst>
          </p:cNvPr>
          <p:cNvSpPr txBox="1"/>
          <p:nvPr/>
        </p:nvSpPr>
        <p:spPr>
          <a:xfrm>
            <a:off x="936174" y="1316549"/>
            <a:ext cx="4685250" cy="338554"/>
          </a:xfrm>
          <a:prstGeom prst="rect">
            <a:avLst/>
          </a:prstGeom>
          <a:noFill/>
        </p:spPr>
        <p:txBody>
          <a:bodyPr wrap="square">
            <a:spAutoFit/>
          </a:bodyPr>
          <a:lstStyle/>
          <a:p>
            <a:pPr algn="l" fontAlgn="ctr"/>
            <a:r>
              <a:rPr lang="en-US" sz="1600" b="1" i="0" u="none" strike="noStrike">
                <a:solidFill>
                  <a:srgbClr val="000000"/>
                </a:solidFill>
                <a:effectLst/>
              </a:rPr>
              <a:t>National Progress Report 2025 Goal</a:t>
            </a:r>
          </a:p>
        </p:txBody>
      </p:sp>
      <p:sp>
        <p:nvSpPr>
          <p:cNvPr id="19" name="TextBox 18">
            <a:extLst>
              <a:ext uri="{FF2B5EF4-FFF2-40B4-BE49-F238E27FC236}">
                <a16:creationId xmlns:a16="http://schemas.microsoft.com/office/drawing/2014/main" id="{9339965E-65BF-D14E-E825-254814F1CEFA}"/>
              </a:ext>
            </a:extLst>
          </p:cNvPr>
          <p:cNvSpPr txBox="1"/>
          <p:nvPr/>
        </p:nvSpPr>
        <p:spPr>
          <a:xfrm>
            <a:off x="936174" y="1600297"/>
            <a:ext cx="9265639" cy="307777"/>
          </a:xfrm>
          <a:prstGeom prst="rect">
            <a:avLst/>
          </a:prstGeom>
          <a:noFill/>
        </p:spPr>
        <p:txBody>
          <a:bodyPr wrap="square">
            <a:spAutoFit/>
          </a:bodyPr>
          <a:lstStyle/>
          <a:p>
            <a:pPr algn="l" fontAlgn="ctr"/>
            <a:r>
              <a:rPr lang="en-US" sz="1400" b="1" i="0" u="none" strike="noStrike" dirty="0">
                <a:solidFill>
                  <a:srgbClr val="000000"/>
                </a:solidFill>
                <a:effectLst/>
              </a:rPr>
              <a:t>Status: </a:t>
            </a:r>
            <a:r>
              <a:rPr lang="en-US" sz="1400" b="0" i="0" u="none" strike="noStrike" dirty="0">
                <a:solidFill>
                  <a:srgbClr val="000000"/>
                </a:solidFill>
                <a:effectLst/>
              </a:rPr>
              <a:t>Annual target was not met and has not changed or moved </a:t>
            </a:r>
            <a:r>
              <a:rPr lang="en-US" sz="1400" b="1" i="1" u="none" strike="noStrike" dirty="0">
                <a:solidFill>
                  <a:srgbClr val="000000"/>
                </a:solidFill>
                <a:effectLst/>
              </a:rPr>
              <a:t>away</a:t>
            </a:r>
            <a:r>
              <a:rPr lang="en-US" sz="1400" b="0" i="0" u="none" strike="noStrike" dirty="0">
                <a:solidFill>
                  <a:srgbClr val="000000"/>
                </a:solidFill>
                <a:effectLst/>
              </a:rPr>
              <a:t> from annual target</a:t>
            </a:r>
          </a:p>
        </p:txBody>
      </p:sp>
      <p:graphicFrame>
        <p:nvGraphicFramePr>
          <p:cNvPr id="3" name="Chart 2" descr="The rate of new hepatitis C cases reported to CDC among persons aged 18–40 years has increased steadily each year since 2013 to 2.9 cases per 100,000 population in 2020, above the 2020 target rate of 2.0 per 100,000 population. Injection drug use is the most common risk reported for persons with new hepatitis C virus infection, and increases in hepatitis C incidence, particularly among persons aged 18–40 years, are temporally associated with increases in this risk factor (1).">
            <a:extLst>
              <a:ext uri="{FF2B5EF4-FFF2-40B4-BE49-F238E27FC236}">
                <a16:creationId xmlns:a16="http://schemas.microsoft.com/office/drawing/2014/main" id="{C4B9AEC8-06E9-60FC-63C5-D26F1DDA8EE7}"/>
              </a:ext>
            </a:extLst>
          </p:cNvPr>
          <p:cNvGraphicFramePr>
            <a:graphicFrameLocks/>
          </p:cNvGraphicFramePr>
          <p:nvPr>
            <p:extLst>
              <p:ext uri="{D42A27DB-BD31-4B8C-83A1-F6EECF244321}">
                <p14:modId xmlns:p14="http://schemas.microsoft.com/office/powerpoint/2010/main" val="233668591"/>
              </p:ext>
            </p:extLst>
          </p:nvPr>
        </p:nvGraphicFramePr>
        <p:xfrm>
          <a:off x="478973" y="2079171"/>
          <a:ext cx="11213018" cy="3648337"/>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 Placeholder 6">
            <a:extLst>
              <a:ext uri="{FF2B5EF4-FFF2-40B4-BE49-F238E27FC236}">
                <a16:creationId xmlns:a16="http://schemas.microsoft.com/office/drawing/2014/main" id="{8F8A53F4-8F6E-DB04-7A33-BF382090D39A}"/>
              </a:ext>
            </a:extLst>
          </p:cNvPr>
          <p:cNvSpPr>
            <a:spLocks noGrp="1"/>
          </p:cNvSpPr>
          <p:nvPr>
            <p:ph type="body" sz="quarter" idx="11"/>
          </p:nvPr>
        </p:nvSpPr>
        <p:spPr/>
        <p:txBody>
          <a:bodyPr/>
          <a:lstStyle/>
          <a:p>
            <a:pPr algn="l"/>
            <a:r>
              <a:rPr lang="en-US" sz="800" b="0" i="0" dirty="0">
                <a:solidFill>
                  <a:srgbClr val="000000"/>
                </a:solidFill>
                <a:effectLst/>
              </a:rPr>
              <a:t>* Rate per 100,000 population.</a:t>
            </a:r>
            <a:br>
              <a:rPr lang="en-US" sz="800" dirty="0"/>
            </a:br>
            <a:endParaRPr lang="en-US" sz="800" dirty="0"/>
          </a:p>
          <a:p>
            <a:pPr algn="l"/>
            <a:r>
              <a:rPr lang="en-US" sz="800" b="0" i="0" dirty="0">
                <a:solidFill>
                  <a:srgbClr val="000000"/>
                </a:solidFill>
                <a:effectLst/>
              </a:rPr>
              <a:t>† Persons aged 18–40 years were used as a proxy for persons who inject drugs.</a:t>
            </a:r>
            <a:endParaRPr lang="en-US" sz="800" dirty="0"/>
          </a:p>
        </p:txBody>
      </p:sp>
      <p:sp>
        <p:nvSpPr>
          <p:cNvPr id="2" name="TextBox 1">
            <a:extLst>
              <a:ext uri="{FF2B5EF4-FFF2-40B4-BE49-F238E27FC236}">
                <a16:creationId xmlns:a16="http://schemas.microsoft.com/office/drawing/2014/main" id="{4D0B76B3-176F-2FE4-5852-0A619AD4D474}"/>
              </a:ext>
            </a:extLst>
          </p:cNvPr>
          <p:cNvSpPr txBox="1"/>
          <p:nvPr/>
        </p:nvSpPr>
        <p:spPr>
          <a:xfrm>
            <a:off x="6513812" y="5987185"/>
            <a:ext cx="4064465" cy="707886"/>
          </a:xfrm>
          <a:prstGeom prst="rect">
            <a:avLst/>
          </a:prstGeom>
          <a:noFill/>
        </p:spPr>
        <p:txBody>
          <a:bodyPr wrap="square" lIns="91440" tIns="45720" rIns="91440" bIns="45720" anchor="b">
            <a:spAutoFit/>
          </a:bodyPr>
          <a:lstStyle/>
          <a:p>
            <a:r>
              <a:rPr lang="en-US" sz="800"/>
              <a:t>Source: CDC, National Notifiable Diseases Surveillance System.</a:t>
            </a:r>
          </a:p>
          <a:p>
            <a:endParaRPr lang="en-US" sz="800"/>
          </a:p>
          <a:p>
            <a:r>
              <a:rPr lang="en-US" sz="800"/>
              <a:t>Centers for Disease Control and Prevention. Progress Toward Viral Hepatitis Elimination in the United States, 2022. Available at </a:t>
            </a:r>
            <a:r>
              <a:rPr lang="en-US" sz="800">
                <a:hlinkClick r:id="rId5"/>
              </a:rPr>
              <a:t>https://www.cdc.gov/hepatitis/policy/npr/2022/index.htm</a:t>
            </a:r>
            <a:r>
              <a:rPr lang="en-US" sz="800"/>
              <a:t>.  Published September 2022.</a:t>
            </a:r>
            <a:endParaRPr lang="en-US" sz="800">
              <a:cs typeface="Calibri"/>
            </a:endParaRPr>
          </a:p>
        </p:txBody>
      </p:sp>
    </p:spTree>
    <p:extLst>
      <p:ext uri="{BB962C8B-B14F-4D97-AF65-F5344CB8AC3E}">
        <p14:creationId xmlns:p14="http://schemas.microsoft.com/office/powerpoint/2010/main" val="2033172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4">
            <a:extLst>
              <a:ext uri="{FF2B5EF4-FFF2-40B4-BE49-F238E27FC236}">
                <a16:creationId xmlns:a16="http://schemas.microsoft.com/office/drawing/2014/main" id="{AE499558-B495-A9B5-D6A5-3CED3255F14B}"/>
              </a:ext>
            </a:extLst>
          </p:cNvPr>
          <p:cNvSpPr>
            <a:spLocks noGrp="1"/>
          </p:cNvSpPr>
          <p:nvPr>
            <p:ph type="title"/>
          </p:nvPr>
        </p:nvSpPr>
        <p:spPr/>
        <p:txBody>
          <a:bodyPr>
            <a:noAutofit/>
          </a:bodyPr>
          <a:lstStyle/>
          <a:p>
            <a:r>
              <a:rPr lang="en-US" b="0"/>
              <a:t>Part </a:t>
            </a:r>
            <a:r>
              <a:rPr lang="en-US"/>
              <a:t>2</a:t>
            </a:r>
            <a:r>
              <a:rPr lang="en-US" b="0"/>
              <a:t> of 2</a:t>
            </a:r>
            <a:br>
              <a:rPr lang="en-US" sz="2000"/>
            </a:br>
            <a:r>
              <a:rPr lang="en-US" sz="2000" b="1" i="0">
                <a:effectLst/>
                <a:latin typeface="+mn-lt"/>
              </a:rPr>
              <a:t>Reduce reported rate of new hepatitis C virus infections among persons who inject drugs by 25% or more</a:t>
            </a:r>
            <a:r>
              <a:rPr lang="en-US" sz="2000" b="0"/>
              <a:t>							</a:t>
            </a:r>
          </a:p>
        </p:txBody>
      </p:sp>
      <p:pic>
        <p:nvPicPr>
          <p:cNvPr id="16" name="Picture 15">
            <a:extLst>
              <a:ext uri="{FF2B5EF4-FFF2-40B4-BE49-F238E27FC236}">
                <a16:creationId xmlns:a16="http://schemas.microsoft.com/office/drawing/2014/main" id="{8D059E49-3DC2-558D-4153-DCC02B2D55B4}"/>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719" y="1325919"/>
            <a:ext cx="489857" cy="489857"/>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a:extLst>
              <a:ext uri="{FF2B5EF4-FFF2-40B4-BE49-F238E27FC236}">
                <a16:creationId xmlns:a16="http://schemas.microsoft.com/office/drawing/2014/main" id="{0955D616-62F9-B52F-C07D-1C881ADCB227}"/>
              </a:ext>
            </a:extLst>
          </p:cNvPr>
          <p:cNvSpPr txBox="1"/>
          <p:nvPr/>
        </p:nvSpPr>
        <p:spPr>
          <a:xfrm>
            <a:off x="936174" y="1316549"/>
            <a:ext cx="4685250" cy="338554"/>
          </a:xfrm>
          <a:prstGeom prst="rect">
            <a:avLst/>
          </a:prstGeom>
          <a:noFill/>
        </p:spPr>
        <p:txBody>
          <a:bodyPr wrap="square">
            <a:spAutoFit/>
          </a:bodyPr>
          <a:lstStyle/>
          <a:p>
            <a:pPr algn="l" fontAlgn="ctr"/>
            <a:r>
              <a:rPr lang="en-US" sz="1600" b="1" i="0" u="none" strike="noStrike">
                <a:solidFill>
                  <a:srgbClr val="000000"/>
                </a:solidFill>
                <a:effectLst/>
              </a:rPr>
              <a:t>National Progress Report 2025 Goal</a:t>
            </a:r>
          </a:p>
        </p:txBody>
      </p:sp>
      <p:sp>
        <p:nvSpPr>
          <p:cNvPr id="19" name="TextBox 18">
            <a:extLst>
              <a:ext uri="{FF2B5EF4-FFF2-40B4-BE49-F238E27FC236}">
                <a16:creationId xmlns:a16="http://schemas.microsoft.com/office/drawing/2014/main" id="{F9A8093C-AA0D-F2F6-76A0-02AE4B94002C}"/>
              </a:ext>
            </a:extLst>
          </p:cNvPr>
          <p:cNvSpPr txBox="1"/>
          <p:nvPr/>
        </p:nvSpPr>
        <p:spPr>
          <a:xfrm>
            <a:off x="936174" y="1600297"/>
            <a:ext cx="9265639" cy="307777"/>
          </a:xfrm>
          <a:prstGeom prst="rect">
            <a:avLst/>
          </a:prstGeom>
          <a:noFill/>
        </p:spPr>
        <p:txBody>
          <a:bodyPr wrap="square">
            <a:spAutoFit/>
          </a:bodyPr>
          <a:lstStyle/>
          <a:p>
            <a:pPr algn="l" fontAlgn="ctr"/>
            <a:r>
              <a:rPr lang="en-US" sz="1400" b="1" i="0" u="none" strike="noStrike" dirty="0">
                <a:solidFill>
                  <a:srgbClr val="000000"/>
                </a:solidFill>
                <a:effectLst/>
              </a:rPr>
              <a:t>Status: </a:t>
            </a:r>
            <a:r>
              <a:rPr lang="en-US" sz="1400" b="0" i="0" u="none" strike="noStrike" dirty="0">
                <a:solidFill>
                  <a:srgbClr val="000000"/>
                </a:solidFill>
                <a:effectLst/>
              </a:rPr>
              <a:t>Annual target was not met and has not changed or moved </a:t>
            </a:r>
            <a:r>
              <a:rPr lang="en-US" sz="1400" b="1" i="1" u="none" strike="noStrike" dirty="0">
                <a:solidFill>
                  <a:srgbClr val="000000"/>
                </a:solidFill>
                <a:effectLst/>
              </a:rPr>
              <a:t>away</a:t>
            </a:r>
            <a:r>
              <a:rPr lang="en-US" sz="1400" b="0" i="0" u="none" strike="noStrike" dirty="0">
                <a:solidFill>
                  <a:srgbClr val="000000"/>
                </a:solidFill>
                <a:effectLst/>
              </a:rPr>
              <a:t> from annual target</a:t>
            </a:r>
          </a:p>
        </p:txBody>
      </p:sp>
      <p:sp>
        <p:nvSpPr>
          <p:cNvPr id="12" name="TextBox 11">
            <a:extLst>
              <a:ext uri="{FF2B5EF4-FFF2-40B4-BE49-F238E27FC236}">
                <a16:creationId xmlns:a16="http://schemas.microsoft.com/office/drawing/2014/main" id="{E3A9C5F5-D380-BBD1-7952-4A19EA417371}"/>
              </a:ext>
            </a:extLst>
          </p:cNvPr>
          <p:cNvSpPr txBox="1"/>
          <p:nvPr/>
        </p:nvSpPr>
        <p:spPr>
          <a:xfrm>
            <a:off x="1584178" y="2144061"/>
            <a:ext cx="9001873" cy="584775"/>
          </a:xfrm>
          <a:prstGeom prst="rect">
            <a:avLst/>
          </a:prstGeom>
          <a:noFill/>
        </p:spPr>
        <p:txBody>
          <a:bodyPr wrap="square">
            <a:spAutoFit/>
          </a:bodyPr>
          <a:lstStyle/>
          <a:p>
            <a:pPr algn="ctr" rtl="0">
              <a:defRPr sz="1600" b="1" i="0" u="none" strike="noStrike" kern="1200" spc="0" baseline="0">
                <a:solidFill>
                  <a:srgbClr val="000000">
                    <a:lumMod val="65000"/>
                    <a:lumOff val="35000"/>
                  </a:srgbClr>
                </a:solidFill>
                <a:latin typeface="+mn-lt"/>
                <a:ea typeface="+mn-ea"/>
                <a:cs typeface="+mn-cs"/>
              </a:defRPr>
            </a:pPr>
            <a:r>
              <a:rPr lang="en-US" sz="1600" b="1" i="0" dirty="0">
                <a:solidFill>
                  <a:schemeClr val="tx1">
                    <a:lumMod val="65000"/>
                    <a:lumOff val="35000"/>
                  </a:schemeClr>
                </a:solidFill>
                <a:effectLst/>
              </a:rPr>
              <a:t>Incidence rate* of reported new hepatitis C cases among persons aged 18‒40 years† and annual targets for the United States by year</a:t>
            </a:r>
          </a:p>
        </p:txBody>
      </p:sp>
      <p:graphicFrame>
        <p:nvGraphicFramePr>
          <p:cNvPr id="2" name="Table 1">
            <a:extLst>
              <a:ext uri="{FF2B5EF4-FFF2-40B4-BE49-F238E27FC236}">
                <a16:creationId xmlns:a16="http://schemas.microsoft.com/office/drawing/2014/main" id="{F4208B15-A7C5-A3A7-0D1A-B2538C350D6F}"/>
              </a:ext>
            </a:extLst>
          </p:cNvPr>
          <p:cNvGraphicFramePr>
            <a:graphicFrameLocks noGrp="1"/>
          </p:cNvGraphicFramePr>
          <p:nvPr>
            <p:extLst>
              <p:ext uri="{D42A27DB-BD31-4B8C-83A1-F6EECF244321}">
                <p14:modId xmlns:p14="http://schemas.microsoft.com/office/powerpoint/2010/main" val="3800752690"/>
              </p:ext>
            </p:extLst>
          </p:nvPr>
        </p:nvGraphicFramePr>
        <p:xfrm>
          <a:off x="524947" y="2815822"/>
          <a:ext cx="11120328" cy="822960"/>
        </p:xfrm>
        <a:graphic>
          <a:graphicData uri="http://schemas.openxmlformats.org/drawingml/2006/table">
            <a:tbl>
              <a:tblPr firstRow="1" bandRow="1">
                <a:tableStyleId>{0E3FDE45-AF77-4B5C-9715-49D594BDF05E}</a:tableStyleId>
              </a:tblPr>
              <a:tblGrid>
                <a:gridCol w="926694">
                  <a:extLst>
                    <a:ext uri="{9D8B030D-6E8A-4147-A177-3AD203B41FA5}">
                      <a16:colId xmlns:a16="http://schemas.microsoft.com/office/drawing/2014/main" val="259690472"/>
                    </a:ext>
                  </a:extLst>
                </a:gridCol>
                <a:gridCol w="926694">
                  <a:extLst>
                    <a:ext uri="{9D8B030D-6E8A-4147-A177-3AD203B41FA5}">
                      <a16:colId xmlns:a16="http://schemas.microsoft.com/office/drawing/2014/main" val="426678286"/>
                    </a:ext>
                  </a:extLst>
                </a:gridCol>
                <a:gridCol w="926694">
                  <a:extLst>
                    <a:ext uri="{9D8B030D-6E8A-4147-A177-3AD203B41FA5}">
                      <a16:colId xmlns:a16="http://schemas.microsoft.com/office/drawing/2014/main" val="2667568629"/>
                    </a:ext>
                  </a:extLst>
                </a:gridCol>
                <a:gridCol w="926694">
                  <a:extLst>
                    <a:ext uri="{9D8B030D-6E8A-4147-A177-3AD203B41FA5}">
                      <a16:colId xmlns:a16="http://schemas.microsoft.com/office/drawing/2014/main" val="2720520555"/>
                    </a:ext>
                  </a:extLst>
                </a:gridCol>
                <a:gridCol w="926694">
                  <a:extLst>
                    <a:ext uri="{9D8B030D-6E8A-4147-A177-3AD203B41FA5}">
                      <a16:colId xmlns:a16="http://schemas.microsoft.com/office/drawing/2014/main" val="898994045"/>
                    </a:ext>
                  </a:extLst>
                </a:gridCol>
                <a:gridCol w="926694">
                  <a:extLst>
                    <a:ext uri="{9D8B030D-6E8A-4147-A177-3AD203B41FA5}">
                      <a16:colId xmlns:a16="http://schemas.microsoft.com/office/drawing/2014/main" val="915001170"/>
                    </a:ext>
                  </a:extLst>
                </a:gridCol>
                <a:gridCol w="926694">
                  <a:extLst>
                    <a:ext uri="{9D8B030D-6E8A-4147-A177-3AD203B41FA5}">
                      <a16:colId xmlns:a16="http://schemas.microsoft.com/office/drawing/2014/main" val="2531453528"/>
                    </a:ext>
                  </a:extLst>
                </a:gridCol>
                <a:gridCol w="926694">
                  <a:extLst>
                    <a:ext uri="{9D8B030D-6E8A-4147-A177-3AD203B41FA5}">
                      <a16:colId xmlns:a16="http://schemas.microsoft.com/office/drawing/2014/main" val="2878969775"/>
                    </a:ext>
                  </a:extLst>
                </a:gridCol>
                <a:gridCol w="926694">
                  <a:extLst>
                    <a:ext uri="{9D8B030D-6E8A-4147-A177-3AD203B41FA5}">
                      <a16:colId xmlns:a16="http://schemas.microsoft.com/office/drawing/2014/main" val="1885776081"/>
                    </a:ext>
                  </a:extLst>
                </a:gridCol>
                <a:gridCol w="926694">
                  <a:extLst>
                    <a:ext uri="{9D8B030D-6E8A-4147-A177-3AD203B41FA5}">
                      <a16:colId xmlns:a16="http://schemas.microsoft.com/office/drawing/2014/main" val="2522656109"/>
                    </a:ext>
                  </a:extLst>
                </a:gridCol>
                <a:gridCol w="926694">
                  <a:extLst>
                    <a:ext uri="{9D8B030D-6E8A-4147-A177-3AD203B41FA5}">
                      <a16:colId xmlns:a16="http://schemas.microsoft.com/office/drawing/2014/main" val="273246930"/>
                    </a:ext>
                  </a:extLst>
                </a:gridCol>
                <a:gridCol w="926694">
                  <a:extLst>
                    <a:ext uri="{9D8B030D-6E8A-4147-A177-3AD203B41FA5}">
                      <a16:colId xmlns:a16="http://schemas.microsoft.com/office/drawing/2014/main" val="643922625"/>
                    </a:ext>
                  </a:extLst>
                </a:gridCol>
              </a:tblGrid>
              <a:tr h="402336">
                <a:tc>
                  <a:txBody>
                    <a:bodyPr/>
                    <a:lstStyle/>
                    <a:p>
                      <a:pPr algn="l" fontAlgn="b"/>
                      <a:r>
                        <a:rPr lang="en-US" sz="1200" b="1" i="0" u="none" strike="noStrike">
                          <a:solidFill>
                            <a:schemeClr val="bg1"/>
                          </a:solidFill>
                          <a:effectLst/>
                          <a:latin typeface="Calibri" panose="020F0502020204030204" pitchFamily="34" charset="0"/>
                        </a:rPr>
                        <a:t> </a:t>
                      </a:r>
                    </a:p>
                  </a:txBody>
                  <a:tcPr marL="9525" marT="9525"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2013</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2014</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2015</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2016</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2017</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2018</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2019</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2020</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2021</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2022</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2023</a:t>
                      </a:r>
                    </a:p>
                  </a:txBody>
                  <a:tcPr marL="9525" marT="9525"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extLst>
                  <a:ext uri="{0D108BD9-81ED-4DB2-BD59-A6C34878D82A}">
                    <a16:rowId xmlns:a16="http://schemas.microsoft.com/office/drawing/2014/main" val="2756663725"/>
                  </a:ext>
                </a:extLst>
              </a:tr>
              <a:tr h="210312">
                <a:tc>
                  <a:txBody>
                    <a:bodyPr/>
                    <a:lstStyle/>
                    <a:p>
                      <a:pPr algn="l" fontAlgn="b"/>
                      <a:r>
                        <a:rPr lang="en-US" sz="1100" b="0" i="0" u="none" strike="noStrike">
                          <a:solidFill>
                            <a:srgbClr val="000000"/>
                          </a:solidFill>
                          <a:effectLst/>
                          <a:latin typeface="Calibri" panose="020F0502020204030204" pitchFamily="34" charset="0"/>
                        </a:rPr>
                        <a:t>Observed</a:t>
                      </a:r>
                    </a:p>
                  </a:txBody>
                  <a:tcPr marT="0" marB="0" anchor="b">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1.6</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1.8</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1.9</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2.2</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2.3</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2.6</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2.8</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2.9</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673643401"/>
                  </a:ext>
                </a:extLst>
              </a:tr>
              <a:tr h="210312">
                <a:tc>
                  <a:txBody>
                    <a:bodyPr/>
                    <a:lstStyle/>
                    <a:p>
                      <a:pPr algn="l" fontAlgn="b"/>
                      <a:r>
                        <a:rPr lang="en-US" sz="1100" b="0" i="0" u="none" strike="noStrike">
                          <a:solidFill>
                            <a:srgbClr val="000000"/>
                          </a:solidFill>
                          <a:effectLst/>
                          <a:latin typeface="Calibri" panose="020F0502020204030204" pitchFamily="34" charset="0"/>
                        </a:rPr>
                        <a:t>Targets</a:t>
                      </a:r>
                    </a:p>
                  </a:txBody>
                  <a:tcPr marT="0" marB="0" anchor="b">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2.3</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2.2</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2.1</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2.0</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1.9</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1.8</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1.7</a:t>
                      </a:r>
                    </a:p>
                  </a:txBody>
                  <a:tcPr marL="9525" marT="9525" marB="0" anchor="b">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528558374"/>
                  </a:ext>
                </a:extLst>
              </a:tr>
            </a:tbl>
          </a:graphicData>
        </a:graphic>
      </p:graphicFrame>
      <p:sp>
        <p:nvSpPr>
          <p:cNvPr id="4" name="Text Placeholder 3">
            <a:extLst>
              <a:ext uri="{FF2B5EF4-FFF2-40B4-BE49-F238E27FC236}">
                <a16:creationId xmlns:a16="http://schemas.microsoft.com/office/drawing/2014/main" id="{CF0BD382-0FA8-74D9-E4A0-8050621779A0}"/>
              </a:ext>
            </a:extLst>
          </p:cNvPr>
          <p:cNvSpPr>
            <a:spLocks noGrp="1"/>
          </p:cNvSpPr>
          <p:nvPr>
            <p:ph type="body" sz="quarter" idx="11"/>
          </p:nvPr>
        </p:nvSpPr>
        <p:spPr/>
        <p:txBody>
          <a:bodyPr/>
          <a:lstStyle/>
          <a:p>
            <a:pPr algn="l"/>
            <a:r>
              <a:rPr lang="en-US" sz="800" b="0" i="0" dirty="0">
                <a:solidFill>
                  <a:srgbClr val="000000"/>
                </a:solidFill>
                <a:effectLst/>
              </a:rPr>
              <a:t>* Rate per 100,000 population.</a:t>
            </a:r>
            <a:br>
              <a:rPr lang="en-US" sz="800" dirty="0"/>
            </a:br>
            <a:endParaRPr lang="en-US" sz="800" dirty="0"/>
          </a:p>
          <a:p>
            <a:pPr algn="l"/>
            <a:r>
              <a:rPr lang="en-US" sz="800" b="0" i="0" dirty="0">
                <a:solidFill>
                  <a:srgbClr val="000000"/>
                </a:solidFill>
                <a:effectLst/>
              </a:rPr>
              <a:t>† Persons aged 18–40 years were used as a proxy for persons who inject drugs.</a:t>
            </a:r>
            <a:endParaRPr lang="en-US" sz="800" dirty="0"/>
          </a:p>
        </p:txBody>
      </p:sp>
      <p:sp>
        <p:nvSpPr>
          <p:cNvPr id="14" name="TextBox 13">
            <a:extLst>
              <a:ext uri="{FF2B5EF4-FFF2-40B4-BE49-F238E27FC236}">
                <a16:creationId xmlns:a16="http://schemas.microsoft.com/office/drawing/2014/main" id="{E13D82AC-9163-936D-46D0-6338721DDBE2}"/>
              </a:ext>
            </a:extLst>
          </p:cNvPr>
          <p:cNvSpPr txBox="1"/>
          <p:nvPr/>
        </p:nvSpPr>
        <p:spPr>
          <a:xfrm>
            <a:off x="6513812" y="5987185"/>
            <a:ext cx="4064465" cy="707886"/>
          </a:xfrm>
          <a:prstGeom prst="rect">
            <a:avLst/>
          </a:prstGeom>
          <a:noFill/>
        </p:spPr>
        <p:txBody>
          <a:bodyPr wrap="square" lIns="91440" tIns="45720" rIns="91440" bIns="45720" anchor="b">
            <a:spAutoFit/>
          </a:bodyPr>
          <a:lstStyle/>
          <a:p>
            <a:r>
              <a:rPr lang="en-US" sz="800"/>
              <a:t>Source: CDC, National Notifiable Diseases Surveillance System.</a:t>
            </a:r>
          </a:p>
          <a:p>
            <a:endParaRPr lang="en-US" sz="800"/>
          </a:p>
          <a:p>
            <a:r>
              <a:rPr lang="en-US" sz="800"/>
              <a:t>Centers for Disease Control and Prevention. Progress Toward Viral Hepatitis Elimination in the United States, 2022. Available at </a:t>
            </a:r>
            <a:r>
              <a:rPr lang="en-US" sz="800">
                <a:hlinkClick r:id="rId4"/>
              </a:rPr>
              <a:t>https://www.cdc.gov/hepatitis/policy/npr/2022/index.htm</a:t>
            </a:r>
            <a:r>
              <a:rPr lang="en-US" sz="800"/>
              <a:t>.  Published September 2022.</a:t>
            </a:r>
            <a:endParaRPr lang="en-US" sz="800">
              <a:cs typeface="Calibri"/>
            </a:endParaRPr>
          </a:p>
        </p:txBody>
      </p:sp>
    </p:spTree>
    <p:extLst>
      <p:ext uri="{BB962C8B-B14F-4D97-AF65-F5344CB8AC3E}">
        <p14:creationId xmlns:p14="http://schemas.microsoft.com/office/powerpoint/2010/main" val="3819135588"/>
      </p:ext>
    </p:extLst>
  </p:cSld>
  <p:clrMapOvr>
    <a:masterClrMapping/>
  </p:clrMapOvr>
</p:sld>
</file>

<file path=ppt/theme/theme1.xml><?xml version="1.0" encoding="utf-8"?>
<a:theme xmlns:a="http://schemas.openxmlformats.org/drawingml/2006/main" name="Office Theme">
  <a:themeElements>
    <a:clrScheme name="Hep-All-v2">
      <a:dk1>
        <a:srgbClr val="000000"/>
      </a:dk1>
      <a:lt1>
        <a:srgbClr val="FFFFFF"/>
      </a:lt1>
      <a:dk2>
        <a:srgbClr val="FFFFFF"/>
      </a:dk2>
      <a:lt2>
        <a:srgbClr val="83BC49"/>
      </a:lt2>
      <a:accent1>
        <a:srgbClr val="28434E"/>
      </a:accent1>
      <a:accent2>
        <a:srgbClr val="26418F"/>
      </a:accent2>
      <a:accent3>
        <a:srgbClr val="004940"/>
      </a:accent3>
      <a:accent4>
        <a:srgbClr val="497D0C"/>
      </a:accent4>
      <a:accent5>
        <a:srgbClr val="92A6DD"/>
      </a:accent5>
      <a:accent6>
        <a:srgbClr val="4EBAAA"/>
      </a:accent6>
      <a:hlink>
        <a:srgbClr val="0F56DC"/>
      </a:hlink>
      <a:folHlink>
        <a:srgbClr val="3077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43a61471-335a-4812-b149-2392b70c09ae" xsi:nil="true"/>
    <lcf76f155ced4ddcb4097134ff3c332f xmlns="e6129190-2502-4b9b-a176-45f32946105d">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6A0E967F181BB4799F61530F57313A7" ma:contentTypeVersion="15" ma:contentTypeDescription="Create a new document." ma:contentTypeScope="" ma:versionID="ebb4b786c50db4e938002a6b96886c64">
  <xsd:schema xmlns:xsd="http://www.w3.org/2001/XMLSchema" xmlns:xs="http://www.w3.org/2001/XMLSchema" xmlns:p="http://schemas.microsoft.com/office/2006/metadata/properties" xmlns:ns2="e6129190-2502-4b9b-a176-45f32946105d" xmlns:ns3="43a61471-335a-4812-b149-2392b70c09ae" targetNamespace="http://schemas.microsoft.com/office/2006/metadata/properties" ma:root="true" ma:fieldsID="10f67f884fe6e0e42b0e6e56111affd8" ns2:_="" ns3:_="">
    <xsd:import namespace="e6129190-2502-4b9b-a176-45f32946105d"/>
    <xsd:import namespace="43a61471-335a-4812-b149-2392b70c09a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129190-2502-4b9b-a176-45f3294610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3a7d435f-bc0a-452e-b7b2-4cb57826a068"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3a61471-335a-4812-b149-2392b70c09ae"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0b61f6f9-9dac-4657-a88a-c3c23afc2975}" ma:internalName="TaxCatchAll" ma:showField="CatchAllData" ma:web="43a61471-335a-4812-b149-2392b70c09a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E9434D5-4D44-4090-9F30-B85933BA4D4D}">
  <ds:schemaRefs>
    <ds:schemaRef ds:uri="http://purl.org/dc/dcmitype/"/>
    <ds:schemaRef ds:uri="http://www.w3.org/XML/1998/namespace"/>
    <ds:schemaRef ds:uri="a5db0dc4-de41-4547-9920-1aed1993f095"/>
    <ds:schemaRef ds:uri="http://purl.org/dc/elements/1.1/"/>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0bf74ea8-196f-4ed0-acda-4d1b8eb91222"/>
    <ds:schemaRef ds:uri="http://schemas.microsoft.com/office/2006/metadata/properties"/>
  </ds:schemaRefs>
</ds:datastoreItem>
</file>

<file path=customXml/itemProps2.xml><?xml version="1.0" encoding="utf-8"?>
<ds:datastoreItem xmlns:ds="http://schemas.openxmlformats.org/officeDocument/2006/customXml" ds:itemID="{1D90BE6B-FF24-4B48-9A25-E0CE9C86D9F2}"/>
</file>

<file path=customXml/itemProps3.xml><?xml version="1.0" encoding="utf-8"?>
<ds:datastoreItem xmlns:ds="http://schemas.openxmlformats.org/officeDocument/2006/customXml" ds:itemID="{B569B53A-F81D-42F9-86B6-31365665533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41</TotalTime>
  <Words>341</Words>
  <Application>Microsoft Macintosh PowerPoint</Application>
  <PresentationFormat>Widescreen</PresentationFormat>
  <Paragraphs>49</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Part 1 of 2 Reduce reported rate of new hepatitis C virus infections among persons who inject drugs by 25% or more       </vt:lpstr>
      <vt:lpstr>Part 2 of 2 Reduce reported rate of new hepatitis C virus infections among persons who inject drugs by 25% or more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Sporrong, Katari (NYC-RSD)</dc:creator>
  <cp:lastModifiedBy>Pachilis, Allison (NYC-RSD)</cp:lastModifiedBy>
  <cp:revision>7</cp:revision>
  <dcterms:created xsi:type="dcterms:W3CDTF">2022-08-02T19:32:21Z</dcterms:created>
  <dcterms:modified xsi:type="dcterms:W3CDTF">2022-10-17T14:34:31Z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0x01010016A0E967F181BB4799F61530F57313A7</vt:lpwstr>
  </property>
  <property fmtid="{D5CDD505-2E9C-101B-9397-08002B2CF9AE}" pid="3" name="MediaServiceImageTags">
    <vt:lpwstr/>
  </property>
</Properties>
</file>