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21" r:id="rId5"/>
    <p:sldId id="152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u="none" strike="noStrike" baseline="0">
                <a:solidFill>
                  <a:schemeClr val="tx1">
                    <a:lumMod val="65000"/>
                    <a:lumOff val="35000"/>
                  </a:schemeClr>
                </a:solidFill>
                <a:effectLst/>
              </a:rPr>
              <a:t>Incidence rate* of reported new hepatitis B cases among persons aged 18‒40 years† and annual targets for the United States by year</a:t>
            </a:r>
            <a:r>
              <a:rPr lang="en-US" sz="1600" b="0" i="0" u="none" strike="noStrike" baseline="0">
                <a:solidFill>
                  <a:schemeClr val="tx1">
                    <a:lumMod val="65000"/>
                    <a:lumOff val="35000"/>
                  </a:schemeClr>
                </a:solidFill>
              </a:rPr>
              <a:t> </a:t>
            </a:r>
            <a:endParaRPr lang="en-US" sz="1600">
              <a:solidFill>
                <a:schemeClr val="tx1">
                  <a:lumMod val="65000"/>
                  <a:lumOff val="35000"/>
                </a:schemeClr>
              </a:solidFill>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HepBRatePWID!$E$8</c:f>
              <c:strCache>
                <c:ptCount val="1"/>
                <c:pt idx="0">
                  <c:v>Observed</c:v>
                </c:pt>
              </c:strCache>
            </c:strRef>
          </c:tx>
          <c:spPr>
            <a:solidFill>
              <a:schemeClr val="accent3">
                <a:shade val="76000"/>
              </a:schemeClr>
            </a:solidFill>
            <a:ln>
              <a:noFill/>
            </a:ln>
            <a:effectLst/>
          </c:spPr>
          <c:invertIfNegative val="0"/>
          <c:cat>
            <c:numRef>
              <c:f>HepBRatePWID!$D$9:$D$19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HepBRatePWID!$E$9:$E$19</c:f>
              <c:numCache>
                <c:formatCode>#,##0.0</c:formatCode>
                <c:ptCount val="11"/>
                <c:pt idx="0">
                  <c:v>1.5</c:v>
                </c:pt>
                <c:pt idx="1">
                  <c:v>1.3</c:v>
                </c:pt>
                <c:pt idx="2">
                  <c:v>1.6</c:v>
                </c:pt>
                <c:pt idx="3">
                  <c:v>1.4</c:v>
                </c:pt>
                <c:pt idx="4">
                  <c:v>1.4</c:v>
                </c:pt>
                <c:pt idx="5">
                  <c:v>1.2</c:v>
                </c:pt>
                <c:pt idx="6">
                  <c:v>1.2</c:v>
                </c:pt>
                <c:pt idx="7">
                  <c:v>0.7</c:v>
                </c:pt>
              </c:numCache>
            </c:numRef>
          </c:val>
          <c:extLst>
            <c:ext xmlns:c16="http://schemas.microsoft.com/office/drawing/2014/chart" uri="{C3380CC4-5D6E-409C-BE32-E72D297353CC}">
              <c16:uniqueId val="{00000000-C77E-D442-84C2-3E5BC718E13E}"/>
            </c:ext>
          </c:extLst>
        </c:ser>
        <c:dLbls>
          <c:showLegendKey val="0"/>
          <c:showVal val="0"/>
          <c:showCatName val="0"/>
          <c:showSerName val="0"/>
          <c:showPercent val="0"/>
          <c:showBubbleSize val="0"/>
        </c:dLbls>
        <c:gapWidth val="150"/>
        <c:axId val="1617319328"/>
        <c:axId val="1617320976"/>
      </c:barChart>
      <c:lineChart>
        <c:grouping val="standard"/>
        <c:varyColors val="0"/>
        <c:ser>
          <c:idx val="1"/>
          <c:order val="1"/>
          <c:tx>
            <c:strRef>
              <c:f>HepBRatePWID!$F$8</c:f>
              <c:strCache>
                <c:ptCount val="1"/>
                <c:pt idx="0">
                  <c:v>Targets</c:v>
                </c:pt>
              </c:strCache>
            </c:strRef>
          </c:tx>
          <c:spPr>
            <a:ln w="28575" cap="rnd">
              <a:solidFill>
                <a:schemeClr val="accent3">
                  <a:tint val="77000"/>
                </a:schemeClr>
              </a:solidFill>
              <a:round/>
            </a:ln>
            <a:effectLst/>
          </c:spPr>
          <c:marker>
            <c:symbol val="none"/>
          </c:marker>
          <c:val>
            <c:numRef>
              <c:f>HepBRatePWID!$F$9:$F$19</c:f>
              <c:numCache>
                <c:formatCode>General</c:formatCode>
                <c:ptCount val="11"/>
                <c:pt idx="4" formatCode="0.0">
                  <c:v>1.4</c:v>
                </c:pt>
                <c:pt idx="5" formatCode="0.0">
                  <c:v>1.3333333333333333</c:v>
                </c:pt>
                <c:pt idx="6" formatCode="0.0">
                  <c:v>1.2666666666666666</c:v>
                </c:pt>
                <c:pt idx="7" formatCode="0.0">
                  <c:v>1.2</c:v>
                </c:pt>
                <c:pt idx="8" formatCode="0.0">
                  <c:v>1.1333333333333333</c:v>
                </c:pt>
                <c:pt idx="9" formatCode="0.0">
                  <c:v>1.0666666666666667</c:v>
                </c:pt>
                <c:pt idx="10" formatCode="0.0">
                  <c:v>1</c:v>
                </c:pt>
              </c:numCache>
            </c:numRef>
          </c:val>
          <c:smooth val="0"/>
          <c:extLst>
            <c:ext xmlns:c16="http://schemas.microsoft.com/office/drawing/2014/chart" uri="{C3380CC4-5D6E-409C-BE32-E72D297353CC}">
              <c16:uniqueId val="{00000001-C77E-D442-84C2-3E5BC718E13E}"/>
            </c:ext>
          </c:extLst>
        </c:ser>
        <c:dLbls>
          <c:showLegendKey val="0"/>
          <c:showVal val="0"/>
          <c:showCatName val="0"/>
          <c:showSerName val="0"/>
          <c:showPercent val="0"/>
          <c:showBubbleSize val="0"/>
        </c:dLbls>
        <c:marker val="1"/>
        <c:smooth val="0"/>
        <c:axId val="1617319328"/>
        <c:axId val="1617320976"/>
      </c:lineChart>
      <c:catAx>
        <c:axId val="1617319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17320976"/>
        <c:crosses val="autoZero"/>
        <c:auto val="1"/>
        <c:lblAlgn val="ctr"/>
        <c:lblOffset val="100"/>
        <c:noMultiLvlLbl val="0"/>
      </c:catAx>
      <c:valAx>
        <c:axId val="1617320976"/>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173193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638974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2953160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new hepatitis B virus infections among persons who inject drugs by </a:t>
            </a:r>
            <a:br>
              <a:rPr lang="en-US" sz="2000" b="1" i="0">
                <a:effectLst/>
                <a:latin typeface="+mn-lt"/>
              </a:rPr>
            </a:br>
            <a:r>
              <a:rPr lang="en-US" sz="2000" b="1" i="0">
                <a:effectLst/>
                <a:latin typeface="+mn-lt"/>
              </a:rPr>
              <a:t>25% or more</a:t>
            </a:r>
            <a:endParaRPr lang="en-US" sz="2000" b="1">
              <a:latin typeface="+mn-lt"/>
            </a:endParaRPr>
          </a:p>
        </p:txBody>
      </p:sp>
      <p:pic>
        <p:nvPicPr>
          <p:cNvPr id="14" name="Picture 13">
            <a:extLst>
              <a:ext uri="{FF2B5EF4-FFF2-40B4-BE49-F238E27FC236}">
                <a16:creationId xmlns:a16="http://schemas.microsoft.com/office/drawing/2014/main" id="{AB8E5D50-E988-9B3C-1101-F2ABA957268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EAD30E3C-F993-FCD9-4798-0A663973E39F}"/>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7" name="TextBox 16">
            <a:extLst>
              <a:ext uri="{FF2B5EF4-FFF2-40B4-BE49-F238E27FC236}">
                <a16:creationId xmlns:a16="http://schemas.microsoft.com/office/drawing/2014/main" id="{160843BE-4344-908E-4FB8-1052210DC673}"/>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graphicFrame>
        <p:nvGraphicFramePr>
          <p:cNvPr id="4" name="Chart 3" descr="The rate of new hepatitis B cases reported to CDC among persons aged 18–40 years decreased from 1.4 cases per 100,000 population in 2017 to 0.7 in 2020, below the target rate of 1.3 per 100,000 population. The abrupt decline may be attributable to major disruptions in access to medical care, testing, and routine viral hepatitis public health activities due to the COVID-19 pandemic; therefore, 2020 data should be interpreted with caution. Injection drug use is the most common risk reported for persons aged 18–40 years with new hepatitis B virus infections in the United States (1).">
            <a:extLst>
              <a:ext uri="{FF2B5EF4-FFF2-40B4-BE49-F238E27FC236}">
                <a16:creationId xmlns:a16="http://schemas.microsoft.com/office/drawing/2014/main" id="{D8E456B0-4732-26D1-23EC-592687CB1351}"/>
              </a:ext>
            </a:extLst>
          </p:cNvPr>
          <p:cNvGraphicFramePr>
            <a:graphicFrameLocks/>
          </p:cNvGraphicFramePr>
          <p:nvPr>
            <p:extLst>
              <p:ext uri="{D42A27DB-BD31-4B8C-83A1-F6EECF244321}">
                <p14:modId xmlns:p14="http://schemas.microsoft.com/office/powerpoint/2010/main" val="4062386694"/>
              </p:ext>
            </p:extLst>
          </p:nvPr>
        </p:nvGraphicFramePr>
        <p:xfrm>
          <a:off x="478974" y="2074096"/>
          <a:ext cx="11159748" cy="3499282"/>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 Placeholder 2">
            <a:extLst>
              <a:ext uri="{FF2B5EF4-FFF2-40B4-BE49-F238E27FC236}">
                <a16:creationId xmlns:a16="http://schemas.microsoft.com/office/drawing/2014/main" id="{57BADD17-1A7A-03D4-BABB-1EC6ED8DCFAC}"/>
              </a:ext>
            </a:extLst>
          </p:cNvPr>
          <p:cNvSpPr>
            <a:spLocks noGrp="1"/>
          </p:cNvSpPr>
          <p:nvPr>
            <p:ph type="body" sz="quarter" idx="11"/>
          </p:nvPr>
        </p:nvSpPr>
        <p:spPr/>
        <p:txBody>
          <a:bodyPr/>
          <a:lstStyle/>
          <a:p>
            <a:pPr algn="l"/>
            <a:r>
              <a:rPr lang="en-US" b="0" i="0" dirty="0">
                <a:solidFill>
                  <a:srgbClr val="000000"/>
                </a:solidFill>
                <a:effectLst/>
              </a:rPr>
              <a:t>* Rate per 100,000 population</a:t>
            </a:r>
          </a:p>
          <a:p>
            <a:pPr algn="l"/>
            <a:r>
              <a:rPr lang="en-US" b="0" i="0" dirty="0">
                <a:solidFill>
                  <a:srgbClr val="000000"/>
                </a:solidFill>
                <a:effectLst/>
              </a:rPr>
              <a:t>† Persons aged 18–40 years were used as a proxy for persons who inject drugs.</a:t>
            </a:r>
            <a:r>
              <a:rPr lang="en-US" dirty="0"/>
              <a:t>	</a:t>
            </a:r>
          </a:p>
        </p:txBody>
      </p:sp>
      <p:sp>
        <p:nvSpPr>
          <p:cNvPr id="11" name="TextBox 10">
            <a:extLst>
              <a:ext uri="{FF2B5EF4-FFF2-40B4-BE49-F238E27FC236}">
                <a16:creationId xmlns:a16="http://schemas.microsoft.com/office/drawing/2014/main" id="{7A09472C-1D92-F92D-396B-4BF99083BABA}"/>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82453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67DCEFE-370D-D22D-6468-79683B7F40DB}"/>
              </a:ext>
            </a:extLst>
          </p:cNvPr>
          <p:cNvSpPr>
            <a:spLocks noGrp="1"/>
          </p:cNvSpPr>
          <p:nvPr>
            <p:ph type="title"/>
          </p:nvPr>
        </p:nvSpPr>
        <p:spPr/>
        <p:txBody>
          <a:bodyPr>
            <a:noAutofit/>
          </a:bodyPr>
          <a:lstStyle/>
          <a:p>
            <a:r>
              <a:rPr lang="en-US" b="0"/>
              <a:t>Part 2 of 2</a:t>
            </a:r>
            <a:br>
              <a:rPr lang="en-US" sz="2000"/>
            </a:br>
            <a:r>
              <a:rPr lang="en-US" sz="2000" b="1" i="0">
                <a:effectLst/>
                <a:latin typeface="+mn-lt"/>
              </a:rPr>
              <a:t>Reduce reported rate of new hepatitis B virus infections among persons who inject drugs by </a:t>
            </a:r>
            <a:br>
              <a:rPr lang="en-US" sz="2000" b="1" i="0">
                <a:effectLst/>
                <a:latin typeface="+mn-lt"/>
              </a:rPr>
            </a:br>
            <a:r>
              <a:rPr lang="en-US" sz="2000" b="1" i="0">
                <a:effectLst/>
                <a:latin typeface="+mn-lt"/>
              </a:rPr>
              <a:t>25% or more</a:t>
            </a:r>
            <a:endParaRPr lang="en-US" sz="2000" b="1"/>
          </a:p>
        </p:txBody>
      </p:sp>
      <p:pic>
        <p:nvPicPr>
          <p:cNvPr id="11" name="Picture 10">
            <a:extLst>
              <a:ext uri="{FF2B5EF4-FFF2-40B4-BE49-F238E27FC236}">
                <a16:creationId xmlns:a16="http://schemas.microsoft.com/office/drawing/2014/main" id="{345089BA-DA81-1477-CC16-D80D32B83CD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99874D29-69E8-6F00-8C5C-F365EFFD8BA7}"/>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5" name="TextBox 14">
            <a:extLst>
              <a:ext uri="{FF2B5EF4-FFF2-40B4-BE49-F238E27FC236}">
                <a16:creationId xmlns:a16="http://schemas.microsoft.com/office/drawing/2014/main" id="{888318D9-1434-E5D5-9AEA-F0F663DA552C}"/>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sp>
        <p:nvSpPr>
          <p:cNvPr id="16" name="TextBox 15">
            <a:extLst>
              <a:ext uri="{FF2B5EF4-FFF2-40B4-BE49-F238E27FC236}">
                <a16:creationId xmlns:a16="http://schemas.microsoft.com/office/drawing/2014/main" id="{4BEF5081-A1AB-AD4A-8233-09FF9698194E}"/>
              </a:ext>
            </a:extLst>
          </p:cNvPr>
          <p:cNvSpPr txBox="1"/>
          <p:nvPr/>
        </p:nvSpPr>
        <p:spPr>
          <a:xfrm>
            <a:off x="1530852" y="2130050"/>
            <a:ext cx="9056244" cy="584775"/>
          </a:xfrm>
          <a:prstGeom prst="rect">
            <a:avLst/>
          </a:prstGeom>
          <a:noFill/>
        </p:spPr>
        <p:txBody>
          <a:bodyPr wrap="square">
            <a:spAutoFit/>
          </a:bodyPr>
          <a:lstStyle/>
          <a:p>
            <a:pPr algn="ctr" rtl="0">
              <a:defRPr sz="1600" b="0" i="0" u="none" strike="noStrike" kern="1200" spc="0" baseline="0">
                <a:solidFill>
                  <a:srgbClr val="000000">
                    <a:lumMod val="65000"/>
                    <a:lumOff val="35000"/>
                  </a:srgbClr>
                </a:solidFill>
                <a:latin typeface="+mn-lt"/>
                <a:ea typeface="+mn-ea"/>
                <a:cs typeface="+mn-cs"/>
              </a:defRPr>
            </a:pPr>
            <a:r>
              <a:rPr lang="en-US" sz="1600" b="1" dirty="0">
                <a:solidFill>
                  <a:schemeClr val="tx1">
                    <a:lumMod val="65000"/>
                    <a:lumOff val="35000"/>
                  </a:schemeClr>
                </a:solidFill>
              </a:rPr>
              <a:t>Incidence rate* of reported new hepatitis B cases among persons aged 18‒40 years† and annual targets for the United States by year</a:t>
            </a:r>
            <a:endParaRPr lang="en-US" sz="1600" dirty="0">
              <a:solidFill>
                <a:schemeClr val="tx1">
                  <a:lumMod val="65000"/>
                  <a:lumOff val="35000"/>
                </a:schemeClr>
              </a:solidFill>
            </a:endParaRP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3801259686"/>
              </p:ext>
            </p:extLst>
          </p:nvPr>
        </p:nvGraphicFramePr>
        <p:xfrm>
          <a:off x="535833" y="2751113"/>
          <a:ext cx="11120328" cy="822960"/>
        </p:xfrm>
        <a:graphic>
          <a:graphicData uri="http://schemas.openxmlformats.org/drawingml/2006/table">
            <a:tbl>
              <a:tblPr firstRow="1" bandRow="1">
                <a:tableStyleId>{C083E6E3-FA7D-4D7B-A595-EF9225AFEA82}</a:tableStyleId>
              </a:tblPr>
              <a:tblGrid>
                <a:gridCol w="1180233">
                  <a:extLst>
                    <a:ext uri="{9D8B030D-6E8A-4147-A177-3AD203B41FA5}">
                      <a16:colId xmlns:a16="http://schemas.microsoft.com/office/drawing/2014/main" val="259690472"/>
                    </a:ext>
                  </a:extLst>
                </a:gridCol>
                <a:gridCol w="673155">
                  <a:extLst>
                    <a:ext uri="{9D8B030D-6E8A-4147-A177-3AD203B41FA5}">
                      <a16:colId xmlns:a16="http://schemas.microsoft.com/office/drawing/2014/main" val="697627465"/>
                    </a:ext>
                  </a:extLst>
                </a:gridCol>
                <a:gridCol w="926694">
                  <a:extLst>
                    <a:ext uri="{9D8B030D-6E8A-4147-A177-3AD203B41FA5}">
                      <a16:colId xmlns:a16="http://schemas.microsoft.com/office/drawing/2014/main" val="1870345490"/>
                    </a:ext>
                  </a:extLst>
                </a:gridCol>
                <a:gridCol w="926694">
                  <a:extLst>
                    <a:ext uri="{9D8B030D-6E8A-4147-A177-3AD203B41FA5}">
                      <a16:colId xmlns:a16="http://schemas.microsoft.com/office/drawing/2014/main" val="3365550015"/>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dirty="0">
                          <a:solidFill>
                            <a:schemeClr val="bg1"/>
                          </a:solidFill>
                          <a:effectLst/>
                          <a:latin typeface="Calibri" panose="020F0502020204030204" pitchFamily="34" charset="0"/>
                        </a:rPr>
                        <a:t>2017</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1.5</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1.3</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1.6</a:t>
                      </a:r>
                    </a:p>
                  </a:txBody>
                  <a:tcPr marL="9525"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1.4</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1.4</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1.2</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1.2</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0.7</a:t>
                      </a: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a:noFill/>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Annual Target*</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1.4</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1.3</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1.3</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1.2</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1.0</a:t>
                      </a:r>
                    </a:p>
                  </a:txBody>
                  <a:tcPr marL="9525"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8558374"/>
                  </a:ext>
                </a:extLst>
              </a:tr>
            </a:tbl>
          </a:graphicData>
        </a:graphic>
      </p:graphicFrame>
      <p:sp>
        <p:nvSpPr>
          <p:cNvPr id="3" name="Text Placeholder 2">
            <a:extLst>
              <a:ext uri="{FF2B5EF4-FFF2-40B4-BE49-F238E27FC236}">
                <a16:creationId xmlns:a16="http://schemas.microsoft.com/office/drawing/2014/main" id="{A0269A9F-2866-61DF-9137-FD74622562D6}"/>
              </a:ext>
            </a:extLst>
          </p:cNvPr>
          <p:cNvSpPr>
            <a:spLocks noGrp="1"/>
          </p:cNvSpPr>
          <p:nvPr>
            <p:ph type="body" sz="quarter" idx="11"/>
          </p:nvPr>
        </p:nvSpPr>
        <p:spPr/>
        <p:txBody>
          <a:bodyPr/>
          <a:lstStyle/>
          <a:p>
            <a:pPr algn="l"/>
            <a:r>
              <a:rPr lang="en-US" b="0" i="0" dirty="0">
                <a:solidFill>
                  <a:srgbClr val="000000"/>
                </a:solidFill>
                <a:effectLst/>
              </a:rPr>
              <a:t>* Rate per 100,000 population</a:t>
            </a:r>
          </a:p>
          <a:p>
            <a:pPr algn="l"/>
            <a:r>
              <a:rPr lang="en-US" b="0" i="0" dirty="0">
                <a:solidFill>
                  <a:srgbClr val="000000"/>
                </a:solidFill>
                <a:effectLst/>
              </a:rPr>
              <a:t>† Persons aged 18–40 years were used as a proxy for persons who inject drugs.</a:t>
            </a:r>
            <a:r>
              <a:rPr lang="en-US" dirty="0"/>
              <a:t>	</a:t>
            </a:r>
          </a:p>
        </p:txBody>
      </p:sp>
      <p:sp>
        <p:nvSpPr>
          <p:cNvPr id="14" name="TextBox 13">
            <a:extLst>
              <a:ext uri="{FF2B5EF4-FFF2-40B4-BE49-F238E27FC236}">
                <a16:creationId xmlns:a16="http://schemas.microsoft.com/office/drawing/2014/main" id="{B8434633-3917-11E3-DA0C-DA4D9EDE2D0E}"/>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171443644"/>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2.xml><?xml version="1.0" encoding="utf-8"?>
<ds:datastoreItem xmlns:ds="http://schemas.openxmlformats.org/officeDocument/2006/customXml" ds:itemID="{A8A5DA50-79F5-46AE-97AB-3FB4C4FDBC91}"/>
</file>

<file path=customXml/itemProps3.xml><?xml version="1.0" encoding="utf-8"?>
<ds:datastoreItem xmlns:ds="http://schemas.openxmlformats.org/officeDocument/2006/customXml" ds:itemID="{B569B53A-F81D-42F9-86B6-313656655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TotalTime>
  <Words>311</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new hepatitis B virus infections among persons who inject drugs by  25% or more</vt:lpstr>
      <vt:lpstr>Part 2 of 2 Reduce reported rate of new hepatitis B virus infections among persons who inject drugs by  25% or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