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tt" ContentType="text/vtt"/>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808" r:id="rId4"/>
    <p:sldMasterId id="2147483831" r:id="rId5"/>
  </p:sldMasterIdLst>
  <p:notesMasterIdLst>
    <p:notesMasterId r:id="rId41"/>
  </p:notesMasterIdLst>
  <p:handoutMasterIdLst>
    <p:handoutMasterId r:id="rId42"/>
  </p:handoutMasterIdLst>
  <p:sldIdLst>
    <p:sldId id="349" r:id="rId6"/>
    <p:sldId id="469" r:id="rId7"/>
    <p:sldId id="449" r:id="rId8"/>
    <p:sldId id="411" r:id="rId9"/>
    <p:sldId id="428" r:id="rId10"/>
    <p:sldId id="430" r:id="rId11"/>
    <p:sldId id="414" r:id="rId12"/>
    <p:sldId id="450" r:id="rId13"/>
    <p:sldId id="448" r:id="rId14"/>
    <p:sldId id="452" r:id="rId15"/>
    <p:sldId id="446" r:id="rId16"/>
    <p:sldId id="447" r:id="rId17"/>
    <p:sldId id="476" r:id="rId18"/>
    <p:sldId id="417" r:id="rId19"/>
    <p:sldId id="470" r:id="rId20"/>
    <p:sldId id="455" r:id="rId21"/>
    <p:sldId id="453" r:id="rId22"/>
    <p:sldId id="456" r:id="rId23"/>
    <p:sldId id="439" r:id="rId24"/>
    <p:sldId id="441" r:id="rId25"/>
    <p:sldId id="440" r:id="rId26"/>
    <p:sldId id="461" r:id="rId27"/>
    <p:sldId id="485" r:id="rId28"/>
    <p:sldId id="335" r:id="rId29"/>
    <p:sldId id="478" r:id="rId30"/>
    <p:sldId id="458" r:id="rId31"/>
    <p:sldId id="480" r:id="rId32"/>
    <p:sldId id="479" r:id="rId33"/>
    <p:sldId id="486" r:id="rId34"/>
    <p:sldId id="483" r:id="rId35"/>
    <p:sldId id="459" r:id="rId36"/>
    <p:sldId id="477" r:id="rId37"/>
    <p:sldId id="487" r:id="rId38"/>
    <p:sldId id="444" r:id="rId39"/>
    <p:sldId id="445" r:id="rId40"/>
  </p:sldIdLst>
  <p:sldSz cx="9144000" cy="5143500" type="screen16x9"/>
  <p:notesSz cx="7010400" cy="9296400"/>
  <p:embeddedFontLst>
    <p:embeddedFont>
      <p:font typeface="Calibri" panose="020F0502020204030204" pitchFamily="34" charset="0"/>
      <p:regular r:id="rId43"/>
      <p:bold r:id="rId44"/>
      <p:italic r:id="rId45"/>
      <p:boldItalic r:id="rId46"/>
    </p:embeddedFont>
    <p:embeddedFont>
      <p:font typeface="Myriad Web Pro" panose="020B0604020202020204" charset="0"/>
      <p:regular r:id="rId47"/>
      <p:bold r:id="rId48"/>
      <p:italic r:id="rId49"/>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521415D9-36F7-43E2-AB2F-B90AF26B5E84}">
      <p14:sectionLst xmlns:p14="http://schemas.microsoft.com/office/powerpoint/2010/main">
        <p14:section name="Presenters" id="{1F3BFB55-6B5B-4FD7-B377-0CC85D567061}">
          <p14:sldIdLst>
            <p14:sldId id="349"/>
            <p14:sldId id="469"/>
            <p14:sldId id="449"/>
            <p14:sldId id="411"/>
            <p14:sldId id="428"/>
            <p14:sldId id="430"/>
            <p14:sldId id="414"/>
            <p14:sldId id="450"/>
            <p14:sldId id="448"/>
            <p14:sldId id="452"/>
            <p14:sldId id="446"/>
            <p14:sldId id="447"/>
            <p14:sldId id="476"/>
            <p14:sldId id="417"/>
            <p14:sldId id="470"/>
            <p14:sldId id="455"/>
            <p14:sldId id="453"/>
            <p14:sldId id="456"/>
            <p14:sldId id="439"/>
            <p14:sldId id="441"/>
            <p14:sldId id="440"/>
            <p14:sldId id="461"/>
            <p14:sldId id="485"/>
            <p14:sldId id="335"/>
            <p14:sldId id="478"/>
            <p14:sldId id="458"/>
            <p14:sldId id="480"/>
            <p14:sldId id="479"/>
            <p14:sldId id="486"/>
            <p14:sldId id="483"/>
            <p14:sldId id="459"/>
            <p14:sldId id="477"/>
            <p14:sldId id="487"/>
            <p14:sldId id="444"/>
            <p14:sldId id="445"/>
          </p14:sldIdLst>
        </p14:section>
        <p14:section name="Archive" id="{26F54062-2FD9-4538-A09D-5BE42BB68E5C}">
          <p14:sldIdLst/>
        </p14:section>
      </p14:sectionLst>
    </p:ext>
    <p:ext uri="{EFAFB233-063F-42B5-8137-9DF3F51BA10A}">
      <p15:sldGuideLst xmlns:p15="http://schemas.microsoft.com/office/powerpoint/2012/main">
        <p15:guide id="1" orient="horz" pos="1644"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ones, Madeline (CDC/DDNID/NCEH/DEHSP)" initials="JM(" lastIdx="67" clrIdx="7">
    <p:extLst>
      <p:ext uri="{19B8F6BF-5375-455C-9EA6-DF929625EA0E}">
        <p15:presenceInfo xmlns:p15="http://schemas.microsoft.com/office/powerpoint/2012/main" userId="S::qko4@cdc.gov::59f84707-92a4-478a-9538-d638149d42d5" providerId="AD"/>
      </p:ext>
    </p:extLst>
  </p:cmAuthor>
  <p:cmAuthor id="1" name="Mary Beth Hance" initials="MBH" lastIdx="1" clrIdx="4">
    <p:extLst>
      <p:ext uri="{19B8F6BF-5375-455C-9EA6-DF929625EA0E}">
        <p15:presenceInfo xmlns:p15="http://schemas.microsoft.com/office/powerpoint/2012/main" userId="S-1-5-21-4095628063-3556742122-3606576086-8293" providerId="AD"/>
      </p:ext>
    </p:extLst>
  </p:cmAuthor>
  <p:cmAuthor id="8" name="Omisore, Shannon L. (CDC/DDNID/NCEH/DEHSP)" initials="O(" lastIdx="4" clrIdx="8">
    <p:extLst>
      <p:ext uri="{19B8F6BF-5375-455C-9EA6-DF929625EA0E}">
        <p15:presenceInfo xmlns:p15="http://schemas.microsoft.com/office/powerpoint/2012/main" userId="S::hyl5@cdc.gov::5921db0e-f2c8-4d85-a0b1-d2d075371b42" providerId="AD"/>
      </p:ext>
    </p:extLst>
  </p:cmAuthor>
  <p:cmAuthor id="2" name="Office of Science " initials=":) " lastIdx="8" clrIdx="1">
    <p:extLst>
      <p:ext uri="{19B8F6BF-5375-455C-9EA6-DF929625EA0E}">
        <p15:presenceInfo xmlns:p15="http://schemas.microsoft.com/office/powerpoint/2012/main" userId="Office of Science " providerId="None"/>
      </p:ext>
    </p:extLst>
  </p:cmAuthor>
  <p:cmAuthor id="9" name="Ruckart, Perri (CDC/DDNID/NCEH/DEHSP)" initials="RP(" lastIdx="38" clrIdx="9">
    <p:extLst>
      <p:ext uri="{19B8F6BF-5375-455C-9EA6-DF929625EA0E}">
        <p15:presenceInfo xmlns:p15="http://schemas.microsoft.com/office/powerpoint/2012/main" userId="S::afp4@cdc.gov::98e024f2-4fed-487a-95af-8ee6420d6ca9" providerId="AD"/>
      </p:ext>
    </p:extLst>
  </p:cmAuthor>
  <p:cmAuthor id="3" name="jad4" initials="jad4" lastIdx="6" clrIdx="2">
    <p:extLst>
      <p:ext uri="{19B8F6BF-5375-455C-9EA6-DF929625EA0E}">
        <p15:presenceInfo xmlns:p15="http://schemas.microsoft.com/office/powerpoint/2012/main" userId="jad4" providerId="None"/>
      </p:ext>
    </p:extLst>
  </p:cmAuthor>
  <p:cmAuthor id="10" name="Allwood, Paul (CDC/DDNID/NCEH/DEHSP)" initials="AP(" lastIdx="21" clrIdx="10">
    <p:extLst>
      <p:ext uri="{19B8F6BF-5375-455C-9EA6-DF929625EA0E}">
        <p15:presenceInfo xmlns:p15="http://schemas.microsoft.com/office/powerpoint/2012/main" userId="S::iko1@cdc.gov::891b13a0-5b33-49b8-bf16-4998245aef80" providerId="AD"/>
      </p:ext>
    </p:extLst>
  </p:cmAuthor>
  <p:cmAuthor id="4" name="Buchanan, Sharunda D. (CDC/ONDIEH/NCEH)" initials="BSD(" lastIdx="8" clrIdx="3">
    <p:extLst>
      <p:ext uri="{19B8F6BF-5375-455C-9EA6-DF929625EA0E}">
        <p15:presenceInfo xmlns:p15="http://schemas.microsoft.com/office/powerpoint/2012/main" userId="S-1-5-21-1207783550-2075000910-922709458-173313" providerId="AD"/>
      </p:ext>
    </p:extLst>
  </p:cmAuthor>
  <p:cmAuthor id="11" name="Courtney, Joseph (CDC/DDNID/NCEH/DEHSP)" initials="CJ(" lastIdx="1" clrIdx="11">
    <p:extLst>
      <p:ext uri="{19B8F6BF-5375-455C-9EA6-DF929625EA0E}">
        <p15:presenceInfo xmlns:p15="http://schemas.microsoft.com/office/powerpoint/2012/main" userId="S::hzc2@cdc.gov::beed9ea7-be17-4d78-abe0-3ed7fb14df4c" providerId="AD"/>
      </p:ext>
    </p:extLst>
  </p:cmAuthor>
  <p:cmAuthor id="5" name="Ettinger, Adrienne (CDC/ONDIEH/NCEH)" initials="abe7" lastIdx="5" clrIdx="5">
    <p:extLst>
      <p:ext uri="{19B8F6BF-5375-455C-9EA6-DF929625EA0E}">
        <p15:presenceInfo xmlns:p15="http://schemas.microsoft.com/office/powerpoint/2012/main" userId="Ettinger, Adrienne (CDC/ONDIEH/NCEH)" providerId="None"/>
      </p:ext>
    </p:extLst>
  </p:cmAuthor>
  <p:cmAuthor id="12" name="Chew, Ginger L. (CDC/DDNID/NCEH/DEHSP)" initials="CGL(" lastIdx="6" clrIdx="12">
    <p:extLst>
      <p:ext uri="{19B8F6BF-5375-455C-9EA6-DF929625EA0E}">
        <p15:presenceInfo xmlns:p15="http://schemas.microsoft.com/office/powerpoint/2012/main" userId="S::GJC0@cdc.gov::7d81ca8a-0b31-4382-b446-2e37ed5a8409" providerId="AD"/>
      </p:ext>
    </p:extLst>
  </p:cmAuthor>
  <p:cmAuthor id="6" name="Wilder, Lynn (CDC/ONDIEH/NCEH)" initials="WL(" lastIdx="7" clrIdx="6">
    <p:extLst>
      <p:ext uri="{19B8F6BF-5375-455C-9EA6-DF929625EA0E}">
        <p15:presenceInfo xmlns:p15="http://schemas.microsoft.com/office/powerpoint/2012/main" userId="S-1-5-21-1207783550-2075000910-922709458-16917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AA"/>
    <a:srgbClr val="000000"/>
    <a:srgbClr val="075290"/>
    <a:srgbClr val="008265"/>
    <a:srgbClr val="76AE99"/>
    <a:srgbClr val="007D57"/>
    <a:srgbClr val="4E987A"/>
    <a:srgbClr val="EEB111"/>
    <a:srgbClr val="B0B579"/>
    <a:srgbClr val="76B8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09" autoAdjust="0"/>
    <p:restoredTop sz="77511" autoAdjust="0"/>
  </p:normalViewPr>
  <p:slideViewPr>
    <p:cSldViewPr snapToGrid="0">
      <p:cViewPr varScale="1">
        <p:scale>
          <a:sx n="83" d="100"/>
          <a:sy n="83" d="100"/>
        </p:scale>
        <p:origin x="1320" y="72"/>
      </p:cViewPr>
      <p:guideLst>
        <p:guide orient="horz" pos="1644"/>
        <p:guide pos="2880"/>
      </p:guideLst>
    </p:cSldViewPr>
  </p:slideViewPr>
  <p:outlineViewPr>
    <p:cViewPr>
      <p:scale>
        <a:sx n="33" d="100"/>
        <a:sy n="33" d="100"/>
      </p:scale>
      <p:origin x="0" y="-53948"/>
    </p:cViewPr>
  </p:outlineViewPr>
  <p:notesTextViewPr>
    <p:cViewPr>
      <p:scale>
        <a:sx n="100" d="100"/>
        <a:sy n="100" d="100"/>
      </p:scale>
      <p:origin x="0" y="0"/>
    </p:cViewPr>
  </p:notesTextViewPr>
  <p:sorterViewPr>
    <p:cViewPr>
      <p:scale>
        <a:sx n="150" d="100"/>
        <a:sy n="150" d="100"/>
      </p:scale>
      <p:origin x="0" y="-3426"/>
    </p:cViewPr>
  </p:sorterViewPr>
  <p:notesViewPr>
    <p:cSldViewPr snapToGrid="0" showGuides="1">
      <p:cViewPr varScale="1">
        <p:scale>
          <a:sx n="95" d="100"/>
          <a:sy n="95" d="100"/>
        </p:scale>
        <p:origin x="353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3.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2.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1.fntdata"/><Relationship Id="rId48" Type="http://schemas.openxmlformats.org/officeDocument/2006/relationships/font" Target="fonts/font6.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1862" b="1" i="0" u="none" strike="noStrike" baseline="0" dirty="0">
                <a:solidFill>
                  <a:srgbClr val="000000"/>
                </a:solidFill>
                <a:effectLst/>
              </a:rPr>
              <a:t>Geometric mean BLL for children ages 1-5 years and ages 6-11 years in the NHANES, 1976-2016, by survey cycle</a:t>
            </a:r>
            <a:endParaRPr lang="en-US" b="1" dirty="0">
              <a:solidFill>
                <a:srgbClr val="000000"/>
              </a:solidFill>
            </a:endParaRPr>
          </a:p>
        </c:rich>
      </c:tx>
      <c:layout>
        <c:manualLayout>
          <c:xMode val="edge"/>
          <c:yMode val="edge"/>
          <c:x val="8.8052126934588637E-2"/>
          <c:y val="3.193641284175733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639137970678605E-2"/>
          <c:y val="0.28434094811414229"/>
          <c:w val="0.87718054237684906"/>
          <c:h val="0.54416755602451505"/>
        </c:manualLayout>
      </c:layout>
      <c:lineChart>
        <c:grouping val="standard"/>
        <c:varyColors val="0"/>
        <c:ser>
          <c:idx val="0"/>
          <c:order val="0"/>
          <c:tx>
            <c:strRef>
              <c:f>Sheet1!$B$1</c:f>
              <c:strCache>
                <c:ptCount val="1"/>
                <c:pt idx="0">
                  <c:v>Ages 1-5 years</c:v>
                </c:pt>
              </c:strCache>
            </c:strRef>
          </c:tx>
          <c:spPr>
            <a:ln w="28575" cap="sq" cmpd="sng">
              <a:solidFill>
                <a:schemeClr val="tx1">
                  <a:lumMod val="75000"/>
                </a:schemeClr>
              </a:solidFill>
              <a:prstDash val="solid"/>
              <a:bevel/>
              <a:headEnd type="oval"/>
              <a:tailEnd type="diamond"/>
            </a:ln>
            <a:effectLst/>
          </c:spPr>
          <c:marker>
            <c:symbol val="square"/>
            <c:size val="5"/>
            <c:spPr>
              <a:solidFill>
                <a:schemeClr val="tx1">
                  <a:lumMod val="75000"/>
                </a:schemeClr>
              </a:solidFill>
              <a:ln w="9525">
                <a:solidFill>
                  <a:schemeClr val="accent1"/>
                </a:solidFill>
                <a:tailEnd type="diamond"/>
              </a:ln>
              <a:effectLst/>
            </c:spPr>
          </c:marker>
          <c:cat>
            <c:strRef>
              <c:f>Sheet1!$A$2:$A$8</c:f>
              <c:strCache>
                <c:ptCount val="7"/>
                <c:pt idx="0">
                  <c:v>1976-1980</c:v>
                </c:pt>
                <c:pt idx="1">
                  <c:v>1988-1991</c:v>
                </c:pt>
                <c:pt idx="2">
                  <c:v>1991-1994</c:v>
                </c:pt>
                <c:pt idx="3">
                  <c:v>1999-2002</c:v>
                </c:pt>
                <c:pt idx="4">
                  <c:v>2003-2006</c:v>
                </c:pt>
                <c:pt idx="5">
                  <c:v>2007-2010</c:v>
                </c:pt>
                <c:pt idx="6">
                  <c:v>2011-2016</c:v>
                </c:pt>
              </c:strCache>
            </c:strRef>
          </c:cat>
          <c:val>
            <c:numRef>
              <c:f>Sheet1!$B$2:$B$8</c:f>
              <c:numCache>
                <c:formatCode>General</c:formatCode>
                <c:ptCount val="7"/>
                <c:pt idx="0">
                  <c:v>15.2</c:v>
                </c:pt>
                <c:pt idx="1">
                  <c:v>3.6</c:v>
                </c:pt>
                <c:pt idx="2">
                  <c:v>2.7</c:v>
                </c:pt>
                <c:pt idx="3">
                  <c:v>1.9</c:v>
                </c:pt>
                <c:pt idx="4">
                  <c:v>1.6</c:v>
                </c:pt>
                <c:pt idx="5">
                  <c:v>1.3</c:v>
                </c:pt>
                <c:pt idx="6">
                  <c:v>0.9</c:v>
                </c:pt>
              </c:numCache>
            </c:numRef>
          </c:val>
          <c:smooth val="0"/>
          <c:extLst>
            <c:ext xmlns:c16="http://schemas.microsoft.com/office/drawing/2014/chart" uri="{C3380CC4-5D6E-409C-BE32-E72D297353CC}">
              <c16:uniqueId val="{00000000-0D69-40AB-845C-5FFADEF24F60}"/>
            </c:ext>
          </c:extLst>
        </c:ser>
        <c:ser>
          <c:idx val="1"/>
          <c:order val="1"/>
          <c:tx>
            <c:strRef>
              <c:f>Sheet1!$C$1</c:f>
              <c:strCache>
                <c:ptCount val="1"/>
                <c:pt idx="0">
                  <c:v>Ages 6-11 years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Sheet1!$A$2:$A$8</c:f>
              <c:strCache>
                <c:ptCount val="7"/>
                <c:pt idx="0">
                  <c:v>1976-1980</c:v>
                </c:pt>
                <c:pt idx="1">
                  <c:v>1988-1991</c:v>
                </c:pt>
                <c:pt idx="2">
                  <c:v>1991-1994</c:v>
                </c:pt>
                <c:pt idx="3">
                  <c:v>1999-2002</c:v>
                </c:pt>
                <c:pt idx="4">
                  <c:v>2003-2006</c:v>
                </c:pt>
                <c:pt idx="5">
                  <c:v>2007-2010</c:v>
                </c:pt>
                <c:pt idx="6">
                  <c:v>2011-2016</c:v>
                </c:pt>
              </c:strCache>
            </c:strRef>
          </c:cat>
          <c:val>
            <c:numRef>
              <c:f>Sheet1!$C$2:$C$8</c:f>
              <c:numCache>
                <c:formatCode>General</c:formatCode>
                <c:ptCount val="7"/>
                <c:pt idx="0">
                  <c:v>12.7</c:v>
                </c:pt>
                <c:pt idx="1">
                  <c:v>2.4</c:v>
                </c:pt>
                <c:pt idx="2">
                  <c:v>1.9</c:v>
                </c:pt>
                <c:pt idx="3">
                  <c:v>1.4</c:v>
                </c:pt>
                <c:pt idx="4">
                  <c:v>1.1000000000000001</c:v>
                </c:pt>
                <c:pt idx="5">
                  <c:v>0.9</c:v>
                </c:pt>
                <c:pt idx="6">
                  <c:v>0.6</c:v>
                </c:pt>
              </c:numCache>
            </c:numRef>
          </c:val>
          <c:smooth val="0"/>
          <c:extLst>
            <c:ext xmlns:c16="http://schemas.microsoft.com/office/drawing/2014/chart" uri="{C3380CC4-5D6E-409C-BE32-E72D297353CC}">
              <c16:uniqueId val="{00000001-0D69-40AB-845C-5FFADEF24F60}"/>
            </c:ext>
          </c:extLst>
        </c:ser>
        <c:dLbls>
          <c:showLegendKey val="0"/>
          <c:showVal val="0"/>
          <c:showCatName val="0"/>
          <c:showSerName val="0"/>
          <c:showPercent val="0"/>
          <c:showBubbleSize val="0"/>
        </c:dLbls>
        <c:marker val="1"/>
        <c:smooth val="0"/>
        <c:axId val="1739113231"/>
        <c:axId val="720669247"/>
      </c:lineChart>
      <c:catAx>
        <c:axId val="1739113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720669247"/>
        <c:crosses val="autoZero"/>
        <c:auto val="1"/>
        <c:lblAlgn val="ctr"/>
        <c:lblOffset val="100"/>
        <c:noMultiLvlLbl val="0"/>
      </c:catAx>
      <c:valAx>
        <c:axId val="720669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1739113231"/>
        <c:crosses val="autoZero"/>
        <c:crossBetween val="between"/>
      </c:valAx>
      <c:spPr>
        <a:noFill/>
        <a:ln>
          <a:noFill/>
        </a:ln>
        <a:effectLst/>
      </c:spPr>
    </c:plotArea>
    <c:legend>
      <c:legendPos val="b"/>
      <c:layout>
        <c:manualLayout>
          <c:xMode val="edge"/>
          <c:yMode val="edge"/>
          <c:x val="0.29414706410162889"/>
          <c:y val="0.95617167406149695"/>
          <c:w val="0.41170573311406677"/>
          <c:h val="4.382833560132085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0.40489</cdr:x>
      <cdr:y>0.88605</cdr:y>
    </cdr:from>
    <cdr:to>
      <cdr:x>0.59511</cdr:x>
      <cdr:y>0.96494</cdr:y>
    </cdr:to>
    <cdr:sp macro="" textlink="">
      <cdr:nvSpPr>
        <cdr:cNvPr id="2" name="TextBox 1">
          <a:extLst xmlns:a="http://schemas.openxmlformats.org/drawingml/2006/main">
            <a:ext uri="{FF2B5EF4-FFF2-40B4-BE49-F238E27FC236}">
              <a16:creationId xmlns:a16="http://schemas.microsoft.com/office/drawing/2014/main" id="{23950FDB-38CC-40B5-9455-305F91CD509C}"/>
            </a:ext>
          </a:extLst>
        </cdr:cNvPr>
        <cdr:cNvSpPr txBox="1"/>
      </cdr:nvSpPr>
      <cdr:spPr>
        <a:xfrm xmlns:a="http://schemas.openxmlformats.org/drawingml/2006/main">
          <a:off x="2919543" y="3523500"/>
          <a:ext cx="1371620" cy="313718"/>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400" b="1" dirty="0">
              <a:solidFill>
                <a:srgbClr val="000000"/>
              </a:solidFill>
              <a:latin typeface="Calibri" panose="020F0502020204030204" pitchFamily="34" charset="0"/>
            </a:rPr>
            <a:t>NHANES Cycles</a:t>
          </a:r>
        </a:p>
      </cdr:txBody>
    </cdr:sp>
  </cdr:relSizeAnchor>
  <cdr:relSizeAnchor xmlns:cdr="http://schemas.openxmlformats.org/drawingml/2006/chartDrawing">
    <cdr:from>
      <cdr:x>0</cdr:x>
      <cdr:y>0.14843</cdr:y>
    </cdr:from>
    <cdr:to>
      <cdr:x>0.03628</cdr:x>
      <cdr:y>0.85157</cdr:y>
    </cdr:to>
    <cdr:sp macro="" textlink="">
      <cdr:nvSpPr>
        <cdr:cNvPr id="4" name="TextBox 3">
          <a:extLst xmlns:a="http://schemas.openxmlformats.org/drawingml/2006/main">
            <a:ext uri="{FF2B5EF4-FFF2-40B4-BE49-F238E27FC236}">
              <a16:creationId xmlns:a16="http://schemas.microsoft.com/office/drawing/2014/main" id="{6990DDE2-EF19-4BB2-9C56-3329D7D3C092}"/>
            </a:ext>
          </a:extLst>
        </cdr:cNvPr>
        <cdr:cNvSpPr txBox="1"/>
      </cdr:nvSpPr>
      <cdr:spPr>
        <a:xfrm xmlns:a="http://schemas.openxmlformats.org/drawingml/2006/main" rot="16200000">
          <a:off x="-2207442" y="1819896"/>
          <a:ext cx="2743200"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rtl="0">
            <a:defRPr sz="1000" b="1" i="0" u="none" strike="noStrike" kern="1200" baseline="0">
              <a:ln>
                <a:noFill/>
              </a:ln>
              <a:solidFill>
                <a:srgbClr val="000000"/>
              </a:solidFill>
              <a:latin typeface="+mn-lt"/>
              <a:ea typeface="+mn-ea"/>
              <a:cs typeface="+mn-cs"/>
            </a:defRPr>
          </a:pPr>
          <a:r>
            <a:rPr lang="en-US" sz="1100" dirty="0"/>
            <a:t>Geometric</a:t>
          </a:r>
          <a:r>
            <a:rPr lang="en-US" sz="1100" baseline="0" dirty="0"/>
            <a:t> mean blood lead level (µg/dL)</a:t>
          </a:r>
          <a:endParaRPr lang="en-US" sz="1100" dirty="0"/>
        </a:p>
      </cdr:txBody>
    </cdr:sp>
  </cdr:relSizeAnchor>
  <cdr:relSizeAnchor xmlns:cdr="http://schemas.openxmlformats.org/drawingml/2006/chartDrawing">
    <cdr:from>
      <cdr:x>0.15686</cdr:x>
      <cdr:y>0.21557</cdr:y>
    </cdr:from>
    <cdr:to>
      <cdr:x>0.23892</cdr:x>
      <cdr:y>0.28263</cdr:y>
    </cdr:to>
    <cdr:sp macro="" textlink="">
      <cdr:nvSpPr>
        <cdr:cNvPr id="5" name="TextBox 4">
          <a:extLst xmlns:a="http://schemas.openxmlformats.org/drawingml/2006/main">
            <a:ext uri="{FF2B5EF4-FFF2-40B4-BE49-F238E27FC236}">
              <a16:creationId xmlns:a16="http://schemas.microsoft.com/office/drawing/2014/main" id="{EAC25E9A-204F-4C74-9FC8-11A08ABF8C61}"/>
            </a:ext>
          </a:extLst>
        </cdr:cNvPr>
        <cdr:cNvSpPr txBox="1"/>
      </cdr:nvSpPr>
      <cdr:spPr>
        <a:xfrm xmlns:a="http://schemas.openxmlformats.org/drawingml/2006/main">
          <a:off x="1131094" y="857250"/>
          <a:ext cx="591670" cy="26665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100" b="1" dirty="0">
              <a:solidFill>
                <a:srgbClr val="000000"/>
              </a:solidFill>
              <a:latin typeface="Calibri" panose="020F0502020204030204" pitchFamily="34" charset="0"/>
            </a:rPr>
            <a:t>15.2</a:t>
          </a:r>
        </a:p>
      </cdr:txBody>
    </cdr:sp>
  </cdr:relSizeAnchor>
  <cdr:relSizeAnchor xmlns:cdr="http://schemas.openxmlformats.org/drawingml/2006/chartDrawing">
    <cdr:from>
      <cdr:x>0.86634</cdr:x>
      <cdr:y>0.67442</cdr:y>
    </cdr:from>
    <cdr:to>
      <cdr:x>0.9484</cdr:x>
      <cdr:y>0.74147</cdr:y>
    </cdr:to>
    <cdr:sp macro="" textlink="">
      <cdr:nvSpPr>
        <cdr:cNvPr id="6" name="TextBox 1">
          <a:extLst xmlns:a="http://schemas.openxmlformats.org/drawingml/2006/main">
            <a:ext uri="{FF2B5EF4-FFF2-40B4-BE49-F238E27FC236}">
              <a16:creationId xmlns:a16="http://schemas.microsoft.com/office/drawing/2014/main" id="{C711067A-CD7C-4D7B-BC99-93815CF192D1}"/>
            </a:ext>
          </a:extLst>
        </cdr:cNvPr>
        <cdr:cNvSpPr txBox="1"/>
      </cdr:nvSpPr>
      <cdr:spPr>
        <a:xfrm xmlns:a="http://schemas.openxmlformats.org/drawingml/2006/main">
          <a:off x="6246954" y="2681926"/>
          <a:ext cx="591670" cy="26665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a:solidFill>
                <a:srgbClr val="000000"/>
              </a:solidFill>
              <a:latin typeface="Calibri" panose="020F0502020204030204" pitchFamily="34" charset="0"/>
            </a:rPr>
            <a:t>0.9</a:t>
          </a:r>
          <a:endParaRPr lang="en-US" sz="1100" b="1" dirty="0">
            <a:solidFill>
              <a:srgbClr val="000000"/>
            </a:solidFill>
            <a:latin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EABF0EAA-400F-47B8-B7D9-4888FA366BFB}" type="datetimeFigureOut">
              <a:rPr lang="en-US" smtClean="0"/>
              <a:t>8/3/2021</a:t>
            </a:fld>
            <a:endParaRPr lang="en-US" dirty="0"/>
          </a:p>
        </p:txBody>
      </p:sp>
      <p:sp>
        <p:nvSpPr>
          <p:cNvPr id="4" name="Footer Placeholder 3"/>
          <p:cNvSpPr>
            <a:spLocks noGrp="1"/>
          </p:cNvSpPr>
          <p:nvPr>
            <p:ph type="ftr" sz="quarter" idx="2"/>
          </p:nvPr>
        </p:nvSpPr>
        <p:spPr>
          <a:xfrm>
            <a:off x="0" y="8830659"/>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9"/>
            <a:ext cx="3038145" cy="465742"/>
          </a:xfrm>
          <a:prstGeom prst="rect">
            <a:avLst/>
          </a:prstGeom>
        </p:spPr>
        <p:txBody>
          <a:bodyPr vert="horz" lIns="88139" tIns="44070" rIns="88139" bIns="44070" rtlCol="0" anchor="b"/>
          <a:lstStyle>
            <a:lvl1pPr algn="r">
              <a:defRPr sz="1200"/>
            </a:lvl1pPr>
          </a:lstStyle>
          <a:p>
            <a:fld id="{CAE3E269-1545-437E-895D-2EFAAC280FE6}" type="slidenum">
              <a:rPr lang="en-US" smtClean="0"/>
              <a:t>‹#›</a:t>
            </a:fld>
            <a:endParaRPr lang="en-US" dirty="0"/>
          </a:p>
        </p:txBody>
      </p:sp>
    </p:spTree>
    <p:extLst>
      <p:ext uri="{BB962C8B-B14F-4D97-AF65-F5344CB8AC3E}">
        <p14:creationId xmlns:p14="http://schemas.microsoft.com/office/powerpoint/2010/main" val="28792342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038145" cy="464205"/>
          </a:xfrm>
          <a:prstGeom prst="rect">
            <a:avLst/>
          </a:prstGeom>
        </p:spPr>
        <p:txBody>
          <a:bodyPr vert="horz" lIns="88126" tIns="44064" rIns="88126" bIns="44064" rtlCol="0"/>
          <a:lstStyle>
            <a:lvl1pPr algn="l" eaLnBrk="1" fontAlgn="auto" hangingPunct="1">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0734" y="2"/>
            <a:ext cx="3038145" cy="464205"/>
          </a:xfrm>
          <a:prstGeom prst="rect">
            <a:avLst/>
          </a:prstGeom>
        </p:spPr>
        <p:txBody>
          <a:bodyPr vert="horz" lIns="88126" tIns="44064" rIns="88126" bIns="44064"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8/3/2021</a:t>
            </a:fld>
            <a:endParaRPr lang="en-US" dirty="0"/>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88126" tIns="44064" rIns="88126" bIns="44064" rtlCol="0" anchor="ctr"/>
          <a:lstStyle/>
          <a:p>
            <a:pPr lvl="0"/>
            <a:endParaRPr lang="en-US" noProof="0" dirty="0"/>
          </a:p>
        </p:txBody>
      </p:sp>
      <p:sp>
        <p:nvSpPr>
          <p:cNvPr id="5" name="Notes Placeholder 4"/>
          <p:cNvSpPr>
            <a:spLocks noGrp="1"/>
          </p:cNvSpPr>
          <p:nvPr>
            <p:ph type="body" sz="quarter" idx="3"/>
          </p:nvPr>
        </p:nvSpPr>
        <p:spPr>
          <a:xfrm>
            <a:off x="701347" y="4416100"/>
            <a:ext cx="5607711" cy="4182457"/>
          </a:xfrm>
          <a:prstGeom prst="rect">
            <a:avLst/>
          </a:prstGeom>
        </p:spPr>
        <p:txBody>
          <a:bodyPr vert="horz" lIns="88126" tIns="44064" rIns="88126" bIns="440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2" y="8830661"/>
            <a:ext cx="3038145" cy="464205"/>
          </a:xfrm>
          <a:prstGeom prst="rect">
            <a:avLst/>
          </a:prstGeom>
        </p:spPr>
        <p:txBody>
          <a:bodyPr vert="horz" lIns="88126" tIns="44064" rIns="88126" bIns="44064" rtlCol="0" anchor="b"/>
          <a:lstStyle>
            <a:lvl1pPr algn="l" eaLnBrk="1" fontAlgn="auto" hangingPunct="1">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0734" y="8830661"/>
            <a:ext cx="3038145" cy="464205"/>
          </a:xfrm>
          <a:prstGeom prst="rect">
            <a:avLst/>
          </a:prstGeom>
        </p:spPr>
        <p:txBody>
          <a:bodyPr vert="horz" lIns="88126" tIns="44064" rIns="88126" bIns="44064"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dirty="0"/>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a:t>
            </a:fld>
            <a:endParaRPr lang="en-US" dirty="0"/>
          </a:p>
        </p:txBody>
      </p:sp>
    </p:spTree>
    <p:extLst>
      <p:ext uri="{BB962C8B-B14F-4D97-AF65-F5344CB8AC3E}">
        <p14:creationId xmlns:p14="http://schemas.microsoft.com/office/powerpoint/2010/main" val="3195309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dirty="0"/>
          </a:p>
        </p:txBody>
      </p:sp>
    </p:spTree>
    <p:extLst>
      <p:ext uri="{BB962C8B-B14F-4D97-AF65-F5344CB8AC3E}">
        <p14:creationId xmlns:p14="http://schemas.microsoft.com/office/powerpoint/2010/main" val="551948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11</a:t>
            </a:fld>
            <a:endParaRPr lang="en-US" dirty="0"/>
          </a:p>
        </p:txBody>
      </p:sp>
    </p:spTree>
    <p:extLst>
      <p:ext uri="{BB962C8B-B14F-4D97-AF65-F5344CB8AC3E}">
        <p14:creationId xmlns:p14="http://schemas.microsoft.com/office/powerpoint/2010/main" val="322398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12</a:t>
            </a:fld>
            <a:endParaRPr lang="en-US" dirty="0"/>
          </a:p>
        </p:txBody>
      </p:sp>
    </p:spTree>
    <p:extLst>
      <p:ext uri="{BB962C8B-B14F-4D97-AF65-F5344CB8AC3E}">
        <p14:creationId xmlns:p14="http://schemas.microsoft.com/office/powerpoint/2010/main" val="2118984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13</a:t>
            </a:fld>
            <a:endParaRPr lang="en-US" dirty="0"/>
          </a:p>
        </p:txBody>
      </p:sp>
    </p:spTree>
    <p:extLst>
      <p:ext uri="{BB962C8B-B14F-4D97-AF65-F5344CB8AC3E}">
        <p14:creationId xmlns:p14="http://schemas.microsoft.com/office/powerpoint/2010/main" val="443681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14</a:t>
            </a:fld>
            <a:endParaRPr lang="en-US" dirty="0"/>
          </a:p>
        </p:txBody>
      </p:sp>
    </p:spTree>
    <p:extLst>
      <p:ext uri="{BB962C8B-B14F-4D97-AF65-F5344CB8AC3E}">
        <p14:creationId xmlns:p14="http://schemas.microsoft.com/office/powerpoint/2010/main" val="108645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15</a:t>
            </a:fld>
            <a:endParaRPr lang="en-US" dirty="0"/>
          </a:p>
        </p:txBody>
      </p:sp>
    </p:spTree>
    <p:extLst>
      <p:ext uri="{BB962C8B-B14F-4D97-AF65-F5344CB8AC3E}">
        <p14:creationId xmlns:p14="http://schemas.microsoft.com/office/powerpoint/2010/main" val="3246088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16</a:t>
            </a:fld>
            <a:endParaRPr lang="en-US" dirty="0"/>
          </a:p>
        </p:txBody>
      </p:sp>
    </p:spTree>
    <p:extLst>
      <p:ext uri="{BB962C8B-B14F-4D97-AF65-F5344CB8AC3E}">
        <p14:creationId xmlns:p14="http://schemas.microsoft.com/office/powerpoint/2010/main" val="3418574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17</a:t>
            </a:fld>
            <a:endParaRPr lang="en-US" dirty="0"/>
          </a:p>
        </p:txBody>
      </p:sp>
    </p:spTree>
    <p:extLst>
      <p:ext uri="{BB962C8B-B14F-4D97-AF65-F5344CB8AC3E}">
        <p14:creationId xmlns:p14="http://schemas.microsoft.com/office/powerpoint/2010/main" val="4003772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18</a:t>
            </a:fld>
            <a:endParaRPr lang="en-US" dirty="0"/>
          </a:p>
        </p:txBody>
      </p:sp>
    </p:spTree>
    <p:extLst>
      <p:ext uri="{BB962C8B-B14F-4D97-AF65-F5344CB8AC3E}">
        <p14:creationId xmlns:p14="http://schemas.microsoft.com/office/powerpoint/2010/main" val="33129850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19</a:t>
            </a:fld>
            <a:endParaRPr lang="en-US" dirty="0"/>
          </a:p>
        </p:txBody>
      </p:sp>
    </p:spTree>
    <p:extLst>
      <p:ext uri="{BB962C8B-B14F-4D97-AF65-F5344CB8AC3E}">
        <p14:creationId xmlns:p14="http://schemas.microsoft.com/office/powerpoint/2010/main" val="26376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a:t>
            </a:fld>
            <a:endParaRPr lang="en-US" dirty="0"/>
          </a:p>
        </p:txBody>
      </p:sp>
    </p:spTree>
    <p:extLst>
      <p:ext uri="{BB962C8B-B14F-4D97-AF65-F5344CB8AC3E}">
        <p14:creationId xmlns:p14="http://schemas.microsoft.com/office/powerpoint/2010/main" val="1989394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20</a:t>
            </a:fld>
            <a:endParaRPr lang="en-US" dirty="0"/>
          </a:p>
        </p:txBody>
      </p:sp>
    </p:spTree>
    <p:extLst>
      <p:ext uri="{BB962C8B-B14F-4D97-AF65-F5344CB8AC3E}">
        <p14:creationId xmlns:p14="http://schemas.microsoft.com/office/powerpoint/2010/main" val="2671983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21</a:t>
            </a:fld>
            <a:endParaRPr lang="en-US" dirty="0"/>
          </a:p>
        </p:txBody>
      </p:sp>
    </p:spTree>
    <p:extLst>
      <p:ext uri="{BB962C8B-B14F-4D97-AF65-F5344CB8AC3E}">
        <p14:creationId xmlns:p14="http://schemas.microsoft.com/office/powerpoint/2010/main" val="3371982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22</a:t>
            </a:fld>
            <a:endParaRPr lang="en-US" dirty="0"/>
          </a:p>
        </p:txBody>
      </p:sp>
    </p:spTree>
    <p:extLst>
      <p:ext uri="{BB962C8B-B14F-4D97-AF65-F5344CB8AC3E}">
        <p14:creationId xmlns:p14="http://schemas.microsoft.com/office/powerpoint/2010/main" val="2088483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a:xfrm>
            <a:off x="590844" y="4416102"/>
            <a:ext cx="5718216" cy="4182457"/>
          </a:xfrm>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defTabSz="914266">
              <a:defRPr/>
            </a:pPr>
            <a:fld id="{EB38CAEC-4554-485B-9189-C45C7447A404}" type="slidenum">
              <a:rPr lang="en-US">
                <a:solidFill>
                  <a:prstClr val="black"/>
                </a:solidFill>
                <a:latin typeface="Calibri"/>
              </a:rPr>
              <a:pPr defTabSz="914266">
                <a:defRPr/>
              </a:pPr>
              <a:t>23</a:t>
            </a:fld>
            <a:endParaRPr lang="en-US" dirty="0">
              <a:solidFill>
                <a:prstClr val="black"/>
              </a:solidFill>
              <a:latin typeface="Calibri"/>
            </a:endParaRPr>
          </a:p>
        </p:txBody>
      </p:sp>
    </p:spTree>
    <p:extLst>
      <p:ext uri="{BB962C8B-B14F-4D97-AF65-F5344CB8AC3E}">
        <p14:creationId xmlns:p14="http://schemas.microsoft.com/office/powerpoint/2010/main" val="1536191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9212" cy="3600450"/>
          </a:xfrm>
        </p:spPr>
      </p:sp>
      <p:sp>
        <p:nvSpPr>
          <p:cNvPr id="3" name="Notes Placeholder 2"/>
          <p:cNvSpPr>
            <a:spLocks noGrp="1"/>
          </p:cNvSpPr>
          <p:nvPr>
            <p:ph type="body" idx="1"/>
          </p:nvPr>
        </p:nvSpPr>
        <p:spPr/>
        <p:txBody>
          <a:bodyPr>
            <a:normAutofit/>
          </a:bodyPr>
          <a:lstStyle/>
          <a:p>
            <a:endParaRPr lang="en-US" b="0" dirty="0">
              <a:solidFill>
                <a:srgbClr val="005DAA"/>
              </a:solidFill>
            </a:endParaRPr>
          </a:p>
        </p:txBody>
      </p:sp>
      <p:sp>
        <p:nvSpPr>
          <p:cNvPr id="4" name="Slide Number Placeholder 3"/>
          <p:cNvSpPr>
            <a:spLocks noGrp="1"/>
          </p:cNvSpPr>
          <p:nvPr>
            <p:ph type="sldNum" sz="quarter" idx="10"/>
          </p:nvPr>
        </p:nvSpPr>
        <p:spPr/>
        <p:txBody>
          <a:bodyPr/>
          <a:lstStyle/>
          <a:p>
            <a:pPr>
              <a:defRPr/>
            </a:pPr>
            <a:fld id="{68B36D3B-353C-4A2C-9E9E-E5412DDB01C2}" type="slidenum">
              <a:rPr lang="en-US" altLang="en-US" smtClean="0"/>
              <a:pPr>
                <a:defRPr/>
              </a:pPr>
              <a:t>24</a:t>
            </a:fld>
            <a:endParaRPr lang="en-US" altLang="en-US" dirty="0"/>
          </a:p>
        </p:txBody>
      </p:sp>
    </p:spTree>
    <p:extLst>
      <p:ext uri="{BB962C8B-B14F-4D97-AF65-F5344CB8AC3E}">
        <p14:creationId xmlns:p14="http://schemas.microsoft.com/office/powerpoint/2010/main" val="1664483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25</a:t>
            </a:fld>
            <a:endParaRPr lang="en-US" dirty="0"/>
          </a:p>
        </p:txBody>
      </p:sp>
    </p:spTree>
    <p:extLst>
      <p:ext uri="{BB962C8B-B14F-4D97-AF65-F5344CB8AC3E}">
        <p14:creationId xmlns:p14="http://schemas.microsoft.com/office/powerpoint/2010/main" val="1031264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26</a:t>
            </a:fld>
            <a:endParaRPr lang="en-US" dirty="0"/>
          </a:p>
        </p:txBody>
      </p:sp>
    </p:spTree>
    <p:extLst>
      <p:ext uri="{BB962C8B-B14F-4D97-AF65-F5344CB8AC3E}">
        <p14:creationId xmlns:p14="http://schemas.microsoft.com/office/powerpoint/2010/main" val="2766979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27</a:t>
            </a:fld>
            <a:endParaRPr lang="en-US" dirty="0"/>
          </a:p>
        </p:txBody>
      </p:sp>
    </p:spTree>
    <p:extLst>
      <p:ext uri="{BB962C8B-B14F-4D97-AF65-F5344CB8AC3E}">
        <p14:creationId xmlns:p14="http://schemas.microsoft.com/office/powerpoint/2010/main" val="23010065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dirty="0"/>
          </a:p>
        </p:txBody>
      </p:sp>
    </p:spTree>
    <p:extLst>
      <p:ext uri="{BB962C8B-B14F-4D97-AF65-F5344CB8AC3E}">
        <p14:creationId xmlns:p14="http://schemas.microsoft.com/office/powerpoint/2010/main" val="11686673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29</a:t>
            </a:fld>
            <a:endParaRPr lang="en-US" dirty="0"/>
          </a:p>
        </p:txBody>
      </p:sp>
    </p:spTree>
    <p:extLst>
      <p:ext uri="{BB962C8B-B14F-4D97-AF65-F5344CB8AC3E}">
        <p14:creationId xmlns:p14="http://schemas.microsoft.com/office/powerpoint/2010/main" val="3018653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a:t>
            </a:fld>
            <a:endParaRPr lang="en-US" dirty="0"/>
          </a:p>
        </p:txBody>
      </p:sp>
    </p:spTree>
    <p:extLst>
      <p:ext uri="{BB962C8B-B14F-4D97-AF65-F5344CB8AC3E}">
        <p14:creationId xmlns:p14="http://schemas.microsoft.com/office/powerpoint/2010/main" val="24098130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30</a:t>
            </a:fld>
            <a:endParaRPr lang="en-US" dirty="0"/>
          </a:p>
        </p:txBody>
      </p:sp>
    </p:spTree>
    <p:extLst>
      <p:ext uri="{BB962C8B-B14F-4D97-AF65-F5344CB8AC3E}">
        <p14:creationId xmlns:p14="http://schemas.microsoft.com/office/powerpoint/2010/main" val="17296194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31</a:t>
            </a:fld>
            <a:endParaRPr lang="en-US" dirty="0"/>
          </a:p>
        </p:txBody>
      </p:sp>
    </p:spTree>
    <p:extLst>
      <p:ext uri="{BB962C8B-B14F-4D97-AF65-F5344CB8AC3E}">
        <p14:creationId xmlns:p14="http://schemas.microsoft.com/office/powerpoint/2010/main" val="149916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32</a:t>
            </a:fld>
            <a:endParaRPr lang="en-US" dirty="0"/>
          </a:p>
        </p:txBody>
      </p:sp>
    </p:spTree>
    <p:extLst>
      <p:ext uri="{BB962C8B-B14F-4D97-AF65-F5344CB8AC3E}">
        <p14:creationId xmlns:p14="http://schemas.microsoft.com/office/powerpoint/2010/main" val="1664709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33</a:t>
            </a:fld>
            <a:endParaRPr lang="en-US" dirty="0"/>
          </a:p>
        </p:txBody>
      </p:sp>
    </p:spTree>
    <p:extLst>
      <p:ext uri="{BB962C8B-B14F-4D97-AF65-F5344CB8AC3E}">
        <p14:creationId xmlns:p14="http://schemas.microsoft.com/office/powerpoint/2010/main" val="988140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34</a:t>
            </a:fld>
            <a:endParaRPr lang="en-US" dirty="0"/>
          </a:p>
        </p:txBody>
      </p:sp>
    </p:spTree>
    <p:extLst>
      <p:ext uri="{BB962C8B-B14F-4D97-AF65-F5344CB8AC3E}">
        <p14:creationId xmlns:p14="http://schemas.microsoft.com/office/powerpoint/2010/main" val="14702242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35</a:t>
            </a:fld>
            <a:endParaRPr lang="en-US" dirty="0"/>
          </a:p>
        </p:txBody>
      </p:sp>
    </p:spTree>
    <p:extLst>
      <p:ext uri="{BB962C8B-B14F-4D97-AF65-F5344CB8AC3E}">
        <p14:creationId xmlns:p14="http://schemas.microsoft.com/office/powerpoint/2010/main" val="3163147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4</a:t>
            </a:fld>
            <a:endParaRPr lang="en-US" dirty="0"/>
          </a:p>
        </p:txBody>
      </p:sp>
    </p:spTree>
    <p:extLst>
      <p:ext uri="{BB962C8B-B14F-4D97-AF65-F5344CB8AC3E}">
        <p14:creationId xmlns:p14="http://schemas.microsoft.com/office/powerpoint/2010/main" val="1601734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dirty="0"/>
          </a:p>
        </p:txBody>
      </p:sp>
    </p:spTree>
    <p:extLst>
      <p:ext uri="{BB962C8B-B14F-4D97-AF65-F5344CB8AC3E}">
        <p14:creationId xmlns:p14="http://schemas.microsoft.com/office/powerpoint/2010/main" val="161751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6</a:t>
            </a:fld>
            <a:endParaRPr lang="en-US" dirty="0"/>
          </a:p>
        </p:txBody>
      </p:sp>
    </p:spTree>
    <p:extLst>
      <p:ext uri="{BB962C8B-B14F-4D97-AF65-F5344CB8AC3E}">
        <p14:creationId xmlns:p14="http://schemas.microsoft.com/office/powerpoint/2010/main" val="3285691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endParaRPr lang="en-US" b="0" dirty="0"/>
          </a:p>
        </p:txBody>
      </p:sp>
      <p:sp>
        <p:nvSpPr>
          <p:cNvPr id="4" name="Slide Number Placeholder 3"/>
          <p:cNvSpPr>
            <a:spLocks noGrp="1"/>
          </p:cNvSpPr>
          <p:nvPr>
            <p:ph type="sldNum" sz="quarter" idx="10"/>
          </p:nvPr>
        </p:nvSpPr>
        <p:spPr/>
        <p:txBody>
          <a:bodyPr/>
          <a:lstStyle/>
          <a:p>
            <a:pPr>
              <a:defRPr/>
            </a:pPr>
            <a:fld id="{EB38CAEC-4554-485B-9189-C45C7447A404}" type="slidenum">
              <a:rPr lang="en-US" smtClean="0"/>
              <a:pPr>
                <a:defRPr/>
              </a:pPr>
              <a:t>7</a:t>
            </a:fld>
            <a:endParaRPr lang="en-US" dirty="0"/>
          </a:p>
        </p:txBody>
      </p:sp>
    </p:spTree>
    <p:extLst>
      <p:ext uri="{BB962C8B-B14F-4D97-AF65-F5344CB8AC3E}">
        <p14:creationId xmlns:p14="http://schemas.microsoft.com/office/powerpoint/2010/main" val="147174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dirty="0"/>
          </a:p>
        </p:txBody>
      </p:sp>
    </p:spTree>
    <p:extLst>
      <p:ext uri="{BB962C8B-B14F-4D97-AF65-F5344CB8AC3E}">
        <p14:creationId xmlns:p14="http://schemas.microsoft.com/office/powerpoint/2010/main" val="1708520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endParaRPr lang="en-US" b="0"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dirty="0"/>
          </a:p>
        </p:txBody>
      </p:sp>
    </p:spTree>
    <p:extLst>
      <p:ext uri="{BB962C8B-B14F-4D97-AF65-F5344CB8AC3E}">
        <p14:creationId xmlns:p14="http://schemas.microsoft.com/office/powerpoint/2010/main" val="18214599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NCEH-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005DAA"/>
                </a:solidFill>
                <a:effectLst/>
                <a:latin typeface="Calibri" pitchFamily="34" charset="0"/>
              </a:defRPr>
            </a:lvl1pPr>
          </a:lstStyle>
          <a:p>
            <a:endParaRPr lang="en-US" dirty="0"/>
          </a:p>
        </p:txBody>
      </p:sp>
      <p:sp>
        <p:nvSpPr>
          <p:cNvPr id="10"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005DA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3" name="Text Placeholder 8"/>
          <p:cNvSpPr>
            <a:spLocks noGrp="1"/>
          </p:cNvSpPr>
          <p:nvPr>
            <p:ph type="body" sz="quarter" idx="10"/>
          </p:nvPr>
        </p:nvSpPr>
        <p:spPr>
          <a:xfrm>
            <a:off x="3922776" y="2468880"/>
            <a:ext cx="5084064" cy="971550"/>
          </a:xfrm>
          <a:prstGeom prst="rect">
            <a:avLst/>
          </a:prstGeom>
        </p:spPr>
        <p:txBody>
          <a:bodyPr/>
          <a:lstStyle>
            <a:lvl1pPr marL="0" indent="0" algn="l">
              <a:lnSpc>
                <a:spcPct val="100000"/>
              </a:lnSpc>
              <a:buNone/>
              <a:defRPr sz="2000"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5" name="TextBox 4"/>
          <p:cNvSpPr txBox="1"/>
          <p:nvPr userDrawn="1"/>
        </p:nvSpPr>
        <p:spPr>
          <a:xfrm>
            <a:off x="243400" y="4431603"/>
            <a:ext cx="6550591" cy="584775"/>
          </a:xfrm>
          <a:prstGeom prst="rect">
            <a:avLst/>
          </a:prstGeom>
          <a:noFill/>
        </p:spPr>
        <p:txBody>
          <a:bodyPr wrap="square" rtlCol="0">
            <a:spAutoFit/>
          </a:bodyPr>
          <a:lstStyle/>
          <a:p>
            <a:r>
              <a:rPr lang="en-US" sz="1600" b="1" dirty="0">
                <a:solidFill>
                  <a:schemeClr val="bg2"/>
                </a:solidFill>
                <a:latin typeface="Calibri" panose="020F0502020204030204" pitchFamily="34" charset="0"/>
              </a:rPr>
              <a:t>National Center for Environmental Health</a:t>
            </a:r>
          </a:p>
          <a:p>
            <a:r>
              <a:rPr lang="en-US" sz="1600" b="1" dirty="0">
                <a:solidFill>
                  <a:schemeClr val="bg2"/>
                </a:solidFill>
                <a:latin typeface="Calibri" panose="020F0502020204030204" pitchFamily="34" charset="0"/>
              </a:rPr>
              <a:t>Agency</a:t>
            </a:r>
            <a:r>
              <a:rPr lang="en-US" sz="1600" b="1" baseline="0" dirty="0">
                <a:solidFill>
                  <a:schemeClr val="bg2"/>
                </a:solidFill>
                <a:latin typeface="Calibri" panose="020F0502020204030204" pitchFamily="34" charset="0"/>
              </a:rPr>
              <a:t> for Toxic Substances and Disease Registry</a:t>
            </a:r>
            <a:endParaRPr lang="en-US" sz="1600" b="1" dirty="0">
              <a:solidFill>
                <a:schemeClr val="bg2"/>
              </a:solidFill>
              <a:latin typeface="Calibri" panose="020F0502020204030204" pitchFamily="34" charset="0"/>
            </a:endParaRPr>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0591" r="34335"/>
          <a:stretch/>
        </p:blipFill>
        <p:spPr>
          <a:xfrm>
            <a:off x="0" y="192024"/>
            <a:ext cx="3024555" cy="4114800"/>
          </a:xfrm>
          <a:prstGeom prst="rect">
            <a:avLst/>
          </a:prstGeom>
        </p:spPr>
      </p:pic>
    </p:spTree>
    <p:extLst>
      <p:ext uri="{BB962C8B-B14F-4D97-AF65-F5344CB8AC3E}">
        <p14:creationId xmlns:p14="http://schemas.microsoft.com/office/powerpoint/2010/main" val="2152083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_2">
    <p:bg>
      <p:bgPr>
        <a:solidFill>
          <a:srgbClr val="005DAA">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chemeClr val="bg2"/>
                </a:solidFill>
                <a:effectLst/>
                <a:latin typeface="Calibri" pitchFamily="34" charset="0"/>
              </a:defRPr>
            </a:lvl1pPr>
          </a:lstStyle>
          <a:p>
            <a:r>
              <a:rPr lang="en-US" dirty="0"/>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spTree>
    <p:extLst>
      <p:ext uri="{BB962C8B-B14F-4D97-AF65-F5344CB8AC3E}">
        <p14:creationId xmlns:p14="http://schemas.microsoft.com/office/powerpoint/2010/main" val="24306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Slide_1">
    <p:spTree>
      <p:nvGrpSpPr>
        <p:cNvPr id="1" name=""/>
        <p:cNvGrpSpPr/>
        <p:nvPr/>
      </p:nvGrpSpPr>
      <p:grpSpPr>
        <a:xfrm>
          <a:off x="0" y="0"/>
          <a:ext cx="0" cy="0"/>
          <a:chOff x="0" y="0"/>
          <a:chExt cx="0" cy="0"/>
        </a:xfrm>
      </p:grpSpPr>
      <p:grpSp>
        <p:nvGrpSpPr>
          <p:cNvPr id="7" name="Group 6"/>
          <p:cNvGrpSpPr/>
          <p:nvPr userDrawn="1"/>
        </p:nvGrpSpPr>
        <p:grpSpPr>
          <a:xfrm>
            <a:off x="-6797" y="5107771"/>
            <a:ext cx="9151374" cy="0"/>
            <a:chOff x="-6797" y="5107771"/>
            <a:chExt cx="9151374" cy="0"/>
          </a:xfrm>
        </p:grpSpPr>
        <p:cxnSp>
          <p:nvCxnSpPr>
            <p:cNvPr id="8" name="Straight Connector 7"/>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98130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Slid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5288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_3">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2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_NCEH-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27218" y="3387249"/>
            <a:ext cx="6639341" cy="1569660"/>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NCEH/ATSDR</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www.atsdr.cdc.gov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9"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005DAA"/>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text</a:t>
            </a:r>
          </a:p>
        </p:txBody>
      </p:sp>
    </p:spTree>
    <p:extLst>
      <p:ext uri="{BB962C8B-B14F-4D97-AF65-F5344CB8AC3E}">
        <p14:creationId xmlns:p14="http://schemas.microsoft.com/office/powerpoint/2010/main" val="1434658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_ATSDR">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25631" y="3387279"/>
            <a:ext cx="6639341" cy="1569660"/>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ATSDR</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www.atsdr.cdc.gov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 and the Agency for Toxic Substances and Disease Registry.</a:t>
            </a:r>
          </a:p>
        </p:txBody>
      </p:sp>
      <p:sp>
        <p:nvSpPr>
          <p:cNvPr id="4"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76AE99"/>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text</a:t>
            </a:r>
          </a:p>
        </p:txBody>
      </p:sp>
    </p:spTree>
    <p:extLst>
      <p:ext uri="{BB962C8B-B14F-4D97-AF65-F5344CB8AC3E}">
        <p14:creationId xmlns:p14="http://schemas.microsoft.com/office/powerpoint/2010/main" val="1175460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_NCEH">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127218" y="3387249"/>
            <a:ext cx="6639341" cy="1384995"/>
          </a:xfrm>
          <a:prstGeom prst="rect">
            <a:avLst/>
          </a:prstGeom>
          <a:noFill/>
        </p:spPr>
        <p:txBody>
          <a:bodyPr wrap="square" rtlCol="0">
            <a:spAutoFit/>
          </a:bodyPr>
          <a:lstStyle/>
          <a:p>
            <a:r>
              <a:rPr lang="en-US" sz="1200" dirty="0">
                <a:solidFill>
                  <a:schemeClr val="bg2"/>
                </a:solidFill>
                <a:latin typeface="Calibri" panose="020F0502020204030204" pitchFamily="34" charset="0"/>
              </a:rPr>
              <a:t>For more information, contact NCEH</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1-800-CDC-INFO (232-4636)</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TTY:  1-888-232-6348           www.cdc.gov</a:t>
            </a: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Follow us on Twitter   @CDCEnvironment</a:t>
            </a:r>
            <a:br>
              <a:rPr lang="en-US" sz="1200" dirty="0">
                <a:solidFill>
                  <a:schemeClr val="bg2"/>
                </a:solidFill>
                <a:latin typeface="Calibri" panose="020F0502020204030204" pitchFamily="34" charset="0"/>
              </a:rPr>
            </a:br>
            <a:br>
              <a:rPr lang="en-US" sz="1200" dirty="0">
                <a:solidFill>
                  <a:schemeClr val="bg2"/>
                </a:solidFill>
                <a:latin typeface="Calibri" panose="020F0502020204030204" pitchFamily="34" charset="0"/>
              </a:rPr>
            </a:br>
            <a:r>
              <a:rPr lang="en-US" sz="1200" dirty="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sp>
        <p:nvSpPr>
          <p:cNvPr id="4" name="Text Placeholder 2"/>
          <p:cNvSpPr>
            <a:spLocks noGrp="1"/>
          </p:cNvSpPr>
          <p:nvPr>
            <p:ph type="body" idx="1" hasCustomPrompt="1"/>
          </p:nvPr>
        </p:nvSpPr>
        <p:spPr>
          <a:xfrm>
            <a:off x="457201" y="210310"/>
            <a:ext cx="7772400" cy="914400"/>
          </a:xfrm>
          <a:prstGeom prst="rect">
            <a:avLst/>
          </a:prstGeom>
        </p:spPr>
        <p:txBody>
          <a:bodyPr anchor="ctr" anchorCtr="0"/>
          <a:lstStyle>
            <a:lvl1pPr marL="0" indent="0" algn="l">
              <a:lnSpc>
                <a:spcPts val="2200"/>
              </a:lnSpc>
              <a:buNone/>
              <a:defRPr sz="2800" b="1" baseline="0">
                <a:solidFill>
                  <a:srgbClr val="008265"/>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text</a:t>
            </a:r>
          </a:p>
        </p:txBody>
      </p:sp>
    </p:spTree>
    <p:extLst>
      <p:ext uri="{BB962C8B-B14F-4D97-AF65-F5344CB8AC3E}">
        <p14:creationId xmlns:p14="http://schemas.microsoft.com/office/powerpoint/2010/main" val="1460842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4C0F65A-E1B0-492B-A55C-53B6AE3876A3}" type="slidenum">
              <a:rPr lang="en-US" smtClean="0"/>
              <a:t>‹#›</a:t>
            </a:fld>
            <a:endParaRPr lang="en-US" dirty="0"/>
          </a:p>
        </p:txBody>
      </p:sp>
    </p:spTree>
    <p:extLst>
      <p:ext uri="{BB962C8B-B14F-4D97-AF65-F5344CB8AC3E}">
        <p14:creationId xmlns:p14="http://schemas.microsoft.com/office/powerpoint/2010/main" val="552030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41CA-CE82-4476-8BC3-E4750A913ABF}"/>
              </a:ext>
            </a:extLst>
          </p:cNvPr>
          <p:cNvSpPr>
            <a:spLocks noGrp="1"/>
          </p:cNvSpPr>
          <p:nvPr>
            <p:ph type="ctrTitle"/>
          </p:nvPr>
        </p:nvSpPr>
        <p:spPr>
          <a:xfrm>
            <a:off x="1143000" y="841375"/>
            <a:ext cx="6858000" cy="17907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5E07A0-79BB-45BB-8D94-8E7E13E57A7C}"/>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4276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ATSDR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76AE99"/>
                </a:solidFill>
                <a:effectLst/>
                <a:latin typeface="Calibri" pitchFamily="34" charset="0"/>
              </a:defRPr>
            </a:lvl1pPr>
          </a:lstStyle>
          <a:p>
            <a:endParaRPr lang="en-US" dirty="0"/>
          </a:p>
        </p:txBody>
      </p:sp>
      <p:sp>
        <p:nvSpPr>
          <p:cNvPr id="5"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76AE9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3922776" y="2468880"/>
            <a:ext cx="5084064" cy="969264"/>
          </a:xfrm>
          <a:prstGeom prst="rect">
            <a:avLst/>
          </a:prstGeom>
        </p:spPr>
        <p:txBody>
          <a:bodyPr/>
          <a:lstStyle>
            <a:lvl1pPr marL="0" indent="0" algn="l">
              <a:lnSpc>
                <a:spcPct val="100000"/>
              </a:lnSpc>
              <a:buNone/>
              <a:defRPr sz="200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164460" y="4545899"/>
            <a:ext cx="6629532" cy="338554"/>
          </a:xfrm>
          <a:prstGeom prst="rect">
            <a:avLst/>
          </a:prstGeom>
          <a:noFill/>
        </p:spPr>
        <p:txBody>
          <a:bodyPr wrap="square" rtlCol="0">
            <a:spAutoFit/>
          </a:bodyPr>
          <a:lstStyle/>
          <a:p>
            <a:r>
              <a:rPr lang="en-US" sz="1600" b="1" dirty="0">
                <a:solidFill>
                  <a:schemeClr val="bg2"/>
                </a:solidFill>
                <a:latin typeface="Calibri" panose="020F0502020204030204" pitchFamily="34" charset="0"/>
              </a:rPr>
              <a:t>Agency</a:t>
            </a:r>
            <a:r>
              <a:rPr lang="en-US" sz="1600" b="1" baseline="0" dirty="0">
                <a:solidFill>
                  <a:schemeClr val="bg2"/>
                </a:solidFill>
                <a:latin typeface="Calibri" panose="020F0502020204030204" pitchFamily="34" charset="0"/>
              </a:rPr>
              <a:t> for Toxic Substances and Disease Registry</a:t>
            </a:r>
            <a:endParaRPr lang="en-US" sz="1600" b="1" dirty="0">
              <a:solidFill>
                <a:schemeClr val="bg2"/>
              </a:solidFill>
              <a:latin typeface="Calibri" panose="020F0502020204030204" pitchFamily="34" charset="0"/>
            </a:endParaRPr>
          </a:p>
        </p:txBody>
      </p:sp>
      <p:pic>
        <p:nvPicPr>
          <p:cNvPr id="7" name="Picture 6"/>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187680"/>
            <a:ext cx="3712533" cy="4123944"/>
          </a:xfrm>
          <a:prstGeom prst="rect">
            <a:avLst/>
          </a:prstGeom>
        </p:spPr>
      </p:pic>
    </p:spTree>
    <p:extLst>
      <p:ext uri="{BB962C8B-B14F-4D97-AF65-F5344CB8AC3E}">
        <p14:creationId xmlns:p14="http://schemas.microsoft.com/office/powerpoint/2010/main" val="1360848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NCEH_1">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922776" y="338328"/>
            <a:ext cx="5084064" cy="866834"/>
          </a:xfrm>
          <a:prstGeom prst="rect">
            <a:avLst/>
          </a:prstGeom>
        </p:spPr>
        <p:txBody>
          <a:bodyPr anchor="ctr" anchorCtr="0"/>
          <a:lstStyle>
            <a:lvl1pPr algn="l">
              <a:lnSpc>
                <a:spcPts val="3000"/>
              </a:lnSpc>
              <a:defRPr sz="32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3922776" y="1463040"/>
            <a:ext cx="5084064" cy="658368"/>
          </a:xfrm>
          <a:prstGeom prst="rect">
            <a:avLst/>
          </a:prstGeom>
        </p:spPr>
        <p:txBody>
          <a:bodyPr/>
          <a:lstStyle>
            <a:lvl1pPr marL="0" indent="0" algn="l">
              <a:spcBef>
                <a:spcPts val="0"/>
              </a:spcBef>
              <a:buNone/>
              <a:defRPr sz="24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3922776" y="2468880"/>
            <a:ext cx="5084064" cy="971550"/>
          </a:xfrm>
          <a:prstGeom prst="rect">
            <a:avLst/>
          </a:prstGeom>
        </p:spPr>
        <p:txBody>
          <a:bodyPr/>
          <a:lstStyle>
            <a:lvl1pPr marL="0" indent="0" algn="l">
              <a:lnSpc>
                <a:spcPct val="100000"/>
              </a:lnSpc>
              <a:buNone/>
              <a:defRPr sz="20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5" name="TextBox 4"/>
          <p:cNvSpPr txBox="1"/>
          <p:nvPr userDrawn="1"/>
        </p:nvSpPr>
        <p:spPr>
          <a:xfrm>
            <a:off x="210508" y="4544568"/>
            <a:ext cx="6583483" cy="338554"/>
          </a:xfrm>
          <a:prstGeom prst="rect">
            <a:avLst/>
          </a:prstGeom>
          <a:noFill/>
        </p:spPr>
        <p:txBody>
          <a:bodyPr wrap="square" rtlCol="0">
            <a:spAutoFit/>
          </a:bodyPr>
          <a:lstStyle/>
          <a:p>
            <a:r>
              <a:rPr lang="en-US" sz="1600" b="1" dirty="0">
                <a:solidFill>
                  <a:schemeClr val="bg2"/>
                </a:solidFill>
                <a:latin typeface="Calibri" panose="020F0502020204030204" pitchFamily="34" charset="0"/>
              </a:rPr>
              <a:t>National Center for Environmental Health</a:t>
            </a:r>
          </a:p>
        </p:txBody>
      </p:sp>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l="5902" t="20907" b="9401"/>
          <a:stretch/>
        </p:blipFill>
        <p:spPr>
          <a:xfrm>
            <a:off x="-1" y="187680"/>
            <a:ext cx="3712533" cy="4123944"/>
          </a:xfrm>
          <a:prstGeom prst="rect">
            <a:avLst/>
          </a:prstGeom>
        </p:spPr>
      </p:pic>
    </p:spTree>
    <p:extLst>
      <p:ext uri="{BB962C8B-B14F-4D97-AF65-F5344CB8AC3E}">
        <p14:creationId xmlns:p14="http://schemas.microsoft.com/office/powerpoint/2010/main" val="2018667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NCEH-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005DAA"/>
                </a:solidFill>
                <a:effectLst/>
                <a:latin typeface="Calibri" pitchFamily="34" charset="0"/>
              </a:defRPr>
            </a:lvl1pPr>
          </a:lstStyle>
          <a:p>
            <a:endParaRPr lang="en-US" dirty="0"/>
          </a:p>
        </p:txBody>
      </p:sp>
      <p:sp>
        <p:nvSpPr>
          <p:cNvPr id="10"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005DAA"/>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3"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005DAA"/>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5" name="TextBox 4"/>
          <p:cNvSpPr txBox="1"/>
          <p:nvPr userDrawn="1"/>
        </p:nvSpPr>
        <p:spPr>
          <a:xfrm>
            <a:off x="217088" y="4431603"/>
            <a:ext cx="6576904" cy="584775"/>
          </a:xfrm>
          <a:prstGeom prst="rect">
            <a:avLst/>
          </a:prstGeom>
          <a:noFill/>
        </p:spPr>
        <p:txBody>
          <a:bodyPr wrap="square" rtlCol="0">
            <a:spAutoFit/>
          </a:bodyPr>
          <a:lstStyle/>
          <a:p>
            <a:r>
              <a:rPr lang="en-US" sz="1600" b="1" dirty="0">
                <a:solidFill>
                  <a:schemeClr val="bg2"/>
                </a:solidFill>
                <a:latin typeface="Calibri" panose="020F0502020204030204" pitchFamily="34" charset="0"/>
              </a:rPr>
              <a:t>National Center for Environmental Health</a:t>
            </a:r>
          </a:p>
          <a:p>
            <a:r>
              <a:rPr lang="en-US" sz="1600" b="1" dirty="0">
                <a:solidFill>
                  <a:schemeClr val="bg2"/>
                </a:solidFill>
                <a:latin typeface="Calibri" panose="020F0502020204030204" pitchFamily="34" charset="0"/>
              </a:rPr>
              <a:t>Agency</a:t>
            </a:r>
            <a:r>
              <a:rPr lang="en-US" sz="1600" b="1" baseline="0" dirty="0">
                <a:solidFill>
                  <a:schemeClr val="bg2"/>
                </a:solidFill>
                <a:latin typeface="Calibri" panose="020F0502020204030204" pitchFamily="34" charset="0"/>
              </a:rPr>
              <a:t> for Toxic Substances and Disease Registry</a:t>
            </a:r>
            <a:endParaRPr lang="en-US" sz="1600" b="1" dirty="0">
              <a:solidFill>
                <a:schemeClr val="bg2"/>
              </a:solidFill>
              <a:latin typeface="Calibri" panose="020F0502020204030204" pitchFamily="34" charset="0"/>
            </a:endParaRPr>
          </a:p>
        </p:txBody>
      </p:sp>
    </p:spTree>
    <p:extLst>
      <p:ext uri="{BB962C8B-B14F-4D97-AF65-F5344CB8AC3E}">
        <p14:creationId xmlns:p14="http://schemas.microsoft.com/office/powerpoint/2010/main" val="898979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ATSDR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76AE99"/>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76AE99"/>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76AE99"/>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6" name="TextBox 5"/>
          <p:cNvSpPr txBox="1"/>
          <p:nvPr userDrawn="1"/>
        </p:nvSpPr>
        <p:spPr>
          <a:xfrm>
            <a:off x="260604" y="4552477"/>
            <a:ext cx="6793992" cy="338554"/>
          </a:xfrm>
          <a:prstGeom prst="rect">
            <a:avLst/>
          </a:prstGeom>
          <a:noFill/>
        </p:spPr>
        <p:txBody>
          <a:bodyPr wrap="square" rtlCol="0">
            <a:spAutoFit/>
          </a:bodyPr>
          <a:lstStyle/>
          <a:p>
            <a:r>
              <a:rPr lang="en-US" sz="1600" b="1" dirty="0">
                <a:solidFill>
                  <a:schemeClr val="bg2"/>
                </a:solidFill>
                <a:latin typeface="Calibri" panose="020F0502020204030204" pitchFamily="34" charset="0"/>
              </a:rPr>
              <a:t>Agency</a:t>
            </a:r>
            <a:r>
              <a:rPr lang="en-US" sz="1600" b="1" baseline="0" dirty="0">
                <a:solidFill>
                  <a:schemeClr val="bg2"/>
                </a:solidFill>
                <a:latin typeface="Calibri" panose="020F0502020204030204" pitchFamily="34" charset="0"/>
              </a:rPr>
              <a:t> for Toxic Substances and Disease Registry</a:t>
            </a:r>
            <a:endParaRPr lang="en-US" sz="1600" b="1" dirty="0">
              <a:solidFill>
                <a:schemeClr val="bg2"/>
              </a:solidFill>
              <a:latin typeface="Calibri" panose="020F0502020204030204" pitchFamily="34" charset="0"/>
            </a:endParaRPr>
          </a:p>
        </p:txBody>
      </p:sp>
    </p:spTree>
    <p:extLst>
      <p:ext uri="{BB962C8B-B14F-4D97-AF65-F5344CB8AC3E}">
        <p14:creationId xmlns:p14="http://schemas.microsoft.com/office/powerpoint/2010/main" val="86742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NCEH_2">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457200" y="344093"/>
            <a:ext cx="8229600" cy="866834"/>
          </a:xfrm>
          <a:prstGeom prst="rect">
            <a:avLst/>
          </a:prstGeom>
        </p:spPr>
        <p:txBody>
          <a:bodyPr/>
          <a:lstStyle>
            <a:lvl1pPr algn="l">
              <a:lnSpc>
                <a:spcPts val="3000"/>
              </a:lnSpc>
              <a:defRPr sz="3200" b="1" baseline="0">
                <a:solidFill>
                  <a:srgbClr val="008265"/>
                </a:solidFill>
                <a:effectLst/>
                <a:latin typeface="Calibri" pitchFamily="34" charset="0"/>
              </a:defRPr>
            </a:lvl1pPr>
          </a:lstStyle>
          <a:p>
            <a:endParaRPr lang="en-US" dirty="0"/>
          </a:p>
        </p:txBody>
      </p:sp>
      <p:sp>
        <p:nvSpPr>
          <p:cNvPr id="8" name="Subtitle 2"/>
          <p:cNvSpPr>
            <a:spLocks noGrp="1"/>
          </p:cNvSpPr>
          <p:nvPr>
            <p:ph type="subTitle" idx="1"/>
          </p:nvPr>
        </p:nvSpPr>
        <p:spPr>
          <a:xfrm>
            <a:off x="457200" y="1449052"/>
            <a:ext cx="6400800" cy="658368"/>
          </a:xfrm>
          <a:prstGeom prst="rect">
            <a:avLst/>
          </a:prstGeom>
        </p:spPr>
        <p:txBody>
          <a:bodyPr/>
          <a:lstStyle>
            <a:lvl1pPr marL="0" indent="0" algn="l">
              <a:spcBef>
                <a:spcPts val="0"/>
              </a:spcBef>
              <a:buNone/>
              <a:defRPr sz="2400" b="1" baseline="0">
                <a:solidFill>
                  <a:srgbClr val="008265"/>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0" name="Text Placeholder 8"/>
          <p:cNvSpPr>
            <a:spLocks noGrp="1"/>
          </p:cNvSpPr>
          <p:nvPr>
            <p:ph type="body" sz="quarter" idx="10"/>
          </p:nvPr>
        </p:nvSpPr>
        <p:spPr>
          <a:xfrm>
            <a:off x="457200" y="2468880"/>
            <a:ext cx="6400800" cy="971550"/>
          </a:xfrm>
          <a:prstGeom prst="rect">
            <a:avLst/>
          </a:prstGeom>
        </p:spPr>
        <p:txBody>
          <a:bodyPr/>
          <a:lstStyle>
            <a:lvl1pPr marL="0" indent="0" algn="l">
              <a:lnSpc>
                <a:spcPct val="100000"/>
              </a:lnSpc>
              <a:buNone/>
              <a:defRPr sz="2000" baseline="0">
                <a:solidFill>
                  <a:srgbClr val="008265"/>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5" name="TextBox 4"/>
          <p:cNvSpPr txBox="1"/>
          <p:nvPr userDrawn="1"/>
        </p:nvSpPr>
        <p:spPr>
          <a:xfrm>
            <a:off x="249980" y="4402679"/>
            <a:ext cx="6544012" cy="584775"/>
          </a:xfrm>
          <a:prstGeom prst="rect">
            <a:avLst/>
          </a:prstGeom>
          <a:noFill/>
        </p:spPr>
        <p:txBody>
          <a:bodyPr wrap="square" rtlCol="0">
            <a:spAutoFit/>
          </a:bodyPr>
          <a:lstStyle/>
          <a:p>
            <a:r>
              <a:rPr lang="en-US" sz="1600" b="1" dirty="0">
                <a:solidFill>
                  <a:schemeClr val="bg2"/>
                </a:solidFill>
                <a:latin typeface="Calibri" panose="020F0502020204030204" pitchFamily="34" charset="0"/>
              </a:rPr>
              <a:t>National Center for Environmental Health</a:t>
            </a:r>
          </a:p>
          <a:p>
            <a:r>
              <a:rPr lang="en-US" sz="1600" b="0" dirty="0">
                <a:solidFill>
                  <a:schemeClr val="bg2"/>
                </a:solidFill>
                <a:latin typeface="Calibri" panose="020F0502020204030204" pitchFamily="34" charset="0"/>
              </a:rPr>
              <a:t>Division of Environmental Health Science and Practice </a:t>
            </a:r>
          </a:p>
        </p:txBody>
      </p:sp>
    </p:spTree>
    <p:extLst>
      <p:ext uri="{BB962C8B-B14F-4D97-AF65-F5344CB8AC3E}">
        <p14:creationId xmlns:p14="http://schemas.microsoft.com/office/powerpoint/2010/main" val="3821323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ct val="100000"/>
              </a:lnSpc>
              <a:defRPr sz="2800" b="1" baseline="0">
                <a:solidFill>
                  <a:srgbClr val="005DAA"/>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8229600" cy="3143250"/>
          </a:xfrm>
          <a:prstGeom prst="rect">
            <a:avLst/>
          </a:prstGeom>
        </p:spPr>
        <p:txBody>
          <a:bodyPr/>
          <a:lstStyle>
            <a:lvl1pPr marL="228600" indent="-228600">
              <a:buClr>
                <a:srgbClr val="008265"/>
              </a:buClr>
              <a:buSzPct val="75000"/>
              <a:buFont typeface="Wingdings" panose="05000000000000000000" pitchFamily="2" charset="2"/>
              <a:buChar char="§"/>
              <a:defRPr sz="2400" b="1" baseline="0">
                <a:solidFill>
                  <a:srgbClr val="000000"/>
                </a:solidFill>
                <a:latin typeface="Calibri" pitchFamily="34" charset="0"/>
              </a:defRPr>
            </a:lvl1pPr>
            <a:lvl2pPr marL="640080" indent="-228600">
              <a:buClr>
                <a:srgbClr val="008265"/>
              </a:buClr>
              <a:buSzPct val="75000"/>
              <a:buFont typeface="Arial" panose="020B0604020202020204" pitchFamily="34" charset="0"/>
              <a:buChar char="•"/>
              <a:defRPr sz="2000">
                <a:solidFill>
                  <a:srgbClr val="000000"/>
                </a:solidFill>
              </a:defRPr>
            </a:lvl2pPr>
            <a:lvl3pPr marL="971550" indent="0">
              <a:buClr>
                <a:srgbClr val="008265"/>
              </a:buClr>
              <a:buSzPct val="75000"/>
              <a:buFont typeface="Wingdings" panose="05000000000000000000" pitchFamily="2" charset="2"/>
              <a:buNone/>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a:p>
            <a:pPr lvl="1"/>
            <a:endParaRPr lang="en-US" dirty="0"/>
          </a:p>
          <a:p>
            <a:pPr lvl="1"/>
            <a:endParaRPr lang="en-US" dirty="0"/>
          </a:p>
          <a:p>
            <a:pPr lvl="1"/>
            <a:endParaRPr lang="en-US" dirty="0"/>
          </a:p>
        </p:txBody>
      </p:sp>
      <p:grpSp>
        <p:nvGrpSpPr>
          <p:cNvPr id="13" name="Group 12"/>
          <p:cNvGrpSpPr/>
          <p:nvPr userDrawn="1"/>
        </p:nvGrpSpPr>
        <p:grpSpPr>
          <a:xfrm>
            <a:off x="-6797" y="5107771"/>
            <a:ext cx="9151374" cy="0"/>
            <a:chOff x="-6797" y="5107771"/>
            <a:chExt cx="9151374" cy="0"/>
          </a:xfrm>
        </p:grpSpPr>
        <p:cxnSp>
          <p:nvCxnSpPr>
            <p:cNvPr id="14" name="Straight Connector 13"/>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28527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by-Side 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ctr" anchorCtr="0"/>
          <a:lstStyle>
            <a:lvl1pPr algn="l">
              <a:lnSpc>
                <a:spcPct val="100000"/>
              </a:lnSpc>
              <a:defRPr sz="2800" b="1" baseline="0">
                <a:solidFill>
                  <a:srgbClr val="005DAA"/>
                </a:solidFill>
                <a:effectLst/>
                <a:latin typeface="Calibri" pitchFamily="34" charset="0"/>
              </a:defRPr>
            </a:lvl1pPr>
          </a:lstStyle>
          <a:p>
            <a:endParaRPr lang="en-US" dirty="0"/>
          </a:p>
        </p:txBody>
      </p:sp>
      <p:sp>
        <p:nvSpPr>
          <p:cNvPr id="3" name="Content Placeholder 2"/>
          <p:cNvSpPr>
            <a:spLocks noGrp="1"/>
          </p:cNvSpPr>
          <p:nvPr>
            <p:ph idx="1"/>
          </p:nvPr>
        </p:nvSpPr>
        <p:spPr>
          <a:xfrm>
            <a:off x="457200" y="1200151"/>
            <a:ext cx="3879669" cy="3143250"/>
          </a:xfrm>
          <a:prstGeom prst="rect">
            <a:avLst/>
          </a:prstGeom>
        </p:spPr>
        <p:txBody>
          <a:bodyPr/>
          <a:lstStyle>
            <a:lvl1pPr marL="228600" indent="-228600">
              <a:buClr>
                <a:srgbClr val="008265"/>
              </a:buClr>
              <a:buSzPct val="75000"/>
              <a:buFont typeface="Wingdings" panose="05000000000000000000" pitchFamily="2" charset="2"/>
              <a:buChar char="§"/>
              <a:defRPr sz="2400" b="1" baseline="0">
                <a:solidFill>
                  <a:srgbClr val="000000"/>
                </a:solidFill>
                <a:latin typeface="Calibri" pitchFamily="34" charset="0"/>
              </a:defRPr>
            </a:lvl1pPr>
            <a:lvl2pPr marL="640080" indent="-228600">
              <a:buClr>
                <a:srgbClr val="008265"/>
              </a:buClr>
              <a:buSzPct val="75000"/>
              <a:buFont typeface="Arial" panose="020B0604020202020204" pitchFamily="34" charset="0"/>
              <a:buChar char="•"/>
              <a:defRPr sz="2000">
                <a:solidFill>
                  <a:srgbClr val="000000"/>
                </a:solidFill>
              </a:defRPr>
            </a:lvl2pPr>
            <a:lvl3pPr marL="914400" indent="0">
              <a:buClr>
                <a:srgbClr val="008265"/>
              </a:buClr>
              <a:buSzPct val="75000"/>
              <a:buFont typeface="Arial" pitchFamily="34" charset="0"/>
              <a:buNone/>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228600" indent="-228600">
              <a:buClr>
                <a:srgbClr val="008265"/>
              </a:buClr>
              <a:buSzPct val="75000"/>
              <a:buFont typeface="Wingdings" panose="05000000000000000000" pitchFamily="2" charset="2"/>
              <a:buChar char="§"/>
              <a:defRPr sz="2400" b="1" baseline="0">
                <a:solidFill>
                  <a:srgbClr val="000000"/>
                </a:solidFill>
                <a:latin typeface="Calibri" pitchFamily="34" charset="0"/>
              </a:defRPr>
            </a:lvl1pPr>
            <a:lvl2pPr marL="640080" indent="-228600">
              <a:buClr>
                <a:srgbClr val="008265"/>
              </a:buClr>
              <a:buSzPct val="75000"/>
              <a:buFont typeface="Arial" panose="020B0604020202020204" pitchFamily="34" charset="0"/>
              <a:buChar char="•"/>
              <a:defRPr sz="2000">
                <a:solidFill>
                  <a:srgbClr val="000000"/>
                </a:solidFill>
              </a:defRPr>
            </a:lvl2pPr>
            <a:lvl3pPr>
              <a:buClr>
                <a:srgbClr val="008265"/>
              </a:buClr>
              <a:buSzPct val="75000"/>
              <a:buFont typeface="Arial" pitchFamily="34" charset="0"/>
              <a:buChar char="•"/>
              <a:defRPr sz="1800">
                <a:solidFill>
                  <a:srgbClr val="000000"/>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endParaRPr lang="en-US" dirty="0"/>
          </a:p>
          <a:p>
            <a:pPr lvl="1"/>
            <a:endParaRPr lang="en-US" dirty="0"/>
          </a:p>
          <a:p>
            <a:pPr lvl="2"/>
            <a:endParaRPr lang="en-US" dirty="0"/>
          </a:p>
          <a:p>
            <a:pPr lvl="1"/>
            <a:endParaRPr lang="en-US" dirty="0"/>
          </a:p>
          <a:p>
            <a:pPr lvl="1"/>
            <a:endParaRPr lang="en-US" dirty="0"/>
          </a:p>
          <a:p>
            <a:pPr lvl="1"/>
            <a:endParaRPr lang="en-US" dirty="0"/>
          </a:p>
        </p:txBody>
      </p:sp>
      <p:cxnSp>
        <p:nvCxnSpPr>
          <p:cNvPr id="15" name="Straight Connector 14"/>
          <p:cNvCxnSpPr/>
          <p:nvPr/>
        </p:nvCxnSpPr>
        <p:spPr>
          <a:xfrm>
            <a:off x="-6797" y="5111496"/>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440406" y="5111496"/>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035456" y="5111496"/>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32981" y="5111496"/>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737930" y="5111496"/>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630507" y="5111496"/>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551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_1">
    <p:bg>
      <p:bgPr>
        <a:solidFill>
          <a:schemeClr val="bg2">
            <a:alpha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3350323"/>
            <a:ext cx="8294913" cy="871538"/>
          </a:xfrm>
          <a:prstGeom prst="rect">
            <a:avLst/>
          </a:prstGeom>
        </p:spPr>
        <p:txBody>
          <a:bodyPr anchor="b"/>
          <a:lstStyle>
            <a:lvl1pPr algn="l">
              <a:defRPr sz="3200" b="1" cap="all" baseline="0">
                <a:solidFill>
                  <a:srgbClr val="005DAA"/>
                </a:solidFill>
                <a:effectLst/>
                <a:latin typeface="Calibri" pitchFamily="34" charset="0"/>
              </a:defRPr>
            </a:lvl1pPr>
          </a:lstStyle>
          <a:p>
            <a:r>
              <a:rPr lang="en-US" dirty="0"/>
              <a:t>Click to add title</a:t>
            </a:r>
          </a:p>
        </p:txBody>
      </p:sp>
      <p:sp>
        <p:nvSpPr>
          <p:cNvPr id="5" name="Text Placeholder 2"/>
          <p:cNvSpPr>
            <a:spLocks noGrp="1"/>
          </p:cNvSpPr>
          <p:nvPr>
            <p:ph type="body" idx="1" hasCustomPrompt="1"/>
          </p:nvPr>
        </p:nvSpPr>
        <p:spPr>
          <a:xfrm>
            <a:off x="457201" y="4425696"/>
            <a:ext cx="7772400" cy="426244"/>
          </a:xfrm>
          <a:prstGeom prst="rect">
            <a:avLst/>
          </a:prstGeom>
        </p:spPr>
        <p:txBody>
          <a:bodyPr anchor="b"/>
          <a:lstStyle>
            <a:lvl1pPr marL="0" indent="0" algn="l">
              <a:lnSpc>
                <a:spcPts val="2200"/>
              </a:lnSpc>
              <a:buNone/>
              <a:defRPr sz="2400" baseline="0">
                <a:solidFill>
                  <a:srgbClr val="005DAA"/>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add sub-title</a:t>
            </a:r>
          </a:p>
        </p:txBody>
      </p:sp>
      <p:grpSp>
        <p:nvGrpSpPr>
          <p:cNvPr id="4" name="Group 3"/>
          <p:cNvGrpSpPr/>
          <p:nvPr userDrawn="1"/>
        </p:nvGrpSpPr>
        <p:grpSpPr>
          <a:xfrm>
            <a:off x="-6797" y="5107771"/>
            <a:ext cx="9151374" cy="0"/>
            <a:chOff x="-6797" y="5107771"/>
            <a:chExt cx="9151374" cy="0"/>
          </a:xfrm>
        </p:grpSpPr>
        <p:cxnSp>
          <p:nvCxnSpPr>
            <p:cNvPr id="6" name="Straight Connector 5"/>
            <p:cNvCxnSpPr/>
            <p:nvPr/>
          </p:nvCxnSpPr>
          <p:spPr>
            <a:xfrm>
              <a:off x="-6797" y="5107771"/>
              <a:ext cx="5639001" cy="0"/>
            </a:xfrm>
            <a:prstGeom prst="line">
              <a:avLst/>
            </a:prstGeom>
            <a:ln w="95250">
              <a:solidFill>
                <a:srgbClr val="005DAA"/>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440406" y="5107771"/>
              <a:ext cx="704171" cy="0"/>
            </a:xfrm>
            <a:prstGeom prst="line">
              <a:avLst/>
            </a:prstGeom>
            <a:ln w="95250">
              <a:solidFill>
                <a:srgbClr val="76AE99"/>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035456" y="5107771"/>
              <a:ext cx="704171" cy="0"/>
            </a:xfrm>
            <a:prstGeom prst="line">
              <a:avLst/>
            </a:prstGeom>
            <a:ln w="95250">
              <a:solidFill>
                <a:srgbClr val="008265"/>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6332981" y="5107771"/>
              <a:ext cx="704171" cy="0"/>
            </a:xfrm>
            <a:prstGeom prst="line">
              <a:avLst/>
            </a:prstGeom>
            <a:ln w="95250">
              <a:solidFill>
                <a:srgbClr val="5419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737930" y="5107771"/>
              <a:ext cx="704171" cy="0"/>
            </a:xfrm>
            <a:prstGeom prst="line">
              <a:avLst/>
            </a:prstGeom>
            <a:ln w="95250">
              <a:solidFill>
                <a:srgbClr val="B0B57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630507" y="5107771"/>
              <a:ext cx="704171" cy="0"/>
            </a:xfrm>
            <a:prstGeom prst="line">
              <a:avLst/>
            </a:prstGeom>
            <a:ln w="95250">
              <a:solidFill>
                <a:srgbClr val="EEB11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8233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1905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C000"/>
              </a:solidFill>
            </a:endParaRP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19" r:id="rId4"/>
    <p:sldLayoutId id="2147483818" r:id="rId5"/>
    <p:sldLayoutId id="2147483820" r:id="rId6"/>
    <p:sldLayoutId id="2147483811" r:id="rId7"/>
    <p:sldLayoutId id="2147483815" r:id="rId8"/>
    <p:sldLayoutId id="2147483812" r:id="rId9"/>
    <p:sldLayoutId id="2147483823" r:id="rId10"/>
    <p:sldLayoutId id="2147483810" r:id="rId11"/>
    <p:sldLayoutId id="2147483816" r:id="rId12"/>
    <p:sldLayoutId id="2147483817" r:id="rId13"/>
    <p:sldLayoutId id="2147483759" r:id="rId14"/>
    <p:sldLayoutId id="2147483821" r:id="rId15"/>
    <p:sldLayoutId id="2147483822" r:id="rId16"/>
    <p:sldLayoutId id="2147483829" r:id="rId17"/>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190500"/>
          </a:xfrm>
          <a:prstGeom prst="rect">
            <a:avLst/>
          </a:prstGeom>
          <a:solidFill>
            <a:srgbClr val="005DA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C000"/>
              </a:solidFill>
            </a:endParaRPr>
          </a:p>
        </p:txBody>
      </p:sp>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820451432"/>
      </p:ext>
    </p:extLst>
  </p:cSld>
  <p:clrMap bg1="lt1" tx1="dk1" bg2="lt2" tx2="dk2" accent1="accent1" accent2="accent2" accent3="accent3" accent4="accent4" accent5="accent5" accent6="accent6" hlink="hlink" folHlink="folHlink"/>
  <p:sldLayoutIdLst>
    <p:sldLayoutId id="2147483833" r:id="rId1"/>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7.png"/><Relationship Id="rId5" Type="http://schemas.microsoft.com/office/2017/04/relationships/track" Target="../media/track1.vtt"/><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hyperlink" Target="https://www.atsdr.cdc.gov/toxprofiles/tp13.pd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nceh/lead/advisory/lepac.htm"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hyperlink" Target="http://www.cdc.gov/nceh/lead" TargetMode="External"/><Relationship Id="rId7" Type="http://schemas.openxmlformats.org/officeDocument/2006/relationships/image" Target="../media/image41.svg"/><Relationship Id="rId12"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hyperlink" Target="https://www.hud.gov/program_offices/healthy_homes/lbp/hudguidelines" TargetMode="External"/><Relationship Id="rId7" Type="http://schemas.openxmlformats.org/officeDocument/2006/relationships/hyperlink" Target="https://www.cdc.gov/niosh/topics/lead/jobs.html"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hyperlink" Target="http://www.cpsc.gov/recalls" TargetMode="External"/><Relationship Id="rId5" Type="http://schemas.openxmlformats.org/officeDocument/2006/relationships/hyperlink" Target="https://cfpub.epa.gov/flpp/pub/index.cfm?do=main.firmSearch" TargetMode="External"/><Relationship Id="rId4" Type="http://schemas.openxmlformats.org/officeDocument/2006/relationships/hyperlink" Target="https://www.epa.gov/lead/real-estate-disclosures-about-potential-lead-hazard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10213"/>
            <a:ext cx="8229600" cy="1516991"/>
          </a:xfrm>
        </p:spPr>
        <p:txBody>
          <a:bodyPr/>
          <a:lstStyle/>
          <a:p>
            <a:pPr>
              <a:lnSpc>
                <a:spcPct val="100000"/>
              </a:lnSpc>
            </a:pPr>
            <a:r>
              <a:rPr lang="en-US" sz="2900" dirty="0"/>
              <a:t>Childhood Lead Exposure in the United States: CDC’s Role in Prevention, Education, and Surveillance</a:t>
            </a:r>
            <a:endParaRPr lang="en-US" sz="2900" dirty="0">
              <a:solidFill>
                <a:srgbClr val="005DAA"/>
              </a:solidFill>
            </a:endParaRPr>
          </a:p>
        </p:txBody>
      </p:sp>
      <p:sp>
        <p:nvSpPr>
          <p:cNvPr id="10" name="Title 1"/>
          <p:cNvSpPr>
            <a:spLocks noGrp="1"/>
          </p:cNvSpPr>
          <p:nvPr>
            <p:ph type="subTitle" idx="1"/>
          </p:nvPr>
        </p:nvSpPr>
        <p:spPr>
          <a:xfrm>
            <a:off x="457200" y="1543999"/>
            <a:ext cx="8468475" cy="658812"/>
          </a:xfrm>
        </p:spPr>
        <p:txBody>
          <a:bodyPr anchor="ctr"/>
          <a:lstStyle/>
          <a:p>
            <a:pPr>
              <a:lnSpc>
                <a:spcPct val="100000"/>
              </a:lnSpc>
            </a:pPr>
            <a:r>
              <a:rPr lang="en-US" dirty="0"/>
              <a:t>Environmental Health NEXUS Webinar</a:t>
            </a:r>
            <a:endParaRPr lang="en-US" dirty="0">
              <a:solidFill>
                <a:srgbClr val="005DAA"/>
              </a:solidFill>
            </a:endParaRPr>
          </a:p>
        </p:txBody>
      </p:sp>
      <p:sp>
        <p:nvSpPr>
          <p:cNvPr id="6" name="Text Placeholder 8"/>
          <p:cNvSpPr txBox="1">
            <a:spLocks/>
          </p:cNvSpPr>
          <p:nvPr/>
        </p:nvSpPr>
        <p:spPr bwMode="auto">
          <a:xfrm>
            <a:off x="457200" y="2128160"/>
            <a:ext cx="5006340" cy="450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100000"/>
              </a:lnSpc>
              <a:spcBef>
                <a:spcPct val="20000"/>
              </a:spcBef>
              <a:spcAft>
                <a:spcPct val="0"/>
              </a:spcAft>
              <a:buFont typeface="Arial" panose="020B0604020202020204" pitchFamily="34" charset="0"/>
              <a:buNone/>
              <a:defRPr sz="2000" kern="1200" baseline="0">
                <a:solidFill>
                  <a:srgbClr val="005DAA"/>
                </a:solidFill>
                <a:latin typeface="Calibri" pitchFamily="34" charset="0"/>
                <a:ea typeface="+mn-ea"/>
                <a:cs typeface="+mn-cs"/>
              </a:defRPr>
            </a:lvl1pPr>
            <a:lvl2pPr marL="742950" indent="-285750" algn="ctr" rtl="0" eaLnBrk="0" fontAlgn="base" hangingPunct="0">
              <a:spcBef>
                <a:spcPct val="20000"/>
              </a:spcBef>
              <a:spcAft>
                <a:spcPct val="0"/>
              </a:spcAft>
              <a:buFont typeface="Arial" panose="020B0604020202020204" pitchFamily="34" charset="0"/>
              <a:buChar char="–"/>
              <a:defRPr sz="2800" kern="1200">
                <a:solidFill>
                  <a:schemeClr val="tx2"/>
                </a:solidFill>
                <a:latin typeface="Calibri" panose="020F0502020204030204" pitchFamily="34" charset="0"/>
                <a:ea typeface="+mn-ea"/>
                <a:cs typeface="+mn-cs"/>
              </a:defRPr>
            </a:lvl2pPr>
            <a:lvl3pPr marL="1143000" indent="-228600" algn="ctr" rtl="0" eaLnBrk="0" fontAlgn="base" hangingPunct="0">
              <a:spcBef>
                <a:spcPct val="20000"/>
              </a:spcBef>
              <a:spcAft>
                <a:spcPct val="0"/>
              </a:spcAft>
              <a:buFont typeface="Arial" panose="020B0604020202020204" pitchFamily="34" charset="0"/>
              <a:buChar char="•"/>
              <a:defRPr sz="2400" kern="1200">
                <a:solidFill>
                  <a:schemeClr val="tx2"/>
                </a:solidFill>
                <a:latin typeface="Calibri" panose="020F0502020204030204" pitchFamily="34" charset="0"/>
                <a:ea typeface="+mn-ea"/>
                <a:cs typeface="+mn-cs"/>
              </a:defRPr>
            </a:lvl3pPr>
            <a:lvl4pPr marL="16002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4pPr>
            <a:lvl5pPr marL="2057400" indent="-228600" algn="ctr" rtl="0" eaLnBrk="0" fontAlgn="base" hangingPunct="0">
              <a:spcBef>
                <a:spcPct val="20000"/>
              </a:spcBef>
              <a:spcAft>
                <a:spcPct val="0"/>
              </a:spcAft>
              <a:buFont typeface="Arial" panose="020B0604020202020204" pitchFamily="34" charset="0"/>
              <a:buChar char="»"/>
              <a:defRPr sz="2000" kern="1200">
                <a:solidFill>
                  <a:schemeClr val="tx2"/>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August 04, 2021</a:t>
            </a:r>
          </a:p>
        </p:txBody>
      </p:sp>
      <p:sp>
        <p:nvSpPr>
          <p:cNvPr id="9" name="Text Placeholder 8"/>
          <p:cNvSpPr>
            <a:spLocks noGrp="1"/>
          </p:cNvSpPr>
          <p:nvPr>
            <p:ph type="body" sz="quarter" idx="10"/>
          </p:nvPr>
        </p:nvSpPr>
        <p:spPr>
          <a:xfrm>
            <a:off x="457200" y="2571750"/>
            <a:ext cx="5006340" cy="1556541"/>
          </a:xfrm>
        </p:spPr>
        <p:txBody>
          <a:bodyPr/>
          <a:lstStyle/>
          <a:p>
            <a:r>
              <a:rPr lang="en-US" sz="1200" b="1" dirty="0"/>
              <a:t>Madeline Jones, MPH, CHES </a:t>
            </a:r>
            <a:endParaRPr lang="en-US" sz="1200" dirty="0"/>
          </a:p>
          <a:p>
            <a:r>
              <a:rPr lang="en-US" sz="1100" dirty="0"/>
              <a:t>Health Communication Fellow </a:t>
            </a:r>
          </a:p>
          <a:p>
            <a:r>
              <a:rPr lang="en-US" sz="1100" dirty="0"/>
              <a:t>Lead Poisoning Prevention and Surveillance Branch (proposed)</a:t>
            </a:r>
          </a:p>
          <a:p>
            <a:endParaRPr lang="en-US" sz="1100" b="1" dirty="0"/>
          </a:p>
          <a:p>
            <a:r>
              <a:rPr lang="en-US" sz="1100" b="1" dirty="0"/>
              <a:t>Paul Allwood</a:t>
            </a:r>
          </a:p>
          <a:p>
            <a:r>
              <a:rPr lang="en-US" sz="1100" dirty="0"/>
              <a:t>Branch Chief</a:t>
            </a:r>
          </a:p>
          <a:p>
            <a:r>
              <a:rPr lang="en-US" sz="1100" dirty="0"/>
              <a:t>Lead Poisoning Prevention and Surveillance Branch (proposed)</a:t>
            </a:r>
          </a:p>
          <a:p>
            <a:endParaRPr lang="en-US" sz="1100" dirty="0"/>
          </a:p>
          <a:p>
            <a:endParaRPr lang="en-US" sz="1100" dirty="0"/>
          </a:p>
          <a:p>
            <a:endParaRPr lang="en-US" sz="1200" dirty="0"/>
          </a:p>
        </p:txBody>
      </p:sp>
      <p:pic>
        <p:nvPicPr>
          <p:cNvPr id="7" name="Picture 6" descr="A baby child smiling&#10;&#10;"/>
          <p:cNvPicPr>
            <a:picLocks noChangeAspect="1"/>
          </p:cNvPicPr>
          <p:nvPr/>
        </p:nvPicPr>
        <p:blipFill>
          <a:blip r:embed="rId3"/>
          <a:stretch>
            <a:fillRect/>
          </a:stretch>
        </p:blipFill>
        <p:spPr>
          <a:xfrm>
            <a:off x="5688078" y="1832998"/>
            <a:ext cx="3237597" cy="1774683"/>
          </a:xfrm>
          <a:prstGeom prst="rect">
            <a:avLst/>
          </a:prstGeom>
        </p:spPr>
      </p:pic>
    </p:spTree>
    <p:extLst>
      <p:ext uri="{BB962C8B-B14F-4D97-AF65-F5344CB8AC3E}">
        <p14:creationId xmlns:p14="http://schemas.microsoft.com/office/powerpoint/2010/main" val="1828455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E3AD-C3AE-4649-8943-3E324FD0C49D}"/>
              </a:ext>
            </a:extLst>
          </p:cNvPr>
          <p:cNvSpPr>
            <a:spLocks noGrp="1"/>
          </p:cNvSpPr>
          <p:nvPr>
            <p:ph type="title"/>
          </p:nvPr>
        </p:nvSpPr>
        <p:spPr>
          <a:xfrm>
            <a:off x="457200" y="201658"/>
            <a:ext cx="8229600" cy="857250"/>
          </a:xfrm>
        </p:spPr>
        <p:txBody>
          <a:bodyPr/>
          <a:lstStyle/>
          <a:p>
            <a:r>
              <a:rPr lang="en-US" dirty="0"/>
              <a:t>What to expect when receiving a blood lead test </a:t>
            </a:r>
          </a:p>
        </p:txBody>
      </p:sp>
      <p:pic>
        <p:nvPicPr>
          <p:cNvPr id="5" name="0AE134EF" descr="A video that shows a child receiving a blood lead test">
            <a:hlinkClick r:id="" action="ppaction://media"/>
            <a:extLst>
              <a:ext uri="{FF2B5EF4-FFF2-40B4-BE49-F238E27FC236}">
                <a16:creationId xmlns:a16="http://schemas.microsoft.com/office/drawing/2014/main" id="{8E8D74A8-7398-4608-8526-538D43EE57CD}"/>
              </a:ext>
            </a:extLst>
          </p:cNvPr>
          <p:cNvPicPr>
            <a:picLocks noGrp="1" noChangeAspect="1"/>
          </p:cNvPicPr>
          <p:nvPr>
            <p:ph idx="1"/>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0594D130-28F4-486E-8545-984C5627C55D}" label="Lead Testing Experience" lang="" r:embed="rId5"/>
                        </p173:trackLst>
                      </p173:tracksInfo>
                    </p:ext>
                  </p14:extLst>
                </p14:media>
              </p:ext>
            </p:extLst>
          </p:nvPr>
        </p:nvPicPr>
        <p:blipFill>
          <a:blip r:embed="rId6"/>
          <a:stretch>
            <a:fillRect/>
          </a:stretch>
        </p:blipFill>
        <p:spPr>
          <a:xfrm>
            <a:off x="1778000" y="1220470"/>
            <a:ext cx="5588000" cy="3143250"/>
          </a:xfrm>
        </p:spPr>
      </p:pic>
    </p:spTree>
    <p:extLst>
      <p:ext uri="{BB962C8B-B14F-4D97-AF65-F5344CB8AC3E}">
        <p14:creationId xmlns:p14="http://schemas.microsoft.com/office/powerpoint/2010/main" val="3967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2" y="350216"/>
            <a:ext cx="8486775" cy="857250"/>
          </a:xfrm>
        </p:spPr>
        <p:txBody>
          <a:bodyPr/>
          <a:lstStyle/>
          <a:p>
            <a:r>
              <a:rPr lang="en-US" dirty="0"/>
              <a:t>Some children are more likely to be exposed to lead.</a:t>
            </a:r>
          </a:p>
        </p:txBody>
      </p:sp>
      <p:sp>
        <p:nvSpPr>
          <p:cNvPr id="6" name="Content Placeholder 2">
            <a:extLst>
              <a:ext uri="{FF2B5EF4-FFF2-40B4-BE49-F238E27FC236}">
                <a16:creationId xmlns:a16="http://schemas.microsoft.com/office/drawing/2014/main" id="{9C8F80DA-CCBB-4302-AB6B-4520FC77C4A6}"/>
              </a:ext>
            </a:extLst>
          </p:cNvPr>
          <p:cNvSpPr>
            <a:spLocks noGrp="1"/>
          </p:cNvSpPr>
          <p:nvPr>
            <p:ph idx="1"/>
          </p:nvPr>
        </p:nvSpPr>
        <p:spPr>
          <a:xfrm>
            <a:off x="457202" y="1207466"/>
            <a:ext cx="4718480" cy="3364533"/>
          </a:xfrm>
        </p:spPr>
        <p:txBody>
          <a:bodyPr/>
          <a:lstStyle/>
          <a:p>
            <a:r>
              <a:rPr lang="en-US" dirty="0">
                <a:solidFill>
                  <a:srgbClr val="005DAA"/>
                </a:solidFill>
              </a:rPr>
              <a:t>These include children</a:t>
            </a:r>
          </a:p>
          <a:p>
            <a:pPr lvl="1"/>
            <a:r>
              <a:rPr lang="en-US" dirty="0">
                <a:solidFill>
                  <a:srgbClr val="005DAA"/>
                </a:solidFill>
              </a:rPr>
              <a:t>Who live in housing built before 1978</a:t>
            </a:r>
          </a:p>
          <a:p>
            <a:pPr lvl="1"/>
            <a:r>
              <a:rPr lang="en-US" dirty="0">
                <a:solidFill>
                  <a:srgbClr val="005DAA"/>
                </a:solidFill>
              </a:rPr>
              <a:t>From low-income households</a:t>
            </a:r>
          </a:p>
          <a:p>
            <a:pPr lvl="1"/>
            <a:r>
              <a:rPr lang="en-US" dirty="0">
                <a:solidFill>
                  <a:srgbClr val="005DAA"/>
                </a:solidFill>
              </a:rPr>
              <a:t>From racial or ethnic minority groups</a:t>
            </a:r>
          </a:p>
          <a:p>
            <a:pPr lvl="1"/>
            <a:r>
              <a:rPr lang="en-US" dirty="0">
                <a:solidFill>
                  <a:srgbClr val="005DAA"/>
                </a:solidFill>
              </a:rPr>
              <a:t>Who are immigrants, refugees, or recently adopted from outside of the United States</a:t>
            </a:r>
          </a:p>
          <a:p>
            <a:pPr lvl="1"/>
            <a:r>
              <a:rPr lang="en-US" dirty="0">
                <a:solidFill>
                  <a:srgbClr val="005DAA"/>
                </a:solidFill>
              </a:rPr>
              <a:t>Whose parents/caregivers may be exposed to lead through their work or hobbies </a:t>
            </a:r>
            <a:endParaRPr lang="en-US" b="0" dirty="0">
              <a:solidFill>
                <a:srgbClr val="005DAA"/>
              </a:solidFill>
            </a:endParaRPr>
          </a:p>
        </p:txBody>
      </p:sp>
      <p:pic>
        <p:nvPicPr>
          <p:cNvPr id="7" name="Picture 6" descr="A child outside of an old building ">
            <a:extLst>
              <a:ext uri="{FF2B5EF4-FFF2-40B4-BE49-F238E27FC236}">
                <a16:creationId xmlns:a16="http://schemas.microsoft.com/office/drawing/2014/main" id="{36151C0A-63EB-46DB-82B7-986203AEE4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7226" y="1409960"/>
            <a:ext cx="3185627" cy="2323579"/>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40124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0217"/>
            <a:ext cx="8486775" cy="857250"/>
          </a:xfrm>
        </p:spPr>
        <p:txBody>
          <a:bodyPr/>
          <a:lstStyle/>
          <a:p>
            <a:r>
              <a:rPr lang="en-US" dirty="0"/>
              <a:t>Lead can pass from a mother to her unborn baby. </a:t>
            </a:r>
          </a:p>
        </p:txBody>
      </p:sp>
      <p:sp>
        <p:nvSpPr>
          <p:cNvPr id="7" name="Content Placeholder 2">
            <a:extLst>
              <a:ext uri="{FF2B5EF4-FFF2-40B4-BE49-F238E27FC236}">
                <a16:creationId xmlns:a16="http://schemas.microsoft.com/office/drawing/2014/main" id="{FA78CD46-1CB8-4F30-B5E4-2EA3C9D121A1}"/>
              </a:ext>
            </a:extLst>
          </p:cNvPr>
          <p:cNvSpPr>
            <a:spLocks noGrp="1"/>
          </p:cNvSpPr>
          <p:nvPr>
            <p:ph idx="1"/>
          </p:nvPr>
        </p:nvSpPr>
        <p:spPr>
          <a:xfrm>
            <a:off x="457201" y="1207466"/>
            <a:ext cx="5348795" cy="3728410"/>
          </a:xfrm>
        </p:spPr>
        <p:txBody>
          <a:bodyPr/>
          <a:lstStyle/>
          <a:p>
            <a:r>
              <a:rPr lang="en-US" b="0" dirty="0">
                <a:solidFill>
                  <a:srgbClr val="005DAA"/>
                </a:solidFill>
              </a:rPr>
              <a:t>Lead in the blood during </a:t>
            </a:r>
            <a:r>
              <a:rPr lang="en-US" dirty="0">
                <a:solidFill>
                  <a:srgbClr val="005DAA"/>
                </a:solidFill>
              </a:rPr>
              <a:t>pregnancy</a:t>
            </a:r>
            <a:r>
              <a:rPr lang="en-US" b="0" dirty="0">
                <a:solidFill>
                  <a:srgbClr val="005DAA"/>
                </a:solidFill>
              </a:rPr>
              <a:t> can</a:t>
            </a:r>
          </a:p>
          <a:p>
            <a:pPr lvl="1"/>
            <a:r>
              <a:rPr lang="en-US" b="0" dirty="0">
                <a:solidFill>
                  <a:srgbClr val="005DAA"/>
                </a:solidFill>
              </a:rPr>
              <a:t>Increase risk for miscarriage</a:t>
            </a:r>
          </a:p>
          <a:p>
            <a:pPr lvl="1"/>
            <a:r>
              <a:rPr lang="en-US" b="0" dirty="0">
                <a:solidFill>
                  <a:srgbClr val="005DAA"/>
                </a:solidFill>
              </a:rPr>
              <a:t>Cause the baby to be born too early or too small</a:t>
            </a:r>
          </a:p>
          <a:p>
            <a:pPr lvl="1"/>
            <a:r>
              <a:rPr lang="en-US" b="0" dirty="0">
                <a:solidFill>
                  <a:srgbClr val="005DAA"/>
                </a:solidFill>
              </a:rPr>
              <a:t>Hurt the baby’s brain, kidneys, and nervous system</a:t>
            </a:r>
          </a:p>
          <a:p>
            <a:pPr lvl="1"/>
            <a:r>
              <a:rPr lang="en-US" b="0" dirty="0">
                <a:solidFill>
                  <a:srgbClr val="005DAA"/>
                </a:solidFill>
              </a:rPr>
              <a:t>Cause the child to have learning or behavior problems</a:t>
            </a:r>
          </a:p>
          <a:p>
            <a:pPr marL="411480" lvl="1" indent="0">
              <a:buNone/>
            </a:pPr>
            <a:endParaRPr lang="en-US" dirty="0">
              <a:solidFill>
                <a:srgbClr val="005DAA"/>
              </a:solidFill>
            </a:endParaRPr>
          </a:p>
          <a:p>
            <a:r>
              <a:rPr lang="en-US" sz="1200" dirty="0">
                <a:solidFill>
                  <a:srgbClr val="005DAA"/>
                </a:solidFill>
              </a:rPr>
              <a:t>Source</a:t>
            </a:r>
            <a:r>
              <a:rPr lang="en-US" sz="1200" b="0" dirty="0">
                <a:solidFill>
                  <a:srgbClr val="005DAA"/>
                </a:solidFill>
              </a:rPr>
              <a:t>: ATSDR Toxicological Profile for Lead, </a:t>
            </a:r>
            <a:r>
              <a:rPr lang="en-US" sz="1200" b="0" dirty="0">
                <a:solidFill>
                  <a:schemeClr val="accent2"/>
                </a:solidFill>
                <a:hlinkClick r:id="rId3">
                  <a:extLst>
                    <a:ext uri="{A12FA001-AC4F-418D-AE19-62706E023703}">
                      <ahyp:hlinkClr xmlns:ahyp="http://schemas.microsoft.com/office/drawing/2018/hyperlinkcolor" val="tx"/>
                    </a:ext>
                  </a:extLst>
                </a:hlinkClick>
              </a:rPr>
              <a:t>https://www.atsdr.cdc.gov/toxprofiles/tp13.pdf</a:t>
            </a:r>
            <a:r>
              <a:rPr lang="en-US" sz="1200" b="0" dirty="0">
                <a:solidFill>
                  <a:schemeClr val="accent2"/>
                </a:solidFill>
              </a:rPr>
              <a:t>. </a:t>
            </a:r>
          </a:p>
        </p:txBody>
      </p:sp>
      <p:pic>
        <p:nvPicPr>
          <p:cNvPr id="4" name="Picture 3" descr="A pregnant women sitting on a couch">
            <a:extLst>
              <a:ext uri="{FF2B5EF4-FFF2-40B4-BE49-F238E27FC236}">
                <a16:creationId xmlns:a16="http://schemas.microsoft.com/office/drawing/2014/main" id="{1703DA5A-1807-4440-B7F4-CAE33FD991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6463" y="1912004"/>
            <a:ext cx="2930001" cy="1955457"/>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53919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1000"/>
                                        <p:tgtEl>
                                          <p:spTgt spid="7">
                                            <p:txEl>
                                              <p:pRg st="6" end="6"/>
                                            </p:txEl>
                                          </p:spTgt>
                                        </p:tgtEl>
                                      </p:cBhvr>
                                    </p:animEffect>
                                    <p:anim calcmode="lin" valueType="num">
                                      <p:cBhvr>
                                        <p:cTn id="43"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100" y="321636"/>
            <a:ext cx="8486775" cy="857250"/>
          </a:xfrm>
        </p:spPr>
        <p:txBody>
          <a:bodyPr/>
          <a:lstStyle/>
          <a:p>
            <a:r>
              <a:rPr lang="en-US" dirty="0"/>
              <a:t>Blood lead levels in U.S. children have declined.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graphicFrame>
        <p:nvGraphicFramePr>
          <p:cNvPr id="11" name="Chart 10" descr="A line graph showing the decline in blood lead levels for U.S. children from 1976 to 2016">
            <a:extLst>
              <a:ext uri="{FF2B5EF4-FFF2-40B4-BE49-F238E27FC236}">
                <a16:creationId xmlns:a16="http://schemas.microsoft.com/office/drawing/2014/main" id="{E6779EE6-2FD7-48FB-9D02-9598D6D86D96}"/>
              </a:ext>
            </a:extLst>
          </p:cNvPr>
          <p:cNvGraphicFramePr/>
          <p:nvPr>
            <p:extLst>
              <p:ext uri="{D42A27DB-BD31-4B8C-83A1-F6EECF244321}">
                <p14:modId xmlns:p14="http://schemas.microsoft.com/office/powerpoint/2010/main" val="2833265244"/>
              </p:ext>
            </p:extLst>
          </p:nvPr>
        </p:nvGraphicFramePr>
        <p:xfrm>
          <a:off x="966647" y="845212"/>
          <a:ext cx="7210706" cy="39766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95911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5734"/>
            <a:ext cx="7599405" cy="3143250"/>
          </a:xfrm>
        </p:spPr>
        <p:txBody>
          <a:bodyPr/>
          <a:lstStyle/>
          <a:p>
            <a:r>
              <a:rPr lang="en-US" dirty="0">
                <a:solidFill>
                  <a:srgbClr val="005DAA"/>
                </a:solidFill>
              </a:rPr>
              <a:t>At-risk children </a:t>
            </a:r>
            <a:r>
              <a:rPr lang="en-US" b="0" dirty="0">
                <a:solidFill>
                  <a:srgbClr val="005DAA"/>
                </a:solidFill>
              </a:rPr>
              <a:t>live in neighborhoods characterized by</a:t>
            </a:r>
          </a:p>
          <a:p>
            <a:pPr lvl="1"/>
            <a:r>
              <a:rPr lang="en-US" dirty="0">
                <a:solidFill>
                  <a:srgbClr val="005DAA"/>
                </a:solidFill>
              </a:rPr>
              <a:t>Older homes</a:t>
            </a:r>
          </a:p>
          <a:p>
            <a:pPr lvl="1"/>
            <a:r>
              <a:rPr lang="en-US" dirty="0">
                <a:solidFill>
                  <a:srgbClr val="005DAA"/>
                </a:solidFill>
              </a:rPr>
              <a:t>Lower family incomes</a:t>
            </a:r>
          </a:p>
          <a:p>
            <a:pPr lvl="1"/>
            <a:r>
              <a:rPr lang="en-US" dirty="0">
                <a:solidFill>
                  <a:srgbClr val="005DAA"/>
                </a:solidFill>
              </a:rPr>
              <a:t>Lower housing values</a:t>
            </a:r>
          </a:p>
          <a:p>
            <a:pPr lvl="1"/>
            <a:r>
              <a:rPr lang="en-US" dirty="0">
                <a:solidFill>
                  <a:srgbClr val="005DAA"/>
                </a:solidFill>
              </a:rPr>
              <a:t>Higher population densities</a:t>
            </a:r>
          </a:p>
          <a:p>
            <a:pPr lvl="1"/>
            <a:r>
              <a:rPr lang="en-US" dirty="0">
                <a:solidFill>
                  <a:srgbClr val="005DAA"/>
                </a:solidFill>
              </a:rPr>
              <a:t>Higher proportions of rental properties</a:t>
            </a:r>
          </a:p>
          <a:p>
            <a:pPr lvl="1"/>
            <a:r>
              <a:rPr lang="en-US" dirty="0">
                <a:solidFill>
                  <a:srgbClr val="005DAA"/>
                </a:solidFill>
              </a:rPr>
              <a:t>Higher proportions of minority, immigrant, and refugee residents</a:t>
            </a:r>
            <a:endParaRPr lang="en-US" b="0" dirty="0">
              <a:solidFill>
                <a:srgbClr val="005DAA"/>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
        <p:nvSpPr>
          <p:cNvPr id="8" name="Title 1">
            <a:extLst>
              <a:ext uri="{FF2B5EF4-FFF2-40B4-BE49-F238E27FC236}">
                <a16:creationId xmlns:a16="http://schemas.microsoft.com/office/drawing/2014/main" id="{7760B3FD-4CF0-457B-BC79-4B846C331CA1}"/>
              </a:ext>
            </a:extLst>
          </p:cNvPr>
          <p:cNvSpPr>
            <a:spLocks noGrp="1"/>
          </p:cNvSpPr>
          <p:nvPr>
            <p:ph type="title"/>
          </p:nvPr>
        </p:nvSpPr>
        <p:spPr>
          <a:xfrm>
            <a:off x="457199" y="350217"/>
            <a:ext cx="8486775" cy="857250"/>
          </a:xfrm>
        </p:spPr>
        <p:txBody>
          <a:bodyPr/>
          <a:lstStyle/>
          <a:p>
            <a:r>
              <a:rPr lang="en-US" dirty="0"/>
              <a:t>Disparities in lead exposure exist.</a:t>
            </a:r>
            <a:endParaRPr lang="en-US" strike="sngStrike" dirty="0"/>
          </a:p>
        </p:txBody>
      </p:sp>
    </p:spTree>
    <p:extLst>
      <p:ext uri="{BB962C8B-B14F-4D97-AF65-F5344CB8AC3E}">
        <p14:creationId xmlns:p14="http://schemas.microsoft.com/office/powerpoint/2010/main" val="186176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50217"/>
            <a:ext cx="8486775" cy="857250"/>
          </a:xfrm>
        </p:spPr>
        <p:txBody>
          <a:bodyPr/>
          <a:lstStyle/>
          <a:p>
            <a:r>
              <a:rPr lang="en-US" dirty="0"/>
              <a:t>Disparities in blood lead levels exist. </a:t>
            </a:r>
            <a:endParaRPr lang="en-US" strike="sngStrike" dirty="0"/>
          </a:p>
        </p:txBody>
      </p:sp>
      <p:sp>
        <p:nvSpPr>
          <p:cNvPr id="3" name="Content Placeholder 2"/>
          <p:cNvSpPr>
            <a:spLocks noGrp="1"/>
          </p:cNvSpPr>
          <p:nvPr>
            <p:ph idx="1"/>
          </p:nvPr>
        </p:nvSpPr>
        <p:spPr>
          <a:xfrm>
            <a:off x="457200" y="1285734"/>
            <a:ext cx="8172450" cy="3143250"/>
          </a:xfrm>
        </p:spPr>
        <p:txBody>
          <a:bodyPr/>
          <a:lstStyle/>
          <a:p>
            <a:r>
              <a:rPr lang="en-US" dirty="0">
                <a:solidFill>
                  <a:srgbClr val="005DAA"/>
                </a:solidFill>
              </a:rPr>
              <a:t>Elevated blood lead levels </a:t>
            </a:r>
            <a:r>
              <a:rPr lang="en-US" b="0" dirty="0">
                <a:solidFill>
                  <a:srgbClr val="005DAA"/>
                </a:solidFill>
              </a:rPr>
              <a:t>are more prevalent among children</a:t>
            </a:r>
          </a:p>
          <a:p>
            <a:pPr lvl="1"/>
            <a:r>
              <a:rPr lang="en-US" dirty="0">
                <a:solidFill>
                  <a:srgbClr val="005DAA"/>
                </a:solidFill>
              </a:rPr>
              <a:t>From racial and ethnic minority groups</a:t>
            </a:r>
          </a:p>
          <a:p>
            <a:pPr lvl="1"/>
            <a:r>
              <a:rPr lang="en-US" dirty="0">
                <a:solidFill>
                  <a:srgbClr val="005DAA"/>
                </a:solidFill>
              </a:rPr>
              <a:t>From low-income households </a:t>
            </a:r>
          </a:p>
          <a:p>
            <a:pPr lvl="1"/>
            <a:r>
              <a:rPr lang="en-US" dirty="0">
                <a:solidFill>
                  <a:srgbClr val="005DAA"/>
                </a:solidFill>
              </a:rPr>
              <a:t>Children who live in housing built before 1978</a:t>
            </a:r>
          </a:p>
          <a:p>
            <a:r>
              <a:rPr lang="en-US" b="0" dirty="0">
                <a:solidFill>
                  <a:srgbClr val="005DAA"/>
                </a:solidFill>
              </a:rPr>
              <a:t>Children from </a:t>
            </a:r>
            <a:r>
              <a:rPr lang="en-US" dirty="0">
                <a:solidFill>
                  <a:srgbClr val="005DAA"/>
                </a:solidFill>
              </a:rPr>
              <a:t>racial and ethnic minority </a:t>
            </a:r>
            <a:r>
              <a:rPr lang="en-US" b="0" dirty="0">
                <a:solidFill>
                  <a:srgbClr val="005DAA"/>
                </a:solidFill>
              </a:rPr>
              <a:t>groups are more likely to live in conditions where there is greater likelihood of exposure. </a:t>
            </a:r>
          </a:p>
          <a:p>
            <a:pPr lvl="1"/>
            <a:endParaRPr lang="en-US" b="0" dirty="0">
              <a:solidFill>
                <a:srgbClr val="005DAA"/>
              </a:solidFill>
            </a:endParaRP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24761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786" y="342901"/>
            <a:ext cx="8486775" cy="857250"/>
          </a:xfrm>
        </p:spPr>
        <p:txBody>
          <a:bodyPr/>
          <a:lstStyle/>
          <a:p>
            <a:r>
              <a:rPr lang="en-US" dirty="0"/>
              <a:t>There is still more work to be done.</a:t>
            </a:r>
          </a:p>
        </p:txBody>
      </p:sp>
      <p:sp>
        <p:nvSpPr>
          <p:cNvPr id="3" name="Content Placeholder 2"/>
          <p:cNvSpPr>
            <a:spLocks noGrp="1"/>
          </p:cNvSpPr>
          <p:nvPr>
            <p:ph idx="1"/>
          </p:nvPr>
        </p:nvSpPr>
        <p:spPr>
          <a:xfrm>
            <a:off x="585786" y="1200151"/>
            <a:ext cx="8229600" cy="3513363"/>
          </a:xfrm>
        </p:spPr>
        <p:txBody>
          <a:bodyPr/>
          <a:lstStyle/>
          <a:p>
            <a:pPr lvl="0"/>
            <a:r>
              <a:rPr lang="en-US" b="0" dirty="0">
                <a:solidFill>
                  <a:srgbClr val="005DAA"/>
                </a:solidFill>
              </a:rPr>
              <a:t>Millions of children are still exposed to lead. </a:t>
            </a:r>
          </a:p>
          <a:p>
            <a:pPr lvl="0"/>
            <a:r>
              <a:rPr lang="en-US" b="0" dirty="0">
                <a:solidFill>
                  <a:srgbClr val="005DAA"/>
                </a:solidFill>
              </a:rPr>
              <a:t>Not all children are tested for blood lead, even when required by law. </a:t>
            </a:r>
          </a:p>
          <a:p>
            <a:pPr lvl="0"/>
            <a:r>
              <a:rPr lang="en-US" b="0" dirty="0">
                <a:solidFill>
                  <a:srgbClr val="005DAA"/>
                </a:solidFill>
              </a:rPr>
              <a:t>Adverse health and developmental effects are being identified at increasingly lower blood lead levels. </a:t>
            </a:r>
          </a:p>
          <a:p>
            <a:pPr lvl="0"/>
            <a:r>
              <a:rPr lang="en-US" b="0" dirty="0">
                <a:solidFill>
                  <a:srgbClr val="005DAA"/>
                </a:solidFill>
              </a:rPr>
              <a:t>Children can be exposed from multiple sources. </a:t>
            </a:r>
          </a:p>
          <a:p>
            <a:endParaRPr lang="en-US" b="0" dirty="0">
              <a:solidFill>
                <a:srgbClr val="005DAA"/>
              </a:solidFill>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99243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43310C2-FD24-4101-B481-851AAC725D55}"/>
              </a:ext>
            </a:extLst>
          </p:cNvPr>
          <p:cNvSpPr txBox="1">
            <a:spLocks noGrp="1"/>
          </p:cNvSpPr>
          <p:nvPr>
            <p:ph type="title" idx="4294967295"/>
          </p:nvPr>
        </p:nvSpPr>
        <p:spPr>
          <a:xfrm>
            <a:off x="585786" y="342901"/>
            <a:ext cx="8486775"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DAA"/>
                </a:solidFill>
                <a:effectLst/>
                <a:uLnTx/>
                <a:uFillTx/>
                <a:latin typeface="Calibri" pitchFamily="34" charset="0"/>
                <a:ea typeface="+mj-ea"/>
                <a:cs typeface="+mj-cs"/>
              </a:rPr>
              <a:t>A parent’s perspective:</a:t>
            </a:r>
          </a:p>
        </p:txBody>
      </p:sp>
      <p:sp>
        <p:nvSpPr>
          <p:cNvPr id="3" name="Content Placeholder 2"/>
          <p:cNvSpPr>
            <a:spLocks noGrp="1"/>
          </p:cNvSpPr>
          <p:nvPr>
            <p:ph idx="1"/>
          </p:nvPr>
        </p:nvSpPr>
        <p:spPr>
          <a:xfrm>
            <a:off x="585786" y="1109054"/>
            <a:ext cx="8229600" cy="3358912"/>
          </a:xfrm>
        </p:spPr>
        <p:txBody>
          <a:bodyPr/>
          <a:lstStyle/>
          <a:p>
            <a:pPr marL="0" indent="0" defTabSz="285750">
              <a:buNone/>
            </a:pPr>
            <a:r>
              <a:rPr lang="en-US" b="0" dirty="0">
                <a:solidFill>
                  <a:srgbClr val="005DAA"/>
                </a:solidFill>
              </a:rPr>
              <a:t>“My son was diagnosed with an </a:t>
            </a:r>
            <a:r>
              <a:rPr lang="en-US" dirty="0">
                <a:solidFill>
                  <a:srgbClr val="005DAA"/>
                </a:solidFill>
              </a:rPr>
              <a:t>elevated blood lead level or 11µg/dL </a:t>
            </a:r>
            <a:r>
              <a:rPr lang="en-US" b="0" dirty="0">
                <a:solidFill>
                  <a:srgbClr val="005DAA"/>
                </a:solidFill>
              </a:rPr>
              <a:t>when he was 1 year old. He was tested for ADHD at the age of 8. He exhibited severe symptoms of lead exposure, struggled through school, and </a:t>
            </a:r>
            <a:r>
              <a:rPr lang="en-US" dirty="0">
                <a:solidFill>
                  <a:srgbClr val="005DAA"/>
                </a:solidFill>
              </a:rPr>
              <a:t>required a great deal of academic support </a:t>
            </a:r>
            <a:r>
              <a:rPr lang="en-US" b="0" dirty="0">
                <a:solidFill>
                  <a:srgbClr val="005DAA"/>
                </a:solidFill>
              </a:rPr>
              <a:t>from the school. He attempted a year and a half of college, but that experience proved too much. He lacks confidence and knows that any career he chooses will require some form of further education. </a:t>
            </a:r>
            <a:r>
              <a:rPr lang="en-US" dirty="0">
                <a:solidFill>
                  <a:srgbClr val="005DAA"/>
                </a:solidFill>
              </a:rPr>
              <a:t>His fear and lack of self-confidence keeps him from moving forward with hopes</a:t>
            </a:r>
            <a:r>
              <a:rPr lang="en-US" b="0" dirty="0">
                <a:solidFill>
                  <a:srgbClr val="005DAA"/>
                </a:solidFill>
              </a:rPr>
              <a:t>.”</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96279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31" y="358379"/>
            <a:ext cx="8229600" cy="857250"/>
          </a:xfrm>
        </p:spPr>
        <p:txBody>
          <a:bodyPr/>
          <a:lstStyle/>
          <a:p>
            <a:r>
              <a:rPr lang="en-US" dirty="0"/>
              <a:t>Lead exposure is preventable with organized effort.</a:t>
            </a:r>
          </a:p>
        </p:txBody>
      </p:sp>
      <p:sp>
        <p:nvSpPr>
          <p:cNvPr id="5" name="Content Placeholder 4">
            <a:extLst>
              <a:ext uri="{FF2B5EF4-FFF2-40B4-BE49-F238E27FC236}">
                <a16:creationId xmlns:a16="http://schemas.microsoft.com/office/drawing/2014/main" id="{E63BEC0C-4DE9-4BB6-A4F8-F024B086D084}"/>
              </a:ext>
            </a:extLst>
          </p:cNvPr>
          <p:cNvSpPr>
            <a:spLocks noGrp="1"/>
          </p:cNvSpPr>
          <p:nvPr>
            <p:ph idx="1"/>
          </p:nvPr>
        </p:nvSpPr>
        <p:spPr>
          <a:xfrm>
            <a:off x="469331" y="1215629"/>
            <a:ext cx="4614863" cy="2201745"/>
          </a:xfrm>
        </p:spPr>
        <p:txBody>
          <a:bodyPr/>
          <a:lstStyle/>
          <a:p>
            <a:pPr lvl="0"/>
            <a:r>
              <a:rPr lang="en-US" b="0" dirty="0">
                <a:solidFill>
                  <a:srgbClr val="005DAA"/>
                </a:solidFill>
              </a:rPr>
              <a:t>Several </a:t>
            </a:r>
            <a:r>
              <a:rPr lang="en-US" dirty="0">
                <a:solidFill>
                  <a:srgbClr val="005DAA"/>
                </a:solidFill>
              </a:rPr>
              <a:t>steps </a:t>
            </a:r>
            <a:r>
              <a:rPr lang="en-US" b="0" dirty="0">
                <a:solidFill>
                  <a:srgbClr val="005DAA"/>
                </a:solidFill>
              </a:rPr>
              <a:t>can be taken to</a:t>
            </a:r>
          </a:p>
          <a:p>
            <a:pPr lvl="1"/>
            <a:r>
              <a:rPr lang="en-US" dirty="0">
                <a:solidFill>
                  <a:srgbClr val="005DAA"/>
                </a:solidFill>
              </a:rPr>
              <a:t>Prevent exposure before it occurs</a:t>
            </a:r>
          </a:p>
          <a:p>
            <a:pPr lvl="1"/>
            <a:r>
              <a:rPr lang="en-US" dirty="0">
                <a:solidFill>
                  <a:srgbClr val="005DAA"/>
                </a:solidFill>
              </a:rPr>
              <a:t>Prevent further exposure, if a child has already been exposed</a:t>
            </a:r>
          </a:p>
          <a:p>
            <a:pPr lvl="1"/>
            <a:r>
              <a:rPr lang="en-US" dirty="0">
                <a:solidFill>
                  <a:srgbClr val="005DAA"/>
                </a:solidFill>
              </a:rPr>
              <a:t>Mitigate the effects on the child’s health</a:t>
            </a:r>
            <a:endParaRPr lang="en-US" b="0" dirty="0">
              <a:solidFill>
                <a:srgbClr val="005DAA"/>
              </a:solidFill>
            </a:endParaRPr>
          </a:p>
        </p:txBody>
      </p:sp>
      <p:pic>
        <p:nvPicPr>
          <p:cNvPr id="7" name="Picture 6" descr="A baby on the floor, reaching up toward the camera">
            <a:extLst>
              <a:ext uri="{FF2B5EF4-FFF2-40B4-BE49-F238E27FC236}">
                <a16:creationId xmlns:a16="http://schemas.microsoft.com/office/drawing/2014/main" id="{0E2D70C4-6779-489C-801A-C8ED42E8B2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9546" y="1463182"/>
            <a:ext cx="3157877" cy="210631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890646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810"/>
            <a:ext cx="8486775" cy="445618"/>
          </a:xfrm>
        </p:spPr>
        <p:txBody>
          <a:bodyPr/>
          <a:lstStyle/>
          <a:p>
            <a:r>
              <a:rPr lang="en-US" dirty="0"/>
              <a:t>Preventative actions for parents, caregivers, and others</a:t>
            </a:r>
          </a:p>
        </p:txBody>
      </p:sp>
      <p:sp>
        <p:nvSpPr>
          <p:cNvPr id="5" name="Content Placeholder 4">
            <a:extLst>
              <a:ext uri="{FF2B5EF4-FFF2-40B4-BE49-F238E27FC236}">
                <a16:creationId xmlns:a16="http://schemas.microsoft.com/office/drawing/2014/main" id="{E63BEC0C-4DE9-4BB6-A4F8-F024B086D084}"/>
              </a:ext>
            </a:extLst>
          </p:cNvPr>
          <p:cNvSpPr>
            <a:spLocks noGrp="1"/>
          </p:cNvSpPr>
          <p:nvPr>
            <p:ph idx="1"/>
          </p:nvPr>
        </p:nvSpPr>
        <p:spPr>
          <a:xfrm>
            <a:off x="457200" y="1208777"/>
            <a:ext cx="4949687" cy="3143250"/>
          </a:xfrm>
        </p:spPr>
        <p:txBody>
          <a:bodyPr/>
          <a:lstStyle/>
          <a:p>
            <a:r>
              <a:rPr lang="en-US" dirty="0">
                <a:solidFill>
                  <a:srgbClr val="005DAA"/>
                </a:solidFill>
              </a:rPr>
              <a:t>Parents and caregivers can</a:t>
            </a:r>
          </a:p>
          <a:p>
            <a:pPr lvl="1"/>
            <a:r>
              <a:rPr lang="en-US" dirty="0">
                <a:solidFill>
                  <a:srgbClr val="005DAA"/>
                </a:solidFill>
              </a:rPr>
              <a:t>Learn the common sources of lead. </a:t>
            </a:r>
          </a:p>
          <a:p>
            <a:pPr lvl="1"/>
            <a:r>
              <a:rPr lang="en-US" dirty="0">
                <a:solidFill>
                  <a:srgbClr val="005DAA"/>
                </a:solidFill>
              </a:rPr>
              <a:t>Test their home for lead. </a:t>
            </a:r>
          </a:p>
          <a:p>
            <a:pPr lvl="2"/>
            <a:r>
              <a:rPr lang="en-US" dirty="0">
                <a:solidFill>
                  <a:srgbClr val="005DAA"/>
                </a:solidFill>
              </a:rPr>
              <a:t>Check with your landlord if you rent. </a:t>
            </a:r>
          </a:p>
          <a:p>
            <a:pPr lvl="1"/>
            <a:r>
              <a:rPr lang="en-US" dirty="0">
                <a:solidFill>
                  <a:srgbClr val="005DAA"/>
                </a:solidFill>
              </a:rPr>
              <a:t>Renovate and repair safely. </a:t>
            </a:r>
          </a:p>
          <a:p>
            <a:pPr lvl="1"/>
            <a:r>
              <a:rPr lang="en-US" dirty="0">
                <a:solidFill>
                  <a:srgbClr val="005DAA"/>
                </a:solidFill>
              </a:rPr>
              <a:t>Take everyday steps to stay healthy.</a:t>
            </a:r>
          </a:p>
          <a:p>
            <a:pPr lvl="1"/>
            <a:r>
              <a:rPr lang="en-US" dirty="0">
                <a:solidFill>
                  <a:srgbClr val="005DAA"/>
                </a:solidFill>
              </a:rPr>
              <a:t>Talk to their child’s healthcare provider.</a:t>
            </a:r>
          </a:p>
          <a:p>
            <a:pPr lvl="1"/>
            <a:endParaRPr lang="en-US" dirty="0"/>
          </a:p>
        </p:txBody>
      </p:sp>
      <p:pic>
        <p:nvPicPr>
          <p:cNvPr id="6" name="Picture 5" descr="A father playing with a young child ">
            <a:extLst>
              <a:ext uri="{FF2B5EF4-FFF2-40B4-BE49-F238E27FC236}">
                <a16:creationId xmlns:a16="http://schemas.microsoft.com/office/drawing/2014/main" id="{44BF1FCE-7D02-4F8C-9D7E-47A4139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2897" y="1271696"/>
            <a:ext cx="3019956" cy="2600108"/>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302555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0110"/>
            <a:ext cx="8229600" cy="857250"/>
          </a:xfrm>
        </p:spPr>
        <p:txBody>
          <a:bodyPr/>
          <a:lstStyle/>
          <a:p>
            <a:r>
              <a:rPr lang="en-US" dirty="0"/>
              <a:t>Overview</a:t>
            </a:r>
          </a:p>
        </p:txBody>
      </p:sp>
      <p:sp>
        <p:nvSpPr>
          <p:cNvPr id="5" name="Content Placeholder 4">
            <a:extLst>
              <a:ext uri="{FF2B5EF4-FFF2-40B4-BE49-F238E27FC236}">
                <a16:creationId xmlns:a16="http://schemas.microsoft.com/office/drawing/2014/main" id="{626C1708-D5AE-43F1-A1CA-05B2616A084B}"/>
              </a:ext>
            </a:extLst>
          </p:cNvPr>
          <p:cNvSpPr>
            <a:spLocks noGrp="1"/>
          </p:cNvSpPr>
          <p:nvPr>
            <p:ph idx="1"/>
          </p:nvPr>
        </p:nvSpPr>
        <p:spPr/>
        <p:txBody>
          <a:bodyPr/>
          <a:lstStyle/>
          <a:p>
            <a:r>
              <a:rPr lang="en-US" b="0" dirty="0">
                <a:solidFill>
                  <a:srgbClr val="005DAA"/>
                </a:solidFill>
              </a:rPr>
              <a:t>Introduction to childhood lead exposure </a:t>
            </a:r>
          </a:p>
          <a:p>
            <a:r>
              <a:rPr lang="en-US" b="0" dirty="0">
                <a:solidFill>
                  <a:srgbClr val="005DAA"/>
                </a:solidFill>
              </a:rPr>
              <a:t>Sources of lead in children’s environments</a:t>
            </a:r>
          </a:p>
          <a:p>
            <a:r>
              <a:rPr lang="en-US" b="0" dirty="0">
                <a:solidFill>
                  <a:srgbClr val="005DAA"/>
                </a:solidFill>
              </a:rPr>
              <a:t>Description of populations at higher risk </a:t>
            </a:r>
          </a:p>
          <a:p>
            <a:r>
              <a:rPr lang="en-US" b="0" dirty="0">
                <a:solidFill>
                  <a:srgbClr val="005DAA"/>
                </a:solidFill>
              </a:rPr>
              <a:t>Current trends among children in the United States</a:t>
            </a:r>
          </a:p>
          <a:p>
            <a:r>
              <a:rPr lang="en-US" b="0" dirty="0">
                <a:solidFill>
                  <a:srgbClr val="005DAA"/>
                </a:solidFill>
              </a:rPr>
              <a:t>Prevention strategies</a:t>
            </a:r>
          </a:p>
          <a:p>
            <a:r>
              <a:rPr lang="en-US" b="0" dirty="0">
                <a:solidFill>
                  <a:srgbClr val="005DAA"/>
                </a:solidFill>
              </a:rPr>
              <a:t>Current initiatives at CDC</a:t>
            </a:r>
            <a:endParaRPr lang="en-US" dirty="0"/>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9734877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994"/>
            <a:ext cx="7293935" cy="857250"/>
          </a:xfrm>
        </p:spPr>
        <p:txBody>
          <a:bodyPr/>
          <a:lstStyle/>
          <a:p>
            <a:r>
              <a:rPr lang="en-US" dirty="0"/>
              <a:t>Preventative actions for healthcare providers </a:t>
            </a:r>
          </a:p>
        </p:txBody>
      </p:sp>
      <p:sp>
        <p:nvSpPr>
          <p:cNvPr id="5" name="Content Placeholder 4">
            <a:extLst>
              <a:ext uri="{FF2B5EF4-FFF2-40B4-BE49-F238E27FC236}">
                <a16:creationId xmlns:a16="http://schemas.microsoft.com/office/drawing/2014/main" id="{E63BEC0C-4DE9-4BB6-A4F8-F024B086D084}"/>
              </a:ext>
            </a:extLst>
          </p:cNvPr>
          <p:cNvSpPr>
            <a:spLocks noGrp="1"/>
          </p:cNvSpPr>
          <p:nvPr>
            <p:ph idx="1"/>
          </p:nvPr>
        </p:nvSpPr>
        <p:spPr>
          <a:xfrm>
            <a:off x="457200" y="1240253"/>
            <a:ext cx="4571999" cy="3143250"/>
          </a:xfrm>
        </p:spPr>
        <p:txBody>
          <a:bodyPr/>
          <a:lstStyle/>
          <a:p>
            <a:r>
              <a:rPr lang="en-US" dirty="0">
                <a:solidFill>
                  <a:srgbClr val="005DAA"/>
                </a:solidFill>
              </a:rPr>
              <a:t>Healthcare providers can</a:t>
            </a:r>
          </a:p>
          <a:p>
            <a:pPr lvl="1"/>
            <a:r>
              <a:rPr lang="en-US" dirty="0">
                <a:solidFill>
                  <a:srgbClr val="005DAA"/>
                </a:solidFill>
              </a:rPr>
              <a:t>Learn about the causes, symptoms, and effects of childhood lead exposure.</a:t>
            </a:r>
          </a:p>
          <a:p>
            <a:pPr lvl="1"/>
            <a:r>
              <a:rPr lang="en-US" dirty="0">
                <a:solidFill>
                  <a:srgbClr val="005DAA"/>
                </a:solidFill>
              </a:rPr>
              <a:t>Talk to their patients about lead exposure.</a:t>
            </a:r>
          </a:p>
          <a:p>
            <a:pPr lvl="1"/>
            <a:r>
              <a:rPr lang="en-US" dirty="0">
                <a:solidFill>
                  <a:srgbClr val="005DAA"/>
                </a:solidFill>
              </a:rPr>
              <a:t>Ensure children under the age of 6 receive required blood lead tests. </a:t>
            </a:r>
          </a:p>
          <a:p>
            <a:pPr lvl="1"/>
            <a:r>
              <a:rPr lang="en-US" dirty="0">
                <a:solidFill>
                  <a:srgbClr val="005DAA"/>
                </a:solidFill>
              </a:rPr>
              <a:t>Connect exposed children to recommended services.</a:t>
            </a:r>
          </a:p>
          <a:p>
            <a:endParaRPr lang="en-US" dirty="0"/>
          </a:p>
        </p:txBody>
      </p:sp>
      <p:pic>
        <p:nvPicPr>
          <p:cNvPr id="7" name="Picture 6" descr="A doctor examining a baby&#10;&#10;">
            <a:extLst>
              <a:ext uri="{FF2B5EF4-FFF2-40B4-BE49-F238E27FC236}">
                <a16:creationId xmlns:a16="http://schemas.microsoft.com/office/drawing/2014/main" id="{24A81702-6706-4936-A54A-C764F83BEA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7447" y="1500027"/>
            <a:ext cx="3215406" cy="2143446"/>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74328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9B2CCEB-B59F-4D9E-8CFC-6943ED016A08}"/>
              </a:ext>
            </a:extLst>
          </p:cNvPr>
          <p:cNvSpPr txBox="1">
            <a:spLocks noGrp="1"/>
          </p:cNvSpPr>
          <p:nvPr>
            <p:ph type="title" idx="4294967295"/>
          </p:nvPr>
        </p:nvSpPr>
        <p:spPr>
          <a:xfrm>
            <a:off x="457200" y="365994"/>
            <a:ext cx="8080744"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DAA"/>
                </a:solidFill>
                <a:effectLst/>
                <a:uLnTx/>
                <a:uFillTx/>
                <a:latin typeface="Calibri" pitchFamily="34" charset="0"/>
                <a:ea typeface="+mj-ea"/>
                <a:cs typeface="+mj-cs"/>
              </a:rPr>
              <a:t>Preventative actions for public health professionals</a:t>
            </a:r>
          </a:p>
        </p:txBody>
      </p:sp>
      <p:sp>
        <p:nvSpPr>
          <p:cNvPr id="5" name="Content Placeholder 4">
            <a:extLst>
              <a:ext uri="{FF2B5EF4-FFF2-40B4-BE49-F238E27FC236}">
                <a16:creationId xmlns:a16="http://schemas.microsoft.com/office/drawing/2014/main" id="{E63BEC0C-4DE9-4BB6-A4F8-F024B086D084}"/>
              </a:ext>
            </a:extLst>
          </p:cNvPr>
          <p:cNvSpPr>
            <a:spLocks noGrp="1"/>
          </p:cNvSpPr>
          <p:nvPr>
            <p:ph idx="1"/>
          </p:nvPr>
        </p:nvSpPr>
        <p:spPr>
          <a:xfrm>
            <a:off x="457200" y="1200151"/>
            <a:ext cx="5078627" cy="3143250"/>
          </a:xfrm>
        </p:spPr>
        <p:txBody>
          <a:bodyPr/>
          <a:lstStyle/>
          <a:p>
            <a:r>
              <a:rPr lang="en-US" dirty="0">
                <a:solidFill>
                  <a:srgbClr val="005DAA"/>
                </a:solidFill>
              </a:rPr>
              <a:t>Public health professionals can</a:t>
            </a:r>
          </a:p>
          <a:p>
            <a:pPr lvl="1"/>
            <a:r>
              <a:rPr lang="en-US" dirty="0">
                <a:solidFill>
                  <a:srgbClr val="005DAA"/>
                </a:solidFill>
              </a:rPr>
              <a:t>Learn about lead hazards and risk factors in their community. </a:t>
            </a:r>
          </a:p>
          <a:p>
            <a:pPr lvl="1"/>
            <a:r>
              <a:rPr lang="en-US" dirty="0">
                <a:solidFill>
                  <a:srgbClr val="005DAA"/>
                </a:solidFill>
              </a:rPr>
              <a:t>Create awareness and a sense of urgency to prevent lead exposure.</a:t>
            </a:r>
          </a:p>
          <a:p>
            <a:pPr lvl="1"/>
            <a:r>
              <a:rPr lang="en-US" dirty="0">
                <a:solidFill>
                  <a:srgbClr val="005DAA"/>
                </a:solidFill>
              </a:rPr>
              <a:t>Organize and partner. </a:t>
            </a:r>
          </a:p>
          <a:p>
            <a:pPr lvl="1"/>
            <a:r>
              <a:rPr lang="en-US" dirty="0">
                <a:solidFill>
                  <a:srgbClr val="005DAA"/>
                </a:solidFill>
              </a:rPr>
              <a:t>Serve as a resource for parents and healthcare providers.  </a:t>
            </a:r>
          </a:p>
          <a:p>
            <a:endParaRPr lang="en-US" dirty="0"/>
          </a:p>
        </p:txBody>
      </p:sp>
      <p:pic>
        <p:nvPicPr>
          <p:cNvPr id="6" name="Picture 5" descr="A group of people sitting at a table with a computer&#10;&#10;">
            <a:extLst>
              <a:ext uri="{FF2B5EF4-FFF2-40B4-BE49-F238E27FC236}">
                <a16:creationId xmlns:a16="http://schemas.microsoft.com/office/drawing/2014/main" id="{A1500BC0-0552-45DB-882E-3F62AABEF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204" y="1319675"/>
            <a:ext cx="2915596" cy="2504149"/>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174151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a:xfrm>
            <a:off x="457200" y="512094"/>
            <a:ext cx="8314660" cy="857250"/>
          </a:xfrm>
        </p:spPr>
        <p:txBody>
          <a:bodyPr/>
          <a:lstStyle/>
          <a:p>
            <a:r>
              <a:rPr lang="en-US" dirty="0">
                <a:cs typeface="Calibri" panose="020F0502020204030204" pitchFamily="34" charset="0"/>
              </a:rPr>
              <a:t>CDC’s Childhood Lead Poisoning Prevention Program (CLPPP)</a:t>
            </a:r>
            <a:endParaRPr lang="en-US" dirty="0"/>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200" y="1509963"/>
            <a:ext cx="4338086" cy="3143250"/>
          </a:xfrm>
        </p:spPr>
        <p:txBody>
          <a:bodyPr/>
          <a:lstStyle/>
          <a:p>
            <a:r>
              <a:rPr lang="en-US" dirty="0">
                <a:solidFill>
                  <a:srgbClr val="005DAA"/>
                </a:solidFill>
                <a:cs typeface="Calibri" panose="020F0502020204030204" pitchFamily="34" charset="0"/>
              </a:rPr>
              <a:t>Vision: </a:t>
            </a:r>
            <a:r>
              <a:rPr lang="en-US" b="0" dirty="0">
                <a:solidFill>
                  <a:srgbClr val="005DAA"/>
                </a:solidFill>
                <a:cs typeface="Calibri" panose="020F0502020204030204" pitchFamily="34" charset="0"/>
              </a:rPr>
              <a:t>To eliminate childhood lead poisoning as a public health problem.</a:t>
            </a:r>
          </a:p>
          <a:p>
            <a:r>
              <a:rPr lang="en-US" dirty="0">
                <a:solidFill>
                  <a:srgbClr val="005DAA"/>
                </a:solidFill>
                <a:cs typeface="Calibri" panose="020F0502020204030204" pitchFamily="34" charset="0"/>
              </a:rPr>
              <a:t>Mission: </a:t>
            </a:r>
            <a:r>
              <a:rPr lang="en-US" b="0" dirty="0">
                <a:solidFill>
                  <a:srgbClr val="005DAA"/>
                </a:solidFill>
                <a:cs typeface="Calibri" panose="020F0502020204030204" pitchFamily="34" charset="0"/>
              </a:rPr>
              <a:t>To reduce blood lead levels in children and differences in average risk based on race and socioeconomic status</a:t>
            </a:r>
          </a:p>
          <a:p>
            <a:endParaRPr lang="en-US" b="0" dirty="0">
              <a:solidFill>
                <a:srgbClr val="005DAA"/>
              </a:solidFill>
            </a:endParaRPr>
          </a:p>
        </p:txBody>
      </p:sp>
      <p:pic>
        <p:nvPicPr>
          <p:cNvPr id="6" name="Picture 5" descr="A child sitting on a window sill looking out a window&#10;&#10;">
            <a:extLst>
              <a:ext uri="{FF2B5EF4-FFF2-40B4-BE49-F238E27FC236}">
                <a16:creationId xmlns:a16="http://schemas.microsoft.com/office/drawing/2014/main" id="{9AA72BBF-6383-46AC-BCDC-139B9E1FBD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286" y="1509963"/>
            <a:ext cx="3669150" cy="2436896"/>
          </a:xfrm>
          <a:prstGeom prst="rect">
            <a:avLst/>
          </a:prstGeom>
        </p:spPr>
      </p:pic>
    </p:spTree>
    <p:extLst>
      <p:ext uri="{BB962C8B-B14F-4D97-AF65-F5344CB8AC3E}">
        <p14:creationId xmlns:p14="http://schemas.microsoft.com/office/powerpoint/2010/main" val="468312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D8DB794-6813-4B23-8EF5-9211C4279A48}"/>
              </a:ext>
            </a:extLst>
          </p:cNvPr>
          <p:cNvSpPr txBox="1">
            <a:spLocks noGrp="1"/>
          </p:cNvSpPr>
          <p:nvPr>
            <p:ph type="title" idx="4294967295"/>
          </p:nvPr>
        </p:nvSpPr>
        <p:spPr>
          <a:xfrm>
            <a:off x="457200" y="503137"/>
            <a:ext cx="8229600" cy="5560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DAA"/>
                </a:solidFill>
                <a:effectLst/>
                <a:uLnTx/>
                <a:uFillTx/>
                <a:latin typeface="+mn-lt"/>
                <a:ea typeface="+mj-ea"/>
                <a:cs typeface="Calibri" panose="020F0502020204030204" pitchFamily="34" charset="0"/>
              </a:rPr>
              <a:t>CLPPP focuses on strengthening four core strategies. </a:t>
            </a:r>
            <a:endParaRPr kumimoji="0" lang="en-US" sz="2800" b="1" i="0" u="none" strike="noStrike" kern="1200" cap="none" spc="0" normalizeH="0" baseline="0" noProof="0" dirty="0">
              <a:ln>
                <a:noFill/>
              </a:ln>
              <a:solidFill>
                <a:srgbClr val="005DAA"/>
              </a:solidFill>
              <a:effectLst/>
              <a:uLnTx/>
              <a:uFillTx/>
              <a:latin typeface="+mn-lt"/>
              <a:ea typeface="+mj-ea"/>
              <a:cs typeface="+mj-cs"/>
            </a:endParaRPr>
          </a:p>
        </p:txBody>
      </p:sp>
      <p:pic>
        <p:nvPicPr>
          <p:cNvPr id="6" name="Graphic 5" descr="Test tubes">
            <a:extLst>
              <a:ext uri="{FF2B5EF4-FFF2-40B4-BE49-F238E27FC236}">
                <a16:creationId xmlns:a16="http://schemas.microsoft.com/office/drawing/2014/main" id="{33775C66-BAA4-4663-AE9D-90009E9F1D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484" y="1425764"/>
            <a:ext cx="914400" cy="914400"/>
          </a:xfrm>
          <a:prstGeom prst="rect">
            <a:avLst/>
          </a:prstGeom>
        </p:spPr>
      </p:pic>
      <p:sp>
        <p:nvSpPr>
          <p:cNvPr id="13" name="TextBox 12">
            <a:extLst>
              <a:ext uri="{FF2B5EF4-FFF2-40B4-BE49-F238E27FC236}">
                <a16:creationId xmlns:a16="http://schemas.microsoft.com/office/drawing/2014/main" id="{B3F4ED9B-2776-4AC5-B3B2-15B5107BF20D}"/>
              </a:ext>
            </a:extLst>
          </p:cNvPr>
          <p:cNvSpPr txBox="1"/>
          <p:nvPr/>
        </p:nvSpPr>
        <p:spPr>
          <a:xfrm>
            <a:off x="2067708" y="1559797"/>
            <a:ext cx="2105025" cy="646331"/>
          </a:xfrm>
          <a:prstGeom prst="rect">
            <a:avLst/>
          </a:prstGeom>
          <a:noFill/>
        </p:spPr>
        <p:txBody>
          <a:bodyPr wrap="square" rtlCol="0">
            <a:spAutoFit/>
          </a:bodyPr>
          <a:lstStyle/>
          <a:p>
            <a:r>
              <a:rPr lang="en-US" b="1" dirty="0">
                <a:solidFill>
                  <a:srgbClr val="005DAA"/>
                </a:solidFill>
                <a:latin typeface="Calibri" panose="020F0502020204030204" pitchFamily="34" charset="0"/>
              </a:rPr>
              <a:t>Blood lead testing and reporting </a:t>
            </a:r>
          </a:p>
        </p:txBody>
      </p:sp>
      <p:pic>
        <p:nvPicPr>
          <p:cNvPr id="8" name="Graphic 7" descr="Bar graph with upward trend">
            <a:extLst>
              <a:ext uri="{FF2B5EF4-FFF2-40B4-BE49-F238E27FC236}">
                <a16:creationId xmlns:a16="http://schemas.microsoft.com/office/drawing/2014/main" id="{6C39C8FC-1BA2-4DA7-9482-31063CD8E2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10884" y="1425764"/>
            <a:ext cx="914400" cy="914400"/>
          </a:xfrm>
          <a:prstGeom prst="rect">
            <a:avLst/>
          </a:prstGeom>
        </p:spPr>
      </p:pic>
      <p:sp>
        <p:nvSpPr>
          <p:cNvPr id="15" name="TextBox 14">
            <a:extLst>
              <a:ext uri="{FF2B5EF4-FFF2-40B4-BE49-F238E27FC236}">
                <a16:creationId xmlns:a16="http://schemas.microsoft.com/office/drawing/2014/main" id="{9A9E8A04-A71D-4A57-8733-66367ADFEDC7}"/>
              </a:ext>
            </a:extLst>
          </p:cNvPr>
          <p:cNvSpPr txBox="1"/>
          <p:nvPr/>
        </p:nvSpPr>
        <p:spPr>
          <a:xfrm>
            <a:off x="5649108" y="1536928"/>
            <a:ext cx="2105025" cy="646331"/>
          </a:xfrm>
          <a:prstGeom prst="rect">
            <a:avLst/>
          </a:prstGeom>
          <a:noFill/>
        </p:spPr>
        <p:txBody>
          <a:bodyPr wrap="square" rtlCol="0">
            <a:spAutoFit/>
          </a:bodyPr>
          <a:lstStyle/>
          <a:p>
            <a:r>
              <a:rPr lang="en-US" b="1" dirty="0">
                <a:solidFill>
                  <a:srgbClr val="005DAA"/>
                </a:solidFill>
                <a:latin typeface="Calibri" panose="020F0502020204030204" pitchFamily="34" charset="0"/>
              </a:rPr>
              <a:t>Surveillance of child blood lead levels  </a:t>
            </a:r>
          </a:p>
        </p:txBody>
      </p:sp>
      <p:pic>
        <p:nvPicPr>
          <p:cNvPr id="12" name="Graphic 11" descr="Users">
            <a:extLst>
              <a:ext uri="{FF2B5EF4-FFF2-40B4-BE49-F238E27FC236}">
                <a16:creationId xmlns:a16="http://schemas.microsoft.com/office/drawing/2014/main" id="{6F2F711B-C09A-489A-A4B6-FC990AB7B8C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9484" y="2892615"/>
            <a:ext cx="914400" cy="914400"/>
          </a:xfrm>
          <a:prstGeom prst="rect">
            <a:avLst/>
          </a:prstGeom>
        </p:spPr>
      </p:pic>
      <p:sp>
        <p:nvSpPr>
          <p:cNvPr id="14" name="TextBox 13">
            <a:extLst>
              <a:ext uri="{FF2B5EF4-FFF2-40B4-BE49-F238E27FC236}">
                <a16:creationId xmlns:a16="http://schemas.microsoft.com/office/drawing/2014/main" id="{40E1573C-D37F-4D99-8ED6-CE3867F93A9B}"/>
              </a:ext>
            </a:extLst>
          </p:cNvPr>
          <p:cNvSpPr txBox="1"/>
          <p:nvPr/>
        </p:nvSpPr>
        <p:spPr>
          <a:xfrm>
            <a:off x="2067708" y="3025965"/>
            <a:ext cx="2105025" cy="923330"/>
          </a:xfrm>
          <a:prstGeom prst="rect">
            <a:avLst/>
          </a:prstGeom>
          <a:noFill/>
        </p:spPr>
        <p:txBody>
          <a:bodyPr wrap="square" rtlCol="0">
            <a:spAutoFit/>
          </a:bodyPr>
          <a:lstStyle/>
          <a:p>
            <a:r>
              <a:rPr lang="en-US" b="1" dirty="0">
                <a:solidFill>
                  <a:srgbClr val="005DAA"/>
                </a:solidFill>
                <a:latin typeface="Calibri" panose="020F0502020204030204" pitchFamily="34" charset="0"/>
              </a:rPr>
              <a:t>Targeted, population-based interventions </a:t>
            </a:r>
          </a:p>
        </p:txBody>
      </p:sp>
      <p:pic>
        <p:nvPicPr>
          <p:cNvPr id="10" name="Graphic 9" descr="Link">
            <a:extLst>
              <a:ext uri="{FF2B5EF4-FFF2-40B4-BE49-F238E27FC236}">
                <a16:creationId xmlns:a16="http://schemas.microsoft.com/office/drawing/2014/main" id="{8DF1A3D5-28E5-4A06-88FD-488507DE4FD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10884" y="2892616"/>
            <a:ext cx="914400" cy="914400"/>
          </a:xfrm>
          <a:prstGeom prst="rect">
            <a:avLst/>
          </a:prstGeom>
        </p:spPr>
      </p:pic>
      <p:sp>
        <p:nvSpPr>
          <p:cNvPr id="16" name="TextBox 15">
            <a:extLst>
              <a:ext uri="{FF2B5EF4-FFF2-40B4-BE49-F238E27FC236}">
                <a16:creationId xmlns:a16="http://schemas.microsoft.com/office/drawing/2014/main" id="{6DF21BC8-E69A-46E7-B4D1-D925C0A9785F}"/>
              </a:ext>
            </a:extLst>
          </p:cNvPr>
          <p:cNvSpPr txBox="1"/>
          <p:nvPr/>
        </p:nvSpPr>
        <p:spPr>
          <a:xfrm>
            <a:off x="5649108" y="3049520"/>
            <a:ext cx="2543176" cy="923330"/>
          </a:xfrm>
          <a:prstGeom prst="rect">
            <a:avLst/>
          </a:prstGeom>
          <a:noFill/>
        </p:spPr>
        <p:txBody>
          <a:bodyPr wrap="square" rtlCol="0">
            <a:spAutoFit/>
          </a:bodyPr>
          <a:lstStyle/>
          <a:p>
            <a:r>
              <a:rPr lang="en-US" b="1" dirty="0">
                <a:solidFill>
                  <a:srgbClr val="005DAA"/>
                </a:solidFill>
                <a:latin typeface="Calibri" panose="020F0502020204030204" pitchFamily="34" charset="0"/>
              </a:rPr>
              <a:t>Linkages of lead-exposed children to recommended services</a:t>
            </a:r>
          </a:p>
        </p:txBody>
      </p:sp>
    </p:spTree>
    <p:extLst>
      <p:ext uri="{BB962C8B-B14F-4D97-AF65-F5344CB8AC3E}">
        <p14:creationId xmlns:p14="http://schemas.microsoft.com/office/powerpoint/2010/main" val="661627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1483D74-C93D-4868-A9A0-C4CFD87B9514}"/>
              </a:ext>
            </a:extLst>
          </p:cNvPr>
          <p:cNvSpPr txBox="1">
            <a:spLocks noGrp="1"/>
          </p:cNvSpPr>
          <p:nvPr>
            <p:ph type="title" idx="4294967295"/>
          </p:nvPr>
        </p:nvSpPr>
        <p:spPr>
          <a:xfrm>
            <a:off x="400051" y="454147"/>
            <a:ext cx="8229600" cy="55602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DAA"/>
                </a:solidFill>
                <a:effectLst/>
                <a:uLnTx/>
                <a:uFillTx/>
                <a:latin typeface="+mn-lt"/>
                <a:ea typeface="+mj-ea"/>
                <a:cs typeface="Calibri" panose="020F0502020204030204" pitchFamily="34" charset="0"/>
              </a:rPr>
              <a:t>CDC supports prevention activities nationwide.</a:t>
            </a:r>
            <a:endParaRPr kumimoji="0" lang="en-US" sz="2800" b="1" i="0" u="none" strike="noStrike" kern="1200" cap="none" spc="0" normalizeH="0" baseline="0" noProof="0" dirty="0">
              <a:ln>
                <a:noFill/>
              </a:ln>
              <a:solidFill>
                <a:srgbClr val="005DAA"/>
              </a:solidFill>
              <a:effectLst/>
              <a:uLnTx/>
              <a:uFillTx/>
              <a:latin typeface="+mn-lt"/>
              <a:ea typeface="+mj-ea"/>
              <a:cs typeface="+mj-cs"/>
            </a:endParaRPr>
          </a:p>
        </p:txBody>
      </p:sp>
      <p:pic>
        <p:nvPicPr>
          <p:cNvPr id="4" name="Picture 3" descr="Map of the United States with award recipients highlighted in blue and green ">
            <a:extLst>
              <a:ext uri="{FF2B5EF4-FFF2-40B4-BE49-F238E27FC236}">
                <a16:creationId xmlns:a16="http://schemas.microsoft.com/office/drawing/2014/main" id="{8E48F54F-C925-45F2-94C8-191F61006DDF}"/>
              </a:ext>
            </a:extLst>
          </p:cNvPr>
          <p:cNvPicPr>
            <a:picLocks noChangeAspect="1"/>
          </p:cNvPicPr>
          <p:nvPr/>
        </p:nvPicPr>
        <p:blipFill>
          <a:blip r:embed="rId3"/>
          <a:stretch>
            <a:fillRect/>
          </a:stretch>
        </p:blipFill>
        <p:spPr>
          <a:xfrm>
            <a:off x="2273375" y="1010168"/>
            <a:ext cx="4972050" cy="3295650"/>
          </a:xfrm>
          <a:prstGeom prst="rect">
            <a:avLst/>
          </a:prstGeom>
        </p:spPr>
      </p:pic>
      <p:sp>
        <p:nvSpPr>
          <p:cNvPr id="180" name="TextBox 179"/>
          <p:cNvSpPr txBox="1"/>
          <p:nvPr/>
        </p:nvSpPr>
        <p:spPr>
          <a:xfrm>
            <a:off x="187400" y="4481366"/>
            <a:ext cx="9144000" cy="307777"/>
          </a:xfrm>
          <a:prstGeom prst="rect">
            <a:avLst/>
          </a:prstGeom>
          <a:noFill/>
          <a:effectLst/>
        </p:spPr>
        <p:txBody>
          <a:bodyPr wrap="square" rtlCol="0">
            <a:spAutoFit/>
          </a:bodyPr>
          <a:lstStyle/>
          <a:p>
            <a:pPr algn="ctr"/>
            <a:r>
              <a:rPr lang="en-US" sz="1400" b="1" dirty="0">
                <a:solidFill>
                  <a:srgbClr val="005DAA"/>
                </a:solidFill>
                <a:latin typeface="Calibri" panose="020F0502020204030204" pitchFamily="34" charset="0"/>
                <a:cs typeface="Calibri" panose="020F0502020204030204" pitchFamily="34" charset="0"/>
              </a:rPr>
              <a:t>Figure: </a:t>
            </a:r>
            <a:r>
              <a:rPr lang="en-US" sz="1400" dirty="0">
                <a:solidFill>
                  <a:srgbClr val="005DAA"/>
                </a:solidFill>
                <a:latin typeface="Calibri" panose="020F0502020204030204" pitchFamily="34" charset="0"/>
                <a:cs typeface="Calibri" panose="020F0502020204030204" pitchFamily="34" charset="0"/>
              </a:rPr>
              <a:t>Fiscal year (FY) 2018 Childhood Lead Poisoning Prevention Cooperative Agreement Recipients</a:t>
            </a:r>
          </a:p>
        </p:txBody>
      </p:sp>
    </p:spTree>
    <p:extLst>
      <p:ext uri="{BB962C8B-B14F-4D97-AF65-F5344CB8AC3E}">
        <p14:creationId xmlns:p14="http://schemas.microsoft.com/office/powerpoint/2010/main" val="3783976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CDC-funded partners have achieved many successes. </a:t>
            </a:r>
          </a:p>
        </p:txBody>
      </p:sp>
      <p:sp>
        <p:nvSpPr>
          <p:cNvPr id="7" name="TextBox 6">
            <a:extLst>
              <a:ext uri="{FF2B5EF4-FFF2-40B4-BE49-F238E27FC236}">
                <a16:creationId xmlns:a16="http://schemas.microsoft.com/office/drawing/2014/main" id="{BAC268CC-1844-40BF-99EB-7096E4127678}"/>
              </a:ext>
            </a:extLst>
          </p:cNvPr>
          <p:cNvSpPr txBox="1"/>
          <p:nvPr/>
        </p:nvSpPr>
        <p:spPr>
          <a:xfrm>
            <a:off x="677446" y="970976"/>
            <a:ext cx="1485014" cy="1092607"/>
          </a:xfrm>
          <a:prstGeom prst="rect">
            <a:avLst/>
          </a:prstGeom>
          <a:noFill/>
        </p:spPr>
        <p:txBody>
          <a:bodyPr wrap="square" rtlCol="0">
            <a:spAutoFit/>
          </a:bodyPr>
          <a:lstStyle/>
          <a:p>
            <a:r>
              <a:rPr lang="en-US" sz="6500" b="1" dirty="0">
                <a:solidFill>
                  <a:srgbClr val="005DAA"/>
                </a:solidFill>
                <a:latin typeface="Calibri" panose="020F0502020204030204" pitchFamily="34" charset="0"/>
              </a:rPr>
              <a:t>150</a:t>
            </a:r>
          </a:p>
        </p:txBody>
      </p:sp>
      <p:sp>
        <p:nvSpPr>
          <p:cNvPr id="6" name="TextBox 5">
            <a:extLst>
              <a:ext uri="{FF2B5EF4-FFF2-40B4-BE49-F238E27FC236}">
                <a16:creationId xmlns:a16="http://schemas.microsoft.com/office/drawing/2014/main" id="{4216BDE4-3D69-4780-980C-D16EBE71F0BC}"/>
              </a:ext>
            </a:extLst>
          </p:cNvPr>
          <p:cNvSpPr txBox="1"/>
          <p:nvPr/>
        </p:nvSpPr>
        <p:spPr>
          <a:xfrm>
            <a:off x="679775" y="2096530"/>
            <a:ext cx="2091070" cy="738664"/>
          </a:xfrm>
          <a:prstGeom prst="rect">
            <a:avLst/>
          </a:prstGeom>
          <a:noFill/>
        </p:spPr>
        <p:txBody>
          <a:bodyPr wrap="square" rtlCol="0">
            <a:spAutoFit/>
          </a:bodyPr>
          <a:lstStyle/>
          <a:p>
            <a:r>
              <a:rPr lang="en-US" sz="1400" dirty="0">
                <a:solidFill>
                  <a:srgbClr val="005DAA"/>
                </a:solidFill>
                <a:latin typeface="Calibri" panose="020F0502020204030204" pitchFamily="34" charset="0"/>
              </a:rPr>
              <a:t>additional children with elevated blood lead levels identified in Chicago</a:t>
            </a:r>
          </a:p>
        </p:txBody>
      </p:sp>
      <p:sp>
        <p:nvSpPr>
          <p:cNvPr id="9" name="TextBox 8">
            <a:extLst>
              <a:ext uri="{FF2B5EF4-FFF2-40B4-BE49-F238E27FC236}">
                <a16:creationId xmlns:a16="http://schemas.microsoft.com/office/drawing/2014/main" id="{39E0029C-1B42-4380-8E0F-383572E0241C}"/>
              </a:ext>
            </a:extLst>
          </p:cNvPr>
          <p:cNvSpPr txBox="1"/>
          <p:nvPr/>
        </p:nvSpPr>
        <p:spPr>
          <a:xfrm>
            <a:off x="3185561" y="1003056"/>
            <a:ext cx="2091070" cy="1092607"/>
          </a:xfrm>
          <a:prstGeom prst="rect">
            <a:avLst/>
          </a:prstGeom>
          <a:noFill/>
        </p:spPr>
        <p:txBody>
          <a:bodyPr wrap="square" rtlCol="0">
            <a:spAutoFit/>
          </a:bodyPr>
          <a:lstStyle/>
          <a:p>
            <a:r>
              <a:rPr lang="en-US" sz="6500" b="1" dirty="0">
                <a:solidFill>
                  <a:srgbClr val="005DAA"/>
                </a:solidFill>
                <a:latin typeface="Calibri" panose="020F0502020204030204" pitchFamily="34" charset="0"/>
              </a:rPr>
              <a:t>200%</a:t>
            </a:r>
          </a:p>
        </p:txBody>
      </p:sp>
      <p:sp>
        <p:nvSpPr>
          <p:cNvPr id="8" name="TextBox 7">
            <a:extLst>
              <a:ext uri="{FF2B5EF4-FFF2-40B4-BE49-F238E27FC236}">
                <a16:creationId xmlns:a16="http://schemas.microsoft.com/office/drawing/2014/main" id="{B04EE102-84DB-46F1-8284-1839A9095B16}"/>
              </a:ext>
            </a:extLst>
          </p:cNvPr>
          <p:cNvSpPr txBox="1"/>
          <p:nvPr/>
        </p:nvSpPr>
        <p:spPr>
          <a:xfrm>
            <a:off x="3188549" y="2068466"/>
            <a:ext cx="2406502" cy="523220"/>
          </a:xfrm>
          <a:prstGeom prst="rect">
            <a:avLst/>
          </a:prstGeom>
          <a:noFill/>
        </p:spPr>
        <p:txBody>
          <a:bodyPr wrap="square" rtlCol="0">
            <a:spAutoFit/>
          </a:bodyPr>
          <a:lstStyle/>
          <a:p>
            <a:r>
              <a:rPr lang="en-US" sz="1400" dirty="0">
                <a:solidFill>
                  <a:srgbClr val="005DAA"/>
                </a:solidFill>
                <a:latin typeface="Calibri" panose="020F0502020204030204" pitchFamily="34" charset="0"/>
              </a:rPr>
              <a:t>increase in blood lead testing in one county in Missouri</a:t>
            </a:r>
          </a:p>
        </p:txBody>
      </p:sp>
      <p:sp>
        <p:nvSpPr>
          <p:cNvPr id="17" name="TextBox 16">
            <a:extLst>
              <a:ext uri="{FF2B5EF4-FFF2-40B4-BE49-F238E27FC236}">
                <a16:creationId xmlns:a16="http://schemas.microsoft.com/office/drawing/2014/main" id="{69FC761E-C60D-4AEA-8093-6D2B400B5F31}"/>
              </a:ext>
            </a:extLst>
          </p:cNvPr>
          <p:cNvSpPr txBox="1"/>
          <p:nvPr/>
        </p:nvSpPr>
        <p:spPr>
          <a:xfrm>
            <a:off x="5948803" y="955662"/>
            <a:ext cx="2493557" cy="1092607"/>
          </a:xfrm>
          <a:prstGeom prst="rect">
            <a:avLst/>
          </a:prstGeom>
          <a:noFill/>
        </p:spPr>
        <p:txBody>
          <a:bodyPr wrap="square" rtlCol="0">
            <a:spAutoFit/>
          </a:bodyPr>
          <a:lstStyle/>
          <a:p>
            <a:r>
              <a:rPr lang="en-US" sz="6500" b="1" dirty="0">
                <a:solidFill>
                  <a:srgbClr val="005DAA"/>
                </a:solidFill>
                <a:latin typeface="Calibri" panose="020F0502020204030204" pitchFamily="34" charset="0"/>
              </a:rPr>
              <a:t>3,500+</a:t>
            </a:r>
          </a:p>
        </p:txBody>
      </p:sp>
      <p:sp>
        <p:nvSpPr>
          <p:cNvPr id="16" name="TextBox 15">
            <a:extLst>
              <a:ext uri="{FF2B5EF4-FFF2-40B4-BE49-F238E27FC236}">
                <a16:creationId xmlns:a16="http://schemas.microsoft.com/office/drawing/2014/main" id="{B469AB5D-8012-4265-9ECF-D354B93A1416}"/>
              </a:ext>
            </a:extLst>
          </p:cNvPr>
          <p:cNvSpPr txBox="1"/>
          <p:nvPr/>
        </p:nvSpPr>
        <p:spPr>
          <a:xfrm>
            <a:off x="5948803" y="2045872"/>
            <a:ext cx="2064488" cy="523220"/>
          </a:xfrm>
          <a:prstGeom prst="rect">
            <a:avLst/>
          </a:prstGeom>
          <a:noFill/>
        </p:spPr>
        <p:txBody>
          <a:bodyPr wrap="square" rtlCol="0">
            <a:spAutoFit/>
          </a:bodyPr>
          <a:lstStyle/>
          <a:p>
            <a:r>
              <a:rPr lang="en-US" sz="1400" dirty="0">
                <a:solidFill>
                  <a:srgbClr val="005DAA"/>
                </a:solidFill>
                <a:latin typeface="Calibri" panose="020F0502020204030204" pitchFamily="34" charset="0"/>
              </a:rPr>
              <a:t>uses of a new interactive mapping tool in Arizona</a:t>
            </a:r>
          </a:p>
        </p:txBody>
      </p:sp>
      <p:sp>
        <p:nvSpPr>
          <p:cNvPr id="11" name="TextBox 10">
            <a:extLst>
              <a:ext uri="{FF2B5EF4-FFF2-40B4-BE49-F238E27FC236}">
                <a16:creationId xmlns:a16="http://schemas.microsoft.com/office/drawing/2014/main" id="{61CF9F89-1A63-464E-B50C-F50465E2DB84}"/>
              </a:ext>
            </a:extLst>
          </p:cNvPr>
          <p:cNvSpPr txBox="1"/>
          <p:nvPr/>
        </p:nvSpPr>
        <p:spPr>
          <a:xfrm>
            <a:off x="672515" y="2828580"/>
            <a:ext cx="1920949" cy="1092607"/>
          </a:xfrm>
          <a:prstGeom prst="rect">
            <a:avLst/>
          </a:prstGeom>
          <a:noFill/>
        </p:spPr>
        <p:txBody>
          <a:bodyPr wrap="square" rtlCol="0">
            <a:spAutoFit/>
          </a:bodyPr>
          <a:lstStyle/>
          <a:p>
            <a:r>
              <a:rPr lang="en-US" sz="6500" b="1" dirty="0">
                <a:solidFill>
                  <a:srgbClr val="005DAA"/>
                </a:solidFill>
                <a:latin typeface="Calibri" panose="020F0502020204030204" pitchFamily="34" charset="0"/>
              </a:rPr>
              <a:t>330+</a:t>
            </a:r>
          </a:p>
        </p:txBody>
      </p:sp>
      <p:sp>
        <p:nvSpPr>
          <p:cNvPr id="10" name="TextBox 9">
            <a:extLst>
              <a:ext uri="{FF2B5EF4-FFF2-40B4-BE49-F238E27FC236}">
                <a16:creationId xmlns:a16="http://schemas.microsoft.com/office/drawing/2014/main" id="{EDD37AA3-2875-4E3E-9F81-1701BA2B4C79}"/>
              </a:ext>
            </a:extLst>
          </p:cNvPr>
          <p:cNvSpPr txBox="1"/>
          <p:nvPr/>
        </p:nvSpPr>
        <p:spPr>
          <a:xfrm>
            <a:off x="677446" y="3852250"/>
            <a:ext cx="2328749" cy="523220"/>
          </a:xfrm>
          <a:prstGeom prst="rect">
            <a:avLst/>
          </a:prstGeom>
          <a:noFill/>
        </p:spPr>
        <p:txBody>
          <a:bodyPr wrap="square" rtlCol="0">
            <a:spAutoFit/>
          </a:bodyPr>
          <a:lstStyle/>
          <a:p>
            <a:r>
              <a:rPr lang="en-US" sz="1400" dirty="0">
                <a:solidFill>
                  <a:srgbClr val="005DAA"/>
                </a:solidFill>
                <a:latin typeface="Calibri" panose="020F0502020204030204" pitchFamily="34" charset="0"/>
              </a:rPr>
              <a:t>children given blood lead tests at events in Seattle</a:t>
            </a:r>
          </a:p>
        </p:txBody>
      </p:sp>
      <p:sp>
        <p:nvSpPr>
          <p:cNvPr id="19" name="TextBox 18">
            <a:extLst>
              <a:ext uri="{FF2B5EF4-FFF2-40B4-BE49-F238E27FC236}">
                <a16:creationId xmlns:a16="http://schemas.microsoft.com/office/drawing/2014/main" id="{BFC45C6A-5937-4BB7-BB30-E4108176BAF3}"/>
              </a:ext>
            </a:extLst>
          </p:cNvPr>
          <p:cNvSpPr txBox="1"/>
          <p:nvPr/>
        </p:nvSpPr>
        <p:spPr>
          <a:xfrm>
            <a:off x="3187776" y="2736515"/>
            <a:ext cx="2555799" cy="1092607"/>
          </a:xfrm>
          <a:prstGeom prst="rect">
            <a:avLst/>
          </a:prstGeom>
          <a:noFill/>
        </p:spPr>
        <p:txBody>
          <a:bodyPr wrap="square" rtlCol="0">
            <a:spAutoFit/>
          </a:bodyPr>
          <a:lstStyle/>
          <a:p>
            <a:r>
              <a:rPr lang="en-US" sz="6500" b="1" dirty="0">
                <a:solidFill>
                  <a:srgbClr val="005DAA"/>
                </a:solidFill>
                <a:latin typeface="Calibri" panose="020F0502020204030204" pitchFamily="34" charset="0"/>
              </a:rPr>
              <a:t>17,848</a:t>
            </a:r>
          </a:p>
        </p:txBody>
      </p:sp>
      <p:sp>
        <p:nvSpPr>
          <p:cNvPr id="18" name="TextBox 17">
            <a:extLst>
              <a:ext uri="{FF2B5EF4-FFF2-40B4-BE49-F238E27FC236}">
                <a16:creationId xmlns:a16="http://schemas.microsoft.com/office/drawing/2014/main" id="{739F0E3A-3967-40CC-AA26-9A97158790BD}"/>
              </a:ext>
            </a:extLst>
          </p:cNvPr>
          <p:cNvSpPr txBox="1"/>
          <p:nvPr/>
        </p:nvSpPr>
        <p:spPr>
          <a:xfrm>
            <a:off x="3185561" y="3833915"/>
            <a:ext cx="2404510" cy="738664"/>
          </a:xfrm>
          <a:prstGeom prst="rect">
            <a:avLst/>
          </a:prstGeom>
          <a:noFill/>
        </p:spPr>
        <p:txBody>
          <a:bodyPr wrap="square" rtlCol="0">
            <a:spAutoFit/>
          </a:bodyPr>
          <a:lstStyle/>
          <a:p>
            <a:r>
              <a:rPr lang="en-US" sz="1400" dirty="0">
                <a:solidFill>
                  <a:srgbClr val="005DAA"/>
                </a:solidFill>
                <a:latin typeface="Calibri" panose="020F0502020204030204" pitchFamily="34" charset="0"/>
              </a:rPr>
              <a:t>referrals made to critical health and development services in Flint, Michigan </a:t>
            </a:r>
          </a:p>
        </p:txBody>
      </p:sp>
      <p:sp>
        <p:nvSpPr>
          <p:cNvPr id="21" name="TextBox 20">
            <a:extLst>
              <a:ext uri="{FF2B5EF4-FFF2-40B4-BE49-F238E27FC236}">
                <a16:creationId xmlns:a16="http://schemas.microsoft.com/office/drawing/2014/main" id="{93462A30-1F95-4B7E-9B9F-D8D883CE4962}"/>
              </a:ext>
            </a:extLst>
          </p:cNvPr>
          <p:cNvSpPr txBox="1"/>
          <p:nvPr/>
        </p:nvSpPr>
        <p:spPr>
          <a:xfrm>
            <a:off x="5948803" y="2736515"/>
            <a:ext cx="2167934" cy="1092607"/>
          </a:xfrm>
          <a:prstGeom prst="rect">
            <a:avLst/>
          </a:prstGeom>
          <a:noFill/>
        </p:spPr>
        <p:txBody>
          <a:bodyPr wrap="square" rtlCol="0">
            <a:spAutoFit/>
          </a:bodyPr>
          <a:lstStyle/>
          <a:p>
            <a:r>
              <a:rPr lang="en-US" sz="6500" b="1" dirty="0">
                <a:solidFill>
                  <a:srgbClr val="005DAA"/>
                </a:solidFill>
                <a:latin typeface="Calibri" panose="020F0502020204030204" pitchFamily="34" charset="0"/>
              </a:rPr>
              <a:t>4,000</a:t>
            </a:r>
          </a:p>
        </p:txBody>
      </p:sp>
      <p:sp>
        <p:nvSpPr>
          <p:cNvPr id="20" name="TextBox 19">
            <a:extLst>
              <a:ext uri="{FF2B5EF4-FFF2-40B4-BE49-F238E27FC236}">
                <a16:creationId xmlns:a16="http://schemas.microsoft.com/office/drawing/2014/main" id="{E2C6CFCB-F583-4683-AD54-CE94E9941814}"/>
              </a:ext>
            </a:extLst>
          </p:cNvPr>
          <p:cNvSpPr txBox="1"/>
          <p:nvPr/>
        </p:nvSpPr>
        <p:spPr>
          <a:xfrm>
            <a:off x="5948803" y="3829122"/>
            <a:ext cx="2260306" cy="523220"/>
          </a:xfrm>
          <a:prstGeom prst="rect">
            <a:avLst/>
          </a:prstGeom>
          <a:noFill/>
        </p:spPr>
        <p:txBody>
          <a:bodyPr wrap="square" rtlCol="0">
            <a:spAutoFit/>
          </a:bodyPr>
          <a:lstStyle/>
          <a:p>
            <a:r>
              <a:rPr lang="en-US" sz="1400" dirty="0">
                <a:solidFill>
                  <a:srgbClr val="005DAA"/>
                </a:solidFill>
                <a:latin typeface="Calibri" panose="020F0502020204030204" pitchFamily="34" charset="0"/>
              </a:rPr>
              <a:t>pamphlets distributed to parents in Delaware</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6497169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a:xfrm>
            <a:off x="457199" y="398056"/>
            <a:ext cx="8474149" cy="857250"/>
          </a:xfrm>
        </p:spPr>
        <p:txBody>
          <a:bodyPr/>
          <a:lstStyle/>
          <a:p>
            <a:r>
              <a:rPr lang="en-US" dirty="0"/>
              <a:t>Commemorating 30 years of supporting childhood lead poisoning prevention activities. </a:t>
            </a:r>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199" y="1405309"/>
            <a:ext cx="4444409" cy="2636900"/>
          </a:xfrm>
        </p:spPr>
        <p:txBody>
          <a:bodyPr/>
          <a:lstStyle/>
          <a:p>
            <a:r>
              <a:rPr lang="en-US" b="0" dirty="0">
                <a:solidFill>
                  <a:srgbClr val="005DAA"/>
                </a:solidFill>
              </a:rPr>
              <a:t>CDC began funding state and local childhood lead poisoning prevention programs in 1991. </a:t>
            </a:r>
          </a:p>
          <a:p>
            <a:r>
              <a:rPr lang="en-US" dirty="0">
                <a:solidFill>
                  <a:srgbClr val="005DAA"/>
                </a:solidFill>
              </a:rPr>
              <a:t>Theme: </a:t>
            </a:r>
            <a:r>
              <a:rPr lang="en-US" b="0" dirty="0">
                <a:solidFill>
                  <a:srgbClr val="005DAA"/>
                </a:solidFill>
              </a:rPr>
              <a:t>Continuing Our Commitment to Eliminate Childhood Lead Exposure</a:t>
            </a:r>
          </a:p>
        </p:txBody>
      </p:sp>
      <p:pic>
        <p:nvPicPr>
          <p:cNvPr id="5" name="Picture 4" descr="The number 30 filled in with various images, for the CDC 30-year anniversary of the lead program.">
            <a:extLst>
              <a:ext uri="{FF2B5EF4-FFF2-40B4-BE49-F238E27FC236}">
                <a16:creationId xmlns:a16="http://schemas.microsoft.com/office/drawing/2014/main" id="{90A1EA9B-1DB9-4A1A-BAF7-E2BF2AF1D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608" y="1405309"/>
            <a:ext cx="3809462" cy="2720124"/>
          </a:xfrm>
          <a:prstGeom prst="rect">
            <a:avLst/>
          </a:prstGeom>
        </p:spPr>
      </p:pic>
    </p:spTree>
    <p:extLst>
      <p:ext uri="{BB962C8B-B14F-4D97-AF65-F5344CB8AC3E}">
        <p14:creationId xmlns:p14="http://schemas.microsoft.com/office/powerpoint/2010/main" val="71396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a:xfrm>
            <a:off x="457200" y="290659"/>
            <a:ext cx="8229600" cy="857250"/>
          </a:xfrm>
        </p:spPr>
        <p:txBody>
          <a:bodyPr/>
          <a:lstStyle/>
          <a:p>
            <a:r>
              <a:rPr lang="en-US" dirty="0"/>
              <a:t>Beginning of a new funding cycle </a:t>
            </a:r>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200" y="1063230"/>
            <a:ext cx="8343900" cy="3810850"/>
          </a:xfrm>
        </p:spPr>
        <p:txBody>
          <a:bodyPr/>
          <a:lstStyle/>
          <a:p>
            <a:r>
              <a:rPr lang="en-US" dirty="0">
                <a:solidFill>
                  <a:srgbClr val="005DAA"/>
                </a:solidFill>
              </a:rPr>
              <a:t>CDC-RFA-EH21-2102: </a:t>
            </a:r>
            <a:r>
              <a:rPr lang="en-US" b="0" dirty="0">
                <a:solidFill>
                  <a:srgbClr val="005DAA"/>
                </a:solidFill>
              </a:rPr>
              <a:t>Childhood Lead Poisoning Prevention and Surveillance of Blood Lead Levels in Children</a:t>
            </a:r>
          </a:p>
          <a:p>
            <a:r>
              <a:rPr lang="en-US" dirty="0">
                <a:solidFill>
                  <a:srgbClr val="005DAA"/>
                </a:solidFill>
              </a:rPr>
              <a:t>Project period: </a:t>
            </a:r>
            <a:r>
              <a:rPr lang="en-US" b="0" dirty="0">
                <a:solidFill>
                  <a:srgbClr val="005DAA"/>
                </a:solidFill>
              </a:rPr>
              <a:t>September 30, 2021 to September 29, 2026</a:t>
            </a:r>
          </a:p>
          <a:p>
            <a:r>
              <a:rPr lang="en-US" b="0" dirty="0">
                <a:solidFill>
                  <a:srgbClr val="005DAA"/>
                </a:solidFill>
              </a:rPr>
              <a:t>Eligibility expanded to include public entities such as territories.</a:t>
            </a:r>
          </a:p>
          <a:p>
            <a:r>
              <a:rPr lang="en-US" b="0" dirty="0">
                <a:solidFill>
                  <a:srgbClr val="005DAA"/>
                </a:solidFill>
              </a:rPr>
              <a:t>62 state and local health departments awarded funding. </a:t>
            </a:r>
          </a:p>
        </p:txBody>
      </p:sp>
    </p:spTree>
    <p:extLst>
      <p:ext uri="{BB962C8B-B14F-4D97-AF65-F5344CB8AC3E}">
        <p14:creationId xmlns:p14="http://schemas.microsoft.com/office/powerpoint/2010/main" val="3762917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a:xfrm>
            <a:off x="457200" y="269420"/>
            <a:ext cx="8229600" cy="857250"/>
          </a:xfrm>
        </p:spPr>
        <p:txBody>
          <a:bodyPr/>
          <a:lstStyle/>
          <a:p>
            <a:r>
              <a:rPr lang="en-US" dirty="0"/>
              <a:t>Lead Exposure and Prevention Advisory Committee</a:t>
            </a:r>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200" y="1063230"/>
            <a:ext cx="8554720" cy="3810850"/>
          </a:xfrm>
        </p:spPr>
        <p:txBody>
          <a:bodyPr/>
          <a:lstStyle/>
          <a:p>
            <a:r>
              <a:rPr lang="en-US" dirty="0">
                <a:solidFill>
                  <a:srgbClr val="005DAA"/>
                </a:solidFill>
              </a:rPr>
              <a:t>Consists of 15 Federal and non-Federal experts charged with: </a:t>
            </a:r>
          </a:p>
          <a:p>
            <a:pPr marL="582930" lvl="1" indent="-171450"/>
            <a:r>
              <a:rPr lang="en-US" dirty="0">
                <a:solidFill>
                  <a:srgbClr val="005DAA"/>
                </a:solidFill>
              </a:rPr>
              <a:t>Reviewing federal programs and services available to lead-exposed individuals and communities.</a:t>
            </a:r>
          </a:p>
          <a:p>
            <a:pPr marL="582930" lvl="1" indent="-171450"/>
            <a:r>
              <a:rPr lang="en-US" dirty="0">
                <a:solidFill>
                  <a:srgbClr val="005DAA"/>
                </a:solidFill>
              </a:rPr>
              <a:t>Reviewing current research on lead poisoning to identify additional research needs.</a:t>
            </a:r>
          </a:p>
          <a:p>
            <a:pPr marL="582930" lvl="1" indent="-171450"/>
            <a:r>
              <a:rPr lang="en-US" dirty="0">
                <a:solidFill>
                  <a:srgbClr val="005DAA"/>
                </a:solidFill>
              </a:rPr>
              <a:t>Reviewing and identifying best practices, or the need for best practices, regarding lead screening and prevention of lead poisoning; and</a:t>
            </a:r>
          </a:p>
          <a:p>
            <a:pPr marL="582930" lvl="1" indent="-171450"/>
            <a:r>
              <a:rPr lang="en-US" dirty="0">
                <a:solidFill>
                  <a:srgbClr val="005DAA"/>
                </a:solidFill>
              </a:rPr>
              <a:t>Identifying effective services for individuals and communities affected by lead exposure.</a:t>
            </a:r>
          </a:p>
          <a:p>
            <a:pPr marL="582930" lvl="1" indent="-171450"/>
            <a:r>
              <a:rPr lang="en-US" dirty="0">
                <a:solidFill>
                  <a:srgbClr val="005DAA"/>
                </a:solidFill>
              </a:rPr>
              <a:t>More information is available at: </a:t>
            </a:r>
            <a:r>
              <a:rPr lang="en-US" b="0" dirty="0">
                <a:solidFill>
                  <a:schemeClr val="accent2"/>
                </a:solidFill>
                <a:hlinkClick r:id="rId3">
                  <a:extLst>
                    <a:ext uri="{A12FA001-AC4F-418D-AE19-62706E023703}">
                      <ahyp:hlinkClr xmlns:ahyp="http://schemas.microsoft.com/office/drawing/2018/hyperlinkcolor" val="tx"/>
                    </a:ext>
                  </a:extLst>
                </a:hlinkClick>
              </a:rPr>
              <a:t>https://www.cdc.gov/nceh/lead/advisory/lepac.htm</a:t>
            </a:r>
            <a:r>
              <a:rPr lang="en-US" b="0" dirty="0">
                <a:solidFill>
                  <a:srgbClr val="005DAA"/>
                </a:solidFill>
              </a:rPr>
              <a:t>. </a:t>
            </a:r>
          </a:p>
        </p:txBody>
      </p:sp>
    </p:spTree>
    <p:extLst>
      <p:ext uri="{BB962C8B-B14F-4D97-AF65-F5344CB8AC3E}">
        <p14:creationId xmlns:p14="http://schemas.microsoft.com/office/powerpoint/2010/main" val="1242774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a:xfrm>
            <a:off x="457200" y="237497"/>
            <a:ext cx="8229600" cy="857250"/>
          </a:xfrm>
        </p:spPr>
        <p:txBody>
          <a:bodyPr/>
          <a:lstStyle/>
          <a:p>
            <a:r>
              <a:rPr lang="en-US" dirty="0"/>
              <a:t>Advancing the science of lead exposure prevention </a:t>
            </a:r>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200" y="1063230"/>
            <a:ext cx="4965406" cy="3810850"/>
          </a:xfrm>
        </p:spPr>
        <p:txBody>
          <a:bodyPr/>
          <a:lstStyle/>
          <a:p>
            <a:r>
              <a:rPr lang="en-US" dirty="0">
                <a:solidFill>
                  <a:srgbClr val="005DAA"/>
                </a:solidFill>
              </a:rPr>
              <a:t>Call for papers: </a:t>
            </a:r>
            <a:r>
              <a:rPr lang="en-US" b="0" dirty="0">
                <a:solidFill>
                  <a:srgbClr val="005DAA"/>
                </a:solidFill>
              </a:rPr>
              <a:t>CDC and the American Journal of Public Health (AJPH) Supplement</a:t>
            </a:r>
          </a:p>
          <a:p>
            <a:r>
              <a:rPr lang="en-US" dirty="0">
                <a:solidFill>
                  <a:srgbClr val="005DAA"/>
                </a:solidFill>
              </a:rPr>
              <a:t>Title: </a:t>
            </a:r>
            <a:r>
              <a:rPr lang="en-US" b="0" dirty="0">
                <a:solidFill>
                  <a:srgbClr val="005DAA"/>
                </a:solidFill>
              </a:rPr>
              <a:t>“Ubiquitous Lead: Risks, Prevention, Mitigation Programs, and Emerging Sources of Exposure.”</a:t>
            </a:r>
          </a:p>
          <a:p>
            <a:r>
              <a:rPr lang="en-US" dirty="0">
                <a:solidFill>
                  <a:srgbClr val="005DAA"/>
                </a:solidFill>
              </a:rPr>
              <a:t>Deadline: </a:t>
            </a:r>
            <a:r>
              <a:rPr lang="en-US" b="0" dirty="0">
                <a:solidFill>
                  <a:srgbClr val="005DAA"/>
                </a:solidFill>
              </a:rPr>
              <a:t>January 30, 2020</a:t>
            </a:r>
          </a:p>
        </p:txBody>
      </p:sp>
      <p:pic>
        <p:nvPicPr>
          <p:cNvPr id="7" name="Picture 6" descr="Logo with letters &quot;AJPH&quot; and text &quot;A PUBLICATION OF THE AMERICAN PUBLIC HEALTH ASSOCIATION&quot;">
            <a:extLst>
              <a:ext uri="{FF2B5EF4-FFF2-40B4-BE49-F238E27FC236}">
                <a16:creationId xmlns:a16="http://schemas.microsoft.com/office/drawing/2014/main" id="{40B99866-FA26-488B-9984-D66016295800}"/>
              </a:ext>
            </a:extLst>
          </p:cNvPr>
          <p:cNvPicPr>
            <a:picLocks noChangeAspect="1"/>
          </p:cNvPicPr>
          <p:nvPr/>
        </p:nvPicPr>
        <p:blipFill rotWithShape="1">
          <a:blip r:embed="rId3">
            <a:extLst>
              <a:ext uri="{28A0092B-C50C-407E-A947-70E740481C1C}">
                <a14:useLocalDpi xmlns:a14="http://schemas.microsoft.com/office/drawing/2010/main" val="0"/>
              </a:ext>
            </a:extLst>
          </a:blip>
          <a:srcRect r="-1" b="547"/>
          <a:stretch/>
        </p:blipFill>
        <p:spPr>
          <a:xfrm>
            <a:off x="5678533" y="1738652"/>
            <a:ext cx="3009596" cy="1727562"/>
          </a:xfrm>
          <a:prstGeom prst="rect">
            <a:avLst/>
          </a:prstGeom>
        </p:spPr>
      </p:pic>
    </p:spTree>
    <p:extLst>
      <p:ext uri="{BB962C8B-B14F-4D97-AF65-F5344CB8AC3E}">
        <p14:creationId xmlns:p14="http://schemas.microsoft.com/office/powerpoint/2010/main" val="400761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DA60A2E-A6F0-44BB-9171-80B4696B40D3}"/>
              </a:ext>
            </a:extLst>
          </p:cNvPr>
          <p:cNvSpPr txBox="1">
            <a:spLocks noGrp="1"/>
          </p:cNvSpPr>
          <p:nvPr>
            <p:ph type="title" idx="4294967295"/>
          </p:nvPr>
        </p:nvSpPr>
        <p:spPr>
          <a:xfrm>
            <a:off x="497369" y="285891"/>
            <a:ext cx="5401340" cy="857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rtl="0" eaLnBrk="0" fontAlgn="base" hangingPunct="0">
              <a:lnSpc>
                <a:spcPct val="100000"/>
              </a:lnSpc>
              <a:spcBef>
                <a:spcPct val="0"/>
              </a:spcBef>
              <a:spcAft>
                <a:spcPct val="0"/>
              </a:spcAft>
              <a:defRPr sz="2800" b="1" kern="1200" baseline="0">
                <a:solidFill>
                  <a:srgbClr val="005DAA"/>
                </a:solidFill>
                <a:effectLst/>
                <a:latin typeface="Calibri" pitchFamily="34" charset="0"/>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5DAA"/>
                </a:solidFill>
                <a:effectLst/>
                <a:uLnTx/>
                <a:uFillTx/>
                <a:latin typeface="Calibri" pitchFamily="34" charset="0"/>
                <a:ea typeface="+mj-ea"/>
                <a:cs typeface="+mj-cs"/>
              </a:rPr>
              <a:t>Lead is a toxic (poisonous) metal.</a:t>
            </a:r>
          </a:p>
        </p:txBody>
      </p:sp>
      <p:sp>
        <p:nvSpPr>
          <p:cNvPr id="3" name="Content Placeholder 2"/>
          <p:cNvSpPr>
            <a:spLocks noGrp="1"/>
          </p:cNvSpPr>
          <p:nvPr>
            <p:ph idx="1"/>
          </p:nvPr>
        </p:nvSpPr>
        <p:spPr>
          <a:xfrm>
            <a:off x="457201" y="1000125"/>
            <a:ext cx="4561366" cy="3935751"/>
          </a:xfrm>
        </p:spPr>
        <p:txBody>
          <a:bodyPr/>
          <a:lstStyle/>
          <a:p>
            <a:r>
              <a:rPr lang="en-US" dirty="0">
                <a:solidFill>
                  <a:srgbClr val="005DAA"/>
                </a:solidFill>
              </a:rPr>
              <a:t>Lead exposure: </a:t>
            </a:r>
            <a:r>
              <a:rPr lang="en-US" b="0" dirty="0">
                <a:solidFill>
                  <a:srgbClr val="005DAA"/>
                </a:solidFill>
              </a:rPr>
              <a:t>When a child comes in contact with lead by swallowing or breathing in lead or lead dust. </a:t>
            </a:r>
          </a:p>
          <a:p>
            <a:r>
              <a:rPr lang="en-US" b="0" dirty="0">
                <a:solidFill>
                  <a:srgbClr val="005DAA"/>
                </a:solidFill>
              </a:rPr>
              <a:t>Even low levels of lead can adversely affect the health of children. </a:t>
            </a:r>
          </a:p>
          <a:p>
            <a:endParaRPr lang="en-US" b="0" dirty="0">
              <a:solidFill>
                <a:srgbClr val="005DAA"/>
              </a:solidFill>
            </a:endParaRPr>
          </a:p>
        </p:txBody>
      </p:sp>
      <p:pic>
        <p:nvPicPr>
          <p:cNvPr id="6" name="Picture 5" descr="Peeling paint on a wall ">
            <a:extLst>
              <a:ext uri="{FF2B5EF4-FFF2-40B4-BE49-F238E27FC236}">
                <a16:creationId xmlns:a16="http://schemas.microsoft.com/office/drawing/2014/main" id="{04208598-CFD5-416B-B999-42ED6447F9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0351" y="1286832"/>
            <a:ext cx="3426448" cy="2569836"/>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40251578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p:txBody>
          <a:bodyPr/>
          <a:lstStyle/>
          <a:p>
            <a:r>
              <a:rPr lang="en-US" altLang="en-US" dirty="0">
                <a:ea typeface="Times New Roman" panose="02020603050405020304" pitchFamily="18" charset="0"/>
                <a:cs typeface="Calibri" panose="020F0502020204030204" pitchFamily="34" charset="0"/>
              </a:rPr>
              <a:t>Redesigned Lead Poisoning Prevention Training Center</a:t>
            </a:r>
            <a:endParaRPr lang="en-US" dirty="0"/>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201" y="1063229"/>
            <a:ext cx="6722076" cy="3810850"/>
          </a:xfrm>
        </p:spPr>
        <p:txBody>
          <a:bodyPr/>
          <a:lstStyle/>
          <a:p>
            <a:r>
              <a:rPr lang="en-US" dirty="0">
                <a:solidFill>
                  <a:srgbClr val="005DAA"/>
                </a:solidFill>
              </a:rPr>
              <a:t>Audience: </a:t>
            </a:r>
            <a:r>
              <a:rPr lang="en-US" b="0" dirty="0">
                <a:solidFill>
                  <a:srgbClr val="005DAA"/>
                </a:solidFill>
              </a:rPr>
              <a:t>public health staff tasked with reducing lead exposure in their communities</a:t>
            </a:r>
          </a:p>
          <a:p>
            <a:r>
              <a:rPr lang="en-US" dirty="0">
                <a:solidFill>
                  <a:srgbClr val="005DAA"/>
                </a:solidFill>
              </a:rPr>
              <a:t>Training modules will cover: </a:t>
            </a:r>
          </a:p>
          <a:p>
            <a:pPr lvl="1"/>
            <a:r>
              <a:rPr lang="en-US" b="0" dirty="0">
                <a:solidFill>
                  <a:srgbClr val="005DAA"/>
                </a:solidFill>
              </a:rPr>
              <a:t>Foundations of lead exposure</a:t>
            </a:r>
            <a:endParaRPr lang="en-US" dirty="0">
              <a:solidFill>
                <a:srgbClr val="005DAA"/>
              </a:solidFill>
            </a:endParaRPr>
          </a:p>
          <a:p>
            <a:pPr lvl="1"/>
            <a:r>
              <a:rPr lang="en-US" b="0" dirty="0">
                <a:solidFill>
                  <a:srgbClr val="005DAA"/>
                </a:solidFill>
              </a:rPr>
              <a:t>Strategic planning and implementation of key strategies</a:t>
            </a:r>
          </a:p>
          <a:p>
            <a:pPr lvl="1"/>
            <a:r>
              <a:rPr lang="en-US" dirty="0">
                <a:solidFill>
                  <a:srgbClr val="005DAA"/>
                </a:solidFill>
              </a:rPr>
              <a:t>E</a:t>
            </a:r>
            <a:r>
              <a:rPr lang="en-US" b="0" dirty="0">
                <a:solidFill>
                  <a:srgbClr val="005DAA"/>
                </a:solidFill>
              </a:rPr>
              <a:t>pidemiology and surveillance of lead exposure</a:t>
            </a:r>
            <a:endParaRPr lang="en-US" dirty="0">
              <a:solidFill>
                <a:srgbClr val="005DAA"/>
              </a:solidFill>
            </a:endParaRPr>
          </a:p>
          <a:p>
            <a:pPr lvl="1"/>
            <a:r>
              <a:rPr lang="en-US" dirty="0">
                <a:solidFill>
                  <a:srgbClr val="005DAA"/>
                </a:solidFill>
              </a:rPr>
              <a:t>D</a:t>
            </a:r>
            <a:r>
              <a:rPr lang="en-US" b="0" dirty="0">
                <a:solidFill>
                  <a:srgbClr val="005DAA"/>
                </a:solidFill>
              </a:rPr>
              <a:t>eveloping community partners and outreach</a:t>
            </a:r>
          </a:p>
          <a:p>
            <a:pPr lvl="1"/>
            <a:r>
              <a:rPr lang="en-US" dirty="0">
                <a:solidFill>
                  <a:srgbClr val="005DAA"/>
                </a:solidFill>
              </a:rPr>
              <a:t>The science </a:t>
            </a:r>
            <a:r>
              <a:rPr lang="en-US" b="0" dirty="0">
                <a:solidFill>
                  <a:srgbClr val="005DAA"/>
                </a:solidFill>
              </a:rPr>
              <a:t>of lead exposure</a:t>
            </a:r>
            <a:r>
              <a:rPr lang="en-US" dirty="0">
                <a:solidFill>
                  <a:srgbClr val="005DAA"/>
                </a:solidFill>
              </a:rPr>
              <a:t>: Using data for action</a:t>
            </a:r>
            <a:endParaRPr lang="en-US" b="0" dirty="0">
              <a:solidFill>
                <a:srgbClr val="005DAA"/>
              </a:solidFill>
            </a:endParaRPr>
          </a:p>
          <a:p>
            <a:pPr lvl="0"/>
            <a:r>
              <a:rPr lang="en-US" dirty="0">
                <a:solidFill>
                  <a:srgbClr val="005DAA"/>
                </a:solidFill>
              </a:rPr>
              <a:t>Anticipated launch: </a:t>
            </a:r>
            <a:r>
              <a:rPr lang="en-US" b="0" dirty="0">
                <a:solidFill>
                  <a:srgbClr val="005DAA"/>
                </a:solidFill>
              </a:rPr>
              <a:t>October 2021</a:t>
            </a:r>
          </a:p>
          <a:p>
            <a:endParaRPr lang="en-US" b="0" dirty="0">
              <a:solidFill>
                <a:srgbClr val="005DAA"/>
              </a:solidFill>
            </a:endParaRPr>
          </a:p>
        </p:txBody>
      </p:sp>
    </p:spTree>
    <p:extLst>
      <p:ext uri="{BB962C8B-B14F-4D97-AF65-F5344CB8AC3E}">
        <p14:creationId xmlns:p14="http://schemas.microsoft.com/office/powerpoint/2010/main" val="8112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DB636-063C-477A-82F4-869D219B0FE9}"/>
              </a:ext>
            </a:extLst>
          </p:cNvPr>
          <p:cNvSpPr>
            <a:spLocks noGrp="1"/>
          </p:cNvSpPr>
          <p:nvPr>
            <p:ph type="title"/>
          </p:nvPr>
        </p:nvSpPr>
        <p:spPr>
          <a:xfrm>
            <a:off x="457200" y="342901"/>
            <a:ext cx="8229600" cy="857250"/>
          </a:xfrm>
        </p:spPr>
        <p:txBody>
          <a:bodyPr/>
          <a:lstStyle/>
          <a:p>
            <a:r>
              <a:rPr lang="en-US" dirty="0">
                <a:cs typeface="Calibri" panose="020F0502020204030204" pitchFamily="34" charset="0"/>
              </a:rPr>
              <a:t>Join us for National Lead Poisoning Prevention Week! </a:t>
            </a:r>
            <a:endParaRPr lang="en-US" dirty="0"/>
          </a:p>
        </p:txBody>
      </p:sp>
      <p:sp>
        <p:nvSpPr>
          <p:cNvPr id="4" name="Content Placeholder 3">
            <a:extLst>
              <a:ext uri="{FF2B5EF4-FFF2-40B4-BE49-F238E27FC236}">
                <a16:creationId xmlns:a16="http://schemas.microsoft.com/office/drawing/2014/main" id="{D5996BFC-1F29-4791-BF85-2B4AA4CDC732}"/>
              </a:ext>
            </a:extLst>
          </p:cNvPr>
          <p:cNvSpPr>
            <a:spLocks noGrp="1"/>
          </p:cNvSpPr>
          <p:nvPr>
            <p:ph idx="1"/>
          </p:nvPr>
        </p:nvSpPr>
        <p:spPr>
          <a:xfrm>
            <a:off x="457200" y="1200151"/>
            <a:ext cx="5181600" cy="3143250"/>
          </a:xfrm>
        </p:spPr>
        <p:txBody>
          <a:bodyPr/>
          <a:lstStyle/>
          <a:p>
            <a:r>
              <a:rPr lang="en-US" b="0" dirty="0">
                <a:solidFill>
                  <a:srgbClr val="005DAA"/>
                </a:solidFill>
              </a:rPr>
              <a:t>Annually, the last full week in October. </a:t>
            </a:r>
          </a:p>
          <a:p>
            <a:r>
              <a:rPr lang="en-US" b="0" dirty="0">
                <a:solidFill>
                  <a:srgbClr val="005DAA"/>
                </a:solidFill>
              </a:rPr>
              <a:t>Hosted by CDC, HUD, and EPA.</a:t>
            </a:r>
          </a:p>
          <a:p>
            <a:r>
              <a:rPr lang="en-US" dirty="0">
                <a:solidFill>
                  <a:srgbClr val="005DAA"/>
                </a:solidFill>
              </a:rPr>
              <a:t>Theme: </a:t>
            </a:r>
            <a:r>
              <a:rPr lang="en-US" b="0" dirty="0">
                <a:solidFill>
                  <a:srgbClr val="005DAA"/>
                </a:solidFill>
              </a:rPr>
              <a:t>“Get the Facts, Get Your Home Tested, and Get Your Child Tested.”</a:t>
            </a:r>
          </a:p>
        </p:txBody>
      </p:sp>
      <p:pic>
        <p:nvPicPr>
          <p:cNvPr id="8" name="Picture 7" descr="Image with the words &quot;Lead Free Kids for a Healthy Future&quot;">
            <a:extLst>
              <a:ext uri="{FF2B5EF4-FFF2-40B4-BE49-F238E27FC236}">
                <a16:creationId xmlns:a16="http://schemas.microsoft.com/office/drawing/2014/main" id="{0BB747B9-B932-4572-A661-7501D569B189}"/>
              </a:ext>
            </a:extLst>
          </p:cNvPr>
          <p:cNvPicPr>
            <a:picLocks noChangeAspect="1"/>
          </p:cNvPicPr>
          <p:nvPr/>
        </p:nvPicPr>
        <p:blipFill rotWithShape="1">
          <a:blip r:embed="rId3"/>
          <a:srcRect l="4120" r="2331" b="-1063"/>
          <a:stretch/>
        </p:blipFill>
        <p:spPr>
          <a:xfrm>
            <a:off x="6628577" y="2879472"/>
            <a:ext cx="1558620" cy="2103500"/>
          </a:xfrm>
          <a:prstGeom prst="rect">
            <a:avLst/>
          </a:prstGeom>
        </p:spPr>
      </p:pic>
      <p:pic>
        <p:nvPicPr>
          <p:cNvPr id="10" name="Picture 9" descr="A baby playing with toys&#10;&#10;">
            <a:extLst>
              <a:ext uri="{FF2B5EF4-FFF2-40B4-BE49-F238E27FC236}">
                <a16:creationId xmlns:a16="http://schemas.microsoft.com/office/drawing/2014/main" id="{2A281CAD-2897-4C1D-9E42-0B9AE55A1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8401" y="1266820"/>
            <a:ext cx="2318972" cy="1545982"/>
          </a:xfrm>
          <a:prstGeom prst="rect">
            <a:avLst/>
          </a:prstGeom>
        </p:spPr>
      </p:pic>
    </p:spTree>
    <p:extLst>
      <p:ext uri="{BB962C8B-B14F-4D97-AF65-F5344CB8AC3E}">
        <p14:creationId xmlns:p14="http://schemas.microsoft.com/office/powerpoint/2010/main" val="3718188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8CB8-135F-41BB-8C27-BC754271E0DE}"/>
              </a:ext>
            </a:extLst>
          </p:cNvPr>
          <p:cNvSpPr>
            <a:spLocks noGrp="1"/>
          </p:cNvSpPr>
          <p:nvPr>
            <p:ph type="title"/>
          </p:nvPr>
        </p:nvSpPr>
        <p:spPr/>
        <p:txBody>
          <a:bodyPr/>
          <a:lstStyle/>
          <a:p>
            <a:r>
              <a:rPr lang="en-US" dirty="0"/>
              <a:t>Resources available at </a:t>
            </a:r>
            <a:r>
              <a:rPr lang="en-US" dirty="0">
                <a:solidFill>
                  <a:schemeClr val="accent2"/>
                </a:solidFill>
                <a:hlinkClick r:id="rId3">
                  <a:extLst>
                    <a:ext uri="{A12FA001-AC4F-418D-AE19-62706E023703}">
                      <ahyp:hlinkClr xmlns:ahyp="http://schemas.microsoft.com/office/drawing/2018/hyperlinkcolor" val="tx"/>
                    </a:ext>
                  </a:extLst>
                </a:hlinkClick>
              </a:rPr>
              <a:t>www.cdc.gov/nceh/lead</a:t>
            </a:r>
            <a:r>
              <a:rPr lang="en-US" dirty="0">
                <a:solidFill>
                  <a:schemeClr val="accent2"/>
                </a:solidFill>
              </a:rPr>
              <a:t> </a:t>
            </a:r>
          </a:p>
        </p:txBody>
      </p:sp>
      <p:pic>
        <p:nvPicPr>
          <p:cNvPr id="8" name="Graphic 7" descr="Bank">
            <a:extLst>
              <a:ext uri="{FF2B5EF4-FFF2-40B4-BE49-F238E27FC236}">
                <a16:creationId xmlns:a16="http://schemas.microsoft.com/office/drawing/2014/main" id="{0559B869-A11A-4ACE-A1CA-1DFD4F1A85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 y="1063229"/>
            <a:ext cx="914400" cy="914400"/>
          </a:xfrm>
          <a:prstGeom prst="rect">
            <a:avLst/>
          </a:prstGeom>
        </p:spPr>
      </p:pic>
      <p:sp>
        <p:nvSpPr>
          <p:cNvPr id="20" name="TextBox 19">
            <a:extLst>
              <a:ext uri="{FF2B5EF4-FFF2-40B4-BE49-F238E27FC236}">
                <a16:creationId xmlns:a16="http://schemas.microsoft.com/office/drawing/2014/main" id="{83F33237-EDCC-4008-921F-7501157EB773}"/>
              </a:ext>
            </a:extLst>
          </p:cNvPr>
          <p:cNvSpPr txBox="1"/>
          <p:nvPr/>
        </p:nvSpPr>
        <p:spPr>
          <a:xfrm>
            <a:off x="1467346" y="1243428"/>
            <a:ext cx="2105025" cy="646331"/>
          </a:xfrm>
          <a:prstGeom prst="rect">
            <a:avLst/>
          </a:prstGeom>
          <a:noFill/>
        </p:spPr>
        <p:txBody>
          <a:bodyPr wrap="square" rtlCol="0">
            <a:spAutoFit/>
          </a:bodyPr>
          <a:lstStyle/>
          <a:p>
            <a:r>
              <a:rPr lang="en-US" b="1" dirty="0">
                <a:solidFill>
                  <a:srgbClr val="005DAA"/>
                </a:solidFill>
                <a:latin typeface="Calibri" panose="020F0502020204030204" pitchFamily="34" charset="0"/>
              </a:rPr>
              <a:t>State and local programs directory</a:t>
            </a:r>
          </a:p>
        </p:txBody>
      </p:sp>
      <p:pic>
        <p:nvPicPr>
          <p:cNvPr id="14" name="Graphic 13" descr="Help">
            <a:extLst>
              <a:ext uri="{FF2B5EF4-FFF2-40B4-BE49-F238E27FC236}">
                <a16:creationId xmlns:a16="http://schemas.microsoft.com/office/drawing/2014/main" id="{D4D85052-2CF5-4997-9D0A-C17A842550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4800" y="1063229"/>
            <a:ext cx="914400" cy="914400"/>
          </a:xfrm>
          <a:prstGeom prst="rect">
            <a:avLst/>
          </a:prstGeom>
        </p:spPr>
      </p:pic>
      <p:sp>
        <p:nvSpPr>
          <p:cNvPr id="21" name="TextBox 20">
            <a:extLst>
              <a:ext uri="{FF2B5EF4-FFF2-40B4-BE49-F238E27FC236}">
                <a16:creationId xmlns:a16="http://schemas.microsoft.com/office/drawing/2014/main" id="{39EF5BAE-DBB6-41B2-9551-E221D9FAAEC9}"/>
              </a:ext>
            </a:extLst>
          </p:cNvPr>
          <p:cNvSpPr txBox="1"/>
          <p:nvPr/>
        </p:nvSpPr>
        <p:spPr>
          <a:xfrm>
            <a:off x="5124944" y="1335764"/>
            <a:ext cx="2105025" cy="646331"/>
          </a:xfrm>
          <a:prstGeom prst="rect">
            <a:avLst/>
          </a:prstGeom>
          <a:noFill/>
        </p:spPr>
        <p:txBody>
          <a:bodyPr wrap="square" rtlCol="0">
            <a:spAutoFit/>
          </a:bodyPr>
          <a:lstStyle/>
          <a:p>
            <a:r>
              <a:rPr lang="en-US" b="1" dirty="0">
                <a:solidFill>
                  <a:srgbClr val="005DAA"/>
                </a:solidFill>
                <a:latin typeface="Calibri" panose="020F0502020204030204" pitchFamily="34" charset="0"/>
              </a:rPr>
              <a:t>Frequently asked questions </a:t>
            </a:r>
          </a:p>
        </p:txBody>
      </p:sp>
      <p:pic>
        <p:nvPicPr>
          <p:cNvPr id="10" name="Graphic 9" descr="Statistics">
            <a:extLst>
              <a:ext uri="{FF2B5EF4-FFF2-40B4-BE49-F238E27FC236}">
                <a16:creationId xmlns:a16="http://schemas.microsoft.com/office/drawing/2014/main" id="{162D98BE-639C-482C-8EEE-EEB66F2E17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5826" y="2199610"/>
            <a:ext cx="914400" cy="914400"/>
          </a:xfrm>
          <a:prstGeom prst="rect">
            <a:avLst/>
          </a:prstGeom>
        </p:spPr>
      </p:pic>
      <p:sp>
        <p:nvSpPr>
          <p:cNvPr id="22" name="TextBox 21">
            <a:extLst>
              <a:ext uri="{FF2B5EF4-FFF2-40B4-BE49-F238E27FC236}">
                <a16:creationId xmlns:a16="http://schemas.microsoft.com/office/drawing/2014/main" id="{82087DC4-5A68-4F6A-A902-9B967D20D0F5}"/>
              </a:ext>
            </a:extLst>
          </p:cNvPr>
          <p:cNvSpPr txBox="1"/>
          <p:nvPr/>
        </p:nvSpPr>
        <p:spPr>
          <a:xfrm>
            <a:off x="1467347" y="2472144"/>
            <a:ext cx="2105025" cy="369332"/>
          </a:xfrm>
          <a:prstGeom prst="rect">
            <a:avLst/>
          </a:prstGeom>
          <a:noFill/>
        </p:spPr>
        <p:txBody>
          <a:bodyPr wrap="square" rtlCol="0">
            <a:spAutoFit/>
          </a:bodyPr>
          <a:lstStyle/>
          <a:p>
            <a:r>
              <a:rPr lang="en-US" b="1" dirty="0">
                <a:solidFill>
                  <a:srgbClr val="005DAA"/>
                </a:solidFill>
                <a:latin typeface="Calibri" panose="020F0502020204030204" pitchFamily="34" charset="0"/>
              </a:rPr>
              <a:t>Data and statistics</a:t>
            </a:r>
          </a:p>
        </p:txBody>
      </p:sp>
      <p:pic>
        <p:nvPicPr>
          <p:cNvPr id="16" name="Graphic 15" descr="Flask">
            <a:extLst>
              <a:ext uri="{FF2B5EF4-FFF2-40B4-BE49-F238E27FC236}">
                <a16:creationId xmlns:a16="http://schemas.microsoft.com/office/drawing/2014/main" id="{E64743EF-AB77-4AC7-B742-85226584EA7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114800" y="2114550"/>
            <a:ext cx="914400" cy="914400"/>
          </a:xfrm>
          <a:prstGeom prst="rect">
            <a:avLst/>
          </a:prstGeom>
        </p:spPr>
      </p:pic>
      <p:sp>
        <p:nvSpPr>
          <p:cNvPr id="24" name="TextBox 23">
            <a:extLst>
              <a:ext uri="{FF2B5EF4-FFF2-40B4-BE49-F238E27FC236}">
                <a16:creationId xmlns:a16="http://schemas.microsoft.com/office/drawing/2014/main" id="{7F0C99DE-2FED-406B-951B-87E4F10BBFC3}"/>
              </a:ext>
            </a:extLst>
          </p:cNvPr>
          <p:cNvSpPr txBox="1"/>
          <p:nvPr/>
        </p:nvSpPr>
        <p:spPr>
          <a:xfrm>
            <a:off x="5124944" y="2472144"/>
            <a:ext cx="2668830" cy="369332"/>
          </a:xfrm>
          <a:prstGeom prst="rect">
            <a:avLst/>
          </a:prstGeom>
          <a:noFill/>
        </p:spPr>
        <p:txBody>
          <a:bodyPr wrap="square" rtlCol="0">
            <a:spAutoFit/>
          </a:bodyPr>
          <a:lstStyle/>
          <a:p>
            <a:r>
              <a:rPr lang="en-US" b="1" dirty="0">
                <a:solidFill>
                  <a:srgbClr val="005DAA"/>
                </a:solidFill>
                <a:latin typeface="Calibri" panose="020F0502020204030204" pitchFamily="34" charset="0"/>
              </a:rPr>
              <a:t>Laboratory guidance</a:t>
            </a:r>
          </a:p>
        </p:txBody>
      </p:sp>
      <p:pic>
        <p:nvPicPr>
          <p:cNvPr id="12" name="Graphic 11" descr="Books">
            <a:extLst>
              <a:ext uri="{FF2B5EF4-FFF2-40B4-BE49-F238E27FC236}">
                <a16:creationId xmlns:a16="http://schemas.microsoft.com/office/drawing/2014/main" id="{BF966665-3E0A-4F99-AD08-5E28BDB09D4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57200" y="3335991"/>
            <a:ext cx="914400" cy="914400"/>
          </a:xfrm>
          <a:prstGeom prst="rect">
            <a:avLst/>
          </a:prstGeom>
        </p:spPr>
      </p:pic>
      <p:sp>
        <p:nvSpPr>
          <p:cNvPr id="23" name="TextBox 22">
            <a:extLst>
              <a:ext uri="{FF2B5EF4-FFF2-40B4-BE49-F238E27FC236}">
                <a16:creationId xmlns:a16="http://schemas.microsoft.com/office/drawing/2014/main" id="{7BDF662A-F937-4D34-93E7-899AD3F794C7}"/>
              </a:ext>
            </a:extLst>
          </p:cNvPr>
          <p:cNvSpPr txBox="1"/>
          <p:nvPr/>
        </p:nvSpPr>
        <p:spPr>
          <a:xfrm>
            <a:off x="1467346" y="3470025"/>
            <a:ext cx="2551706" cy="646331"/>
          </a:xfrm>
          <a:prstGeom prst="rect">
            <a:avLst/>
          </a:prstGeom>
          <a:noFill/>
        </p:spPr>
        <p:txBody>
          <a:bodyPr wrap="square" rtlCol="0">
            <a:spAutoFit/>
          </a:bodyPr>
          <a:lstStyle/>
          <a:p>
            <a:r>
              <a:rPr lang="en-US" b="1" dirty="0">
                <a:solidFill>
                  <a:srgbClr val="005DAA"/>
                </a:solidFill>
                <a:latin typeface="Calibri" panose="020F0502020204030204" pitchFamily="34" charset="0"/>
              </a:rPr>
              <a:t>Publications, guidelines, and policy resources</a:t>
            </a:r>
          </a:p>
        </p:txBody>
      </p:sp>
      <p:pic>
        <p:nvPicPr>
          <p:cNvPr id="18" name="Graphic 17" descr="Chat">
            <a:extLst>
              <a:ext uri="{FF2B5EF4-FFF2-40B4-BE49-F238E27FC236}">
                <a16:creationId xmlns:a16="http://schemas.microsoft.com/office/drawing/2014/main" id="{ABB2EB74-DFE4-4381-81F4-FA83EE60B79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114800" y="3335991"/>
            <a:ext cx="914400" cy="914400"/>
          </a:xfrm>
          <a:prstGeom prst="rect">
            <a:avLst/>
          </a:prstGeom>
        </p:spPr>
      </p:pic>
      <p:sp>
        <p:nvSpPr>
          <p:cNvPr id="25" name="TextBox 24">
            <a:extLst>
              <a:ext uri="{FF2B5EF4-FFF2-40B4-BE49-F238E27FC236}">
                <a16:creationId xmlns:a16="http://schemas.microsoft.com/office/drawing/2014/main" id="{30DBC73A-828D-4F58-B518-BD5B4D2E848C}"/>
              </a:ext>
            </a:extLst>
          </p:cNvPr>
          <p:cNvSpPr txBox="1"/>
          <p:nvPr/>
        </p:nvSpPr>
        <p:spPr>
          <a:xfrm>
            <a:off x="5124944" y="3608524"/>
            <a:ext cx="2945277" cy="369332"/>
          </a:xfrm>
          <a:prstGeom prst="rect">
            <a:avLst/>
          </a:prstGeom>
          <a:noFill/>
        </p:spPr>
        <p:txBody>
          <a:bodyPr wrap="square" rtlCol="0">
            <a:spAutoFit/>
          </a:bodyPr>
          <a:lstStyle/>
          <a:p>
            <a:r>
              <a:rPr lang="en-US" b="1" dirty="0">
                <a:solidFill>
                  <a:srgbClr val="005DAA"/>
                </a:solidFill>
                <a:latin typeface="Calibri" panose="020F0502020204030204" pitchFamily="34" charset="0"/>
              </a:rPr>
              <a:t>Communication materials</a:t>
            </a:r>
          </a:p>
        </p:txBody>
      </p:sp>
    </p:spTree>
    <p:extLst>
      <p:ext uri="{BB962C8B-B14F-4D97-AF65-F5344CB8AC3E}">
        <p14:creationId xmlns:p14="http://schemas.microsoft.com/office/powerpoint/2010/main" val="2123581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8CB8-135F-41BB-8C27-BC754271E0DE}"/>
              </a:ext>
            </a:extLst>
          </p:cNvPr>
          <p:cNvSpPr>
            <a:spLocks noGrp="1"/>
          </p:cNvSpPr>
          <p:nvPr>
            <p:ph type="title"/>
          </p:nvPr>
        </p:nvSpPr>
        <p:spPr/>
        <p:txBody>
          <a:bodyPr/>
          <a:lstStyle/>
          <a:p>
            <a:r>
              <a:rPr lang="en-US" dirty="0"/>
              <a:t>Resources from our partners</a:t>
            </a:r>
          </a:p>
        </p:txBody>
      </p:sp>
      <p:sp>
        <p:nvSpPr>
          <p:cNvPr id="15" name="Content Placeholder 3">
            <a:extLst>
              <a:ext uri="{FF2B5EF4-FFF2-40B4-BE49-F238E27FC236}">
                <a16:creationId xmlns:a16="http://schemas.microsoft.com/office/drawing/2014/main" id="{361142BE-F6A2-4388-B354-F12BCB695582}"/>
              </a:ext>
            </a:extLst>
          </p:cNvPr>
          <p:cNvSpPr>
            <a:spLocks noGrp="1"/>
          </p:cNvSpPr>
          <p:nvPr>
            <p:ph idx="1"/>
          </p:nvPr>
        </p:nvSpPr>
        <p:spPr>
          <a:xfrm>
            <a:off x="457200" y="1063229"/>
            <a:ext cx="7977116" cy="3143250"/>
          </a:xfrm>
        </p:spPr>
        <p:txBody>
          <a:bodyPr/>
          <a:lstStyle/>
          <a:p>
            <a:r>
              <a:rPr lang="en-US" sz="1600" dirty="0">
                <a:solidFill>
                  <a:srgbClr val="005DAA"/>
                </a:solidFill>
              </a:rPr>
              <a:t>Guidelines for controlling lead-based paint hazards in housing</a:t>
            </a:r>
          </a:p>
          <a:p>
            <a:pPr lvl="1"/>
            <a:r>
              <a:rPr lang="en-US" sz="1600" b="0" dirty="0">
                <a:solidFill>
                  <a:schemeClr val="accent2"/>
                </a:solidFill>
                <a:hlinkClick r:id="rId3">
                  <a:extLst>
                    <a:ext uri="{A12FA001-AC4F-418D-AE19-62706E023703}">
                      <ahyp:hlinkClr xmlns:ahyp="http://schemas.microsoft.com/office/drawing/2018/hyperlinkcolor" val="tx"/>
                    </a:ext>
                  </a:extLst>
                </a:hlinkClick>
              </a:rPr>
              <a:t>https://www.hud.gov/program_offices/healthy_homes/lbp/hudguidelines</a:t>
            </a:r>
            <a:r>
              <a:rPr lang="en-US" sz="1600" b="0" dirty="0">
                <a:solidFill>
                  <a:schemeClr val="accent2"/>
                </a:solidFill>
              </a:rPr>
              <a:t>    </a:t>
            </a:r>
          </a:p>
          <a:p>
            <a:r>
              <a:rPr lang="en-US" sz="1600" dirty="0">
                <a:solidFill>
                  <a:srgbClr val="005DAA"/>
                </a:solidFill>
              </a:rPr>
              <a:t>Lead disclosure information for homebuyers and renters</a:t>
            </a:r>
          </a:p>
          <a:p>
            <a:pPr lvl="1"/>
            <a:r>
              <a:rPr lang="en-US" sz="1600" b="0" dirty="0">
                <a:solidFill>
                  <a:schemeClr val="accent2"/>
                </a:solidFill>
                <a:hlinkClick r:id="rId4">
                  <a:extLst>
                    <a:ext uri="{A12FA001-AC4F-418D-AE19-62706E023703}">
                      <ahyp:hlinkClr xmlns:ahyp="http://schemas.microsoft.com/office/drawing/2018/hyperlinkcolor" val="tx"/>
                    </a:ext>
                  </a:extLst>
                </a:hlinkClick>
              </a:rPr>
              <a:t>https://www.epa.gov/lead/real-estate-disclosures-about-potential-lead-hazards</a:t>
            </a:r>
            <a:r>
              <a:rPr lang="en-US" sz="1600" b="0" dirty="0">
                <a:solidFill>
                  <a:schemeClr val="accent2"/>
                </a:solidFill>
              </a:rPr>
              <a:t>  </a:t>
            </a:r>
          </a:p>
          <a:p>
            <a:r>
              <a:rPr lang="en-US" sz="1600" dirty="0">
                <a:solidFill>
                  <a:srgbClr val="005DAA"/>
                </a:solidFill>
              </a:rPr>
              <a:t>Find a certified renovation and lead dust sampling technician firm</a:t>
            </a:r>
          </a:p>
          <a:p>
            <a:pPr lvl="1"/>
            <a:r>
              <a:rPr lang="en-US" sz="1600" b="0" dirty="0">
                <a:solidFill>
                  <a:schemeClr val="accent2"/>
                </a:solidFill>
                <a:hlinkClick r:id="rId5">
                  <a:extLst>
                    <a:ext uri="{A12FA001-AC4F-418D-AE19-62706E023703}">
                      <ahyp:hlinkClr xmlns:ahyp="http://schemas.microsoft.com/office/drawing/2018/hyperlinkcolor" val="tx"/>
                    </a:ext>
                  </a:extLst>
                </a:hlinkClick>
              </a:rPr>
              <a:t>https://cfpub.epa.gov/flpp/pub/index.cfm?do=main.firmSearch</a:t>
            </a:r>
            <a:r>
              <a:rPr lang="en-US" sz="1600" b="0" dirty="0">
                <a:solidFill>
                  <a:schemeClr val="accent2"/>
                </a:solidFill>
              </a:rPr>
              <a:t>   </a:t>
            </a:r>
          </a:p>
          <a:p>
            <a:r>
              <a:rPr lang="en-US" sz="1600" dirty="0">
                <a:solidFill>
                  <a:srgbClr val="005DAA"/>
                </a:solidFill>
              </a:rPr>
              <a:t>Photos and descriptions of recalled products</a:t>
            </a:r>
          </a:p>
          <a:p>
            <a:pPr lvl="1"/>
            <a:r>
              <a:rPr lang="en-US" sz="1600" b="0" dirty="0">
                <a:solidFill>
                  <a:schemeClr val="accent2"/>
                </a:solidFill>
                <a:hlinkClick r:id="rId6">
                  <a:extLst>
                    <a:ext uri="{A12FA001-AC4F-418D-AE19-62706E023703}">
                      <ahyp:hlinkClr xmlns:ahyp="http://schemas.microsoft.com/office/drawing/2018/hyperlinkcolor" val="tx"/>
                    </a:ext>
                  </a:extLst>
                </a:hlinkClick>
              </a:rPr>
              <a:t>www.cpsc.gov/recalls</a:t>
            </a:r>
            <a:r>
              <a:rPr lang="en-US" sz="1600" b="0" dirty="0">
                <a:solidFill>
                  <a:schemeClr val="accent2"/>
                </a:solidFill>
              </a:rPr>
              <a:t> </a:t>
            </a:r>
            <a:endParaRPr lang="en-US" sz="1600" b="1" dirty="0">
              <a:solidFill>
                <a:schemeClr val="accent2"/>
              </a:solidFill>
            </a:endParaRPr>
          </a:p>
          <a:p>
            <a:r>
              <a:rPr lang="en-US" sz="1600" dirty="0">
                <a:solidFill>
                  <a:srgbClr val="005DAA"/>
                </a:solidFill>
              </a:rPr>
              <a:t>Information on lead exposure for adults</a:t>
            </a:r>
          </a:p>
          <a:p>
            <a:pPr lvl="1"/>
            <a:r>
              <a:rPr lang="en-US" sz="1600" dirty="0">
                <a:solidFill>
                  <a:schemeClr val="accent2"/>
                </a:solidFill>
                <a:hlinkClick r:id="rId7">
                  <a:extLst>
                    <a:ext uri="{A12FA001-AC4F-418D-AE19-62706E023703}">
                      <ahyp:hlinkClr xmlns:ahyp="http://schemas.microsoft.com/office/drawing/2018/hyperlinkcolor" val="tx"/>
                    </a:ext>
                  </a:extLst>
                </a:hlinkClick>
              </a:rPr>
              <a:t>https://www.cdc.gov/niosh/topics/lead/jobs.html</a:t>
            </a:r>
            <a:r>
              <a:rPr lang="en-US" sz="1600" dirty="0">
                <a:solidFill>
                  <a:schemeClr val="accent2"/>
                </a:solidFill>
              </a:rPr>
              <a:t> </a:t>
            </a:r>
            <a:endParaRPr lang="en-US" sz="1600" b="0" dirty="0">
              <a:solidFill>
                <a:schemeClr val="accent2"/>
              </a:solidFill>
            </a:endParaRPr>
          </a:p>
          <a:p>
            <a:endParaRPr lang="en-US" sz="2000" b="0" dirty="0">
              <a:solidFill>
                <a:srgbClr val="005DAA"/>
              </a:solidFill>
            </a:endParaRPr>
          </a:p>
          <a:p>
            <a:endParaRPr lang="en-US" sz="1600" b="0" dirty="0">
              <a:solidFill>
                <a:srgbClr val="005DAA"/>
              </a:solidFill>
            </a:endParaRPr>
          </a:p>
        </p:txBody>
      </p:sp>
    </p:spTree>
    <p:extLst>
      <p:ext uri="{BB962C8B-B14F-4D97-AF65-F5344CB8AC3E}">
        <p14:creationId xmlns:p14="http://schemas.microsoft.com/office/powerpoint/2010/main" val="2113846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253" y="207624"/>
            <a:ext cx="8229600" cy="857250"/>
          </a:xfrm>
        </p:spPr>
        <p:txBody>
          <a:bodyPr/>
          <a:lstStyle/>
          <a:p>
            <a:r>
              <a:rPr lang="en-US" dirty="0"/>
              <a:t>Summary </a:t>
            </a:r>
          </a:p>
        </p:txBody>
      </p:sp>
      <p:sp>
        <p:nvSpPr>
          <p:cNvPr id="5" name="Content Placeholder 4">
            <a:extLst>
              <a:ext uri="{FF2B5EF4-FFF2-40B4-BE49-F238E27FC236}">
                <a16:creationId xmlns:a16="http://schemas.microsoft.com/office/drawing/2014/main" id="{E63BEC0C-4DE9-4BB6-A4F8-F024B086D084}"/>
              </a:ext>
            </a:extLst>
          </p:cNvPr>
          <p:cNvSpPr>
            <a:spLocks noGrp="1"/>
          </p:cNvSpPr>
          <p:nvPr>
            <p:ph idx="1"/>
          </p:nvPr>
        </p:nvSpPr>
        <p:spPr>
          <a:xfrm>
            <a:off x="457200" y="1000125"/>
            <a:ext cx="8229600" cy="3143250"/>
          </a:xfrm>
        </p:spPr>
        <p:txBody>
          <a:bodyPr/>
          <a:lstStyle/>
          <a:p>
            <a:r>
              <a:rPr lang="en-US" b="0" dirty="0">
                <a:solidFill>
                  <a:srgbClr val="005DAA"/>
                </a:solidFill>
              </a:rPr>
              <a:t>No safe blood lead level for children has been identified. </a:t>
            </a:r>
          </a:p>
          <a:p>
            <a:r>
              <a:rPr lang="en-US" b="0" dirty="0">
                <a:solidFill>
                  <a:srgbClr val="005DAA"/>
                </a:solidFill>
              </a:rPr>
              <a:t>Protecting children from lead exposure is important to lifelong good health. </a:t>
            </a:r>
          </a:p>
          <a:p>
            <a:r>
              <a:rPr lang="en-US" b="0" dirty="0">
                <a:solidFill>
                  <a:srgbClr val="005DAA"/>
                </a:solidFill>
              </a:rPr>
              <a:t>Individuals, public health professionals, and healthcare providers each play a key role. </a:t>
            </a:r>
          </a:p>
          <a:p>
            <a:r>
              <a:rPr lang="en-US" b="0" dirty="0">
                <a:solidFill>
                  <a:srgbClr val="005DAA"/>
                </a:solidFill>
              </a:rPr>
              <a:t>CDC is committed to eliminating childhood lead exposure as a public health problem. </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125020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title" idx="4294967295"/>
          </p:nvPr>
        </p:nvSpPr>
        <p:spPr bwMode="auto">
          <a:xfrm>
            <a:off x="508104" y="1166868"/>
            <a:ext cx="8127792" cy="1323439"/>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5DAA"/>
                </a:solidFill>
                <a:effectLst/>
                <a:uLnTx/>
                <a:uFillTx/>
                <a:latin typeface="Calibri" panose="020F0502020204030204" pitchFamily="34" charset="0"/>
                <a:ea typeface="+mn-ea"/>
                <a:cs typeface="Calibri" panose="020F0502020204030204" pitchFamily="34" charset="0"/>
              </a:rPr>
              <a:t>For more information:</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5DAA"/>
                </a:solidFill>
                <a:effectLst/>
                <a:uLnTx/>
                <a:uFillTx/>
                <a:latin typeface="Calibri" pitchFamily="34" charset="0"/>
                <a:ea typeface="+mn-ea"/>
                <a:cs typeface="+mn-cs"/>
              </a:rPr>
              <a:t>CDC’s Childhood Lead Poisoning Prevention Program</a:t>
            </a:r>
            <a:endParaRPr kumimoji="0" lang="en-US" sz="2800" b="1" i="0" u="none" strike="noStrike" kern="1200" cap="none" spc="0" normalizeH="0" baseline="0" noProof="0" dirty="0">
              <a:ln>
                <a:noFill/>
              </a:ln>
              <a:solidFill>
                <a:srgbClr val="005DAA"/>
              </a:solidFill>
              <a:effectLst/>
              <a:uLnTx/>
              <a:uFillTx/>
              <a:latin typeface="Calibri" pitchFamily="34" charset="0"/>
              <a:ea typeface="+mn-ea"/>
              <a:cs typeface="Calibri" panose="020F050202020403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sng" strike="noStrike" kern="1200" cap="none" spc="0" normalizeH="0" baseline="0" noProof="0" dirty="0">
                <a:ln>
                  <a:noFill/>
                </a:ln>
                <a:solidFill>
                  <a:schemeClr val="accent2"/>
                </a:solidFill>
                <a:effectLst/>
                <a:uLnTx/>
                <a:uFillTx/>
                <a:latin typeface="Calibri" pitchFamily="34" charset="0"/>
                <a:ea typeface="+mn-ea"/>
                <a:cs typeface="+mn-cs"/>
              </a:rPr>
              <a:t>https://www.cdc.gov/nceh/lead/</a:t>
            </a:r>
          </a:p>
        </p:txBody>
      </p:sp>
    </p:spTree>
    <p:extLst>
      <p:ext uri="{BB962C8B-B14F-4D97-AF65-F5344CB8AC3E}">
        <p14:creationId xmlns:p14="http://schemas.microsoft.com/office/powerpoint/2010/main" val="976436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9374"/>
            <a:ext cx="8229600" cy="857250"/>
          </a:xfrm>
        </p:spPr>
        <p:txBody>
          <a:bodyPr/>
          <a:lstStyle/>
          <a:p>
            <a:r>
              <a:rPr lang="en-US" dirty="0"/>
              <a:t>In children, exposure to lead can cause harm. </a:t>
            </a:r>
          </a:p>
        </p:txBody>
      </p:sp>
      <p:sp>
        <p:nvSpPr>
          <p:cNvPr id="3" name="Content Placeholder 2"/>
          <p:cNvSpPr>
            <a:spLocks noGrp="1"/>
          </p:cNvSpPr>
          <p:nvPr>
            <p:ph idx="1"/>
          </p:nvPr>
        </p:nvSpPr>
        <p:spPr>
          <a:xfrm>
            <a:off x="457200" y="1063229"/>
            <a:ext cx="5090623" cy="3143250"/>
          </a:xfrm>
        </p:spPr>
        <p:txBody>
          <a:bodyPr/>
          <a:lstStyle/>
          <a:p>
            <a:r>
              <a:rPr lang="en-US" b="0" dirty="0">
                <a:solidFill>
                  <a:srgbClr val="005DAA"/>
                </a:solidFill>
                <a:latin typeface="Calibri"/>
                <a:cs typeface="Calibri"/>
              </a:rPr>
              <a:t>Damage to the developing brain and nervous system</a:t>
            </a:r>
          </a:p>
          <a:p>
            <a:r>
              <a:rPr lang="en-US" b="0" dirty="0">
                <a:solidFill>
                  <a:srgbClr val="005DAA"/>
                </a:solidFill>
                <a:latin typeface="Calibri"/>
                <a:cs typeface="Calibri"/>
              </a:rPr>
              <a:t>Learning and behavior problems</a:t>
            </a:r>
          </a:p>
          <a:p>
            <a:r>
              <a:rPr lang="en-US" b="0" dirty="0">
                <a:solidFill>
                  <a:srgbClr val="005DAA"/>
                </a:solidFill>
                <a:latin typeface="Calibri"/>
                <a:cs typeface="Calibri"/>
              </a:rPr>
              <a:t>Slow growth and development</a:t>
            </a:r>
          </a:p>
          <a:p>
            <a:r>
              <a:rPr lang="en-US" b="0" dirty="0">
                <a:solidFill>
                  <a:srgbClr val="005DAA"/>
                </a:solidFill>
                <a:latin typeface="Calibri"/>
                <a:cs typeface="Calibri"/>
              </a:rPr>
              <a:t>Hearing and speech problems</a:t>
            </a:r>
          </a:p>
          <a:p>
            <a:pPr lvl="1"/>
            <a:endParaRPr lang="en-US" dirty="0">
              <a:solidFill>
                <a:srgbClr val="005DAA"/>
              </a:solidFill>
            </a:endParaRPr>
          </a:p>
          <a:p>
            <a:pPr lvl="1"/>
            <a:endParaRPr lang="en-US" b="0" dirty="0">
              <a:solidFill>
                <a:srgbClr val="005DAA"/>
              </a:solidFill>
            </a:endParaRPr>
          </a:p>
        </p:txBody>
      </p:sp>
      <p:pic>
        <p:nvPicPr>
          <p:cNvPr id="21" name="Picture 20" descr="A group of kids playing outside&#10;">
            <a:extLst>
              <a:ext uri="{FF2B5EF4-FFF2-40B4-BE49-F238E27FC236}">
                <a16:creationId xmlns:a16="http://schemas.microsoft.com/office/drawing/2014/main" id="{803EA8FC-1378-4F1E-AAE3-7297726365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73684" y="1595763"/>
            <a:ext cx="3113116" cy="2078182"/>
          </a:xfrm>
          <a:prstGeom prst="rect">
            <a:avLst/>
          </a:prstGeom>
          <a:ln w="38100" cap="sq">
            <a:noFill/>
            <a:prstDash val="solid"/>
            <a:miter lim="800000"/>
          </a:ln>
          <a:effectLst/>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395545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E3AD-C3AE-4649-8943-3E324FD0C49D}"/>
              </a:ext>
            </a:extLst>
          </p:cNvPr>
          <p:cNvSpPr>
            <a:spLocks noGrp="1"/>
          </p:cNvSpPr>
          <p:nvPr>
            <p:ph type="title"/>
          </p:nvPr>
        </p:nvSpPr>
        <p:spPr>
          <a:xfrm>
            <a:off x="457200" y="451724"/>
            <a:ext cx="8229600" cy="857250"/>
          </a:xfrm>
        </p:spPr>
        <p:txBody>
          <a:bodyPr/>
          <a:lstStyle/>
          <a:p>
            <a:r>
              <a:rPr lang="en-US" dirty="0">
                <a:latin typeface="Calibri"/>
                <a:cs typeface="Calibri"/>
              </a:rPr>
              <a:t>Children have the greatest risk of exposure and negative health impacts.</a:t>
            </a:r>
          </a:p>
        </p:txBody>
      </p:sp>
      <p:sp>
        <p:nvSpPr>
          <p:cNvPr id="3" name="Content Placeholder 2">
            <a:extLst>
              <a:ext uri="{FF2B5EF4-FFF2-40B4-BE49-F238E27FC236}">
                <a16:creationId xmlns:a16="http://schemas.microsoft.com/office/drawing/2014/main" id="{98EFD403-2A2E-4DD1-971D-A2E4C8881F8A}"/>
              </a:ext>
            </a:extLst>
          </p:cNvPr>
          <p:cNvSpPr>
            <a:spLocks noGrp="1"/>
          </p:cNvSpPr>
          <p:nvPr>
            <p:ph idx="1"/>
          </p:nvPr>
        </p:nvSpPr>
        <p:spPr>
          <a:xfrm>
            <a:off x="457200" y="1376171"/>
            <a:ext cx="4818690" cy="3561349"/>
          </a:xfrm>
        </p:spPr>
        <p:txBody>
          <a:bodyPr/>
          <a:lstStyle/>
          <a:p>
            <a:r>
              <a:rPr lang="en-US" dirty="0">
                <a:solidFill>
                  <a:srgbClr val="005DAA"/>
                </a:solidFill>
                <a:latin typeface="Calibri"/>
                <a:cs typeface="Calibri"/>
              </a:rPr>
              <a:t>Key routes of lead exposure:</a:t>
            </a:r>
            <a:r>
              <a:rPr lang="en-US" b="0" dirty="0">
                <a:solidFill>
                  <a:srgbClr val="005DAA"/>
                </a:solidFill>
                <a:latin typeface="Calibri"/>
                <a:cs typeface="Calibri"/>
              </a:rPr>
              <a:t> inhalation and ingestion</a:t>
            </a:r>
          </a:p>
          <a:p>
            <a:r>
              <a:rPr lang="en-US" b="0" dirty="0">
                <a:solidFill>
                  <a:srgbClr val="005DAA"/>
                </a:solidFill>
                <a:latin typeface="Calibri"/>
                <a:cs typeface="Calibri"/>
              </a:rPr>
              <a:t>Risk factors include</a:t>
            </a:r>
          </a:p>
          <a:p>
            <a:pPr lvl="1"/>
            <a:r>
              <a:rPr lang="en-US" dirty="0">
                <a:solidFill>
                  <a:srgbClr val="005DAA"/>
                </a:solidFill>
                <a:latin typeface="Calibri"/>
                <a:cs typeface="Calibri"/>
              </a:rPr>
              <a:t>Developing body systems and detoxification processes</a:t>
            </a:r>
          </a:p>
          <a:p>
            <a:pPr lvl="1"/>
            <a:r>
              <a:rPr lang="en-US" dirty="0">
                <a:solidFill>
                  <a:srgbClr val="005DAA"/>
                </a:solidFill>
                <a:latin typeface="Calibri"/>
                <a:cs typeface="Calibri"/>
              </a:rPr>
              <a:t>Unique behavioral factors such as mouthing and crawling</a:t>
            </a:r>
          </a:p>
          <a:p>
            <a:pPr lvl="1"/>
            <a:r>
              <a:rPr lang="en-US" dirty="0">
                <a:solidFill>
                  <a:srgbClr val="005DAA"/>
                </a:solidFill>
                <a:latin typeface="Calibri"/>
                <a:cs typeface="Calibri"/>
              </a:rPr>
              <a:t>Greater lead absorption per body size</a:t>
            </a:r>
          </a:p>
          <a:p>
            <a:endParaRPr lang="en-US" dirty="0"/>
          </a:p>
        </p:txBody>
      </p:sp>
      <p:pic>
        <p:nvPicPr>
          <p:cNvPr id="5" name="Picture 4" descr="A baby sitting on the floor&#10;&#10;">
            <a:extLst>
              <a:ext uri="{FF2B5EF4-FFF2-40B4-BE49-F238E27FC236}">
                <a16:creationId xmlns:a16="http://schemas.microsoft.com/office/drawing/2014/main" id="{DA5068A5-DE62-42C5-B388-844A87390B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6908" y="1473927"/>
            <a:ext cx="3289892" cy="2195646"/>
          </a:xfrm>
          <a:prstGeom prst="rect">
            <a:avLst/>
          </a:prstGeom>
        </p:spPr>
      </p:pic>
    </p:spTree>
    <p:extLst>
      <p:ext uri="{BB962C8B-B14F-4D97-AF65-F5344CB8AC3E}">
        <p14:creationId xmlns:p14="http://schemas.microsoft.com/office/powerpoint/2010/main" val="1428475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336495DE-9B52-4E02-9095-4E5FE4F7BB07}"/>
              </a:ext>
            </a:extLst>
          </p:cNvPr>
          <p:cNvSpPr>
            <a:spLocks noGrp="1"/>
          </p:cNvSpPr>
          <p:nvPr>
            <p:ph type="title"/>
          </p:nvPr>
        </p:nvSpPr>
        <p:spPr>
          <a:xfrm>
            <a:off x="457200" y="376625"/>
            <a:ext cx="8229600" cy="857250"/>
          </a:xfrm>
        </p:spPr>
        <p:txBody>
          <a:bodyPr/>
          <a:lstStyle/>
          <a:p>
            <a:pPr lvl="0"/>
            <a:r>
              <a:rPr lang="en-US" dirty="0"/>
              <a:t>Children are primarily exposed to lead from paint, soil, and water. </a:t>
            </a:r>
          </a:p>
        </p:txBody>
      </p:sp>
      <p:sp>
        <p:nvSpPr>
          <p:cNvPr id="3" name="Content Placeholder 2"/>
          <p:cNvSpPr>
            <a:spLocks noGrp="1"/>
          </p:cNvSpPr>
          <p:nvPr>
            <p:ph idx="1"/>
          </p:nvPr>
        </p:nvSpPr>
        <p:spPr>
          <a:xfrm>
            <a:off x="457200" y="1401119"/>
            <a:ext cx="4629151" cy="3365756"/>
          </a:xfrm>
        </p:spPr>
        <p:txBody>
          <a:bodyPr/>
          <a:lstStyle/>
          <a:p>
            <a:r>
              <a:rPr lang="en-US" b="1" dirty="0">
                <a:solidFill>
                  <a:srgbClr val="005DAA"/>
                </a:solidFill>
              </a:rPr>
              <a:t>Lead-based paint </a:t>
            </a:r>
            <a:r>
              <a:rPr lang="en-US" b="0" dirty="0">
                <a:solidFill>
                  <a:srgbClr val="005DAA"/>
                </a:solidFill>
              </a:rPr>
              <a:t>in homes and buildings built before 1978</a:t>
            </a:r>
          </a:p>
          <a:p>
            <a:r>
              <a:rPr lang="en-US" b="1" dirty="0">
                <a:solidFill>
                  <a:srgbClr val="005DAA"/>
                </a:solidFill>
              </a:rPr>
              <a:t>Contaminated soil </a:t>
            </a:r>
            <a:r>
              <a:rPr lang="en-US" dirty="0">
                <a:solidFill>
                  <a:srgbClr val="005DAA"/>
                </a:solidFill>
              </a:rPr>
              <a:t>f</a:t>
            </a:r>
            <a:r>
              <a:rPr lang="en-US" b="0" dirty="0">
                <a:solidFill>
                  <a:srgbClr val="005DAA"/>
                </a:solidFill>
              </a:rPr>
              <a:t>rom exterior lead-based paint, car exhaust, and factories that use lead</a:t>
            </a:r>
          </a:p>
          <a:p>
            <a:r>
              <a:rPr lang="en-US" dirty="0">
                <a:solidFill>
                  <a:srgbClr val="005DAA"/>
                </a:solidFill>
              </a:rPr>
              <a:t>Contaminated drinking water </a:t>
            </a:r>
            <a:r>
              <a:rPr lang="en-US" b="0" dirty="0">
                <a:solidFill>
                  <a:srgbClr val="005DAA"/>
                </a:solidFill>
              </a:rPr>
              <a:t>delivered through lead plumbing materials</a:t>
            </a:r>
          </a:p>
          <a:p>
            <a:pPr lvl="1"/>
            <a:endParaRPr lang="en-US" b="0" dirty="0">
              <a:solidFill>
                <a:srgbClr val="005DAA"/>
              </a:solidFill>
            </a:endParaRPr>
          </a:p>
        </p:txBody>
      </p:sp>
      <p:pic>
        <p:nvPicPr>
          <p:cNvPr id="5" name="Picture 4" descr="Peeled paint lying on the floor">
            <a:extLst>
              <a:ext uri="{FF2B5EF4-FFF2-40B4-BE49-F238E27FC236}">
                <a16:creationId xmlns:a16="http://schemas.microsoft.com/office/drawing/2014/main" id="{57671329-0544-49CF-9BEB-6A4CFD6B10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4483" y="1401119"/>
            <a:ext cx="3368370" cy="2245580"/>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92553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3168"/>
            <a:ext cx="8229600" cy="857250"/>
          </a:xfrm>
        </p:spPr>
        <p:txBody>
          <a:bodyPr/>
          <a:lstStyle/>
          <a:p>
            <a:r>
              <a:rPr lang="en-US" dirty="0"/>
              <a:t>Children can be exposed to lead from other sources. </a:t>
            </a:r>
          </a:p>
        </p:txBody>
      </p:sp>
      <p:sp>
        <p:nvSpPr>
          <p:cNvPr id="3" name="Content Placeholder 2"/>
          <p:cNvSpPr>
            <a:spLocks noGrp="1"/>
          </p:cNvSpPr>
          <p:nvPr>
            <p:ph idx="1"/>
          </p:nvPr>
        </p:nvSpPr>
        <p:spPr>
          <a:xfrm>
            <a:off x="457200" y="1033210"/>
            <a:ext cx="6124353" cy="3143250"/>
          </a:xfrm>
        </p:spPr>
        <p:txBody>
          <a:bodyPr/>
          <a:lstStyle/>
          <a:p>
            <a:r>
              <a:rPr lang="en-US" b="0" dirty="0">
                <a:solidFill>
                  <a:srgbClr val="005DAA"/>
                </a:solidFill>
                <a:latin typeface="Calibri"/>
                <a:cs typeface="Calibri"/>
              </a:rPr>
              <a:t>Take-home lead exposure from certain jobs</a:t>
            </a:r>
            <a:endParaRPr lang="en-US" dirty="0">
              <a:solidFill>
                <a:srgbClr val="005DAA"/>
              </a:solidFill>
              <a:latin typeface="Calibri"/>
              <a:cs typeface="Calibri"/>
            </a:endParaRPr>
          </a:p>
          <a:p>
            <a:r>
              <a:rPr lang="en-US" b="0" dirty="0">
                <a:solidFill>
                  <a:srgbClr val="005DAA"/>
                </a:solidFill>
                <a:latin typeface="Calibri"/>
                <a:cs typeface="Calibri"/>
              </a:rPr>
              <a:t>Traditional medicines and cosmetics</a:t>
            </a:r>
          </a:p>
          <a:p>
            <a:r>
              <a:rPr lang="en-US" b="0" dirty="0">
                <a:solidFill>
                  <a:srgbClr val="005DAA"/>
                </a:solidFill>
                <a:latin typeface="Calibri"/>
                <a:cs typeface="Calibri"/>
              </a:rPr>
              <a:t>Remedies used in Ayurvedic medicine </a:t>
            </a:r>
          </a:p>
          <a:p>
            <a:r>
              <a:rPr lang="en-US" b="0" dirty="0">
                <a:solidFill>
                  <a:srgbClr val="005DAA"/>
                </a:solidFill>
                <a:latin typeface="Calibri"/>
                <a:cs typeface="Calibri"/>
              </a:rPr>
              <a:t>Candy and candy wrappers</a:t>
            </a:r>
          </a:p>
          <a:p>
            <a:r>
              <a:rPr lang="en-US" b="0" dirty="0">
                <a:solidFill>
                  <a:srgbClr val="005DAA"/>
                </a:solidFill>
                <a:latin typeface="Calibri"/>
                <a:cs typeface="Calibri"/>
              </a:rPr>
              <a:t>Spices</a:t>
            </a:r>
          </a:p>
          <a:p>
            <a:r>
              <a:rPr lang="en-US" b="0" dirty="0">
                <a:solidFill>
                  <a:srgbClr val="005DAA"/>
                </a:solidFill>
                <a:latin typeface="Calibri"/>
                <a:cs typeface="Calibri"/>
              </a:rPr>
              <a:t>Toys and jewelry</a:t>
            </a:r>
          </a:p>
          <a:p>
            <a:r>
              <a:rPr lang="en-US" b="0" dirty="0">
                <a:solidFill>
                  <a:srgbClr val="005DAA"/>
                </a:solidFill>
                <a:latin typeface="Calibri"/>
                <a:cs typeface="Calibri"/>
              </a:rPr>
              <a:t>Pottery and ceramic dishes</a:t>
            </a:r>
          </a:p>
        </p:txBody>
      </p:sp>
      <p:pic>
        <p:nvPicPr>
          <p:cNvPr id="7" name="Picture 6" descr="Packaged products with the label &quot;TAMARIND,&quot; &quot;candy rolls,&quot; and &quot;ROLLITOS DE TAMARINDO&quot;">
            <a:extLst>
              <a:ext uri="{FF2B5EF4-FFF2-40B4-BE49-F238E27FC236}">
                <a16:creationId xmlns:a16="http://schemas.microsoft.com/office/drawing/2014/main" id="{06386199-049C-4087-ADDE-2E66525DD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8327" y="1543519"/>
            <a:ext cx="2848473" cy="2122631"/>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41731" y="4428984"/>
            <a:ext cx="702244" cy="506892"/>
          </a:xfrm>
          <a:prstGeom prst="rect">
            <a:avLst/>
          </a:prstGeom>
        </p:spPr>
      </p:pic>
    </p:spTree>
    <p:extLst>
      <p:ext uri="{BB962C8B-B14F-4D97-AF65-F5344CB8AC3E}">
        <p14:creationId xmlns:p14="http://schemas.microsoft.com/office/powerpoint/2010/main" val="145373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E3AD-C3AE-4649-8943-3E324FD0C49D}"/>
              </a:ext>
            </a:extLst>
          </p:cNvPr>
          <p:cNvSpPr>
            <a:spLocks noGrp="1"/>
          </p:cNvSpPr>
          <p:nvPr>
            <p:ph type="title"/>
          </p:nvPr>
        </p:nvSpPr>
        <p:spPr>
          <a:xfrm>
            <a:off x="457200" y="216585"/>
            <a:ext cx="8229600" cy="857250"/>
          </a:xfrm>
        </p:spPr>
        <p:txBody>
          <a:bodyPr/>
          <a:lstStyle/>
          <a:p>
            <a:r>
              <a:rPr lang="en-US" dirty="0"/>
              <a:t>No safe blood lead level (BLL) has been identified. </a:t>
            </a:r>
          </a:p>
        </p:txBody>
      </p:sp>
      <p:sp>
        <p:nvSpPr>
          <p:cNvPr id="3" name="Content Placeholder 2">
            <a:extLst>
              <a:ext uri="{FF2B5EF4-FFF2-40B4-BE49-F238E27FC236}">
                <a16:creationId xmlns:a16="http://schemas.microsoft.com/office/drawing/2014/main" id="{98EFD403-2A2E-4DD1-971D-A2E4C8881F8A}"/>
              </a:ext>
            </a:extLst>
          </p:cNvPr>
          <p:cNvSpPr>
            <a:spLocks noGrp="1"/>
          </p:cNvSpPr>
          <p:nvPr>
            <p:ph idx="1"/>
          </p:nvPr>
        </p:nvSpPr>
        <p:spPr>
          <a:xfrm>
            <a:off x="457200" y="1063229"/>
            <a:ext cx="8023859" cy="3701276"/>
          </a:xfrm>
        </p:spPr>
        <p:txBody>
          <a:bodyPr/>
          <a:lstStyle/>
          <a:p>
            <a:pPr lvl="0"/>
            <a:r>
              <a:rPr lang="en-US" b="0" dirty="0">
                <a:solidFill>
                  <a:srgbClr val="005DAA"/>
                </a:solidFill>
              </a:rPr>
              <a:t>The amount of lead in blood is referred to as </a:t>
            </a:r>
            <a:r>
              <a:rPr lang="en-US" dirty="0">
                <a:solidFill>
                  <a:srgbClr val="005DAA"/>
                </a:solidFill>
              </a:rPr>
              <a:t>blood lead level (BLL)</a:t>
            </a:r>
            <a:r>
              <a:rPr lang="en-US" b="0" dirty="0">
                <a:solidFill>
                  <a:srgbClr val="005DAA"/>
                </a:solidFill>
              </a:rPr>
              <a:t>, which is measured in micrograms of lead per deciliter of blood (μg/dL). </a:t>
            </a:r>
          </a:p>
          <a:p>
            <a:pPr lvl="0"/>
            <a:r>
              <a:rPr lang="en-US" b="0" dirty="0">
                <a:solidFill>
                  <a:srgbClr val="005DAA"/>
                </a:solidFill>
              </a:rPr>
              <a:t>CDC uses a blood reference value of </a:t>
            </a:r>
            <a:r>
              <a:rPr lang="en-US" dirty="0">
                <a:solidFill>
                  <a:srgbClr val="005DAA"/>
                </a:solidFill>
              </a:rPr>
              <a:t>5 μg/dL </a:t>
            </a:r>
            <a:r>
              <a:rPr lang="en-US" b="0" dirty="0">
                <a:solidFill>
                  <a:srgbClr val="005DAA"/>
                </a:solidFill>
              </a:rPr>
              <a:t>to identify children with BLLs that are higher than most children. </a:t>
            </a:r>
          </a:p>
          <a:p>
            <a:pPr lvl="1"/>
            <a:r>
              <a:rPr lang="en-US" dirty="0">
                <a:solidFill>
                  <a:srgbClr val="005DAA"/>
                </a:solidFill>
              </a:rPr>
              <a:t>This level is based on the U.S. population of children ages 1-5 years who are in the highest 2.5% of children when tested for lead in their blood based on the National Health and Nutrition Environmental Survey (NHANES). </a:t>
            </a:r>
          </a:p>
        </p:txBody>
      </p:sp>
    </p:spTree>
    <p:extLst>
      <p:ext uri="{BB962C8B-B14F-4D97-AF65-F5344CB8AC3E}">
        <p14:creationId xmlns:p14="http://schemas.microsoft.com/office/powerpoint/2010/main" val="3340640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E3AD-C3AE-4649-8943-3E324FD0C49D}"/>
              </a:ext>
            </a:extLst>
          </p:cNvPr>
          <p:cNvSpPr>
            <a:spLocks noGrp="1"/>
          </p:cNvSpPr>
          <p:nvPr>
            <p:ph type="title"/>
          </p:nvPr>
        </p:nvSpPr>
        <p:spPr/>
        <p:txBody>
          <a:bodyPr/>
          <a:lstStyle/>
          <a:p>
            <a:r>
              <a:rPr lang="en-US" dirty="0"/>
              <a:t>Testing children for lead exposure </a:t>
            </a:r>
          </a:p>
        </p:txBody>
      </p:sp>
      <p:sp>
        <p:nvSpPr>
          <p:cNvPr id="3" name="Content Placeholder 2">
            <a:extLst>
              <a:ext uri="{FF2B5EF4-FFF2-40B4-BE49-F238E27FC236}">
                <a16:creationId xmlns:a16="http://schemas.microsoft.com/office/drawing/2014/main" id="{98EFD403-2A2E-4DD1-971D-A2E4C8881F8A}"/>
              </a:ext>
            </a:extLst>
          </p:cNvPr>
          <p:cNvSpPr>
            <a:spLocks noGrp="1"/>
          </p:cNvSpPr>
          <p:nvPr>
            <p:ph idx="1"/>
          </p:nvPr>
        </p:nvSpPr>
        <p:spPr>
          <a:xfrm>
            <a:off x="457200" y="1000124"/>
            <a:ext cx="5667153" cy="3143250"/>
          </a:xfrm>
        </p:spPr>
        <p:txBody>
          <a:bodyPr/>
          <a:lstStyle/>
          <a:p>
            <a:r>
              <a:rPr lang="en-US" b="0" dirty="0">
                <a:solidFill>
                  <a:srgbClr val="005DAA"/>
                </a:solidFill>
              </a:rPr>
              <a:t>A </a:t>
            </a:r>
            <a:r>
              <a:rPr lang="en-US" dirty="0">
                <a:solidFill>
                  <a:srgbClr val="005DAA"/>
                </a:solidFill>
              </a:rPr>
              <a:t>blood test </a:t>
            </a:r>
            <a:r>
              <a:rPr lang="en-US" b="0" dirty="0">
                <a:solidFill>
                  <a:srgbClr val="005DAA"/>
                </a:solidFill>
              </a:rPr>
              <a:t>is the easiest way to determine if a child has been exposed to lead. </a:t>
            </a:r>
          </a:p>
          <a:p>
            <a:pPr lvl="1"/>
            <a:r>
              <a:rPr lang="en-US" b="0" dirty="0">
                <a:solidFill>
                  <a:srgbClr val="005DAA"/>
                </a:solidFill>
              </a:rPr>
              <a:t>Most children with any lead in their blood show no symptoms. </a:t>
            </a:r>
          </a:p>
          <a:p>
            <a:pPr lvl="1"/>
            <a:r>
              <a:rPr lang="en-US" b="1" dirty="0">
                <a:solidFill>
                  <a:srgbClr val="005DAA"/>
                </a:solidFill>
              </a:rPr>
              <a:t>Two types of tests may be used: </a:t>
            </a:r>
            <a:r>
              <a:rPr lang="en-US" b="0" dirty="0">
                <a:solidFill>
                  <a:srgbClr val="005DAA"/>
                </a:solidFill>
              </a:rPr>
              <a:t>finger prick</a:t>
            </a:r>
            <a:r>
              <a:rPr lang="en-US" dirty="0">
                <a:solidFill>
                  <a:srgbClr val="005DAA"/>
                </a:solidFill>
              </a:rPr>
              <a:t> (</a:t>
            </a:r>
            <a:r>
              <a:rPr lang="en-US" b="0" dirty="0">
                <a:solidFill>
                  <a:srgbClr val="005DAA"/>
                </a:solidFill>
              </a:rPr>
              <a:t>capillary test) or venous blood draw. </a:t>
            </a:r>
          </a:p>
          <a:p>
            <a:pPr lvl="1"/>
            <a:r>
              <a:rPr lang="en-US" dirty="0">
                <a:solidFill>
                  <a:srgbClr val="005DAA"/>
                </a:solidFill>
              </a:rPr>
              <a:t>Based on the child’s blood lead level, healthcare </a:t>
            </a:r>
            <a:r>
              <a:rPr lang="en-US" b="0" dirty="0">
                <a:solidFill>
                  <a:srgbClr val="005DAA"/>
                </a:solidFill>
              </a:rPr>
              <a:t>providers can recommend follow-up actions and care.</a:t>
            </a:r>
          </a:p>
          <a:p>
            <a:endParaRPr lang="en-US" dirty="0"/>
          </a:p>
        </p:txBody>
      </p:sp>
      <p:pic>
        <p:nvPicPr>
          <p:cNvPr id="5" name="Picture 4" descr="A child holds a teddy bear while getting blood drawn from their arm">
            <a:extLst>
              <a:ext uri="{FF2B5EF4-FFF2-40B4-BE49-F238E27FC236}">
                <a16:creationId xmlns:a16="http://schemas.microsoft.com/office/drawing/2014/main" id="{156B9AB5-E954-43E9-9DCE-1C774F758C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8781" y="1394087"/>
            <a:ext cx="2488019" cy="2355325"/>
          </a:xfrm>
          <a:prstGeom prst="rect">
            <a:avLst/>
          </a:prstGeom>
        </p:spPr>
      </p:pic>
    </p:spTree>
    <p:extLst>
      <p:ext uri="{BB962C8B-B14F-4D97-AF65-F5344CB8AC3E}">
        <p14:creationId xmlns:p14="http://schemas.microsoft.com/office/powerpoint/2010/main" val="365593038"/>
      </p:ext>
    </p:extLst>
  </p:cSld>
  <p:clrMapOvr>
    <a:masterClrMapping/>
  </p:clrMapOvr>
</p:sld>
</file>

<file path=ppt/theme/theme1.xml><?xml version="1.0" encoding="utf-8"?>
<a:theme xmlns:a="http://schemas.openxmlformats.org/drawingml/2006/main" name="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1_NCEH_ATSDR_combined">
  <a:themeElements>
    <a:clrScheme name="CDC OD Dark PPT Colors">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405CE89E4FFF478FFDBA53E60D14BB" ma:contentTypeVersion="13" ma:contentTypeDescription="Create a new document." ma:contentTypeScope="" ma:versionID="c26f1acb6ba0e1c30c3e03230010bdde">
  <xsd:schema xmlns:xsd="http://www.w3.org/2001/XMLSchema" xmlns:xs="http://www.w3.org/2001/XMLSchema" xmlns:p="http://schemas.microsoft.com/office/2006/metadata/properties" xmlns:ns1="http://schemas.microsoft.com/sharepoint/v3" xmlns:ns3="04fd1603-d733-4134-b736-2f41f0222355" xmlns:ns4="1ba78ec4-6271-4728-a6f8-5cb5db2955db" targetNamespace="http://schemas.microsoft.com/office/2006/metadata/properties" ma:root="true" ma:fieldsID="05dbdbc04cb621fdd6bf034e51d90041" ns1:_="" ns3:_="" ns4:_="">
    <xsd:import namespace="http://schemas.microsoft.com/sharepoint/v3"/>
    <xsd:import namespace="04fd1603-d733-4134-b736-2f41f0222355"/>
    <xsd:import namespace="1ba78ec4-6271-4728-a6f8-5cb5db2955d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1:_ip_UnifiedCompliancePolicyProperties" minOccurs="0"/>
                <xsd:element ref="ns1:_ip_UnifiedCompliancePolicyUIAction"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fd1603-d733-4134-b736-2f41f0222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a78ec4-6271-4728-a6f8-5cb5db2955d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788C4C-214F-4DA8-97DA-8B3CB03690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fd1603-d733-4134-b736-2f41f0222355"/>
    <ds:schemaRef ds:uri="1ba78ec4-6271-4728-a6f8-5cb5db2955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B893170-BD70-4A08-A8E4-01023F7A253C}">
  <ds:schemaRefs>
    <ds:schemaRef ds:uri="http://schemas.microsoft.com/office/2006/documentManagement/types"/>
    <ds:schemaRef ds:uri="http://purl.org/dc/dcmitype/"/>
    <ds:schemaRef ds:uri="http://purl.org/dc/elements/1.1/"/>
    <ds:schemaRef ds:uri="http://schemas.openxmlformats.org/package/2006/metadata/core-properties"/>
    <ds:schemaRef ds:uri="http://schemas.microsoft.com/sharepoint/v3"/>
    <ds:schemaRef ds:uri="http://schemas.microsoft.com/office/2006/metadata/properties"/>
    <ds:schemaRef ds:uri="http://schemas.microsoft.com/office/infopath/2007/PartnerControls"/>
    <ds:schemaRef ds:uri="04fd1603-d733-4134-b736-2f41f0222355"/>
    <ds:schemaRef ds:uri="http://www.w3.org/XML/1998/namespace"/>
    <ds:schemaRef ds:uri="1ba78ec4-6271-4728-a6f8-5cb5db2955db"/>
    <ds:schemaRef ds:uri="http://purl.org/dc/terms/"/>
  </ds:schemaRefs>
</ds:datastoreItem>
</file>

<file path=customXml/itemProps3.xml><?xml version="1.0" encoding="utf-8"?>
<ds:datastoreItem xmlns:ds="http://schemas.openxmlformats.org/officeDocument/2006/customXml" ds:itemID="{3ED9DC99-B88D-439D-B11E-38B0D9A9C7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10823</TotalTime>
  <Words>1872</Words>
  <Application>Microsoft Office PowerPoint</Application>
  <PresentationFormat>On-screen Show (16:9)</PresentationFormat>
  <Paragraphs>237</Paragraphs>
  <Slides>35</Slides>
  <Notes>35</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35</vt:i4>
      </vt:variant>
    </vt:vector>
  </HeadingPairs>
  <TitlesOfParts>
    <vt:vector size="42" baseType="lpstr">
      <vt:lpstr>Arial</vt:lpstr>
      <vt:lpstr>Myriad Web Pro</vt:lpstr>
      <vt:lpstr>Wingdings</vt:lpstr>
      <vt:lpstr>Calibri</vt:lpstr>
      <vt:lpstr>Courier New</vt:lpstr>
      <vt:lpstr>NCEH_ATSDR_combined</vt:lpstr>
      <vt:lpstr>1_NCEH_ATSDR_combined</vt:lpstr>
      <vt:lpstr>Childhood Lead Exposure in the United States: CDC’s Role in Prevention, Education, and Surveillance</vt:lpstr>
      <vt:lpstr>Overview</vt:lpstr>
      <vt:lpstr>Lead is a toxic (poisonous) metal.</vt:lpstr>
      <vt:lpstr>In children, exposure to lead can cause harm. </vt:lpstr>
      <vt:lpstr>Children have the greatest risk of exposure and negative health impacts.</vt:lpstr>
      <vt:lpstr>Children are primarily exposed to lead from paint, soil, and water. </vt:lpstr>
      <vt:lpstr>Children can be exposed to lead from other sources. </vt:lpstr>
      <vt:lpstr>No safe blood lead level (BLL) has been identified. </vt:lpstr>
      <vt:lpstr>Testing children for lead exposure </vt:lpstr>
      <vt:lpstr>What to expect when receiving a blood lead test </vt:lpstr>
      <vt:lpstr>Some children are more likely to be exposed to lead.</vt:lpstr>
      <vt:lpstr>Lead can pass from a mother to her unborn baby. </vt:lpstr>
      <vt:lpstr>Blood lead levels in U.S. children have declined. </vt:lpstr>
      <vt:lpstr>Disparities in lead exposure exist.</vt:lpstr>
      <vt:lpstr>Disparities in blood lead levels exist. </vt:lpstr>
      <vt:lpstr>There is still more work to be done.</vt:lpstr>
      <vt:lpstr>A parent’s perspective:</vt:lpstr>
      <vt:lpstr>Lead exposure is preventable with organized effort.</vt:lpstr>
      <vt:lpstr>Preventative actions for parents, caregivers, and others</vt:lpstr>
      <vt:lpstr>Preventative actions for healthcare providers </vt:lpstr>
      <vt:lpstr>Preventative actions for public health professionals</vt:lpstr>
      <vt:lpstr>CDC’s Childhood Lead Poisoning Prevention Program (CLPPP)</vt:lpstr>
      <vt:lpstr>CLPPP focuses on strengthening four core strategies. </vt:lpstr>
      <vt:lpstr>CDC supports prevention activities nationwide.</vt:lpstr>
      <vt:lpstr>CDC-funded partners have achieved many successes. </vt:lpstr>
      <vt:lpstr>Commemorating 30 years of supporting childhood lead poisoning prevention activities. </vt:lpstr>
      <vt:lpstr>Beginning of a new funding cycle </vt:lpstr>
      <vt:lpstr>Lead Exposure and Prevention Advisory Committee</vt:lpstr>
      <vt:lpstr>Advancing the science of lead exposure prevention </vt:lpstr>
      <vt:lpstr>Redesigned Lead Poisoning Prevention Training Center</vt:lpstr>
      <vt:lpstr>Join us for National Lead Poisoning Prevention Week! </vt:lpstr>
      <vt:lpstr>Resources available at www.cdc.gov/nceh/lead </vt:lpstr>
      <vt:lpstr>Resources from our partners</vt:lpstr>
      <vt:lpstr>Summary </vt:lpstr>
      <vt:lpstr>For more information: CDC’s Childhood Lead Poisoning Prevention Program https://www.cdc.gov/nceh/lead/</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Kramer, Katrina (CDC/DDNID/NCEH/DEHSP) (CTR)</cp:lastModifiedBy>
  <cp:revision>865</cp:revision>
  <cp:lastPrinted>2021-07-02T16:38:22Z</cp:lastPrinted>
  <dcterms:created xsi:type="dcterms:W3CDTF">2011-03-17T17:43:16Z</dcterms:created>
  <dcterms:modified xsi:type="dcterms:W3CDTF">2021-08-03T15:17:23Z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0x01010017405CE89E4FFF478FFDBA53E60D14BB</vt:lpwstr>
  </property>
  <property fmtid="{D5CDD505-2E9C-101B-9397-08002B2CF9AE}" pid="4" name="MSIP_Label_8af03ff0-41c5-4c41-b55e-fabb8fae94be_Enabled">
    <vt:lpwstr>true</vt:lpwstr>
  </property>
  <property fmtid="{D5CDD505-2E9C-101B-9397-08002B2CF9AE}" pid="5" name="MSIP_Label_8af03ff0-41c5-4c41-b55e-fabb8fae94be_SetDate">
    <vt:lpwstr>2021-06-02T14:04:28Z</vt:lpwstr>
  </property>
  <property fmtid="{D5CDD505-2E9C-101B-9397-08002B2CF9AE}" pid="6" name="MSIP_Label_8af03ff0-41c5-4c41-b55e-fabb8fae94be_Method">
    <vt:lpwstr>Privileged</vt:lpwstr>
  </property>
  <property fmtid="{D5CDD505-2E9C-101B-9397-08002B2CF9AE}" pid="7" name="MSIP_Label_8af03ff0-41c5-4c41-b55e-fabb8fae94be_Name">
    <vt:lpwstr>8af03ff0-41c5-4c41-b55e-fabb8fae94be</vt:lpwstr>
  </property>
  <property fmtid="{D5CDD505-2E9C-101B-9397-08002B2CF9AE}" pid="8" name="MSIP_Label_8af03ff0-41c5-4c41-b55e-fabb8fae94be_SiteId">
    <vt:lpwstr>9ce70869-60db-44fd-abe8-d2767077fc8f</vt:lpwstr>
  </property>
  <property fmtid="{D5CDD505-2E9C-101B-9397-08002B2CF9AE}" pid="9" name="MSIP_Label_8af03ff0-41c5-4c41-b55e-fabb8fae94be_ActionId">
    <vt:lpwstr>5bc11a9a-0022-4e4b-bc91-ca5f0cb1f570</vt:lpwstr>
  </property>
  <property fmtid="{D5CDD505-2E9C-101B-9397-08002B2CF9AE}" pid="10" name="MSIP_Label_8af03ff0-41c5-4c41-b55e-fabb8fae94be_ContentBits">
    <vt:lpwstr>0</vt:lpwstr>
  </property>
</Properties>
</file>