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1"/>
  </p:sldMasterIdLst>
  <p:notesMasterIdLst>
    <p:notesMasterId r:id="rId20"/>
  </p:notesMasterIdLst>
  <p:sldIdLst>
    <p:sldId id="258" r:id="rId2"/>
    <p:sldId id="262" r:id="rId3"/>
    <p:sldId id="308" r:id="rId4"/>
    <p:sldId id="307" r:id="rId5"/>
    <p:sldId id="304" r:id="rId6"/>
    <p:sldId id="288" r:id="rId7"/>
    <p:sldId id="311" r:id="rId8"/>
    <p:sldId id="305" r:id="rId9"/>
    <p:sldId id="298" r:id="rId10"/>
    <p:sldId id="309" r:id="rId11"/>
    <p:sldId id="312" r:id="rId12"/>
    <p:sldId id="282" r:id="rId13"/>
    <p:sldId id="310" r:id="rId14"/>
    <p:sldId id="294" r:id="rId15"/>
    <p:sldId id="302" r:id="rId16"/>
    <p:sldId id="273" r:id="rId17"/>
    <p:sldId id="299" r:id="rId18"/>
    <p:sldId id="267" r:id="rId19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yriad Pro" panose="020B0503030403020204" charset="0"/>
      <p:regular r:id="rId25"/>
      <p:bold r:id="rId26"/>
      <p:italic r:id="rId27"/>
      <p:boldItalic r:id="rId28"/>
    </p:embeddedFont>
    <p:embeddedFont>
      <p:font typeface="Myriad Web Pro" panose="020B0604020202020204" charset="0"/>
      <p:regular r:id="rId29"/>
      <p:bold r:id="rId30"/>
      <p: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5FF"/>
    <a:srgbClr val="00094C"/>
    <a:srgbClr val="366A24"/>
    <a:srgbClr val="E6E6E6"/>
    <a:srgbClr val="3F7A2A"/>
    <a:srgbClr val="4A8F31"/>
    <a:srgbClr val="5AB13C"/>
    <a:srgbClr val="36373F"/>
    <a:srgbClr val="FF8502"/>
    <a:srgbClr val="FFE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899506-6AA1-483B-92D2-AC769FFEA087}" v="636" dt="2021-08-30T15:09:20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4" autoAdjust="0"/>
    <p:restoredTop sz="96224" autoAdjust="0"/>
  </p:normalViewPr>
  <p:slideViewPr>
    <p:cSldViewPr snapToGrid="0">
      <p:cViewPr varScale="1">
        <p:scale>
          <a:sx n="140" d="100"/>
          <a:sy n="140" d="100"/>
        </p:scale>
        <p:origin x="118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18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62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3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48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60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CEH_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22776" y="338328"/>
            <a:ext cx="5084064" cy="866834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000"/>
              </a:lnSpc>
              <a:defRPr sz="3200" b="1" baseline="0">
                <a:solidFill>
                  <a:srgbClr val="003C9F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922776" y="1463040"/>
            <a:ext cx="5084064" cy="65836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 baseline="0">
                <a:solidFill>
                  <a:srgbClr val="003C9F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22776" y="2468880"/>
            <a:ext cx="5084064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rgbClr val="003C9F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210508" y="4683906"/>
            <a:ext cx="6583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Calibri" panose="020F0502020204030204" pitchFamily="34" charset="0"/>
              </a:rPr>
              <a:t>National Center for Environmental Health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CA6CCDA-1ACF-4D8D-9E91-9BA471EAF8C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10508" y="4454797"/>
            <a:ext cx="5084064" cy="27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005DAB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</a:rPr>
              <a:t>Division of Environmental Health Science and Practice</a:t>
            </a:r>
          </a:p>
        </p:txBody>
      </p:sp>
    </p:spTree>
    <p:extLst>
      <p:ext uri="{BB962C8B-B14F-4D97-AF65-F5344CB8AC3E}">
        <p14:creationId xmlns:p14="http://schemas.microsoft.com/office/powerpoint/2010/main" val="20186678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98765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NCEH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27218" y="3574062"/>
            <a:ext cx="663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  <a:t>For more information, contact NCEH</a:t>
            </a:r>
            <a:b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  <a:t>TTY:  1-888-232-6348           www.cdc.gov</a:t>
            </a:r>
            <a:b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b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chemeClr val="bg2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210310"/>
            <a:ext cx="7772400" cy="9144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ts val="2200"/>
              </a:lnSpc>
              <a:buNone/>
              <a:defRPr sz="2800" b="1" baseline="0">
                <a:solidFill>
                  <a:srgbClr val="003C9F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08429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_2">
    <p:bg>
      <p:bgPr>
        <a:solidFill>
          <a:srgbClr val="EE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200" b="1" cap="all" baseline="0">
                <a:solidFill>
                  <a:srgbClr val="36373F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BCA60-6F6B-447C-9E7C-096F99E2335F}"/>
              </a:ext>
            </a:extLst>
          </p:cNvPr>
          <p:cNvGrpSpPr/>
          <p:nvPr userDrawn="1"/>
        </p:nvGrpSpPr>
        <p:grpSpPr>
          <a:xfrm>
            <a:off x="0" y="5094225"/>
            <a:ext cx="9144000" cy="0"/>
            <a:chOff x="-6797" y="5107771"/>
            <a:chExt cx="9144000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7CBB331-AEE6-4825-8D64-DC6372EDA4F0}"/>
                </a:ext>
              </a:extLst>
            </p:cNvPr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EC82F1-6DF3-4067-AB14-64EEBD0A0428}"/>
                </a:ext>
              </a:extLst>
            </p:cNvPr>
            <p:cNvCxnSpPr/>
            <p:nvPr/>
          </p:nvCxnSpPr>
          <p:spPr>
            <a:xfrm>
              <a:off x="8433032" y="5107771"/>
              <a:ext cx="704171" cy="0"/>
            </a:xfrm>
            <a:prstGeom prst="line">
              <a:avLst/>
            </a:prstGeom>
            <a:ln w="95250">
              <a:solidFill>
                <a:srgbClr val="73A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0450A1B-E1C2-465C-A982-F6107ED4FF1D}"/>
                </a:ext>
              </a:extLst>
            </p:cNvPr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5AB1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E6D19FA-E2C1-46CF-B797-D599B557C928}"/>
                </a:ext>
              </a:extLst>
            </p:cNvPr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000E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ADE61B-0146-4D70-8B9A-A70CBAF3A7AA}"/>
                </a:ext>
              </a:extLst>
            </p:cNvPr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FF85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5CF5A1F-0C81-41A7-B236-9387598F7DFB}"/>
                </a:ext>
              </a:extLst>
            </p:cNvPr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FFCD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61575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CEH_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44093"/>
            <a:ext cx="8229600" cy="866834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3200" b="1" baseline="0">
                <a:solidFill>
                  <a:srgbClr val="003C9F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1449052"/>
            <a:ext cx="6400800" cy="65836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 baseline="0">
                <a:solidFill>
                  <a:srgbClr val="003C9F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2468880"/>
            <a:ext cx="6400800" cy="9715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baseline="0">
                <a:solidFill>
                  <a:srgbClr val="003C9F"/>
                </a:solidFill>
                <a:latin typeface="+mn-lt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1EC1CA-CD55-4FDD-A074-248EBC1A5309}"/>
              </a:ext>
            </a:extLst>
          </p:cNvPr>
          <p:cNvSpPr txBox="1"/>
          <p:nvPr userDrawn="1"/>
        </p:nvSpPr>
        <p:spPr>
          <a:xfrm>
            <a:off x="210508" y="4683906"/>
            <a:ext cx="6583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latin typeface="Calibri" panose="020F0502020204030204" pitchFamily="34" charset="0"/>
              </a:rPr>
              <a:t>National Center for Environmental Health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1CECB88-576E-4069-96A4-61FFA4DE221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10508" y="4454797"/>
            <a:ext cx="5084064" cy="27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 baseline="0">
                <a:solidFill>
                  <a:srgbClr val="005DAB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2"/>
                </a:solidFill>
              </a:rPr>
              <a:t>Division of Environmental Health Science and Practice</a:t>
            </a:r>
          </a:p>
        </p:txBody>
      </p:sp>
    </p:spTree>
    <p:extLst>
      <p:ext uri="{BB962C8B-B14F-4D97-AF65-F5344CB8AC3E}">
        <p14:creationId xmlns:p14="http://schemas.microsoft.com/office/powerpoint/2010/main" val="382132387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baseline="0">
                <a:solidFill>
                  <a:srgbClr val="003C9F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432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8502"/>
              </a:buClr>
              <a:buSzPct val="75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+mn-lt"/>
              </a:defRPr>
            </a:lvl1pPr>
            <a:lvl2pPr marL="640080" indent="-228600">
              <a:buClr>
                <a:srgbClr val="FF8502"/>
              </a:buClr>
              <a:buSzPct val="75000"/>
              <a:buFont typeface="Arial" panose="020B0604020202020204" pitchFamily="34" charset="0"/>
              <a:buChar char="•"/>
              <a:defRPr sz="2000" b="1">
                <a:solidFill>
                  <a:srgbClr val="000000"/>
                </a:solidFill>
                <a:latin typeface="+mn-lt"/>
              </a:defRPr>
            </a:lvl2pPr>
            <a:lvl3pPr marL="1257300" indent="-285750">
              <a:buClr>
                <a:srgbClr val="FF8502"/>
              </a:buClr>
              <a:buSzPct val="65000"/>
              <a:buFont typeface="Courier New" panose="02070309020205020404" pitchFamily="49" charset="0"/>
              <a:buChar char="o"/>
              <a:defRPr sz="1800" b="1">
                <a:solidFill>
                  <a:srgbClr val="000000"/>
                </a:solidFill>
                <a:latin typeface="+mn-lt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A72146-F97C-4697-8E57-0DC930A80FA9}"/>
              </a:ext>
            </a:extLst>
          </p:cNvPr>
          <p:cNvGrpSpPr/>
          <p:nvPr userDrawn="1"/>
        </p:nvGrpSpPr>
        <p:grpSpPr>
          <a:xfrm>
            <a:off x="0" y="5094225"/>
            <a:ext cx="9144000" cy="0"/>
            <a:chOff x="-6797" y="5107771"/>
            <a:chExt cx="9144000" cy="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A1A9EA8-3416-431D-B48C-608EFA0951F0}"/>
                </a:ext>
              </a:extLst>
            </p:cNvPr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DE37921-FA60-4AB8-8485-4C0BA4FCA053}"/>
                </a:ext>
              </a:extLst>
            </p:cNvPr>
            <p:cNvCxnSpPr/>
            <p:nvPr/>
          </p:nvCxnSpPr>
          <p:spPr>
            <a:xfrm>
              <a:off x="8433032" y="5107771"/>
              <a:ext cx="704171" cy="0"/>
            </a:xfrm>
            <a:prstGeom prst="line">
              <a:avLst/>
            </a:prstGeom>
            <a:ln w="95250">
              <a:solidFill>
                <a:srgbClr val="73A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3FB1DB-FBFD-4479-93DC-DB8A002FDE5A}"/>
                </a:ext>
              </a:extLst>
            </p:cNvPr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5AB1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CE46CC8-2254-4523-91BE-783E9BF73DEB}"/>
                </a:ext>
              </a:extLst>
            </p:cNvPr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000E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AEC55D4-6709-4CE2-8087-F45233D3B9E8}"/>
                </a:ext>
              </a:extLst>
            </p:cNvPr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FF85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AAC6E28-6051-40B7-8AEF-741BE201FE14}"/>
                </a:ext>
              </a:extLst>
            </p:cNvPr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FFCD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85274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ct val="100000"/>
              </a:lnSpc>
              <a:defRPr sz="2800" b="1" baseline="0">
                <a:solidFill>
                  <a:srgbClr val="003C9F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8502"/>
              </a:buClr>
              <a:buSzPct val="75000"/>
              <a:buFont typeface="Wingdings" panose="05000000000000000000" pitchFamily="2" charset="2"/>
              <a:buChar char="§"/>
              <a:defRPr sz="2400" b="1" baseline="0">
                <a:solidFill>
                  <a:srgbClr val="003C9F"/>
                </a:solidFill>
                <a:latin typeface="+mn-lt"/>
              </a:defRPr>
            </a:lvl1pPr>
            <a:lvl2pPr marL="640080" indent="-228600">
              <a:buClr>
                <a:srgbClr val="FF8502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914400" indent="0">
              <a:buClr>
                <a:srgbClr val="008265"/>
              </a:buClr>
              <a:buSzPct val="75000"/>
              <a:buFont typeface="Arial" pitchFamily="34" charset="0"/>
              <a:buNone/>
              <a:defRPr sz="1800">
                <a:solidFill>
                  <a:srgbClr val="000000"/>
                </a:solidFill>
                <a:latin typeface="+mn-lt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8502"/>
              </a:buClr>
              <a:buSzPct val="75000"/>
              <a:buFont typeface="Wingdings" panose="05000000000000000000" pitchFamily="2" charset="2"/>
              <a:buChar char="§"/>
              <a:defRPr sz="2400" b="1" baseline="0">
                <a:solidFill>
                  <a:srgbClr val="003C9F"/>
                </a:solidFill>
                <a:latin typeface="+mn-lt"/>
              </a:defRPr>
            </a:lvl1pPr>
            <a:lvl2pPr marL="640080" indent="-228600">
              <a:buClr>
                <a:srgbClr val="FF8502"/>
              </a:buClr>
              <a:buSzPct val="75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>
              <a:buClr>
                <a:srgbClr val="008265"/>
              </a:buClr>
              <a:buSzPct val="75000"/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041F10-E192-483B-B0F8-F1F2DE10DE73}"/>
              </a:ext>
            </a:extLst>
          </p:cNvPr>
          <p:cNvGrpSpPr/>
          <p:nvPr userDrawn="1"/>
        </p:nvGrpSpPr>
        <p:grpSpPr>
          <a:xfrm>
            <a:off x="0" y="5094225"/>
            <a:ext cx="9144000" cy="0"/>
            <a:chOff x="-6797" y="5107771"/>
            <a:chExt cx="9144000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40871CA-CCB2-4539-85B9-EECA4C7B3BB1}"/>
                </a:ext>
              </a:extLst>
            </p:cNvPr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0763734-2A66-4663-A6C3-F46445171B31}"/>
                </a:ext>
              </a:extLst>
            </p:cNvPr>
            <p:cNvCxnSpPr/>
            <p:nvPr/>
          </p:nvCxnSpPr>
          <p:spPr>
            <a:xfrm>
              <a:off x="8433032" y="5107771"/>
              <a:ext cx="704171" cy="0"/>
            </a:xfrm>
            <a:prstGeom prst="line">
              <a:avLst/>
            </a:prstGeom>
            <a:ln w="95250">
              <a:solidFill>
                <a:srgbClr val="73A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400B17-167A-40AC-998C-AC17864DD440}"/>
                </a:ext>
              </a:extLst>
            </p:cNvPr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5AB1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CAD3513-D8C8-4C83-A1BA-D20B254BC543}"/>
                </a:ext>
              </a:extLst>
            </p:cNvPr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000E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5D756E-5075-42F4-A54F-704C0340A898}"/>
                </a:ext>
              </a:extLst>
            </p:cNvPr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FF85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E462439-51DB-48ED-A9BE-5B833222B2A4}"/>
                </a:ext>
              </a:extLst>
            </p:cNvPr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FFCD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65510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1">
    <p:bg>
      <p:bgPr>
        <a:solidFill>
          <a:schemeClr val="bg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200" b="1" cap="all" baseline="0">
                <a:solidFill>
                  <a:srgbClr val="003C9F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400" baseline="0">
                <a:solidFill>
                  <a:srgbClr val="003C9F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E9004B-AEED-468E-B7BA-439574C3D02C}"/>
              </a:ext>
            </a:extLst>
          </p:cNvPr>
          <p:cNvGrpSpPr/>
          <p:nvPr userDrawn="1"/>
        </p:nvGrpSpPr>
        <p:grpSpPr>
          <a:xfrm>
            <a:off x="0" y="5094225"/>
            <a:ext cx="9144000" cy="0"/>
            <a:chOff x="-6797" y="5107771"/>
            <a:chExt cx="9144000" cy="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39B05F-2BC3-40CA-9150-1BDB9B2FA84E}"/>
                </a:ext>
              </a:extLst>
            </p:cNvPr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4044FAB-195A-4BB9-A21B-B76B3706CB57}"/>
                </a:ext>
              </a:extLst>
            </p:cNvPr>
            <p:cNvCxnSpPr/>
            <p:nvPr/>
          </p:nvCxnSpPr>
          <p:spPr>
            <a:xfrm>
              <a:off x="8433032" y="5107771"/>
              <a:ext cx="704171" cy="0"/>
            </a:xfrm>
            <a:prstGeom prst="line">
              <a:avLst/>
            </a:prstGeom>
            <a:ln w="95250">
              <a:solidFill>
                <a:srgbClr val="73A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056E37D-42B7-4CFB-9408-84520FD125AF}"/>
                </a:ext>
              </a:extLst>
            </p:cNvPr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5AB1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699467-D480-4CA6-BD40-441455802B6C}"/>
                </a:ext>
              </a:extLst>
            </p:cNvPr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000E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CA44B2-6D3F-4497-AD05-F4DBCD59EB9B}"/>
                </a:ext>
              </a:extLst>
            </p:cNvPr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FF85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D9EA878-9202-497E-902D-DCF468F962DA}"/>
                </a:ext>
              </a:extLst>
            </p:cNvPr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FFCD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1823343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2">
    <p:bg>
      <p:bgPr>
        <a:solidFill>
          <a:srgbClr val="005DAA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35032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200" b="1" cap="all" baseline="0">
                <a:solidFill>
                  <a:schemeClr val="bg2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1" y="442569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400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sub-title</a:t>
            </a:r>
          </a:p>
        </p:txBody>
      </p:sp>
    </p:spTree>
    <p:extLst>
      <p:ext uri="{BB962C8B-B14F-4D97-AF65-F5344CB8AC3E}">
        <p14:creationId xmlns:p14="http://schemas.microsoft.com/office/powerpoint/2010/main" val="2430679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D9CEFE4-52FD-4A2B-B102-8FD17CFA43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201" y="210310"/>
            <a:ext cx="7772400" cy="9144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ts val="2200"/>
              </a:lnSpc>
              <a:buNone/>
              <a:defRPr sz="2800" b="1" baseline="0">
                <a:solidFill>
                  <a:srgbClr val="003C9F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E25381-9592-40BC-A475-798941E36CA4}"/>
              </a:ext>
            </a:extLst>
          </p:cNvPr>
          <p:cNvGrpSpPr/>
          <p:nvPr userDrawn="1"/>
        </p:nvGrpSpPr>
        <p:grpSpPr>
          <a:xfrm>
            <a:off x="0" y="5094225"/>
            <a:ext cx="9144000" cy="0"/>
            <a:chOff x="-6797" y="5107771"/>
            <a:chExt cx="9144000" cy="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29A1AFE-BFBC-4209-987F-2B72E60CE0EC}"/>
                </a:ext>
              </a:extLst>
            </p:cNvPr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E55E39-50B6-4985-B8D9-D9C3D072971B}"/>
                </a:ext>
              </a:extLst>
            </p:cNvPr>
            <p:cNvCxnSpPr/>
            <p:nvPr/>
          </p:nvCxnSpPr>
          <p:spPr>
            <a:xfrm>
              <a:off x="8433032" y="5107771"/>
              <a:ext cx="704171" cy="0"/>
            </a:xfrm>
            <a:prstGeom prst="line">
              <a:avLst/>
            </a:prstGeom>
            <a:ln w="95250">
              <a:solidFill>
                <a:srgbClr val="73A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53D2672-BACF-47F4-B01A-2B4A5AD889F5}"/>
                </a:ext>
              </a:extLst>
            </p:cNvPr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5AB1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BCB002-1E20-47BE-8A47-20EAF1DCC525}"/>
                </a:ext>
              </a:extLst>
            </p:cNvPr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000E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D3708A-A91E-45FE-BBE1-41493F86E25F}"/>
                </a:ext>
              </a:extLst>
            </p:cNvPr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FF85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A4A54F4-E0EA-462E-A73E-ACC33BC9A726}"/>
                </a:ext>
              </a:extLst>
            </p:cNvPr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FFCD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52884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C3125C-91B1-4CF7-BB99-40C43B0C9EDE}"/>
              </a:ext>
            </a:extLst>
          </p:cNvPr>
          <p:cNvGrpSpPr/>
          <p:nvPr userDrawn="1"/>
        </p:nvGrpSpPr>
        <p:grpSpPr>
          <a:xfrm>
            <a:off x="0" y="5094225"/>
            <a:ext cx="9144000" cy="0"/>
            <a:chOff x="-6797" y="5107771"/>
            <a:chExt cx="9144000" cy="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8B1E66-8713-4CB2-8926-A75B213CC55F}"/>
                </a:ext>
              </a:extLst>
            </p:cNvPr>
            <p:cNvCxnSpPr/>
            <p:nvPr/>
          </p:nvCxnSpPr>
          <p:spPr>
            <a:xfrm>
              <a:off x="-6797" y="5107771"/>
              <a:ext cx="5639001" cy="0"/>
            </a:xfrm>
            <a:prstGeom prst="line">
              <a:avLst/>
            </a:prstGeom>
            <a:ln w="95250">
              <a:solidFill>
                <a:srgbClr val="005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6DE68E6-A280-4F6E-B413-645B188F1BFD}"/>
                </a:ext>
              </a:extLst>
            </p:cNvPr>
            <p:cNvCxnSpPr/>
            <p:nvPr/>
          </p:nvCxnSpPr>
          <p:spPr>
            <a:xfrm>
              <a:off x="8433032" y="5107771"/>
              <a:ext cx="704171" cy="0"/>
            </a:xfrm>
            <a:prstGeom prst="line">
              <a:avLst/>
            </a:prstGeom>
            <a:ln w="95250">
              <a:solidFill>
                <a:srgbClr val="73A8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4806AD-7291-4D62-9618-96A6BF1D8A55}"/>
                </a:ext>
              </a:extLst>
            </p:cNvPr>
            <p:cNvCxnSpPr/>
            <p:nvPr/>
          </p:nvCxnSpPr>
          <p:spPr>
            <a:xfrm>
              <a:off x="7035456" y="5107771"/>
              <a:ext cx="704171" cy="0"/>
            </a:xfrm>
            <a:prstGeom prst="line">
              <a:avLst/>
            </a:prstGeom>
            <a:ln w="95250">
              <a:solidFill>
                <a:srgbClr val="5AB1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07180C-29BC-4C19-BA81-EFDC7593B0E1}"/>
                </a:ext>
              </a:extLst>
            </p:cNvPr>
            <p:cNvCxnSpPr/>
            <p:nvPr/>
          </p:nvCxnSpPr>
          <p:spPr>
            <a:xfrm>
              <a:off x="6332981" y="5107771"/>
              <a:ext cx="704171" cy="0"/>
            </a:xfrm>
            <a:prstGeom prst="line">
              <a:avLst/>
            </a:prstGeom>
            <a:ln w="95250">
              <a:solidFill>
                <a:srgbClr val="000E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7015E04-5BD1-40C0-8645-CACE3C0DCC6E}"/>
                </a:ext>
              </a:extLst>
            </p:cNvPr>
            <p:cNvCxnSpPr/>
            <p:nvPr/>
          </p:nvCxnSpPr>
          <p:spPr>
            <a:xfrm>
              <a:off x="7737930" y="5107771"/>
              <a:ext cx="704171" cy="0"/>
            </a:xfrm>
            <a:prstGeom prst="line">
              <a:avLst/>
            </a:prstGeom>
            <a:ln w="95250">
              <a:solidFill>
                <a:srgbClr val="FF85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00AE96-ADA7-42BF-9BBB-B05494B7222E}"/>
                </a:ext>
              </a:extLst>
            </p:cNvPr>
            <p:cNvCxnSpPr/>
            <p:nvPr/>
          </p:nvCxnSpPr>
          <p:spPr>
            <a:xfrm>
              <a:off x="5630507" y="5107771"/>
              <a:ext cx="704171" cy="0"/>
            </a:xfrm>
            <a:prstGeom prst="line">
              <a:avLst/>
            </a:prstGeom>
            <a:ln w="95250">
              <a:solidFill>
                <a:srgbClr val="FFCD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813044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AE1B323-E614-4B82-85BE-1069FBAAFA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60" y="4714872"/>
            <a:ext cx="659408" cy="35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2945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190500"/>
          </a:xfrm>
          <a:prstGeom prst="rect">
            <a:avLst/>
          </a:prstGeom>
          <a:solidFill>
            <a:srgbClr val="005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C000"/>
              </a:solidFill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0" r:id="rId2"/>
    <p:sldLayoutId id="2147483811" r:id="rId3"/>
    <p:sldLayoutId id="2147483815" r:id="rId4"/>
    <p:sldLayoutId id="2147483812" r:id="rId5"/>
    <p:sldLayoutId id="2147483823" r:id="rId6"/>
    <p:sldLayoutId id="2147483816" r:id="rId7"/>
    <p:sldLayoutId id="2147483810" r:id="rId8"/>
    <p:sldLayoutId id="2147483817" r:id="rId9"/>
    <p:sldLayoutId id="2147483827" r:id="rId10"/>
    <p:sldLayoutId id="2147483822" r:id="rId11"/>
    <p:sldLayoutId id="2147483828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8502"/>
        </a:buClr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502"/>
        </a:buClr>
        <a:buFont typeface="Arial" panose="020B0604020202020204" pitchFamily="34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8502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8502"/>
        </a:buClr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8502"/>
        </a:buClr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6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5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svg"/><Relationship Id="rId18" Type="http://schemas.openxmlformats.org/officeDocument/2006/relationships/image" Target="../media/image62.png"/><Relationship Id="rId3" Type="http://schemas.openxmlformats.org/officeDocument/2006/relationships/image" Target="../media/image49.jpeg"/><Relationship Id="rId21" Type="http://schemas.openxmlformats.org/officeDocument/2006/relationships/image" Target="../media/image65.svg"/><Relationship Id="rId7" Type="http://schemas.openxmlformats.org/officeDocument/2006/relationships/image" Target="../media/image52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11" Type="http://schemas.openxmlformats.org/officeDocument/2006/relationships/image" Target="../media/image55.svg"/><Relationship Id="rId5" Type="http://schemas.microsoft.com/office/2007/relationships/hdphoto" Target="../media/hdphoto1.wdp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10" Type="http://schemas.openxmlformats.org/officeDocument/2006/relationships/image" Target="../media/image54.png"/><Relationship Id="rId19" Type="http://schemas.openxmlformats.org/officeDocument/2006/relationships/image" Target="../media/image63.svg"/><Relationship Id="rId4" Type="http://schemas.openxmlformats.org/officeDocument/2006/relationships/image" Target="../media/image50.png"/><Relationship Id="rId9" Type="http://schemas.microsoft.com/office/2007/relationships/hdphoto" Target="../media/hdphoto2.wdp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nephtrackingsupport@cdc.gov" TargetMode="External"/><Relationship Id="rId7" Type="http://schemas.openxmlformats.org/officeDocument/2006/relationships/image" Target="../media/image78.png"/><Relationship Id="rId2" Type="http://schemas.openxmlformats.org/officeDocument/2006/relationships/hyperlink" Target="http://www.cdc.gov/ephtracking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47022" y="854568"/>
            <a:ext cx="5270810" cy="2354147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n-US" sz="2400" b="0" dirty="0">
                <a:solidFill>
                  <a:srgbClr val="003C9F"/>
                </a:solidFill>
                <a:latin typeface="Myriad Pro" panose="020B0503030403020204" pitchFamily="34" charset="0"/>
              </a:rPr>
            </a:br>
            <a:r>
              <a:rPr lang="en-US" sz="2400" b="0" dirty="0">
                <a:solidFill>
                  <a:srgbClr val="003C9F"/>
                </a:solidFill>
                <a:latin typeface="Myriad Pro" panose="020B0503030403020204" pitchFamily="34" charset="0"/>
              </a:rPr>
              <a:t>Environmental Public Health Tracking: </a:t>
            </a:r>
            <a:br>
              <a:rPr lang="en-US" sz="2400" b="0" dirty="0">
                <a:solidFill>
                  <a:srgbClr val="003C9F"/>
                </a:solidFill>
                <a:latin typeface="Myriad Pro" panose="020B0503030403020204" pitchFamily="34" charset="0"/>
              </a:rPr>
            </a:br>
            <a:r>
              <a:rPr lang="en-US" sz="3600" dirty="0">
                <a:solidFill>
                  <a:srgbClr val="003C9F"/>
                </a:solidFill>
                <a:latin typeface="Myriad Pro" panose="020B0503030403020204" pitchFamily="34" charset="0"/>
              </a:rPr>
              <a:t>Better information </a:t>
            </a:r>
            <a:br>
              <a:rPr lang="en-US" sz="3600" dirty="0">
                <a:solidFill>
                  <a:srgbClr val="003C9F"/>
                </a:solidFill>
                <a:latin typeface="Myriad Pro" panose="020B0503030403020204" pitchFamily="34" charset="0"/>
              </a:rPr>
            </a:br>
            <a:r>
              <a:rPr lang="en-US" sz="3600" dirty="0">
                <a:solidFill>
                  <a:srgbClr val="003C9F"/>
                </a:solidFill>
                <a:latin typeface="Myriad Pro" panose="020B0503030403020204" pitchFamily="34" charset="0"/>
              </a:rPr>
              <a:t>for better health</a:t>
            </a:r>
            <a:endParaRPr lang="en-US" dirty="0">
              <a:solidFill>
                <a:srgbClr val="003C9F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47022" y="3232612"/>
            <a:ext cx="4996384" cy="587351"/>
          </a:xfrm>
        </p:spPr>
        <p:txBody>
          <a:bodyPr/>
          <a:lstStyle/>
          <a:p>
            <a:r>
              <a:rPr lang="en-US" b="0" dirty="0">
                <a:solidFill>
                  <a:srgbClr val="000814"/>
                </a:solidFill>
                <a:latin typeface="Myriad Pro" panose="020B0503030403020204" pitchFamily="34" charset="0"/>
              </a:rPr>
              <a:t>EH Nexus Webinar </a:t>
            </a:r>
            <a:r>
              <a:rPr lang="en-US" b="1" dirty="0">
                <a:solidFill>
                  <a:srgbClr val="000814"/>
                </a:solidFill>
                <a:latin typeface="Myriad Pro" panose="020B0503030403020204" pitchFamily="34" charset="0"/>
              </a:rPr>
              <a:t>|</a:t>
            </a:r>
            <a:r>
              <a:rPr lang="en-US" b="0" dirty="0">
                <a:solidFill>
                  <a:srgbClr val="000814"/>
                </a:solidFill>
                <a:latin typeface="Myriad Pro" panose="020B0503030403020204" pitchFamily="34" charset="0"/>
              </a:rPr>
              <a:t> </a:t>
            </a:r>
            <a:r>
              <a:rPr lang="en-US" dirty="0">
                <a:solidFill>
                  <a:srgbClr val="000814"/>
                </a:solidFill>
                <a:latin typeface="Myriad Pro" panose="020B0503030403020204" pitchFamily="34" charset="0"/>
              </a:rPr>
              <a:t>September 2021</a:t>
            </a:r>
          </a:p>
        </p:txBody>
      </p:sp>
      <p:pic>
        <p:nvPicPr>
          <p:cNvPr id="2" name="Picture 2" descr="CDC's Environmental Public Health Tracking Network logo ">
            <a:extLst>
              <a:ext uri="{FF2B5EF4-FFF2-40B4-BE49-F238E27FC236}">
                <a16:creationId xmlns:a16="http://schemas.microsoft.com/office/drawing/2014/main" id="{18076326-A620-405E-806F-02D385188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5" y="1240152"/>
            <a:ext cx="2713877" cy="213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4918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23279C-78F0-4A7B-B5B7-2046D0CD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Tracking in Action</a:t>
            </a:r>
          </a:p>
        </p:txBody>
      </p:sp>
    </p:spTree>
    <p:extLst>
      <p:ext uri="{BB962C8B-B14F-4D97-AF65-F5344CB8AC3E}">
        <p14:creationId xmlns:p14="http://schemas.microsoft.com/office/powerpoint/2010/main" val="24200062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vironmental Public Health Tracking">
            <a:extLst>
              <a:ext uri="{FF2B5EF4-FFF2-40B4-BE49-F238E27FC236}">
                <a16:creationId xmlns:a16="http://schemas.microsoft.com/office/drawing/2014/main" id="{50387FC1-79E1-4295-92A6-D5150B11B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5" b="4839"/>
          <a:stretch/>
        </p:blipFill>
        <p:spPr bwMode="auto">
          <a:xfrm>
            <a:off x="6841931" y="338769"/>
            <a:ext cx="2225869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DC's Environmental Public Health Tracking Network logo ">
            <a:extLst>
              <a:ext uri="{FF2B5EF4-FFF2-40B4-BE49-F238E27FC236}">
                <a16:creationId xmlns:a16="http://schemas.microsoft.com/office/drawing/2014/main" id="{3BE905A9-4CC1-4ED6-A6F6-6CBEEE47C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62"/>
          <a:stretch/>
        </p:blipFill>
        <p:spPr bwMode="auto">
          <a:xfrm>
            <a:off x="6234713" y="319613"/>
            <a:ext cx="841663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F3D1510-CF51-4C95-86DC-74CEE8EACDD1}"/>
              </a:ext>
            </a:extLst>
          </p:cNvPr>
          <p:cNvSpPr txBox="1">
            <a:spLocks/>
          </p:cNvSpPr>
          <p:nvPr/>
        </p:nvSpPr>
        <p:spPr>
          <a:xfrm>
            <a:off x="2524125" y="890506"/>
            <a:ext cx="6543675" cy="7954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36373F"/>
                </a:solidFill>
                <a:latin typeface="Myriad Pro" panose="020B0503030403020204" pitchFamily="34" charset="0"/>
              </a:rPr>
              <a:t>HELPS IMPROVE HEALTH WITH</a:t>
            </a:r>
          </a:p>
          <a:p>
            <a:pPr marL="0" indent="0" algn="r">
              <a:lnSpc>
                <a:spcPts val="26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3C9F"/>
                </a:solidFill>
                <a:latin typeface="Myriad Pro" panose="020B0503030403020204" pitchFamily="34" charset="0"/>
              </a:rPr>
              <a:t>DATA, TOOLS</a:t>
            </a:r>
            <a:r>
              <a:rPr lang="en-US" sz="2800" b="1" dirty="0">
                <a:solidFill>
                  <a:srgbClr val="36373F"/>
                </a:solidFill>
                <a:latin typeface="Myriad Pro" panose="020B0503030403020204" pitchFamily="34" charset="0"/>
              </a:rPr>
              <a:t>, AND </a:t>
            </a:r>
            <a:r>
              <a:rPr lang="en-US" sz="2800" b="1" dirty="0">
                <a:solidFill>
                  <a:srgbClr val="003C9F"/>
                </a:solidFill>
                <a:latin typeface="Myriad Pro" panose="020B0503030403020204" pitchFamily="34" charset="0"/>
              </a:rPr>
              <a:t>EXPERTISE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26AF9-0BB2-4EDA-8F42-64801D3407F8}"/>
              </a:ext>
            </a:extLst>
          </p:cNvPr>
          <p:cNvSpPr txBox="1"/>
          <p:nvPr/>
        </p:nvSpPr>
        <p:spPr>
          <a:xfrm>
            <a:off x="249826" y="2559328"/>
            <a:ext cx="154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Target prevention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CD16E-F54F-40B1-8096-D83B8BC391BF}"/>
              </a:ext>
            </a:extLst>
          </p:cNvPr>
          <p:cNvSpPr txBox="1"/>
          <p:nvPr/>
        </p:nvSpPr>
        <p:spPr>
          <a:xfrm>
            <a:off x="1060259" y="4092839"/>
            <a:ext cx="2018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Educate residents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241C7-F7D0-4098-BE4B-4004F4E59E9A}"/>
              </a:ext>
            </a:extLst>
          </p:cNvPr>
          <p:cNvSpPr txBox="1"/>
          <p:nvPr/>
        </p:nvSpPr>
        <p:spPr>
          <a:xfrm>
            <a:off x="2407522" y="2559328"/>
            <a:ext cx="182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Monitor community health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F7431D-A043-4D5B-89A7-79CB304C0D59}"/>
              </a:ext>
            </a:extLst>
          </p:cNvPr>
          <p:cNvSpPr txBox="1"/>
          <p:nvPr/>
        </p:nvSpPr>
        <p:spPr>
          <a:xfrm>
            <a:off x="3744168" y="4079515"/>
            <a:ext cx="1651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Inform city or state planning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CEAE16-F815-4B69-A809-997600D5BF9E}"/>
              </a:ext>
            </a:extLst>
          </p:cNvPr>
          <p:cNvSpPr txBox="1"/>
          <p:nvPr/>
        </p:nvSpPr>
        <p:spPr>
          <a:xfrm>
            <a:off x="4935822" y="2559328"/>
            <a:ext cx="190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Identify communities at risk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5114C-A0AF-4B33-9A50-DA761730C9BB}"/>
              </a:ext>
            </a:extLst>
          </p:cNvPr>
          <p:cNvSpPr txBox="1"/>
          <p:nvPr/>
        </p:nvSpPr>
        <p:spPr>
          <a:xfrm>
            <a:off x="6223998" y="4092839"/>
            <a:ext cx="2100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Inform health policies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F3A186-CAD8-4409-B959-EA08D4D6479A}"/>
              </a:ext>
            </a:extLst>
          </p:cNvPr>
          <p:cNvSpPr txBox="1"/>
          <p:nvPr/>
        </p:nvSpPr>
        <p:spPr>
          <a:xfrm>
            <a:off x="7551532" y="2556431"/>
            <a:ext cx="154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Support epidemiologic studies</a:t>
            </a:r>
          </a:p>
        </p:txBody>
      </p:sp>
      <p:pic>
        <p:nvPicPr>
          <p:cNvPr id="18" name="Graphic 17" descr="Statistics with solid fill">
            <a:extLst>
              <a:ext uri="{FF2B5EF4-FFF2-40B4-BE49-F238E27FC236}">
                <a16:creationId xmlns:a16="http://schemas.microsoft.com/office/drawing/2014/main" id="{903FFA1B-8838-4FFF-81AE-EB0C4400A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8216" y="1966972"/>
            <a:ext cx="609986" cy="609986"/>
          </a:xfrm>
          <a:prstGeom prst="rect">
            <a:avLst/>
          </a:prstGeom>
        </p:spPr>
      </p:pic>
      <p:pic>
        <p:nvPicPr>
          <p:cNvPr id="20" name="Graphic 19" descr="Gavel with solid fill">
            <a:extLst>
              <a:ext uri="{FF2B5EF4-FFF2-40B4-BE49-F238E27FC236}">
                <a16:creationId xmlns:a16="http://schemas.microsoft.com/office/drawing/2014/main" id="{797B6C18-A1F1-4A59-A7B8-E8DF364D0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33599" y="3373191"/>
            <a:ext cx="719205" cy="719205"/>
          </a:xfrm>
          <a:prstGeom prst="rect">
            <a:avLst/>
          </a:prstGeom>
        </p:spPr>
      </p:pic>
      <p:pic>
        <p:nvPicPr>
          <p:cNvPr id="22" name="Graphic 21" descr="Magnifying glass with solid fill">
            <a:extLst>
              <a:ext uri="{FF2B5EF4-FFF2-40B4-BE49-F238E27FC236}">
                <a16:creationId xmlns:a16="http://schemas.microsoft.com/office/drawing/2014/main" id="{86C89BE1-7057-4959-9FED-3CA621400D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562544" y="1919347"/>
            <a:ext cx="747897" cy="747897"/>
          </a:xfrm>
          <a:prstGeom prst="rect">
            <a:avLst/>
          </a:prstGeom>
        </p:spPr>
      </p:pic>
      <p:pic>
        <p:nvPicPr>
          <p:cNvPr id="24" name="Graphic 23" descr="City with solid fill">
            <a:extLst>
              <a:ext uri="{FF2B5EF4-FFF2-40B4-BE49-F238E27FC236}">
                <a16:creationId xmlns:a16="http://schemas.microsoft.com/office/drawing/2014/main" id="{21D8DAC7-CA39-4BE9-9EE0-EB2CEE6D65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15644" y="3373191"/>
            <a:ext cx="719205" cy="719205"/>
          </a:xfrm>
          <a:prstGeom prst="rect">
            <a:avLst/>
          </a:prstGeom>
        </p:spPr>
      </p:pic>
      <p:pic>
        <p:nvPicPr>
          <p:cNvPr id="26" name="Graphic 25" descr="Heart with pulse with solid fill">
            <a:extLst>
              <a:ext uri="{FF2B5EF4-FFF2-40B4-BE49-F238E27FC236}">
                <a16:creationId xmlns:a16="http://schemas.microsoft.com/office/drawing/2014/main" id="{6A267FF5-72AF-4CC0-9334-DB459388AD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9190" y="1966972"/>
            <a:ext cx="747896" cy="747896"/>
          </a:xfrm>
          <a:prstGeom prst="rect">
            <a:avLst/>
          </a:prstGeom>
        </p:spPr>
      </p:pic>
      <p:pic>
        <p:nvPicPr>
          <p:cNvPr id="28" name="Graphic 27" descr="Classroom with solid fill">
            <a:extLst>
              <a:ext uri="{FF2B5EF4-FFF2-40B4-BE49-F238E27FC236}">
                <a16:creationId xmlns:a16="http://schemas.microsoft.com/office/drawing/2014/main" id="{CB3C1BA1-193F-4D11-82F4-5CA3D8F96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88190" y="3373191"/>
            <a:ext cx="719204" cy="719204"/>
          </a:xfrm>
          <a:prstGeom prst="rect">
            <a:avLst/>
          </a:prstGeom>
        </p:spPr>
      </p:pic>
      <p:pic>
        <p:nvPicPr>
          <p:cNvPr id="30" name="Graphic 29" descr="Bullseye with solid fill">
            <a:extLst>
              <a:ext uri="{FF2B5EF4-FFF2-40B4-BE49-F238E27FC236}">
                <a16:creationId xmlns:a16="http://schemas.microsoft.com/office/drawing/2014/main" id="{A7FC2398-D8D8-49A2-9463-B81705A729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9029" y="1966972"/>
            <a:ext cx="674147" cy="67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9770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4BDCA-BE96-45BA-AFCE-69AEB3A99C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30231" y="902133"/>
            <a:ext cx="3034552" cy="449262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b="1" dirty="0">
                <a:effectLst/>
                <a:latin typeface="Myriad Pro" panose="020B05030304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CDC’s COVID Data Tracker</a:t>
            </a:r>
            <a:r>
              <a:rPr lang="en-US" sz="1600" b="1" dirty="0">
                <a:effectLst/>
                <a:latin typeface="Myriad Pro" panose="020B0503030403020204" pitchFamily="34" charset="0"/>
                <a:ea typeface="Calibri" panose="020F0502020204030204" pitchFamily="34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451BEA-9CE0-438B-BCAA-03790B952CFA}"/>
              </a:ext>
            </a:extLst>
          </p:cNvPr>
          <p:cNvGrpSpPr/>
          <p:nvPr/>
        </p:nvGrpSpPr>
        <p:grpSpPr>
          <a:xfrm>
            <a:off x="400818" y="1608723"/>
            <a:ext cx="3419061" cy="2582995"/>
            <a:chOff x="206734" y="1466392"/>
            <a:chExt cx="3419061" cy="258299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4F320B-BF6F-4AA3-81C3-AEA6CC40C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06734" y="1466392"/>
              <a:ext cx="3419061" cy="2582995"/>
            </a:xfrm>
            <a:prstGeom prst="rect">
              <a:avLst/>
            </a:prstGeom>
            <a:solidFill>
              <a:srgbClr val="1C73B8"/>
            </a:solidFill>
            <a:ln w="31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" panose="020B0503030403020204" pitchFamily="34" charset="0"/>
              </a:endParaRPr>
            </a:p>
          </p:txBody>
        </p:sp>
        <p:pic>
          <p:nvPicPr>
            <p:cNvPr id="3" name="Picture 2" descr="Image of a person using CDC's Melanoma Dashboard">
              <a:extLst>
                <a:ext uri="{FF2B5EF4-FFF2-40B4-BE49-F238E27FC236}">
                  <a16:creationId xmlns:a16="http://schemas.microsoft.com/office/drawing/2014/main" id="{D942E45E-5AC7-449B-AB56-9F6F5DAB0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8" t="1217" r="1869" b="25744"/>
            <a:stretch/>
          </p:blipFill>
          <p:spPr>
            <a:xfrm>
              <a:off x="457792" y="1697060"/>
              <a:ext cx="2916944" cy="2095666"/>
            </a:xfrm>
            <a:prstGeom prst="rect">
              <a:avLst/>
            </a:prstGeom>
            <a:ln w="3175">
              <a:solidFill>
                <a:schemeClr val="bg2">
                  <a:lumMod val="85000"/>
                </a:schemeClr>
              </a:solidFill>
            </a:ln>
          </p:spPr>
        </p:pic>
      </p:grpSp>
      <p:grpSp>
        <p:nvGrpSpPr>
          <p:cNvPr id="26" name="Group 25" descr="Twitter screen shot: CDC Tracking Network @CDC_EPHTracking. See new animated maps on the COVID Data Tracker, powered by CDC's Tracking Network. Choose the data you're interested in, then click &quot;View Time Lapse&quot; to see how #COVID19 trends are changing over time. #PoweredByTracking">
            <a:extLst>
              <a:ext uri="{FF2B5EF4-FFF2-40B4-BE49-F238E27FC236}">
                <a16:creationId xmlns:a16="http://schemas.microsoft.com/office/drawing/2014/main" id="{A58F058B-79AC-4304-A718-BC5561A99F23}"/>
              </a:ext>
            </a:extLst>
          </p:cNvPr>
          <p:cNvGrpSpPr/>
          <p:nvPr/>
        </p:nvGrpSpPr>
        <p:grpSpPr>
          <a:xfrm>
            <a:off x="5730231" y="1252119"/>
            <a:ext cx="3034552" cy="3614633"/>
            <a:chOff x="4837097" y="929898"/>
            <a:chExt cx="3034552" cy="361463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1FD99C7-2A2F-41AA-AA91-D3154870DACC}"/>
                </a:ext>
              </a:extLst>
            </p:cNvPr>
            <p:cNvSpPr/>
            <p:nvPr/>
          </p:nvSpPr>
          <p:spPr>
            <a:xfrm>
              <a:off x="4837097" y="1347899"/>
              <a:ext cx="3034552" cy="3196632"/>
            </a:xfrm>
            <a:prstGeom prst="round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D2CC41-54C3-4B17-A3A7-109081F5EA00}"/>
                </a:ext>
              </a:extLst>
            </p:cNvPr>
            <p:cNvGrpSpPr/>
            <p:nvPr/>
          </p:nvGrpSpPr>
          <p:grpSpPr>
            <a:xfrm>
              <a:off x="4837097" y="929898"/>
              <a:ext cx="3034552" cy="3528304"/>
              <a:chOff x="4837097" y="929898"/>
              <a:chExt cx="3034552" cy="352830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9A04241-AB49-4E86-869C-B78CE16E1A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75582"/>
              <a:stretch/>
            </p:blipFill>
            <p:spPr>
              <a:xfrm>
                <a:off x="4837097" y="929898"/>
                <a:ext cx="3034552" cy="857250"/>
              </a:xfrm>
              <a:prstGeom prst="rect">
                <a:avLst/>
              </a:prstGeom>
              <a:ln>
                <a:solidFill>
                  <a:schemeClr val="bg2">
                    <a:lumMod val="85000"/>
                  </a:schemeClr>
                </a:solidFill>
              </a:ln>
            </p:spPr>
          </p:pic>
          <p:pic>
            <p:nvPicPr>
              <p:cNvPr id="19" name="Picture 18" descr="Map&#10;&#10;Description automatically generated">
                <a:extLst>
                  <a:ext uri="{FF2B5EF4-FFF2-40B4-BE49-F238E27FC236}">
                    <a16:creationId xmlns:a16="http://schemas.microsoft.com/office/drawing/2014/main" id="{04725AD4-4944-42C3-B267-586CD5CD2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4389" y="1896770"/>
                <a:ext cx="2199968" cy="2561432"/>
              </a:xfrm>
              <a:prstGeom prst="rect">
                <a:avLst/>
              </a:prstGeom>
            </p:spPr>
          </p:pic>
        </p:grpSp>
      </p:grpSp>
      <p:pic>
        <p:nvPicPr>
          <p:cNvPr id="22" name="Picture 21" descr="Powered by Tracking logo">
            <a:extLst>
              <a:ext uri="{FF2B5EF4-FFF2-40B4-BE49-F238E27FC236}">
                <a16:creationId xmlns:a16="http://schemas.microsoft.com/office/drawing/2014/main" id="{BE92B11A-A8C1-4DCF-A774-E18546217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3" y="764186"/>
            <a:ext cx="1990245" cy="501743"/>
          </a:xfrm>
          <a:prstGeom prst="rect">
            <a:avLst/>
          </a:prstGeom>
        </p:spPr>
      </p:pic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069D112-D110-4B6D-862C-73FF983407C4}"/>
              </a:ext>
            </a:extLst>
          </p:cNvPr>
          <p:cNvSpPr txBox="1">
            <a:spLocks/>
          </p:cNvSpPr>
          <p:nvPr/>
        </p:nvSpPr>
        <p:spPr>
          <a:xfrm>
            <a:off x="288344" y="415795"/>
            <a:ext cx="6289492" cy="36634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buNone/>
            </a:pPr>
            <a:r>
              <a:rPr lang="en-US" sz="3600" b="1" dirty="0">
                <a:solidFill>
                  <a:srgbClr val="36373F"/>
                </a:solidFill>
                <a:latin typeface="Myriad Pro" panose="020B0503030403020204" pitchFamily="34" charset="0"/>
              </a:rPr>
              <a:t>TRACKING IN </a:t>
            </a:r>
            <a:r>
              <a:rPr lang="en-US" sz="3600" b="1" dirty="0">
                <a:solidFill>
                  <a:srgbClr val="003C9F"/>
                </a:solidFill>
                <a:latin typeface="Myriad Pro" panose="020B0503030403020204" pitchFamily="34" charset="0"/>
              </a:rPr>
              <a:t>ACTION</a:t>
            </a:r>
            <a:r>
              <a:rPr lang="en-US" sz="3600" b="1" dirty="0">
                <a:solidFill>
                  <a:srgbClr val="1691CC"/>
                </a:solidFill>
                <a:latin typeface="Myriad Pro" panose="020B0503030403020204" pitchFamily="34" charset="0"/>
              </a:rPr>
              <a:t> </a:t>
            </a:r>
            <a:endParaRPr lang="en-US" sz="3600" b="1" dirty="0">
              <a:solidFill>
                <a:srgbClr val="36373F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2343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23279C-78F0-4A7B-B5B7-2046D0CD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Tracking &amp; Preparedness</a:t>
            </a:r>
          </a:p>
        </p:txBody>
      </p:sp>
    </p:spTree>
    <p:extLst>
      <p:ext uri="{BB962C8B-B14F-4D97-AF65-F5344CB8AC3E}">
        <p14:creationId xmlns:p14="http://schemas.microsoft.com/office/powerpoint/2010/main" val="418786478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DE391CA4-CEA9-4DE0-8030-90A991885FD0}"/>
              </a:ext>
            </a:extLst>
          </p:cNvPr>
          <p:cNvSpPr txBox="1"/>
          <p:nvPr/>
        </p:nvSpPr>
        <p:spPr>
          <a:xfrm>
            <a:off x="308281" y="3960285"/>
            <a:ext cx="2426013" cy="66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8080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identify households or geographies at risk</a:t>
            </a:r>
            <a:endParaRPr lang="en-US" b="1" i="1" dirty="0">
              <a:solidFill>
                <a:srgbClr val="080808"/>
              </a:solidFill>
              <a:latin typeface="Myriad Pro" panose="020B0503030403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41428DA-1891-4468-9E33-A1034DAF75D4}"/>
              </a:ext>
            </a:extLst>
          </p:cNvPr>
          <p:cNvSpPr txBox="1"/>
          <p:nvPr/>
        </p:nvSpPr>
        <p:spPr>
          <a:xfrm>
            <a:off x="3343215" y="3958760"/>
            <a:ext cx="2655793" cy="66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8080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determine available </a:t>
            </a:r>
            <a:r>
              <a:rPr lang="en-US" b="1" i="1" dirty="0">
                <a:solidFill>
                  <a:srgbClr val="080808"/>
                </a:solidFill>
                <a:latin typeface="Myriad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community assets</a:t>
            </a:r>
            <a:endParaRPr lang="en-US" b="1" i="1" dirty="0">
              <a:solidFill>
                <a:srgbClr val="080808"/>
              </a:solidFill>
              <a:latin typeface="Myriad Pro" panose="020B0503030403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5D630B-3791-4851-A45F-9E543DAE837D}"/>
              </a:ext>
            </a:extLst>
          </p:cNvPr>
          <p:cNvSpPr txBox="1"/>
          <p:nvPr/>
        </p:nvSpPr>
        <p:spPr>
          <a:xfrm>
            <a:off x="6760392" y="3978210"/>
            <a:ext cx="2098701" cy="662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80808"/>
                </a:solidFill>
                <a:effectLst/>
                <a:latin typeface="Myriad Pro" panose="020B0503030403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calculate needed resources</a:t>
            </a:r>
            <a:endParaRPr lang="en-US" b="1" i="1" dirty="0">
              <a:solidFill>
                <a:srgbClr val="080808"/>
              </a:solidFill>
              <a:latin typeface="Myriad Pro" panose="020B0503030403020204" pitchFamily="34" charset="0"/>
            </a:endParaRPr>
          </a:p>
        </p:txBody>
      </p:sp>
      <p:pic>
        <p:nvPicPr>
          <p:cNvPr id="55" name="Picture 54" descr="CDC's Environmental Public Health Tracking logo">
            <a:extLst>
              <a:ext uri="{FF2B5EF4-FFF2-40B4-BE49-F238E27FC236}">
                <a16:creationId xmlns:a16="http://schemas.microsoft.com/office/drawing/2014/main" id="{C9C538FB-CA40-4B64-82CA-74F165210F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635" y="232594"/>
            <a:ext cx="2435993" cy="590322"/>
          </a:xfrm>
          <a:prstGeom prst="rect">
            <a:avLst/>
          </a:prstGeom>
        </p:spPr>
      </p:pic>
      <p:sp>
        <p:nvSpPr>
          <p:cNvPr id="56" name="Text Placeholder 62">
            <a:extLst>
              <a:ext uri="{FF2B5EF4-FFF2-40B4-BE49-F238E27FC236}">
                <a16:creationId xmlns:a16="http://schemas.microsoft.com/office/drawing/2014/main" id="{3CAB0A9F-8C7A-4B0E-82E3-176FD8EEFA48}"/>
              </a:ext>
            </a:extLst>
          </p:cNvPr>
          <p:cNvSpPr txBox="1">
            <a:spLocks/>
          </p:cNvSpPr>
          <p:nvPr/>
        </p:nvSpPr>
        <p:spPr>
          <a:xfrm>
            <a:off x="176746" y="280548"/>
            <a:ext cx="5729680" cy="9379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0814"/>
                </a:solidFill>
                <a:latin typeface="Myriad Pro" panose="020B0503030403020204" pitchFamily="34" charset="0"/>
              </a:rPr>
              <a:t>TRACKING’S ROLE IN </a:t>
            </a:r>
            <a:r>
              <a:rPr lang="en-US" b="1" dirty="0">
                <a:solidFill>
                  <a:srgbClr val="003C9F"/>
                </a:solidFill>
                <a:latin typeface="Myriad Pro" panose="020B0503030403020204" pitchFamily="34" charset="0"/>
              </a:rPr>
              <a:t>PREPAREDNESS ACTIVITIES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83B166-29AC-4464-A555-F3B1DDDB61CE}"/>
              </a:ext>
            </a:extLst>
          </p:cNvPr>
          <p:cNvGrpSpPr/>
          <p:nvPr/>
        </p:nvGrpSpPr>
        <p:grpSpPr>
          <a:xfrm>
            <a:off x="516517" y="1791508"/>
            <a:ext cx="2009543" cy="2061226"/>
            <a:chOff x="516517" y="1860512"/>
            <a:chExt cx="2009543" cy="2009543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A6A88DF-2F0F-491F-B390-1F4075D63A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16517" y="1860512"/>
              <a:ext cx="2009543" cy="2009543"/>
            </a:xfrm>
            <a:prstGeom prst="ellipse">
              <a:avLst/>
            </a:prstGeom>
            <a:solidFill>
              <a:srgbClr val="FFEBAB"/>
            </a:solidFill>
            <a:ln w="57150">
              <a:solidFill>
                <a:srgbClr val="FCDF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" panose="020B0503030403020204" pitchFamily="34" charset="0"/>
              </a:endParaRPr>
            </a:p>
          </p:txBody>
        </p:sp>
        <p:pic>
          <p:nvPicPr>
            <p:cNvPr id="1028" name="Picture 4" descr="Location marker, map, pin, place icon ">
              <a:extLst>
                <a:ext uri="{FF2B5EF4-FFF2-40B4-BE49-F238E27FC236}">
                  <a16:creationId xmlns:a16="http://schemas.microsoft.com/office/drawing/2014/main" id="{E7D9DC93-7C94-48D5-8FD6-8411D3AC1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00206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7111" y1="39111" x2="27111" y2="39111"/>
                          <a14:foregroundMark x1="49778" y1="54667" x2="49778" y2="54667"/>
                          <a14:foregroundMark x1="61778" y1="42222" x2="61778" y2="42222"/>
                          <a14:foregroundMark x1="83111" y1="50222" x2="83111" y2="50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4747" y="2677492"/>
              <a:ext cx="730876" cy="730875"/>
            </a:xfrm>
            <a:prstGeom prst="rect">
              <a:avLst/>
            </a:prstGeom>
            <a:noFill/>
          </p:spPr>
        </p:pic>
        <p:pic>
          <p:nvPicPr>
            <p:cNvPr id="10" name="Graphic 9" descr="Connections outline">
              <a:extLst>
                <a:ext uri="{FF2B5EF4-FFF2-40B4-BE49-F238E27FC236}">
                  <a16:creationId xmlns:a16="http://schemas.microsoft.com/office/drawing/2014/main" id="{48695134-B962-4C77-B3F3-FDC79EA6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9588" y="2298425"/>
              <a:ext cx="888145" cy="888145"/>
            </a:xfrm>
            <a:prstGeom prst="rect">
              <a:avLst/>
            </a:prstGeom>
          </p:spPr>
        </p:pic>
        <p:pic>
          <p:nvPicPr>
            <p:cNvPr id="57" name="Picture 56" descr="Map point icon">
              <a:extLst>
                <a:ext uri="{FF2B5EF4-FFF2-40B4-BE49-F238E27FC236}">
                  <a16:creationId xmlns:a16="http://schemas.microsoft.com/office/drawing/2014/main" id="{6AC16CEF-E2F3-4FF6-A243-239F8956F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023" b="89474" l="9524" r="89683">
                          <a14:foregroundMark x1="28571" y1="19549" x2="28571" y2="19549"/>
                          <a14:foregroundMark x1="43651" y1="9023" x2="43651" y2="9023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8778" y="2469014"/>
              <a:ext cx="604181" cy="63838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21A60C-FE4F-4D01-A23F-8E95D7B961C8}"/>
              </a:ext>
            </a:extLst>
          </p:cNvPr>
          <p:cNvGrpSpPr/>
          <p:nvPr/>
        </p:nvGrpSpPr>
        <p:grpSpPr>
          <a:xfrm>
            <a:off x="6816165" y="1791508"/>
            <a:ext cx="2009543" cy="2061226"/>
            <a:chOff x="6816165" y="1860512"/>
            <a:chExt cx="2009543" cy="20095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1A32FA6-0AF5-4C63-AE9A-65D5E0784913}"/>
                </a:ext>
              </a:extLst>
            </p:cNvPr>
            <p:cNvGrpSpPr/>
            <p:nvPr/>
          </p:nvGrpSpPr>
          <p:grpSpPr>
            <a:xfrm>
              <a:off x="6816165" y="1860512"/>
              <a:ext cx="2009543" cy="2009543"/>
              <a:chOff x="6816165" y="1358337"/>
              <a:chExt cx="2009543" cy="2009543"/>
            </a:xfrm>
            <a:solidFill>
              <a:srgbClr val="FFEBAB"/>
            </a:solidFill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C2C0C74-C573-47D2-B4CF-15A1AABC7B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816165" y="1358337"/>
                <a:ext cx="2009543" cy="2009543"/>
              </a:xfrm>
              <a:prstGeom prst="ellipse">
                <a:avLst/>
              </a:prstGeom>
              <a:grpFill/>
              <a:ln w="57150">
                <a:solidFill>
                  <a:srgbClr val="FEA5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yriad Pro" panose="020B0503030403020204" pitchFamily="34" charset="0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3036C3D-6434-42A6-B7BE-362C350CC8A7}"/>
                  </a:ext>
                </a:extLst>
              </p:cNvPr>
              <p:cNvGrpSpPr/>
              <p:nvPr/>
            </p:nvGrpSpPr>
            <p:grpSpPr>
              <a:xfrm>
                <a:off x="7253632" y="1829370"/>
                <a:ext cx="1332358" cy="1068339"/>
                <a:chOff x="7018690" y="2689748"/>
                <a:chExt cx="1584670" cy="1270653"/>
              </a:xfrm>
              <a:grpFill/>
            </p:grpSpPr>
            <p:pic>
              <p:nvPicPr>
                <p:cNvPr id="34" name="Graphic 33" descr="Decision chart with solid fill">
                  <a:extLst>
                    <a:ext uri="{FF2B5EF4-FFF2-40B4-BE49-F238E27FC236}">
                      <a16:creationId xmlns:a16="http://schemas.microsoft.com/office/drawing/2014/main" id="{EB671B82-9EB8-482F-80F7-5D62B7E68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61907" y="2689748"/>
                  <a:ext cx="661422" cy="661422"/>
                </a:xfrm>
                <a:prstGeom prst="rect">
                  <a:avLst/>
                </a:prstGeom>
              </p:spPr>
            </p:pic>
            <p:pic>
              <p:nvPicPr>
                <p:cNvPr id="47" name="Graphic 46" descr="Supply And Demand outline">
                  <a:extLst>
                    <a:ext uri="{FF2B5EF4-FFF2-40B4-BE49-F238E27FC236}">
                      <a16:creationId xmlns:a16="http://schemas.microsoft.com/office/drawing/2014/main" id="{70E8CD35-0663-4CE4-BDA9-6F9E3D34BA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18690" y="3298979"/>
                  <a:ext cx="661422" cy="661422"/>
                </a:xfrm>
                <a:prstGeom prst="rect">
                  <a:avLst/>
                </a:prstGeom>
              </p:spPr>
            </p:pic>
            <p:pic>
              <p:nvPicPr>
                <p:cNvPr id="49" name="Graphic 48" descr="Clipboard Partially Crossed with solid fill">
                  <a:extLst>
                    <a:ext uri="{FF2B5EF4-FFF2-40B4-BE49-F238E27FC236}">
                      <a16:creationId xmlns:a16="http://schemas.microsoft.com/office/drawing/2014/main" id="{5DC231EA-60E8-4D48-9480-D836B3B60E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8960" y="2927660"/>
                  <a:ext cx="914400" cy="914400"/>
                </a:xfrm>
                <a:prstGeom prst="rect">
                  <a:avLst/>
                </a:prstGeom>
              </p:spPr>
            </p:pic>
          </p:grp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994FC73-26F8-4AFD-99B9-55B4E3E9896C}"/>
                </a:ext>
              </a:extLst>
            </p:cNvPr>
            <p:cNvSpPr/>
            <p:nvPr/>
          </p:nvSpPr>
          <p:spPr>
            <a:xfrm rot="2700000">
              <a:off x="7592526" y="2565690"/>
              <a:ext cx="127727" cy="122884"/>
            </a:xfrm>
            <a:prstGeom prst="rect">
              <a:avLst/>
            </a:prstGeom>
            <a:solidFill>
              <a:srgbClr val="1481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D2F6479-7C22-4B10-B77F-8279E020D73C}"/>
              </a:ext>
            </a:extLst>
          </p:cNvPr>
          <p:cNvGrpSpPr/>
          <p:nvPr/>
        </p:nvGrpSpPr>
        <p:grpSpPr>
          <a:xfrm>
            <a:off x="3666341" y="1791508"/>
            <a:ext cx="2009543" cy="2061226"/>
            <a:chOff x="3666341" y="1860512"/>
            <a:chExt cx="2009543" cy="200954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9220759-E73E-4C81-8AC7-322BA2EA7A29}"/>
                </a:ext>
              </a:extLst>
            </p:cNvPr>
            <p:cNvGrpSpPr/>
            <p:nvPr/>
          </p:nvGrpSpPr>
          <p:grpSpPr>
            <a:xfrm>
              <a:off x="3666341" y="1860512"/>
              <a:ext cx="2009543" cy="2009543"/>
              <a:chOff x="3628039" y="1332307"/>
              <a:chExt cx="2009543" cy="2009543"/>
            </a:xfrm>
            <a:solidFill>
              <a:srgbClr val="FFEBAB"/>
            </a:solidFill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847EE58-2366-4956-978F-05A3512077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3628039" y="1332307"/>
                <a:ext cx="2009543" cy="2009543"/>
              </a:xfrm>
              <a:prstGeom prst="ellipse">
                <a:avLst/>
              </a:prstGeom>
              <a:grpFill/>
              <a:ln w="57150">
                <a:solidFill>
                  <a:srgbClr val="FF85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yriad Pro" panose="020B0503030403020204" pitchFamily="34" charset="0"/>
                </a:endParaRPr>
              </a:p>
            </p:txBody>
          </p:sp>
          <p:pic>
            <p:nvPicPr>
              <p:cNvPr id="30" name="Graphic 29" descr="Inpatient outline">
                <a:extLst>
                  <a:ext uri="{FF2B5EF4-FFF2-40B4-BE49-F238E27FC236}">
                    <a16:creationId xmlns:a16="http://schemas.microsoft.com/office/drawing/2014/main" id="{CC665E2B-8F14-4112-BF3D-D2EEB669A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355052" y="1624138"/>
                <a:ext cx="539464" cy="539464"/>
              </a:xfrm>
              <a:prstGeom prst="rect">
                <a:avLst/>
              </a:prstGeom>
            </p:spPr>
          </p:pic>
        </p:grpSp>
        <p:pic>
          <p:nvPicPr>
            <p:cNvPr id="76" name="Graphic 75" descr="Car with solid fill">
              <a:extLst>
                <a:ext uri="{FF2B5EF4-FFF2-40B4-BE49-F238E27FC236}">
                  <a16:creationId xmlns:a16="http://schemas.microsoft.com/office/drawing/2014/main" id="{A8D77FEB-4549-4B8F-97A2-C1273898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flipH="1">
              <a:off x="4764137" y="2550334"/>
              <a:ext cx="539464" cy="539464"/>
            </a:xfrm>
            <a:prstGeom prst="rect">
              <a:avLst/>
            </a:prstGeom>
          </p:spPr>
        </p:pic>
        <p:pic>
          <p:nvPicPr>
            <p:cNvPr id="11" name="Graphic 10" descr="Schoolhouse with solid fill">
              <a:extLst>
                <a:ext uri="{FF2B5EF4-FFF2-40B4-BE49-F238E27FC236}">
                  <a16:creationId xmlns:a16="http://schemas.microsoft.com/office/drawing/2014/main" id="{27D4406D-FF39-4C84-A2C3-F585D641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872252" y="2473758"/>
              <a:ext cx="884446" cy="884446"/>
            </a:xfrm>
            <a:prstGeom prst="rect">
              <a:avLst/>
            </a:prstGeom>
          </p:spPr>
        </p:pic>
        <p:pic>
          <p:nvPicPr>
            <p:cNvPr id="13" name="Graphic 12" descr="Wireless router outline">
              <a:extLst>
                <a:ext uri="{FF2B5EF4-FFF2-40B4-BE49-F238E27FC236}">
                  <a16:creationId xmlns:a16="http://schemas.microsoft.com/office/drawing/2014/main" id="{27AAA6D9-DB19-42C7-B2F3-963AD0DD0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692877" y="2983639"/>
              <a:ext cx="416246" cy="416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57110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85CE0C7-F6A8-4AC7-8041-058985B86F9D}"/>
              </a:ext>
            </a:extLst>
          </p:cNvPr>
          <p:cNvSpPr/>
          <p:nvPr/>
        </p:nvSpPr>
        <p:spPr>
          <a:xfrm>
            <a:off x="-4105" y="196419"/>
            <a:ext cx="4769981" cy="4846319"/>
          </a:xfrm>
          <a:prstGeom prst="rect">
            <a:avLst/>
          </a:prstGeom>
          <a:solidFill>
            <a:srgbClr val="EDF6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3F881EC-52F6-4B9B-AA51-9E5C1171402B}"/>
              </a:ext>
            </a:extLst>
          </p:cNvPr>
          <p:cNvSpPr/>
          <p:nvPr/>
        </p:nvSpPr>
        <p:spPr>
          <a:xfrm>
            <a:off x="0" y="1415035"/>
            <a:ext cx="4765876" cy="331469"/>
          </a:xfrm>
          <a:prstGeom prst="rect">
            <a:avLst/>
          </a:prstGeom>
          <a:solidFill>
            <a:srgbClr val="FFE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7E400C-A5A9-4540-B892-DE178ADA3146}"/>
              </a:ext>
            </a:extLst>
          </p:cNvPr>
          <p:cNvSpPr/>
          <p:nvPr/>
        </p:nvSpPr>
        <p:spPr>
          <a:xfrm>
            <a:off x="-4539" y="3252045"/>
            <a:ext cx="4779124" cy="331469"/>
          </a:xfrm>
          <a:prstGeom prst="rect">
            <a:avLst/>
          </a:prstGeom>
          <a:solidFill>
            <a:srgbClr val="FFE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44F74CE-E9B6-44FA-96F6-999E2072A4A1}"/>
              </a:ext>
            </a:extLst>
          </p:cNvPr>
          <p:cNvSpPr txBox="1">
            <a:spLocks/>
          </p:cNvSpPr>
          <p:nvPr/>
        </p:nvSpPr>
        <p:spPr bwMode="auto">
          <a:xfrm>
            <a:off x="393192" y="1396747"/>
            <a:ext cx="8229600" cy="312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SzPct val="75000"/>
              <a:buFont typeface="Wingdings" panose="05000000000000000000" pitchFamily="2" charset="2"/>
              <a:buChar char="§"/>
              <a:defRPr sz="2400" b="1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SzPct val="75000"/>
              <a:buFont typeface="Arial" panose="020B0604020202020204" pitchFamily="34" charset="0"/>
              <a:buChar char="•"/>
              <a:defRPr sz="20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73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80808"/>
                </a:solidFill>
                <a:latin typeface="Myriad Pro" panose="020B0503030403020204" pitchFamily="34" charset="0"/>
                <a:ea typeface="Calibri" panose="020F0502020204030204" pitchFamily="34" charset="0"/>
              </a:rPr>
              <a:t>Datasets </a:t>
            </a:r>
          </a:p>
          <a:p>
            <a:pPr lvl="1"/>
            <a:r>
              <a:rPr lang="en-US" sz="1600" b="0" dirty="0">
                <a:latin typeface="Myriad Pro" panose="020B0503030403020204" pitchFamily="34" charset="0"/>
                <a:ea typeface="Calibri" panose="020F0502020204030204" pitchFamily="34" charset="0"/>
              </a:rPr>
              <a:t>Community Characteristics</a:t>
            </a:r>
          </a:p>
          <a:p>
            <a:pPr lvl="1"/>
            <a:r>
              <a:rPr lang="en-US" sz="1600" b="0" dirty="0">
                <a:latin typeface="Myriad Pro" panose="020B0503030403020204" pitchFamily="34" charset="0"/>
                <a:ea typeface="Calibri" panose="020F0502020204030204" pitchFamily="34" charset="0"/>
              </a:rPr>
              <a:t>Populations &amp; Vulnerabilities</a:t>
            </a:r>
          </a:p>
          <a:p>
            <a:pPr lvl="1"/>
            <a:r>
              <a:rPr lang="en-US" sz="1600" b="0" dirty="0">
                <a:latin typeface="Myriad Pro" panose="020B0503030403020204" pitchFamily="34" charset="0"/>
                <a:ea typeface="Calibri" panose="020F0502020204030204" pitchFamily="34" charset="0"/>
              </a:rPr>
              <a:t>Flooding &amp; Precipitation</a:t>
            </a:r>
          </a:p>
          <a:p>
            <a:pPr lvl="1"/>
            <a:r>
              <a:rPr lang="en-US" sz="1600" b="0" dirty="0">
                <a:latin typeface="Myriad Pro" panose="020B0503030403020204" pitchFamily="34" charset="0"/>
                <a:ea typeface="Calibri" panose="020F0502020204030204" pitchFamily="34" charset="0"/>
              </a:rPr>
              <a:t>Extreme Heat</a:t>
            </a:r>
          </a:p>
          <a:p>
            <a:pPr lvl="1"/>
            <a:endParaRPr lang="en-US" sz="1600" dirty="0">
              <a:latin typeface="Myriad Pro" panose="020B0503030403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80808"/>
                </a:solidFill>
                <a:latin typeface="Myriad Pro" panose="020B0503030403020204" pitchFamily="34" charset="0"/>
                <a:ea typeface="Calibri" panose="020F0502020204030204" pitchFamily="34" charset="0"/>
              </a:rPr>
              <a:t>Tools</a:t>
            </a:r>
          </a:p>
          <a:p>
            <a:pPr lvl="1"/>
            <a:r>
              <a:rPr lang="en-US" sz="1600" b="0" dirty="0">
                <a:latin typeface="Myriad Pro" panose="020B0503030403020204" pitchFamily="34" charset="0"/>
                <a:ea typeface="Calibri" panose="020F0502020204030204" pitchFamily="34" charset="0"/>
              </a:rPr>
              <a:t>Wildfire smoke tool</a:t>
            </a:r>
          </a:p>
          <a:p>
            <a:pPr lvl="1"/>
            <a:r>
              <a:rPr lang="en-US" sz="1600" b="0" dirty="0">
                <a:latin typeface="Myriad Pro" panose="020B0503030403020204" pitchFamily="34" charset="0"/>
                <a:ea typeface="Calibri" panose="020F0502020204030204" pitchFamily="34" charset="0"/>
              </a:rPr>
              <a:t>Real-time overlays</a:t>
            </a:r>
          </a:p>
          <a:p>
            <a:pPr lvl="1"/>
            <a:r>
              <a:rPr lang="en-US" sz="1600" b="0" dirty="0">
                <a:latin typeface="Myriad Pro" panose="020B0503030403020204" pitchFamily="34" charset="0"/>
                <a:ea typeface="Calibri" panose="020F0502020204030204" pitchFamily="34" charset="0"/>
              </a:rPr>
              <a:t>Points of interest</a:t>
            </a:r>
          </a:p>
        </p:txBody>
      </p:sp>
      <p:pic>
        <p:nvPicPr>
          <p:cNvPr id="36" name="Video 22" descr="Animated gif showing the Tracking Network's wildfire smoke tool">
            <a:hlinkClick r:id="" action="ppaction://media"/>
            <a:extLst>
              <a:ext uri="{FF2B5EF4-FFF2-40B4-BE49-F238E27FC236}">
                <a16:creationId xmlns:a16="http://schemas.microsoft.com/office/drawing/2014/main" id="{ACCDEF09-4906-43E0-904B-99F1C6F4BE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992" y="2761295"/>
            <a:ext cx="2822410" cy="158515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F8EE04B-D17E-4682-B07F-88E1F01E85DB}"/>
              </a:ext>
            </a:extLst>
          </p:cNvPr>
          <p:cNvGrpSpPr/>
          <p:nvPr/>
        </p:nvGrpSpPr>
        <p:grpSpPr>
          <a:xfrm>
            <a:off x="5660992" y="536751"/>
            <a:ext cx="2822410" cy="1836375"/>
            <a:chOff x="4572000" y="2888044"/>
            <a:chExt cx="2822410" cy="183637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D8494AD-0577-4AE0-A4E1-1D5C1C4FE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72000" y="2888044"/>
              <a:ext cx="2822410" cy="1836375"/>
            </a:xfrm>
            <a:prstGeom prst="rect">
              <a:avLst/>
            </a:prstGeom>
            <a:solidFill>
              <a:srgbClr val="105E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" panose="020B050303040302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5B99893-279F-4F21-B797-0B537841EEF1}"/>
                </a:ext>
              </a:extLst>
            </p:cNvPr>
            <p:cNvGrpSpPr/>
            <p:nvPr/>
          </p:nvGrpSpPr>
          <p:grpSpPr>
            <a:xfrm>
              <a:off x="4651588" y="2968842"/>
              <a:ext cx="2666099" cy="1672483"/>
              <a:chOff x="3429760" y="2731344"/>
              <a:chExt cx="3236318" cy="2030190"/>
            </a:xfrm>
          </p:grpSpPr>
          <p:pic>
            <p:nvPicPr>
              <p:cNvPr id="40" name="Picture 39" descr="Woman carrying a child walking down a flooded street">
                <a:extLst>
                  <a:ext uri="{FF2B5EF4-FFF2-40B4-BE49-F238E27FC236}">
                    <a16:creationId xmlns:a16="http://schemas.microsoft.com/office/drawing/2014/main" id="{58E515A2-9C72-4A86-B2AC-E02D51D929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6" r="29572"/>
              <a:stretch/>
            </p:blipFill>
            <p:spPr>
              <a:xfrm>
                <a:off x="3429760" y="2731344"/>
                <a:ext cx="2100116" cy="2030190"/>
              </a:xfrm>
              <a:prstGeom prst="rect">
                <a:avLst/>
              </a:prstGeom>
            </p:spPr>
          </p:pic>
          <p:pic>
            <p:nvPicPr>
              <p:cNvPr id="41" name="Picture 40" descr="Screen shot of a small U.S. Map showing flood data ">
                <a:extLst>
                  <a:ext uri="{FF2B5EF4-FFF2-40B4-BE49-F238E27FC236}">
                    <a16:creationId xmlns:a16="http://schemas.microsoft.com/office/drawing/2014/main" id="{16903031-EA70-4475-AF4E-D10FA676A5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57638" y="3486496"/>
                <a:ext cx="1308439" cy="1268667"/>
              </a:xfrm>
              <a:prstGeom prst="rect">
                <a:avLst/>
              </a:prstGeom>
            </p:spPr>
          </p:pic>
          <p:pic>
            <p:nvPicPr>
              <p:cNvPr id="42" name="Picture 41" descr="Screen shot of a small U.S map showing weather radar and locations of flood zones">
                <a:extLst>
                  <a:ext uri="{FF2B5EF4-FFF2-40B4-BE49-F238E27FC236}">
                    <a16:creationId xmlns:a16="http://schemas.microsoft.com/office/drawing/2014/main" id="{F3E8C70B-F72F-458F-A5E6-1778DCFF58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8292"/>
              <a:stretch/>
            </p:blipFill>
            <p:spPr>
              <a:xfrm>
                <a:off x="5357639" y="2731345"/>
                <a:ext cx="1308439" cy="1050590"/>
              </a:xfrm>
              <a:prstGeom prst="rect">
                <a:avLst/>
              </a:prstGeom>
            </p:spPr>
          </p:pic>
        </p:grpSp>
      </p:grpSp>
      <p:pic>
        <p:nvPicPr>
          <p:cNvPr id="43" name="Picture 42" descr="Environmental Public Health Tracking logo">
            <a:extLst>
              <a:ext uri="{FF2B5EF4-FFF2-40B4-BE49-F238E27FC236}">
                <a16:creationId xmlns:a16="http://schemas.microsoft.com/office/drawing/2014/main" id="{BE9F98C9-4561-407E-AB8D-FECF15A0D8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841" y="678989"/>
            <a:ext cx="2435993" cy="575520"/>
          </a:xfrm>
          <a:prstGeom prst="rect">
            <a:avLst/>
          </a:prstGeom>
        </p:spPr>
      </p:pic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2434742C-CFFA-45FA-997F-CD9896BD71A5}"/>
              </a:ext>
            </a:extLst>
          </p:cNvPr>
          <p:cNvSpPr txBox="1">
            <a:spLocks/>
          </p:cNvSpPr>
          <p:nvPr/>
        </p:nvSpPr>
        <p:spPr>
          <a:xfrm>
            <a:off x="82296" y="328168"/>
            <a:ext cx="4397091" cy="91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solidFill>
                  <a:srgbClr val="36373F"/>
                </a:solidFill>
                <a:latin typeface="Myriad Pro" panose="020B0503030403020204" pitchFamily="34" charset="0"/>
              </a:rPr>
              <a:t>PREPAREDNESS RESOURCES</a:t>
            </a:r>
          </a:p>
        </p:txBody>
      </p:sp>
    </p:spTree>
    <p:extLst>
      <p:ext uri="{BB962C8B-B14F-4D97-AF65-F5344CB8AC3E}">
        <p14:creationId xmlns:p14="http://schemas.microsoft.com/office/powerpoint/2010/main" val="3103999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ECDAA2-CA91-4A0E-96A0-CC03279278FA}"/>
              </a:ext>
            </a:extLst>
          </p:cNvPr>
          <p:cNvSpPr/>
          <p:nvPr/>
        </p:nvSpPr>
        <p:spPr>
          <a:xfrm>
            <a:off x="0" y="1447137"/>
            <a:ext cx="9144000" cy="1836752"/>
          </a:xfrm>
          <a:prstGeom prst="rect">
            <a:avLst/>
          </a:prstGeom>
          <a:solidFill>
            <a:srgbClr val="E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C3CA07-B7E8-4945-93F3-D291EC6F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6373F"/>
                </a:solidFill>
                <a:latin typeface="Myriad Pro" panose="020B0503030403020204" pitchFamily="34" charset="0"/>
              </a:rPr>
              <a:t>DASHBOARD DEMOS</a:t>
            </a:r>
          </a:p>
        </p:txBody>
      </p:sp>
      <p:pic>
        <p:nvPicPr>
          <p:cNvPr id="6" name="Picture 5" descr="A person using the CRC SimPLER tool">
            <a:extLst>
              <a:ext uri="{FF2B5EF4-FFF2-40B4-BE49-F238E27FC236}">
                <a16:creationId xmlns:a16="http://schemas.microsoft.com/office/drawing/2014/main" id="{3B80D60D-D3FA-4350-ABA6-955E26568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68" y="1793177"/>
            <a:ext cx="1795729" cy="1197152"/>
          </a:xfrm>
          <a:prstGeom prst="rect">
            <a:avLst/>
          </a:prstGeom>
        </p:spPr>
      </p:pic>
      <p:pic>
        <p:nvPicPr>
          <p:cNvPr id="7" name="Picture 6" descr="A person using the Heat and Health Tracker">
            <a:extLst>
              <a:ext uri="{FF2B5EF4-FFF2-40B4-BE49-F238E27FC236}">
                <a16:creationId xmlns:a16="http://schemas.microsoft.com/office/drawing/2014/main" id="{1BD63A5B-6140-4272-9052-F33E020C5D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4" t="2916" r="981" b="2517"/>
          <a:stretch/>
        </p:blipFill>
        <p:spPr>
          <a:xfrm>
            <a:off x="3647183" y="1793177"/>
            <a:ext cx="2046895" cy="1197152"/>
          </a:xfrm>
          <a:prstGeom prst="rect">
            <a:avLst/>
          </a:prstGeom>
        </p:spPr>
      </p:pic>
      <p:pic>
        <p:nvPicPr>
          <p:cNvPr id="8" name="Picture 7" descr="A person using a the environmental justice dashboard&#10;">
            <a:extLst>
              <a:ext uri="{FF2B5EF4-FFF2-40B4-BE49-F238E27FC236}">
                <a16:creationId xmlns:a16="http://schemas.microsoft.com/office/drawing/2014/main" id="{1782D0AC-04C9-46C4-AC82-605F54926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22" y="1793177"/>
            <a:ext cx="2128271" cy="11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083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063C0A-D9BC-4444-A89B-CF4EC0C2E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105" y="1123406"/>
            <a:ext cx="9148105" cy="2847703"/>
          </a:xfrm>
          <a:prstGeom prst="rect">
            <a:avLst/>
          </a:prstGeom>
          <a:solidFill>
            <a:srgbClr val="EDF6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3825AC-D898-4E5C-906D-C9263F506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326" y="1336121"/>
            <a:ext cx="6401348" cy="2555875"/>
            <a:chOff x="5228605" y="2185105"/>
            <a:chExt cx="6401348" cy="25558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9E39884-D622-46C8-908C-EBD71CC187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852161" y="2464917"/>
              <a:ext cx="2743888" cy="1851561"/>
            </a:xfrm>
            <a:prstGeom prst="roundRect">
              <a:avLst/>
            </a:prstGeom>
            <a:solidFill>
              <a:srgbClr val="E0F2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7EDF0EDB-4FC5-475A-B55E-D68FCE7D4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7846626">
              <a:off x="5200767" y="2539963"/>
              <a:ext cx="978244" cy="922567"/>
            </a:xfrm>
            <a:prstGeom prst="triangle">
              <a:avLst>
                <a:gd name="adj" fmla="val 48708"/>
              </a:avLst>
            </a:prstGeom>
            <a:solidFill>
              <a:srgbClr val="E0F2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145A6F13-F2BE-4AB2-8FE1-6AB3109FD7D8}"/>
                </a:ext>
              </a:extLst>
            </p:cNvPr>
            <p:cNvSpPr txBox="1">
              <a:spLocks/>
            </p:cNvSpPr>
            <p:nvPr/>
          </p:nvSpPr>
          <p:spPr>
            <a:xfrm>
              <a:off x="6003235" y="2651917"/>
              <a:ext cx="2469370" cy="1706870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normAutofit fontScale="92500" lnSpcReduction="20000"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Myriad Web Pro" panose="020B0503030403020204" pitchFamily="34" charset="0"/>
                </a:defRPr>
              </a:lvl9pPr>
            </a:lstStyle>
            <a:p>
              <a:r>
                <a:rPr lang="en-US" sz="13800" b="1" dirty="0">
                  <a:solidFill>
                    <a:schemeClr val="accent6"/>
                  </a:solidFill>
                  <a:latin typeface="Myriad Pro" panose="020B0503030403020204" pitchFamily="34" charset="0"/>
                </a:rPr>
                <a:t>Q</a:t>
              </a:r>
              <a:r>
                <a:rPr lang="en-US" sz="6600" b="1" dirty="0">
                  <a:solidFill>
                    <a:schemeClr val="accent6"/>
                  </a:solidFill>
                  <a:latin typeface="Myriad Pro" panose="020B0503030403020204" pitchFamily="34" charset="0"/>
                  <a:ea typeface="Adobe Gothic Std B" panose="020B0800000000000000" pitchFamily="34" charset="-128"/>
                </a:rPr>
                <a:t> </a:t>
              </a:r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A81FD029-5B6F-4369-AFD9-23786412820F}"/>
                </a:ext>
              </a:extLst>
            </p:cNvPr>
            <p:cNvSpPr/>
            <p:nvPr/>
          </p:nvSpPr>
          <p:spPr>
            <a:xfrm>
              <a:off x="8197218" y="2249562"/>
              <a:ext cx="3432735" cy="2151534"/>
            </a:xfrm>
            <a:prstGeom prst="wedgeEllipseCallout">
              <a:avLst>
                <a:gd name="adj1" fmla="val 27412"/>
                <a:gd name="adj2" fmla="val 60636"/>
              </a:avLst>
            </a:prstGeom>
            <a:solidFill>
              <a:srgbClr val="FFE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5E95ACE9-03D7-4F10-A790-9B8643441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8640641" y="2185105"/>
              <a:ext cx="2545890" cy="2555875"/>
            </a:xfrm>
            <a:prstGeom prst="rect">
              <a:avLst/>
            </a:prstGeom>
            <a:noFill/>
            <a:ln w="38100"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800" b="1" dirty="0">
                  <a:solidFill>
                    <a:schemeClr val="accent6"/>
                  </a:solidFill>
                  <a:latin typeface="Myriad Pro" panose="020B0503030403020204" pitchFamily="34" charset="0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ADBBB2-7EFC-461D-BD7E-5C6CDA0F7966}"/>
                </a:ext>
              </a:extLst>
            </p:cNvPr>
            <p:cNvSpPr txBox="1"/>
            <p:nvPr/>
          </p:nvSpPr>
          <p:spPr>
            <a:xfrm>
              <a:off x="7850091" y="2249562"/>
              <a:ext cx="14919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>
                  <a:solidFill>
                    <a:srgbClr val="003C9F"/>
                  </a:solidFill>
                  <a:latin typeface="Myriad Pro" panose="020B0503030403020204" pitchFamily="34" charset="0"/>
                </a:rPr>
                <a:t>&amp;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90657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3D1100F-B1F3-4BA0-8FD8-4492B9136329}"/>
              </a:ext>
            </a:extLst>
          </p:cNvPr>
          <p:cNvSpPr txBox="1">
            <a:spLocks/>
          </p:cNvSpPr>
          <p:nvPr/>
        </p:nvSpPr>
        <p:spPr bwMode="auto">
          <a:xfrm>
            <a:off x="3823212" y="736599"/>
            <a:ext cx="5091667" cy="235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 baseline="0">
                <a:solidFill>
                  <a:srgbClr val="005DAB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0E63"/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Follow Tracking on social media:</a:t>
            </a:r>
          </a:p>
          <a:p>
            <a:endParaRPr lang="en-US" sz="2400" b="0" dirty="0">
              <a:solidFill>
                <a:srgbClr val="003C9F"/>
              </a:solidFill>
              <a:latin typeface="Myriad Pro" panose="020B0503030403020204" pitchFamily="34" charset="0"/>
              <a:cs typeface="Calibri" panose="020F0502020204030204" pitchFamily="34" charset="0"/>
            </a:endParaRPr>
          </a:p>
          <a:p>
            <a:r>
              <a:rPr lang="en-US" sz="2400" b="0" dirty="0">
                <a:solidFill>
                  <a:srgbClr val="003C9F"/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	</a:t>
            </a:r>
            <a:r>
              <a:rPr lang="en-US" sz="2200" b="0" dirty="0">
                <a:solidFill>
                  <a:srgbClr val="003C9F"/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facebook.com/CDCEPHTracking</a:t>
            </a:r>
          </a:p>
          <a:p>
            <a:endParaRPr lang="en-US" sz="2400" b="0" dirty="0">
              <a:solidFill>
                <a:srgbClr val="003C9F"/>
              </a:solidFill>
              <a:latin typeface="Myriad Pro" panose="020B0503030403020204" pitchFamily="34" charset="0"/>
              <a:cs typeface="Calibri" panose="020F0502020204030204" pitchFamily="34" charset="0"/>
            </a:endParaRPr>
          </a:p>
          <a:p>
            <a:r>
              <a:rPr lang="en-US" sz="2400" b="0" dirty="0">
                <a:solidFill>
                  <a:srgbClr val="003C9F"/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	</a:t>
            </a:r>
            <a:r>
              <a:rPr lang="en-US" sz="2200" b="0" dirty="0">
                <a:solidFill>
                  <a:srgbClr val="003C9F"/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@CDC_EPHTracking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121" y="1618922"/>
            <a:ext cx="3594090" cy="149361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0000"/>
                </a:solidFill>
                <a:latin typeface="Myriad Pro" panose="020B0503030403020204" pitchFamily="34" charset="0"/>
              </a:rPr>
              <a:t>Visit the Tracking Network today!</a:t>
            </a:r>
          </a:p>
          <a:p>
            <a:pPr>
              <a:lnSpc>
                <a:spcPct val="100000"/>
              </a:lnSpc>
            </a:pPr>
            <a:r>
              <a:rPr lang="en-US" sz="1800" b="0" u="sng" dirty="0">
                <a:solidFill>
                  <a:schemeClr val="tx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www.cdc.gov/ephtracking</a:t>
            </a:r>
            <a:endParaRPr lang="en-US" sz="1800" b="0" u="sng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sz="1800" b="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nephtrackingsupport@cdc.gov</a:t>
            </a:r>
            <a:r>
              <a:rPr lang="en-US" sz="1800" b="0" u="sng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pic>
        <p:nvPicPr>
          <p:cNvPr id="2050" name="Picture 2" descr="Facebook logo">
            <a:extLst>
              <a:ext uri="{FF2B5EF4-FFF2-40B4-BE49-F238E27FC236}">
                <a16:creationId xmlns:a16="http://schemas.microsoft.com/office/drawing/2014/main" id="{66752DF8-1B15-4434-84C5-58EC7EF3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20" y="1618922"/>
            <a:ext cx="629927" cy="42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Twitter logo">
            <a:extLst>
              <a:ext uri="{FF2B5EF4-FFF2-40B4-BE49-F238E27FC236}">
                <a16:creationId xmlns:a16="http://schemas.microsoft.com/office/drawing/2014/main" id="{68183FA6-1BE2-4EAE-B990-16380018A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88" y="2392850"/>
            <a:ext cx="408193" cy="3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 descr="Environmental Public Health Tracking logo">
            <a:extLst>
              <a:ext uri="{FF2B5EF4-FFF2-40B4-BE49-F238E27FC236}">
                <a16:creationId xmlns:a16="http://schemas.microsoft.com/office/drawing/2014/main" id="{D4EA2C50-B2DD-4270-A2BE-6D4F50A63A3B}"/>
              </a:ext>
            </a:extLst>
          </p:cNvPr>
          <p:cNvGrpSpPr/>
          <p:nvPr/>
        </p:nvGrpSpPr>
        <p:grpSpPr>
          <a:xfrm>
            <a:off x="1314442" y="477785"/>
            <a:ext cx="1190624" cy="886116"/>
            <a:chOff x="7435371" y="2681817"/>
            <a:chExt cx="1298162" cy="96614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E54CFC8-6305-4A8C-874D-EEC1F038A4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371" y="2681817"/>
              <a:ext cx="1298162" cy="68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0054C777-F005-48A2-B912-067BA18A2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802" y="3429948"/>
              <a:ext cx="1183087" cy="218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03944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42901"/>
            <a:ext cx="4733109" cy="857250"/>
          </a:xfrm>
        </p:spPr>
        <p:txBody>
          <a:bodyPr/>
          <a:lstStyle/>
          <a:p>
            <a:r>
              <a:rPr lang="en-US" dirty="0">
                <a:solidFill>
                  <a:srgbClr val="003C9F"/>
                </a:solidFill>
                <a:latin typeface="Myriad Pro" panose="020B0503030403020204" pitchFamily="34" charset="0"/>
              </a:rPr>
              <a:t>Presentation Outline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40975"/>
          </a:xfrm>
        </p:spPr>
        <p:txBody>
          <a:bodyPr/>
          <a:lstStyle/>
          <a:p>
            <a:pPr>
              <a:buClr>
                <a:srgbClr val="FF8502"/>
              </a:buClr>
            </a:pPr>
            <a:r>
              <a:rPr lang="en-US" b="0" dirty="0">
                <a:latin typeface="Myriad Pro" panose="020B0503030403020204" pitchFamily="34" charset="0"/>
              </a:rPr>
              <a:t>Introduction to Tracking</a:t>
            </a:r>
          </a:p>
          <a:p>
            <a:pPr>
              <a:buClr>
                <a:srgbClr val="FF8502"/>
              </a:buClr>
            </a:pPr>
            <a:r>
              <a:rPr lang="en-US" b="0" dirty="0">
                <a:latin typeface="Myriad Pro" panose="020B0503030403020204" pitchFamily="34" charset="0"/>
              </a:rPr>
              <a:t>Tracking Network Demonstration</a:t>
            </a:r>
          </a:p>
          <a:p>
            <a:pPr>
              <a:buClr>
                <a:srgbClr val="FF8502"/>
              </a:buClr>
            </a:pPr>
            <a:r>
              <a:rPr lang="en-US" b="0" dirty="0">
                <a:latin typeface="Myriad Pro" panose="020B0503030403020204" pitchFamily="34" charset="0"/>
              </a:rPr>
              <a:t>Tracking in Action </a:t>
            </a:r>
          </a:p>
          <a:p>
            <a:pPr>
              <a:buClr>
                <a:srgbClr val="FF8502"/>
              </a:buClr>
            </a:pPr>
            <a:r>
              <a:rPr lang="en-US" b="0" dirty="0">
                <a:latin typeface="Myriad Pro" panose="020B0503030403020204" pitchFamily="34" charset="0"/>
              </a:rPr>
              <a:t>Resources for Preparedness &amp; Response</a:t>
            </a:r>
          </a:p>
          <a:p>
            <a:pPr>
              <a:buClr>
                <a:srgbClr val="FF8502"/>
              </a:buClr>
            </a:pPr>
            <a:r>
              <a:rPr lang="en-US" b="0" dirty="0">
                <a:latin typeface="Myriad Pro" panose="020B0503030403020204" pitchFamily="34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40331076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23279C-78F0-4A7B-B5B7-2046D0CD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Introduction to Tracking</a:t>
            </a:r>
          </a:p>
        </p:txBody>
      </p:sp>
    </p:spTree>
    <p:extLst>
      <p:ext uri="{BB962C8B-B14F-4D97-AF65-F5344CB8AC3E}">
        <p14:creationId xmlns:p14="http://schemas.microsoft.com/office/powerpoint/2010/main" val="180884356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86A8A2-FABA-477C-A776-B819B17F214E}"/>
              </a:ext>
            </a:extLst>
          </p:cNvPr>
          <p:cNvSpPr txBox="1"/>
          <p:nvPr/>
        </p:nvSpPr>
        <p:spPr>
          <a:xfrm>
            <a:off x="751281" y="3802243"/>
            <a:ext cx="7641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36373F"/>
                </a:solidFill>
                <a:effectLst/>
                <a:latin typeface="Myriad Pro" panose="020B0503030403020204" pitchFamily="34" charset="0"/>
              </a:rPr>
              <a:t>Tracking empowers people to make information-driven decisions to protect and improve health. </a:t>
            </a:r>
            <a:endParaRPr lang="en-US" sz="2400" b="1" i="1" dirty="0">
              <a:solidFill>
                <a:srgbClr val="36373F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BBE1595-88C7-4558-B9B8-8ED03BB8BC2D}"/>
              </a:ext>
            </a:extLst>
          </p:cNvPr>
          <p:cNvSpPr txBox="1">
            <a:spLocks/>
          </p:cNvSpPr>
          <p:nvPr/>
        </p:nvSpPr>
        <p:spPr>
          <a:xfrm>
            <a:off x="124681" y="1166402"/>
            <a:ext cx="8642802" cy="9874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7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rgbClr val="36373F"/>
                </a:solidFill>
                <a:latin typeface="Myriad Pro" panose="020B0503030403020204" pitchFamily="34" charset="0"/>
              </a:rPr>
              <a:t>PROVIDES </a:t>
            </a:r>
            <a:r>
              <a:rPr lang="en-US" sz="4000" b="1" dirty="0">
                <a:solidFill>
                  <a:srgbClr val="003C9F"/>
                </a:solidFill>
                <a:latin typeface="Myriad Pro" panose="020B0503030403020204" pitchFamily="34" charset="0"/>
              </a:rPr>
              <a:t>BETTER INFORMATION </a:t>
            </a:r>
            <a:r>
              <a:rPr lang="en-US" sz="4000" b="1" dirty="0">
                <a:solidFill>
                  <a:srgbClr val="36373F"/>
                </a:solidFill>
                <a:latin typeface="Myriad Pro" panose="020B0503030403020204" pitchFamily="34" charset="0"/>
              </a:rPr>
              <a:t>FOR </a:t>
            </a:r>
            <a:r>
              <a:rPr lang="en-US" sz="4000" b="1" dirty="0">
                <a:solidFill>
                  <a:srgbClr val="003C9F"/>
                </a:solidFill>
                <a:latin typeface="Myriad Pro" panose="020B0503030403020204" pitchFamily="34" charset="0"/>
              </a:rPr>
              <a:t>BETTER HEALTH</a:t>
            </a:r>
          </a:p>
        </p:txBody>
      </p:sp>
      <p:pic>
        <p:nvPicPr>
          <p:cNvPr id="14" name="Picture 2" descr="Environmental Public Health Tracking">
            <a:extLst>
              <a:ext uri="{FF2B5EF4-FFF2-40B4-BE49-F238E27FC236}">
                <a16:creationId xmlns:a16="http://schemas.microsoft.com/office/drawing/2014/main" id="{CDA6E6A5-C902-4B28-99F5-36A66E5FA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5" b="4839"/>
          <a:stretch/>
        </p:blipFill>
        <p:spPr bwMode="auto">
          <a:xfrm>
            <a:off x="708856" y="622276"/>
            <a:ext cx="2225869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DC's Environmental Public Health Tracking Network logo ">
            <a:extLst>
              <a:ext uri="{FF2B5EF4-FFF2-40B4-BE49-F238E27FC236}">
                <a16:creationId xmlns:a16="http://schemas.microsoft.com/office/drawing/2014/main" id="{32411901-D186-4C24-9A35-7119DF124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62"/>
          <a:stretch/>
        </p:blipFill>
        <p:spPr bwMode="auto">
          <a:xfrm>
            <a:off x="101638" y="603120"/>
            <a:ext cx="841663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c 20" descr="Medical with solid fill">
            <a:extLst>
              <a:ext uri="{FF2B5EF4-FFF2-40B4-BE49-F238E27FC236}">
                <a16:creationId xmlns:a16="http://schemas.microsoft.com/office/drawing/2014/main" id="{16609ACF-8A3A-4BEB-B580-6E66CF97B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7875" y="2411688"/>
            <a:ext cx="1277630" cy="1277630"/>
          </a:xfrm>
          <a:prstGeom prst="rect">
            <a:avLst/>
          </a:prstGeom>
        </p:spPr>
      </p:pic>
      <p:pic>
        <p:nvPicPr>
          <p:cNvPr id="23" name="Graphic 22" descr="Checkbox Checked with solid fill">
            <a:extLst>
              <a:ext uri="{FF2B5EF4-FFF2-40B4-BE49-F238E27FC236}">
                <a16:creationId xmlns:a16="http://schemas.microsoft.com/office/drawing/2014/main" id="{142A3467-FC47-4B98-BA7D-ADCD74A26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37459" y="2411688"/>
            <a:ext cx="1277630" cy="1277630"/>
          </a:xfrm>
          <a:prstGeom prst="rect">
            <a:avLst/>
          </a:prstGeom>
        </p:spPr>
      </p:pic>
      <p:pic>
        <p:nvPicPr>
          <p:cNvPr id="25" name="Graphic 24" descr="Users with solid fill">
            <a:extLst>
              <a:ext uri="{FF2B5EF4-FFF2-40B4-BE49-F238E27FC236}">
                <a16:creationId xmlns:a16="http://schemas.microsoft.com/office/drawing/2014/main" id="{74814A0C-134F-4D8B-BC6E-9A75E55699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7043" y="2411688"/>
            <a:ext cx="1277630" cy="1277630"/>
          </a:xfrm>
          <a:prstGeom prst="rect">
            <a:avLst/>
          </a:prstGeom>
        </p:spPr>
      </p:pic>
      <p:sp>
        <p:nvSpPr>
          <p:cNvPr id="26" name="Arrow: Right 25" descr="Arrow">
            <a:extLst>
              <a:ext uri="{FF2B5EF4-FFF2-40B4-BE49-F238E27FC236}">
                <a16:creationId xmlns:a16="http://schemas.microsoft.com/office/drawing/2014/main" id="{DA2D00B4-B600-43BC-B353-70391C498814}"/>
              </a:ext>
            </a:extLst>
          </p:cNvPr>
          <p:cNvSpPr/>
          <p:nvPr/>
        </p:nvSpPr>
        <p:spPr>
          <a:xfrm>
            <a:off x="2684672" y="2846107"/>
            <a:ext cx="1407043" cy="408791"/>
          </a:xfrm>
          <a:prstGeom prst="rightArrow">
            <a:avLst/>
          </a:prstGeom>
          <a:solidFill>
            <a:srgbClr val="FFCD35"/>
          </a:solidFill>
          <a:ln>
            <a:solidFill>
              <a:srgbClr val="FFC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27" name="Arrow: Right 26" descr="Arrow">
            <a:extLst>
              <a:ext uri="{FF2B5EF4-FFF2-40B4-BE49-F238E27FC236}">
                <a16:creationId xmlns:a16="http://schemas.microsoft.com/office/drawing/2014/main" id="{DE8F7BBE-A78E-4906-B439-BE519ECD9574}"/>
              </a:ext>
            </a:extLst>
          </p:cNvPr>
          <p:cNvSpPr/>
          <p:nvPr/>
        </p:nvSpPr>
        <p:spPr>
          <a:xfrm>
            <a:off x="5069380" y="2846107"/>
            <a:ext cx="1398495" cy="408791"/>
          </a:xfrm>
          <a:prstGeom prst="rightArrow">
            <a:avLst/>
          </a:prstGeom>
          <a:solidFill>
            <a:srgbClr val="FFCD35"/>
          </a:solidFill>
          <a:ln>
            <a:solidFill>
              <a:srgbClr val="FFC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3236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 descr="U.S. map showing geographic coverage of the National Environmental Health Tracking Program including 26 recipient sites and 48 fellowship locations. ">
            <a:extLst>
              <a:ext uri="{FF2B5EF4-FFF2-40B4-BE49-F238E27FC236}">
                <a16:creationId xmlns:a16="http://schemas.microsoft.com/office/drawing/2014/main" id="{A922C774-35E3-4FB6-953B-5D5986DCF19F}"/>
              </a:ext>
            </a:extLst>
          </p:cNvPr>
          <p:cNvGrpSpPr/>
          <p:nvPr/>
        </p:nvGrpSpPr>
        <p:grpSpPr>
          <a:xfrm>
            <a:off x="3597213" y="824030"/>
            <a:ext cx="5089586" cy="4152301"/>
            <a:chOff x="3497756" y="537734"/>
            <a:chExt cx="5318441" cy="43390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DD2279-4E76-4EED-9C39-1E732B4B1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54" t="26668" r="23774" b="10454"/>
            <a:stretch/>
          </p:blipFill>
          <p:spPr>
            <a:xfrm>
              <a:off x="3497756" y="665901"/>
              <a:ext cx="5318441" cy="42108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5A7A24-CDF0-47DB-B5D6-66A409C2BD18}"/>
                </a:ext>
              </a:extLst>
            </p:cNvPr>
            <p:cNvSpPr/>
            <p:nvPr/>
          </p:nvSpPr>
          <p:spPr>
            <a:xfrm>
              <a:off x="4243421" y="537734"/>
              <a:ext cx="3735238" cy="2213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19329E-79F3-40B2-98AF-850E0AC2A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1144" y="177053"/>
            <a:ext cx="4781725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36373F"/>
                </a:solidFill>
                <a:latin typeface="Myriad Pro" panose="020B0503030403020204" pitchFamily="34" charset="0"/>
              </a:rPr>
              <a:t>National Environmental Public Health Tracking Program</a:t>
            </a: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646BB8B0-E6AC-4F14-88A4-6E666AAC6744}"/>
              </a:ext>
            </a:extLst>
          </p:cNvPr>
          <p:cNvSpPr/>
          <p:nvPr/>
        </p:nvSpPr>
        <p:spPr>
          <a:xfrm>
            <a:off x="457201" y="3521198"/>
            <a:ext cx="2428080" cy="1326972"/>
          </a:xfrm>
          <a:prstGeom prst="roundRect">
            <a:avLst/>
          </a:prstGeom>
          <a:solidFill>
            <a:srgbClr val="1C4397"/>
          </a:solidFill>
          <a:ln>
            <a:solidFill>
              <a:srgbClr val="5AB24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Vital </a:t>
            </a:r>
          </a:p>
          <a:p>
            <a:pPr algn="ctr">
              <a:lnSpc>
                <a:spcPts val="2400"/>
              </a:lnSpc>
            </a:pPr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Partnerships</a:t>
            </a:r>
          </a:p>
          <a:p>
            <a:pPr algn="ctr"/>
            <a:r>
              <a:rPr lang="en-US" sz="1100" dirty="0">
                <a:solidFill>
                  <a:schemeClr val="bg2"/>
                </a:solidFill>
                <a:latin typeface="Myriad Pro" panose="020B0503030403020204" pitchFamily="34" charset="0"/>
              </a:rPr>
              <a:t>With CDC Programs, Other Federal Agencies, National Organizations</a:t>
            </a:r>
          </a:p>
        </p:txBody>
      </p:sp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6C2BF8D8-AE4A-4978-973E-2FB6B350C772}"/>
              </a:ext>
            </a:extLst>
          </p:cNvPr>
          <p:cNvSpPr/>
          <p:nvPr/>
        </p:nvSpPr>
        <p:spPr>
          <a:xfrm>
            <a:off x="457201" y="537734"/>
            <a:ext cx="2428080" cy="1157124"/>
          </a:xfrm>
          <a:prstGeom prst="roundRect">
            <a:avLst/>
          </a:prstGeom>
          <a:solidFill>
            <a:srgbClr val="1C4397"/>
          </a:solidFill>
          <a:ln>
            <a:solidFill>
              <a:srgbClr val="73A8C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26</a:t>
            </a:r>
            <a:endParaRPr lang="en-US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  <a:p>
            <a:pPr algn="ctr"/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Funding Recipients</a:t>
            </a:r>
          </a:p>
          <a:p>
            <a:pPr algn="ctr"/>
            <a:r>
              <a:rPr lang="en-US" sz="1100" dirty="0">
                <a:solidFill>
                  <a:schemeClr val="bg2"/>
                </a:solidFill>
                <a:latin typeface="Myriad Pro" panose="020B0503030403020204" pitchFamily="34" charset="0"/>
              </a:rPr>
              <a:t>25 states / 1 city</a:t>
            </a:r>
          </a:p>
        </p:txBody>
      </p:sp>
      <p:sp>
        <p:nvSpPr>
          <p:cNvPr id="5" name="Rounded Rectangle 61">
            <a:extLst>
              <a:ext uri="{FF2B5EF4-FFF2-40B4-BE49-F238E27FC236}">
                <a16:creationId xmlns:a16="http://schemas.microsoft.com/office/drawing/2014/main" id="{88913B8B-0B86-4EA0-89F1-879C5C27C722}"/>
              </a:ext>
            </a:extLst>
          </p:cNvPr>
          <p:cNvSpPr/>
          <p:nvPr/>
        </p:nvSpPr>
        <p:spPr>
          <a:xfrm>
            <a:off x="457201" y="1936135"/>
            <a:ext cx="2428080" cy="1326972"/>
          </a:xfrm>
          <a:prstGeom prst="roundRect">
            <a:avLst/>
          </a:prstGeom>
          <a:solidFill>
            <a:srgbClr val="1C4397"/>
          </a:solidFill>
          <a:ln>
            <a:solidFill>
              <a:srgbClr val="E8A82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48</a:t>
            </a:r>
          </a:p>
          <a:p>
            <a:pPr algn="ctr"/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CDC-ASTHO Fellowships</a:t>
            </a:r>
          </a:p>
          <a:p>
            <a:pPr algn="ctr"/>
            <a:r>
              <a:rPr lang="en-US" sz="1100" dirty="0">
                <a:solidFill>
                  <a:schemeClr val="bg2"/>
                </a:solidFill>
                <a:latin typeface="Myriad Pro" panose="020B0503030403020204" pitchFamily="34" charset="0"/>
              </a:rPr>
              <a:t>Since 2009</a:t>
            </a:r>
          </a:p>
        </p:txBody>
      </p:sp>
      <p:pic>
        <p:nvPicPr>
          <p:cNvPr id="8" name="Picture 2" descr="CDC's Environmental Public Health Tracking Network logo ">
            <a:extLst>
              <a:ext uri="{FF2B5EF4-FFF2-40B4-BE49-F238E27FC236}">
                <a16:creationId xmlns:a16="http://schemas.microsoft.com/office/drawing/2014/main" id="{0C8C399D-B252-4C99-B899-6D5E34DCF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1635" y="4454295"/>
            <a:ext cx="1032365" cy="5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217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8896DF-73D3-4F9F-A596-F6F4C1173003}"/>
              </a:ext>
            </a:extLst>
          </p:cNvPr>
          <p:cNvGrpSpPr/>
          <p:nvPr/>
        </p:nvGrpSpPr>
        <p:grpSpPr>
          <a:xfrm>
            <a:off x="0" y="190831"/>
            <a:ext cx="9144000" cy="4866199"/>
            <a:chOff x="0" y="190831"/>
            <a:chExt cx="9144000" cy="4866199"/>
          </a:xfrm>
        </p:grpSpPr>
        <p:pic>
          <p:nvPicPr>
            <p:cNvPr id="7" name="Picture 6" descr="CDC's Environmental Public Health Tracking Program connects environment and health information. Types of data include environmental, exposures, health effects, and population characteristics.">
              <a:extLst>
                <a:ext uri="{FF2B5EF4-FFF2-40B4-BE49-F238E27FC236}">
                  <a16:creationId xmlns:a16="http://schemas.microsoft.com/office/drawing/2014/main" id="{74BD5AB1-6B0B-4E00-AB52-4F6C3A084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831"/>
              <a:ext cx="9144000" cy="486619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263EB6-661D-48FA-A11F-D1ED14D4D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81389" y="1545265"/>
              <a:ext cx="4227578" cy="474921"/>
            </a:xfrm>
            <a:prstGeom prst="rect">
              <a:avLst/>
            </a:prstGeom>
            <a:solidFill>
              <a:srgbClr val="EEF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CEFDE62-DC92-40EC-987B-388142F3E2A1}"/>
              </a:ext>
            </a:extLst>
          </p:cNvPr>
          <p:cNvSpPr txBox="1">
            <a:spLocks/>
          </p:cNvSpPr>
          <p:nvPr/>
        </p:nvSpPr>
        <p:spPr>
          <a:xfrm>
            <a:off x="181389" y="797806"/>
            <a:ext cx="5177421" cy="747459"/>
          </a:xfrm>
          <a:prstGeom prst="rect">
            <a:avLst/>
          </a:prstGeom>
          <a:solidFill>
            <a:srgbClr val="EEF5FF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36373F"/>
                </a:solidFill>
                <a:latin typeface="Myriad Pro" panose="020B0503030403020204" pitchFamily="34" charset="0"/>
              </a:rPr>
              <a:t>CONNECTS </a:t>
            </a:r>
            <a:r>
              <a:rPr lang="en-US" b="1" dirty="0">
                <a:solidFill>
                  <a:srgbClr val="003C9F"/>
                </a:solidFill>
                <a:latin typeface="Myriad Pro" panose="020B0503030403020204" pitchFamily="34" charset="0"/>
              </a:rPr>
              <a:t>ENVIRONMENT &amp; HEALTH </a:t>
            </a:r>
            <a:r>
              <a:rPr lang="en-US" b="1" dirty="0">
                <a:solidFill>
                  <a:srgbClr val="36373F"/>
                </a:solidFill>
                <a:latin typeface="Myriad Pro" panose="020B0503030403020204" pitchFamily="34" charset="0"/>
              </a:rPr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96883209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536BE1E-1C91-439D-96DE-3BA87E838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98407" y="168917"/>
            <a:ext cx="2248904" cy="2052799"/>
            <a:chOff x="2814309" y="168917"/>
            <a:chExt cx="2248904" cy="2052799"/>
          </a:xfrm>
        </p:grpSpPr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7822437D-89C0-448B-B494-A3032FA99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2814309" y="178442"/>
              <a:ext cx="2248904" cy="2043274"/>
            </a:xfrm>
            <a:prstGeom prst="triangle">
              <a:avLst>
                <a:gd name="adj" fmla="val 50858"/>
              </a:avLst>
            </a:prstGeom>
            <a:solidFill>
              <a:srgbClr val="5AB1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  <p:sp>
          <p:nvSpPr>
            <p:cNvPr id="46" name="Isosceles Triangle 45" descr="triangle solid fill">
              <a:extLst>
                <a:ext uri="{FF2B5EF4-FFF2-40B4-BE49-F238E27FC236}">
                  <a16:creationId xmlns:a16="http://schemas.microsoft.com/office/drawing/2014/main" id="{CB367E86-20C0-4E88-A974-B98B282D2000}"/>
                </a:ext>
              </a:extLst>
            </p:cNvPr>
            <p:cNvSpPr/>
            <p:nvPr/>
          </p:nvSpPr>
          <p:spPr>
            <a:xfrm rot="10800000">
              <a:off x="3338842" y="168917"/>
              <a:ext cx="1616572" cy="1468760"/>
            </a:xfrm>
            <a:prstGeom prst="triangle">
              <a:avLst>
                <a:gd name="adj" fmla="val 50858"/>
              </a:avLst>
            </a:prstGeom>
            <a:solidFill>
              <a:srgbClr val="000E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88FE310-E26F-47BF-A471-036CD1757108}"/>
              </a:ext>
            </a:extLst>
          </p:cNvPr>
          <p:cNvGrpSpPr/>
          <p:nvPr/>
        </p:nvGrpSpPr>
        <p:grpSpPr>
          <a:xfrm>
            <a:off x="1" y="168917"/>
            <a:ext cx="5907515" cy="4879333"/>
            <a:chOff x="1" y="168917"/>
            <a:chExt cx="5907515" cy="48793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6E1A697-6AB9-43F2-9F3B-A45996242029}"/>
                </a:ext>
              </a:extLst>
            </p:cNvPr>
            <p:cNvGrpSpPr/>
            <p:nvPr/>
          </p:nvGrpSpPr>
          <p:grpSpPr>
            <a:xfrm>
              <a:off x="1" y="168917"/>
              <a:ext cx="5907515" cy="4879333"/>
              <a:chOff x="1" y="168917"/>
              <a:chExt cx="5907515" cy="4879333"/>
            </a:xfrm>
            <a:solidFill>
              <a:srgbClr val="FFECAF"/>
            </a:solidFill>
          </p:grpSpPr>
          <p:sp>
            <p:nvSpPr>
              <p:cNvPr id="2" name="Isosceles Triangle 1">
                <a:extLst>
                  <a:ext uri="{FF2B5EF4-FFF2-40B4-BE49-F238E27FC236}">
                    <a16:creationId xmlns:a16="http://schemas.microsoft.com/office/drawing/2014/main" id="{C97362BE-A501-4307-B4CF-3B9CED561B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859265" y="174966"/>
                <a:ext cx="5048251" cy="4873284"/>
              </a:xfrm>
              <a:prstGeom prst="triangle">
                <a:avLst>
                  <a:gd name="adj" fmla="val 48897"/>
                </a:avLst>
              </a:prstGeom>
              <a:grp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E20DC70-8F3E-499C-AF05-1212ECC338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" y="168917"/>
                <a:ext cx="3323486" cy="48793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yriad Pro" panose="020B0503030403020204" pitchFamily="34" charset="0"/>
                </a:endParaRPr>
              </a:p>
            </p:txBody>
          </p:sp>
        </p:grpSp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9A2853C7-222C-4B25-9FFA-EFEE76135C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3156668" y="178442"/>
              <a:ext cx="2668846" cy="4869808"/>
            </a:xfrm>
            <a:prstGeom prst="parallelogram">
              <a:avLst>
                <a:gd name="adj" fmla="val 97526"/>
              </a:avLst>
            </a:prstGeom>
            <a:solidFill>
              <a:srgbClr val="FF8502"/>
            </a:solidFill>
            <a:ln>
              <a:solidFill>
                <a:srgbClr val="FF85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</p:grpSp>
      <p:pic>
        <p:nvPicPr>
          <p:cNvPr id="5" name="Picture 2" descr="Environmental Public Health Tracking">
            <a:extLst>
              <a:ext uri="{FF2B5EF4-FFF2-40B4-BE49-F238E27FC236}">
                <a16:creationId xmlns:a16="http://schemas.microsoft.com/office/drawing/2014/main" id="{FD1A8ECD-394A-45B6-8DB0-605C56E982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5" b="4839"/>
          <a:stretch/>
        </p:blipFill>
        <p:spPr bwMode="auto">
          <a:xfrm>
            <a:off x="6918131" y="298426"/>
            <a:ext cx="2225869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DC's Environmental Public Health Tracking Network logo ">
            <a:extLst>
              <a:ext uri="{FF2B5EF4-FFF2-40B4-BE49-F238E27FC236}">
                <a16:creationId xmlns:a16="http://schemas.microsoft.com/office/drawing/2014/main" id="{6DD56D21-5385-48A5-9347-F71C8F3CA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62"/>
          <a:stretch/>
        </p:blipFill>
        <p:spPr bwMode="auto">
          <a:xfrm>
            <a:off x="6310913" y="279270"/>
            <a:ext cx="841663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F5F27EC-3009-4E7F-A7CD-7244C1B1D4B9}"/>
              </a:ext>
            </a:extLst>
          </p:cNvPr>
          <p:cNvSpPr txBox="1">
            <a:spLocks/>
          </p:cNvSpPr>
          <p:nvPr/>
        </p:nvSpPr>
        <p:spPr>
          <a:xfrm>
            <a:off x="6200774" y="753131"/>
            <a:ext cx="2806655" cy="2053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8502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7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36373F"/>
                </a:solidFill>
                <a:latin typeface="Myriad Pro" panose="020B0503030403020204" pitchFamily="34" charset="0"/>
              </a:rPr>
              <a:t>DELIVERS DATA </a:t>
            </a:r>
            <a:r>
              <a:rPr lang="en-US" sz="2800" b="1" dirty="0">
                <a:solidFill>
                  <a:srgbClr val="003C9F"/>
                </a:solidFill>
                <a:latin typeface="Myriad Pro" panose="020B0503030403020204" pitchFamily="34" charset="0"/>
              </a:rPr>
              <a:t> RELEVANT </a:t>
            </a:r>
            <a:r>
              <a:rPr lang="en-US" sz="2800" b="1" dirty="0">
                <a:solidFill>
                  <a:srgbClr val="36373F"/>
                </a:solidFill>
                <a:latin typeface="Myriad Pro" panose="020B0503030403020204" pitchFamily="34" charset="0"/>
              </a:rPr>
              <a:t>TO YOUR NEEDS</a:t>
            </a:r>
            <a:endParaRPr lang="en-US" sz="2800" b="1" dirty="0">
              <a:solidFill>
                <a:srgbClr val="003C9F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B1ECE-92E1-46BB-B178-CCF8207900A6}"/>
              </a:ext>
            </a:extLst>
          </p:cNvPr>
          <p:cNvSpPr txBox="1"/>
          <p:nvPr/>
        </p:nvSpPr>
        <p:spPr>
          <a:xfrm>
            <a:off x="6566653" y="1808713"/>
            <a:ext cx="244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>
                <a:solidFill>
                  <a:srgbClr val="003C9F"/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Tracking makes standardized data easier to use.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DC068-A60D-4999-A337-FEEBDB5F2554}"/>
              </a:ext>
            </a:extLst>
          </p:cNvPr>
          <p:cNvSpPr txBox="1"/>
          <p:nvPr/>
        </p:nvSpPr>
        <p:spPr>
          <a:xfrm>
            <a:off x="188931" y="2404324"/>
            <a:ext cx="374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27F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63"/>
                </a:solidFill>
                <a:latin typeface="Myriad Pro" panose="020B0503030403020204" pitchFamily="34" charset="0"/>
              </a:rPr>
              <a:t>Contextual Information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2E35AB-DD78-4E21-8D08-5107689C3893}"/>
              </a:ext>
            </a:extLst>
          </p:cNvPr>
          <p:cNvSpPr txBox="1"/>
          <p:nvPr/>
        </p:nvSpPr>
        <p:spPr>
          <a:xfrm>
            <a:off x="200128" y="3444610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27F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63"/>
                </a:solidFill>
                <a:latin typeface="Myriad Pro" panose="020B0503030403020204" pitchFamily="34" charset="0"/>
              </a:rPr>
              <a:t>State &amp; Local Resources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678EB-B81D-4F41-A7E2-A0ED1ECDFEF2}"/>
              </a:ext>
            </a:extLst>
          </p:cNvPr>
          <p:cNvSpPr txBox="1"/>
          <p:nvPr/>
        </p:nvSpPr>
        <p:spPr>
          <a:xfrm>
            <a:off x="196763" y="1873156"/>
            <a:ext cx="371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27F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63"/>
                </a:solidFill>
                <a:latin typeface="Myriad Pro" panose="020B0503030403020204" pitchFamily="34" charset="0"/>
              </a:rPr>
              <a:t>Interactive Tools      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EF1B97-B5F3-451B-BD9F-850E7B87BA9C}"/>
              </a:ext>
            </a:extLst>
          </p:cNvPr>
          <p:cNvSpPr txBox="1"/>
          <p:nvPr/>
        </p:nvSpPr>
        <p:spPr>
          <a:xfrm>
            <a:off x="182178" y="2921784"/>
            <a:ext cx="4037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27F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63"/>
                </a:solidFill>
                <a:latin typeface="Myriad Pro" panose="020B0503030403020204" pitchFamily="34" charset="0"/>
              </a:rPr>
              <a:t>Downloadable Datasets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9FE785-E198-48EA-9DC9-3E9C4BF601FE}"/>
              </a:ext>
            </a:extLst>
          </p:cNvPr>
          <p:cNvSpPr txBox="1"/>
          <p:nvPr/>
        </p:nvSpPr>
        <p:spPr>
          <a:xfrm>
            <a:off x="178875" y="1348139"/>
            <a:ext cx="3327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27F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E63"/>
                </a:solidFill>
                <a:latin typeface="Myriad Pro" panose="020B0503030403020204" pitchFamily="34" charset="0"/>
              </a:rPr>
              <a:t>Data Visualizations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BD295B-95A8-4639-871C-B35EEC77CCFB}"/>
              </a:ext>
            </a:extLst>
          </p:cNvPr>
          <p:cNvSpPr txBox="1"/>
          <p:nvPr/>
        </p:nvSpPr>
        <p:spPr>
          <a:xfrm>
            <a:off x="4714285" y="1881984"/>
            <a:ext cx="1533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Dashboards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FFE35A-3794-4119-8A8B-A782204C223E}"/>
              </a:ext>
            </a:extLst>
          </p:cNvPr>
          <p:cNvSpPr txBox="1"/>
          <p:nvPr/>
        </p:nvSpPr>
        <p:spPr>
          <a:xfrm>
            <a:off x="5019220" y="2424237"/>
            <a:ext cx="3005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Interactive Data Explorer </a:t>
            </a:r>
            <a:br>
              <a:rPr lang="en-US" sz="21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</a:br>
            <a:r>
              <a:rPr lang="en-US" sz="16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(maps, charts, and tables)</a:t>
            </a:r>
            <a:endParaRPr lang="en-US" sz="2100" b="1" i="1" dirty="0">
              <a:solidFill>
                <a:schemeClr val="accent4">
                  <a:lumMod val="50000"/>
                </a:schemeClr>
              </a:solidFill>
              <a:latin typeface="Myriad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1FC537-469B-4510-B46A-3EC8B0C53459}"/>
              </a:ext>
            </a:extLst>
          </p:cNvPr>
          <p:cNvSpPr txBox="1"/>
          <p:nvPr/>
        </p:nvSpPr>
        <p:spPr>
          <a:xfrm>
            <a:off x="5362637" y="3202474"/>
            <a:ext cx="3381375" cy="61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Application Program Interface </a:t>
            </a:r>
            <a:r>
              <a:rPr lang="en-US" sz="16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(API)</a:t>
            </a:r>
            <a:endParaRPr lang="en-US" sz="2100" b="1" i="1" dirty="0">
              <a:solidFill>
                <a:schemeClr val="accent4">
                  <a:lumMod val="50000"/>
                </a:schemeClr>
              </a:solidFill>
              <a:latin typeface="Myriad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5B625-7D36-4044-984E-81A0BCE7E74C}"/>
              </a:ext>
            </a:extLst>
          </p:cNvPr>
          <p:cNvSpPr txBox="1"/>
          <p:nvPr/>
        </p:nvSpPr>
        <p:spPr>
          <a:xfrm>
            <a:off x="5675399" y="3970639"/>
            <a:ext cx="3487943" cy="613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Location-specific Information </a:t>
            </a:r>
            <a:br>
              <a:rPr lang="en-US" sz="21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</a:br>
            <a:r>
              <a:rPr lang="en-US" sz="1600" b="1" i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  <a:cs typeface="Calibri" panose="020F0502020204030204" pitchFamily="34" charset="0"/>
              </a:rPr>
              <a:t>(census tract, county, state, national)</a:t>
            </a:r>
            <a:endParaRPr lang="en-US" sz="2100" b="1" i="1" dirty="0">
              <a:solidFill>
                <a:schemeClr val="accent4">
                  <a:lumMod val="50000"/>
                </a:schemeClr>
              </a:solidFill>
              <a:latin typeface="Myriad Pro" panose="020B0503030403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9AB726-C020-4560-B374-5508BF498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01689" y="1882711"/>
            <a:ext cx="466577" cy="466682"/>
            <a:chOff x="4244714" y="1940685"/>
            <a:chExt cx="466577" cy="46668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063759-DEE0-43B4-BA79-9C3D85E9BAD6}"/>
                </a:ext>
              </a:extLst>
            </p:cNvPr>
            <p:cNvSpPr/>
            <p:nvPr/>
          </p:nvSpPr>
          <p:spPr>
            <a:xfrm>
              <a:off x="4244714" y="1940685"/>
              <a:ext cx="466577" cy="466682"/>
            </a:xfrm>
            <a:prstGeom prst="ellipse">
              <a:avLst/>
            </a:prstGeom>
            <a:solidFill>
              <a:srgbClr val="FFFEFF"/>
            </a:solidFill>
            <a:ln w="79375">
              <a:solidFill>
                <a:srgbClr val="59B0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  <p:pic>
          <p:nvPicPr>
            <p:cNvPr id="29" name="Graphic 28" descr="Ui Ux with solid fill">
              <a:extLst>
                <a:ext uri="{FF2B5EF4-FFF2-40B4-BE49-F238E27FC236}">
                  <a16:creationId xmlns:a16="http://schemas.microsoft.com/office/drawing/2014/main" id="{BCE88484-BDD1-450B-AC5D-13F5ECAD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45765" y="2052228"/>
              <a:ext cx="255676" cy="259135"/>
            </a:xfrm>
            <a:prstGeom prst="rect">
              <a:avLst/>
            </a:prstGeom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16F5330A-2471-43C0-8B2A-AA41C6C95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0552" y="2537324"/>
            <a:ext cx="466577" cy="466682"/>
          </a:xfrm>
          <a:prstGeom prst="ellipse">
            <a:avLst/>
          </a:prstGeom>
          <a:solidFill>
            <a:srgbClr val="FFFEFF"/>
          </a:solidFill>
          <a:ln w="79375">
            <a:solidFill>
              <a:srgbClr val="59B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BE755E8-3FB9-407A-B167-F7DC161C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5737" y="3297461"/>
            <a:ext cx="466577" cy="466682"/>
          </a:xfrm>
          <a:prstGeom prst="ellipse">
            <a:avLst/>
          </a:prstGeom>
          <a:solidFill>
            <a:srgbClr val="FFFEFF"/>
          </a:solidFill>
          <a:ln w="79375">
            <a:solidFill>
              <a:srgbClr val="59B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9F14EA2-B1EA-43AA-9AFB-D9B1452D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43396" y="4042261"/>
            <a:ext cx="466577" cy="466682"/>
          </a:xfrm>
          <a:prstGeom prst="ellipse">
            <a:avLst/>
          </a:prstGeom>
          <a:solidFill>
            <a:srgbClr val="FFFEFF"/>
          </a:solidFill>
          <a:ln w="79375">
            <a:solidFill>
              <a:srgbClr val="59B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BB021624-C563-49AF-8850-726A37ADE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16093" y="2609978"/>
            <a:ext cx="351547" cy="35154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5B01B17-8B4E-4DEB-A50C-20A236F25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82746" y="4067245"/>
            <a:ext cx="378613" cy="37861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F5C88E6-B62A-4475-B04C-A3FD035F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4916936" y="3348943"/>
            <a:ext cx="363718" cy="3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832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5606166-0C8B-4FD9-A5AF-DBA33D5AB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25918" y="2825802"/>
            <a:ext cx="2067899" cy="0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50C26E3-14F0-4025-924D-4C2BE9BE8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10976" y="2712803"/>
            <a:ext cx="898740" cy="0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E8904C4-CEC6-4908-A15A-C7CD01A4A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148376" y="3354614"/>
            <a:ext cx="1359043" cy="0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CDA4CEC-49F8-45D4-8BD0-A0253F2EC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35360" y="1994516"/>
            <a:ext cx="1359043" cy="0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F709529-28A4-4B19-AD01-6EBCA480D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25924" y="2843312"/>
            <a:ext cx="0" cy="1520602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42B86652-8C53-40AD-9E21-40A1FF2C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51172" y="1629302"/>
            <a:ext cx="2127795" cy="2109924"/>
          </a:xfrm>
          <a:prstGeom prst="flowChartAlternateProcess">
            <a:avLst/>
          </a:prstGeom>
          <a:solidFill>
            <a:srgbClr val="CEEAC8"/>
          </a:solidFill>
          <a:ln w="12700">
            <a:solidFill>
              <a:srgbClr val="5AB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36C37480-1C50-4831-83BC-5E2C93D6B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1019" y="1629302"/>
            <a:ext cx="2127795" cy="2109924"/>
          </a:xfrm>
          <a:prstGeom prst="flowChartAlternateProcess">
            <a:avLst/>
          </a:prstGeom>
          <a:solidFill>
            <a:schemeClr val="bg2"/>
          </a:solidFill>
          <a:ln w="12700">
            <a:solidFill>
              <a:srgbClr val="5AB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32B0555-F14B-4967-BB8F-B6125EB50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75260" y="1629302"/>
            <a:ext cx="2018676" cy="2231223"/>
          </a:xfrm>
          <a:prstGeom prst="downArrow">
            <a:avLst/>
          </a:prstGeom>
          <a:solidFill>
            <a:srgbClr val="5AB246"/>
          </a:solidFill>
          <a:ln w="12700">
            <a:solidFill>
              <a:srgbClr val="3637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BF463-CFAA-4A70-8E15-EE086053F140}"/>
              </a:ext>
            </a:extLst>
          </p:cNvPr>
          <p:cNvSpPr txBox="1"/>
          <p:nvPr/>
        </p:nvSpPr>
        <p:spPr>
          <a:xfrm>
            <a:off x="1324567" y="3916464"/>
            <a:ext cx="1380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6373F"/>
                </a:solidFill>
                <a:latin typeface="Myriad Pro" panose="020B0503030403020204" pitchFamily="34" charset="0"/>
              </a:rPr>
              <a:t>Share links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93D499-4274-4325-B85D-E500C3A32B7A}"/>
              </a:ext>
            </a:extLst>
          </p:cNvPr>
          <p:cNvSpPr txBox="1"/>
          <p:nvPr/>
        </p:nvSpPr>
        <p:spPr>
          <a:xfrm>
            <a:off x="3445279" y="3928814"/>
            <a:ext cx="22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6373F"/>
                </a:solidFill>
                <a:latin typeface="Myriad Pro" panose="020B0503030403020204" pitchFamily="34" charset="0"/>
              </a:rPr>
              <a:t>Download data files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31770D-E117-4A5E-8F1D-68FB90282CFE}"/>
              </a:ext>
            </a:extLst>
          </p:cNvPr>
          <p:cNvSpPr txBox="1"/>
          <p:nvPr/>
        </p:nvSpPr>
        <p:spPr>
          <a:xfrm>
            <a:off x="5819470" y="3777965"/>
            <a:ext cx="279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6373F"/>
                </a:solidFill>
                <a:latin typeface="Myriad Pro" panose="020B0503030403020204" pitchFamily="34" charset="0"/>
              </a:rPr>
              <a:t>Create image files &amp;</a:t>
            </a:r>
          </a:p>
          <a:p>
            <a:pPr algn="ctr"/>
            <a:r>
              <a:rPr lang="en-US" b="1" dirty="0">
                <a:solidFill>
                  <a:srgbClr val="36373F"/>
                </a:solidFill>
                <a:latin typeface="Myriad Pro" panose="020B0503030403020204" pitchFamily="34" charset="0"/>
              </a:rPr>
              <a:t>embeddable code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5B4C32-8618-48B6-AF9F-28189AF4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2870" y="423502"/>
            <a:ext cx="6289492" cy="1078683"/>
          </a:xfrm>
        </p:spPr>
        <p:txBody>
          <a:bodyPr/>
          <a:lstStyle/>
          <a:p>
            <a:pPr>
              <a:lnSpc>
                <a:spcPts val="2300"/>
              </a:lnSpc>
            </a:pPr>
            <a:r>
              <a:rPr lang="en-US" sz="3600" dirty="0">
                <a:solidFill>
                  <a:srgbClr val="36373F"/>
                </a:solidFill>
                <a:latin typeface="Myriad Pro" panose="020B0503030403020204" pitchFamily="34" charset="0"/>
              </a:rPr>
              <a:t>MAKES DATA </a:t>
            </a:r>
            <a:r>
              <a:rPr lang="en-US" sz="3600" dirty="0">
                <a:latin typeface="Myriad Pro" panose="020B0503030403020204" pitchFamily="34" charset="0"/>
              </a:rPr>
              <a:t>EASY TO SHARE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5002A56-66F7-4F40-ABE1-05FF491027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5" b="4839"/>
          <a:stretch/>
        </p:blipFill>
        <p:spPr bwMode="auto">
          <a:xfrm>
            <a:off x="708856" y="622276"/>
            <a:ext cx="2225869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D74644F-6108-4926-8011-4FB067683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62"/>
          <a:stretch/>
        </p:blipFill>
        <p:spPr bwMode="auto">
          <a:xfrm>
            <a:off x="101638" y="603120"/>
            <a:ext cx="841663" cy="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53FA20B-B46E-498B-8FD6-A0E9B3811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80779" y="2065389"/>
            <a:ext cx="1068581" cy="1084389"/>
            <a:chOff x="6685126" y="1650938"/>
            <a:chExt cx="914400" cy="927927"/>
          </a:xfrm>
        </p:grpSpPr>
        <p:pic>
          <p:nvPicPr>
            <p:cNvPr id="15" name="Graphic 14" descr="Image with solid fill">
              <a:extLst>
                <a:ext uri="{FF2B5EF4-FFF2-40B4-BE49-F238E27FC236}">
                  <a16:creationId xmlns:a16="http://schemas.microsoft.com/office/drawing/2014/main" id="{46C8E155-6A37-4340-9F24-DFB184255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85126" y="1650938"/>
              <a:ext cx="914400" cy="914400"/>
            </a:xfrm>
            <a:prstGeom prst="rect">
              <a:avLst/>
            </a:prstGeom>
          </p:spPr>
        </p:pic>
        <p:sp>
          <p:nvSpPr>
            <p:cNvPr id="16" name="Arrow: Down 15" descr="down arrow">
              <a:extLst>
                <a:ext uri="{FF2B5EF4-FFF2-40B4-BE49-F238E27FC236}">
                  <a16:creationId xmlns:a16="http://schemas.microsoft.com/office/drawing/2014/main" id="{ACDA4E45-5A50-4DD3-99A7-C99CF9A4F86F}"/>
                </a:ext>
              </a:extLst>
            </p:cNvPr>
            <p:cNvSpPr/>
            <p:nvPr/>
          </p:nvSpPr>
          <p:spPr>
            <a:xfrm>
              <a:off x="7162503" y="2253843"/>
              <a:ext cx="274902" cy="325022"/>
            </a:xfrm>
            <a:prstGeom prst="downArrow">
              <a:avLst>
                <a:gd name="adj1" fmla="val 38140"/>
                <a:gd name="adj2" fmla="val 50000"/>
              </a:avLst>
            </a:prstGeom>
            <a:solidFill>
              <a:srgbClr val="5AB246"/>
            </a:solidFill>
            <a:ln w="9525">
              <a:solidFill>
                <a:srgbClr val="363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yriad Pro" panose="020B0503030403020204" pitchFamily="34" charset="0"/>
              </a:endParaRP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DEE4AC61-0D67-404C-91ED-5B37EDBE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7398" y="2142477"/>
            <a:ext cx="914400" cy="9144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D44CB42-BBB4-4C9B-83BD-656D768EC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56359" y="2149061"/>
            <a:ext cx="1117114" cy="1070406"/>
            <a:chOff x="1530960" y="1777330"/>
            <a:chExt cx="1117114" cy="107040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E2E8B31-01BC-43BC-A1F0-F39C1CE30390}"/>
                </a:ext>
              </a:extLst>
            </p:cNvPr>
            <p:cNvGrpSpPr/>
            <p:nvPr/>
          </p:nvGrpSpPr>
          <p:grpSpPr>
            <a:xfrm>
              <a:off x="1572941" y="1799215"/>
              <a:ext cx="1026635" cy="1026635"/>
              <a:chOff x="1035531" y="1325697"/>
              <a:chExt cx="1934262" cy="1934262"/>
            </a:xfrm>
          </p:grpSpPr>
          <p:pic>
            <p:nvPicPr>
              <p:cNvPr id="24" name="Graphic 23" descr="Share with solid fill">
                <a:extLst>
                  <a:ext uri="{FF2B5EF4-FFF2-40B4-BE49-F238E27FC236}">
                    <a16:creationId xmlns:a16="http://schemas.microsoft.com/office/drawing/2014/main" id="{BA003F7A-5D00-4FE8-8124-FBB5404BF5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35531" y="1325697"/>
                <a:ext cx="1934262" cy="1934262"/>
              </a:xfrm>
              <a:prstGeom prst="rect">
                <a:avLst/>
              </a:prstGeom>
            </p:spPr>
          </p:pic>
          <p:sp>
            <p:nvSpPr>
              <p:cNvPr id="25" name="Oval 24" descr="circle">
                <a:extLst>
                  <a:ext uri="{FF2B5EF4-FFF2-40B4-BE49-F238E27FC236}">
                    <a16:creationId xmlns:a16="http://schemas.microsoft.com/office/drawing/2014/main" id="{EB2CB12A-41E5-4B9C-8C30-76C0BC5F369F}"/>
                  </a:ext>
                </a:extLst>
              </p:cNvPr>
              <p:cNvSpPr/>
              <p:nvPr/>
            </p:nvSpPr>
            <p:spPr>
              <a:xfrm>
                <a:off x="1447856" y="2148410"/>
                <a:ext cx="394283" cy="394283"/>
              </a:xfrm>
              <a:prstGeom prst="ellipse">
                <a:avLst/>
              </a:prstGeom>
              <a:solidFill>
                <a:srgbClr val="5AB246"/>
              </a:solidFill>
              <a:ln>
                <a:solidFill>
                  <a:srgbClr val="5AB2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Myriad Pro" panose="020B0503030403020204" pitchFamily="34" charset="0"/>
                </a:endParaRP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DDFEFD1-84D3-47B3-8B9B-8B535EB2D106}"/>
                </a:ext>
              </a:extLst>
            </p:cNvPr>
            <p:cNvSpPr/>
            <p:nvPr/>
          </p:nvSpPr>
          <p:spPr>
            <a:xfrm>
              <a:off x="1530960" y="1777330"/>
              <a:ext cx="1117114" cy="1070406"/>
            </a:xfrm>
            <a:prstGeom prst="roundRect">
              <a:avLst/>
            </a:prstGeom>
            <a:noFill/>
            <a:ln w="76200">
              <a:solidFill>
                <a:srgbClr val="5AB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yriad Pro" panose="020B0503030403020204" pitchFamily="34" charset="0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5A0A5E3-C851-42C8-89B7-0CEEDF91A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935594" y="1720872"/>
            <a:ext cx="0" cy="993880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7C1C455-C9D5-49EC-A9C8-DA25066C1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638" y="4373439"/>
            <a:ext cx="225254" cy="0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631BA4D-C324-4D1E-99F8-7413D3803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36123" y="1720872"/>
            <a:ext cx="225254" cy="0"/>
          </a:xfrm>
          <a:prstGeom prst="line">
            <a:avLst/>
          </a:prstGeom>
          <a:ln w="41275" cap="rnd">
            <a:solidFill>
              <a:srgbClr val="FF850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0144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A15274F-8265-49C3-BB08-B938443B6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2830" y="211015"/>
            <a:ext cx="4158533" cy="4822161"/>
          </a:xfrm>
          <a:prstGeom prst="rect">
            <a:avLst/>
          </a:prstGeom>
          <a:solidFill>
            <a:srgbClr val="ED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453B47-2956-4CE4-893F-33CDE56F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079157"/>
            <a:ext cx="4617306" cy="2487327"/>
          </a:xfrm>
        </p:spPr>
        <p:txBody>
          <a:bodyPr/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Myriad Pro" panose="020B0503030403020204" pitchFamily="34" charset="0"/>
              </a:rPr>
              <a:t>Environmental Public Health Tracking Network 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736038-42B8-4ECF-B97A-741128300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3638099"/>
            <a:ext cx="7772400" cy="426244"/>
          </a:xfrm>
        </p:spPr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Demonstration</a:t>
            </a:r>
          </a:p>
        </p:txBody>
      </p:sp>
      <p:pic>
        <p:nvPicPr>
          <p:cNvPr id="7" name="Picture 6" descr="screen shot of the Tracking Network www.cdc.gov/ephtracking">
            <a:extLst>
              <a:ext uri="{FF2B5EF4-FFF2-40B4-BE49-F238E27FC236}">
                <a16:creationId xmlns:a16="http://schemas.microsoft.com/office/drawing/2014/main" id="{1F791279-FB72-4E11-B4D4-641F386837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507" y="1438238"/>
            <a:ext cx="3612292" cy="2802107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BCDF2F-4F47-4291-8E92-F05FF558DD1A}"/>
              </a:ext>
            </a:extLst>
          </p:cNvPr>
          <p:cNvSpPr txBox="1"/>
          <p:nvPr/>
        </p:nvSpPr>
        <p:spPr>
          <a:xfrm>
            <a:off x="4950701" y="880776"/>
            <a:ext cx="3859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3C9F"/>
                </a:solidFill>
                <a:latin typeface="Myriad Pro" panose="020B0503030403020204" pitchFamily="34" charset="0"/>
              </a:rPr>
              <a:t>www.cdc.gov/ephtracking</a:t>
            </a:r>
          </a:p>
        </p:txBody>
      </p:sp>
    </p:spTree>
    <p:extLst>
      <p:ext uri="{BB962C8B-B14F-4D97-AF65-F5344CB8AC3E}">
        <p14:creationId xmlns:p14="http://schemas.microsoft.com/office/powerpoint/2010/main" val="215874724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NCEH_DEHSP_Tracking">
  <a:themeElements>
    <a:clrScheme name="CDC OD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6700</TotalTime>
  <Words>315</Words>
  <Application>Microsoft Office PowerPoint</Application>
  <PresentationFormat>On-screen Show (16:9)</PresentationFormat>
  <Paragraphs>87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Myriad Web Pro</vt:lpstr>
      <vt:lpstr>Courier New</vt:lpstr>
      <vt:lpstr>Open Sans</vt:lpstr>
      <vt:lpstr>Myriad Pro</vt:lpstr>
      <vt:lpstr>Arial</vt:lpstr>
      <vt:lpstr>Wingdings</vt:lpstr>
      <vt:lpstr>NCEH_DEHSP_Tracking</vt:lpstr>
      <vt:lpstr> Environmental Public Health Tracking:  Better information  for better health</vt:lpstr>
      <vt:lpstr>Presentation Outline</vt:lpstr>
      <vt:lpstr>Introduction to Tracking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Environmental Public Health Tracking Network </vt:lpstr>
      <vt:lpstr>Tracking in Action</vt:lpstr>
      <vt:lpstr>PowerPoint Presentation</vt:lpstr>
      <vt:lpstr>PowerPoint Presentation</vt:lpstr>
      <vt:lpstr>Tracking &amp; Preparedness</vt:lpstr>
      <vt:lpstr>PowerPoint Presentation</vt:lpstr>
      <vt:lpstr>PowerPoint Presentation</vt:lpstr>
      <vt:lpstr>DASHBOARD DEMOS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Presentation</dc:title>
  <dc:creator>Centers for Disease Control and Prevention</dc:creator>
  <cp:lastModifiedBy>Kramer, Katrina (CDC/DDNID/NCEH/DEHSP) (CTR)</cp:lastModifiedBy>
  <cp:revision>275</cp:revision>
  <dcterms:created xsi:type="dcterms:W3CDTF">2011-03-17T17:43:16Z</dcterms:created>
  <dcterms:modified xsi:type="dcterms:W3CDTF">2021-09-13T15:35:07Z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MSIP_Label_7b94a7b8-f06c-4dfe-bdcc-9b548fd58c31_Enabled">
    <vt:lpwstr>true</vt:lpwstr>
  </property>
  <property fmtid="{D5CDD505-2E9C-101B-9397-08002B2CF9AE}" pid="4" name="MSIP_Label_7b94a7b8-f06c-4dfe-bdcc-9b548fd58c31_SetDate">
    <vt:lpwstr>2021-03-29T15:04:07Z</vt:lpwstr>
  </property>
  <property fmtid="{D5CDD505-2E9C-101B-9397-08002B2CF9AE}" pid="5" name="MSIP_Label_7b94a7b8-f06c-4dfe-bdcc-9b548fd58c31_Method">
    <vt:lpwstr>Privileged</vt:lpwstr>
  </property>
  <property fmtid="{D5CDD505-2E9C-101B-9397-08002B2CF9AE}" pid="6" name="MSIP_Label_7b94a7b8-f06c-4dfe-bdcc-9b548fd58c31_Name">
    <vt:lpwstr>7b94a7b8-f06c-4dfe-bdcc-9b548fd58c31</vt:lpwstr>
  </property>
  <property fmtid="{D5CDD505-2E9C-101B-9397-08002B2CF9AE}" pid="7" name="MSIP_Label_7b94a7b8-f06c-4dfe-bdcc-9b548fd58c31_SiteId">
    <vt:lpwstr>9ce70869-60db-44fd-abe8-d2767077fc8f</vt:lpwstr>
  </property>
  <property fmtid="{D5CDD505-2E9C-101B-9397-08002B2CF9AE}" pid="8" name="MSIP_Label_7b94a7b8-f06c-4dfe-bdcc-9b548fd58c31_ActionId">
    <vt:lpwstr>35a74be5-cc6d-4a5c-a126-0c60f9544b44</vt:lpwstr>
  </property>
  <property fmtid="{D5CDD505-2E9C-101B-9397-08002B2CF9AE}" pid="9" name="MSIP_Label_7b94a7b8-f06c-4dfe-bdcc-9b548fd58c31_ContentBits">
    <vt:lpwstr>0</vt:lpwstr>
  </property>
</Properties>
</file>