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74" r:id="rId3"/>
    <p:sldId id="25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68" r:id="rId13"/>
    <p:sldId id="327" r:id="rId14"/>
    <p:sldId id="328" r:id="rId15"/>
    <p:sldId id="329" r:id="rId16"/>
    <p:sldId id="330" r:id="rId17"/>
    <p:sldId id="275" r:id="rId18"/>
    <p:sldId id="276" r:id="rId19"/>
    <p:sldId id="273" r:id="rId20"/>
    <p:sldId id="331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4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11BE32A-F004-4DAE-A6E3-F1A6EFF00C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F3577F9-A579-40AE-8517-99E67A2D154D}" type="datetimeFigureOut">
              <a:rPr lang="en-US" smtClean="0"/>
              <a:t>2/6/2020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G4-38VxrB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187" y="763479"/>
            <a:ext cx="11017188" cy="4500239"/>
          </a:xfrm>
        </p:spPr>
        <p:txBody>
          <a:bodyPr/>
          <a:lstStyle/>
          <a:p>
            <a:r>
              <a:rPr lang="en-US" dirty="0"/>
              <a:t>Federal Advisory Committee Breast Cancer in Young Women</a:t>
            </a:r>
            <a:br>
              <a:rPr lang="en-US" dirty="0"/>
            </a:br>
            <a:r>
              <a:rPr lang="en-US" dirty="0"/>
              <a:t>Sexual Health and Fertility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44178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38125"/>
            <a:ext cx="83629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3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NCCN Guidelines under Adolescent and Young Adult Oncology</a:t>
            </a:r>
          </a:p>
        </p:txBody>
      </p:sp>
    </p:spTree>
    <p:extLst>
      <p:ext uri="{BB962C8B-B14F-4D97-AF65-F5344CB8AC3E}">
        <p14:creationId xmlns:p14="http://schemas.microsoft.com/office/powerpoint/2010/main" val="362704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5" b="5242"/>
          <a:stretch/>
        </p:blipFill>
        <p:spPr bwMode="auto">
          <a:xfrm>
            <a:off x="1302060" y="44388"/>
            <a:ext cx="8907261" cy="67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8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" r="674" b="1919"/>
          <a:stretch/>
        </p:blipFill>
        <p:spPr bwMode="auto">
          <a:xfrm>
            <a:off x="1021465" y="164237"/>
            <a:ext cx="8921526" cy="66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6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50" y="142875"/>
            <a:ext cx="88392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0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 Guideline 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Sexual Health</a:t>
            </a:r>
          </a:p>
          <a:p>
            <a:pPr lvl="1"/>
            <a:r>
              <a:rPr lang="en-US" dirty="0"/>
              <a:t>Listed under “survivorship”</a:t>
            </a:r>
          </a:p>
          <a:p>
            <a:pPr lvl="1"/>
            <a:r>
              <a:rPr lang="en-US" dirty="0"/>
              <a:t>Not specific to young women in breast cancer</a:t>
            </a:r>
          </a:p>
          <a:p>
            <a:pPr lvl="1"/>
            <a:r>
              <a:rPr lang="en-US" dirty="0"/>
              <a:t>Treatment options not FDA Approved; Requires extensive counseling</a:t>
            </a:r>
          </a:p>
          <a:p>
            <a:pPr lvl="1"/>
            <a:r>
              <a:rPr lang="en-US" dirty="0"/>
              <a:t>Not consistently used according to the literature/practice</a:t>
            </a:r>
          </a:p>
          <a:p>
            <a:pPr lvl="1"/>
            <a:r>
              <a:rPr lang="en-US" dirty="0"/>
              <a:t>Sexual minorities not addressed </a:t>
            </a:r>
          </a:p>
          <a:p>
            <a:r>
              <a:rPr lang="en-US" sz="3600" dirty="0"/>
              <a:t>Fertility </a:t>
            </a:r>
          </a:p>
          <a:p>
            <a:pPr lvl="1"/>
            <a:r>
              <a:rPr lang="en-US" dirty="0"/>
              <a:t>Listed under “adolescent and young adult”</a:t>
            </a:r>
          </a:p>
          <a:p>
            <a:pPr lvl="1"/>
            <a:r>
              <a:rPr lang="en-US" dirty="0"/>
              <a:t>Not specific to young women and breast cancer</a:t>
            </a:r>
          </a:p>
          <a:p>
            <a:pPr lvl="1"/>
            <a:r>
              <a:rPr lang="en-US" dirty="0"/>
              <a:t>Not consistently used according to the literature/practice</a:t>
            </a:r>
          </a:p>
          <a:p>
            <a:pPr lvl="1"/>
            <a:r>
              <a:rPr lang="en-US" dirty="0"/>
              <a:t>Sexual minorities not addressed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Sexual health</a:t>
            </a:r>
          </a:p>
          <a:p>
            <a:r>
              <a:rPr lang="en-US" dirty="0"/>
              <a:t>2.1 Million breast cancer diagnoses each year worldwide (WHO, 2018)</a:t>
            </a:r>
          </a:p>
          <a:p>
            <a:r>
              <a:rPr lang="en-US" dirty="0"/>
              <a:t>4-6% are women under age of 40</a:t>
            </a:r>
          </a:p>
          <a:p>
            <a:r>
              <a:rPr lang="en-US" dirty="0"/>
              <a:t>68% of women treated for BC experience sexual function issues, 45% still experience once treatment done </a:t>
            </a:r>
          </a:p>
          <a:p>
            <a:pPr lvl="1"/>
            <a:r>
              <a:rPr lang="en-US" dirty="0"/>
              <a:t>Most caused by premature ovarian failure as a result of treatment leading to GSM (genitourinary syndrome of menopause), vaginal dryness, pain with intercourse, decreased desire</a:t>
            </a:r>
          </a:p>
          <a:p>
            <a:pPr lvl="1"/>
            <a:r>
              <a:rPr lang="en-US" dirty="0"/>
              <a:t>Others self image related (weight gain, loss of breast(s), hair loss)</a:t>
            </a:r>
          </a:p>
          <a:p>
            <a:pPr lvl="1"/>
            <a:r>
              <a:rPr lang="en-US" dirty="0"/>
              <a:t>Fatigue, pain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3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Treatments for GSM</a:t>
            </a:r>
          </a:p>
          <a:p>
            <a:r>
              <a:rPr lang="en-US" dirty="0"/>
              <a:t>Vaginal moisturizers (hyaluronic acid) and lubricants </a:t>
            </a:r>
          </a:p>
          <a:p>
            <a:r>
              <a:rPr lang="en-US" dirty="0"/>
              <a:t>Local estrogen – requires risk benefit discussion</a:t>
            </a:r>
          </a:p>
          <a:p>
            <a:r>
              <a:rPr lang="en-US" dirty="0"/>
              <a:t>Local DHEA- requires discussion </a:t>
            </a:r>
          </a:p>
          <a:p>
            <a:r>
              <a:rPr lang="en-US" dirty="0"/>
              <a:t>Vaginal dilators</a:t>
            </a:r>
          </a:p>
          <a:p>
            <a:r>
              <a:rPr lang="en-US" dirty="0"/>
              <a:t>Vaginal stimulation</a:t>
            </a:r>
          </a:p>
          <a:p>
            <a:r>
              <a:rPr lang="en-US" dirty="0"/>
              <a:t>CO2 vaginal laser therapy</a:t>
            </a:r>
          </a:p>
          <a:p>
            <a:r>
              <a:rPr lang="en-US" dirty="0"/>
              <a:t>Local Lidocaine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*More detail available if needed</a:t>
            </a:r>
          </a:p>
        </p:txBody>
      </p:sp>
    </p:spTree>
    <p:extLst>
      <p:ext uri="{BB962C8B-B14F-4D97-AF65-F5344CB8AC3E}">
        <p14:creationId xmlns:p14="http://schemas.microsoft.com/office/powerpoint/2010/main" val="276494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sz="3600" dirty="0"/>
              <a:t>Treatments for decreased desire</a:t>
            </a:r>
          </a:p>
          <a:p>
            <a:pPr lvl="1"/>
            <a:r>
              <a:rPr lang="en-US" sz="2400" dirty="0"/>
              <a:t>Sexual health counseling/therapy</a:t>
            </a:r>
          </a:p>
          <a:p>
            <a:pPr lvl="1"/>
            <a:r>
              <a:rPr lang="en-US" sz="2400" dirty="0" err="1"/>
              <a:t>Flibanserin</a:t>
            </a:r>
            <a:endParaRPr lang="en-US" sz="2400" dirty="0"/>
          </a:p>
          <a:p>
            <a:pPr lvl="1"/>
            <a:r>
              <a:rPr lang="en-US" sz="2400" dirty="0" err="1"/>
              <a:t>Bremelanotide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11480" lvl="1" indent="0">
              <a:buNone/>
            </a:pPr>
            <a:r>
              <a:rPr lang="en-US" sz="2400" dirty="0"/>
              <a:t>*More details available if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Fertility</a:t>
            </a:r>
          </a:p>
          <a:p>
            <a:r>
              <a:rPr lang="en-US" dirty="0"/>
              <a:t> </a:t>
            </a:r>
            <a:r>
              <a:rPr lang="en-US" dirty="0" err="1"/>
              <a:t>Oncofertility</a:t>
            </a:r>
            <a:r>
              <a:rPr lang="en-US" dirty="0"/>
              <a:t>- new branch of medicine </a:t>
            </a:r>
          </a:p>
          <a:p>
            <a:pPr lvl="1"/>
            <a:r>
              <a:rPr lang="en-US" dirty="0"/>
              <a:t>Embryo cryopreservation</a:t>
            </a:r>
          </a:p>
          <a:p>
            <a:pPr lvl="1"/>
            <a:r>
              <a:rPr lang="en-US" dirty="0"/>
              <a:t>Cryopreservation of ovarian tissue</a:t>
            </a:r>
          </a:p>
          <a:p>
            <a:pPr lvl="1"/>
            <a:r>
              <a:rPr lang="en-US" dirty="0"/>
              <a:t>Transplantation of ovarian tissue</a:t>
            </a:r>
          </a:p>
          <a:p>
            <a:pPr lvl="1"/>
            <a:r>
              <a:rPr lang="en-US" dirty="0"/>
              <a:t>Ovarian suppression</a:t>
            </a:r>
          </a:p>
          <a:p>
            <a:endParaRPr lang="en-US" dirty="0"/>
          </a:p>
          <a:p>
            <a:r>
              <a:rPr lang="en-US" dirty="0"/>
              <a:t>Theresa Woodruff Northwestern University </a:t>
            </a:r>
          </a:p>
          <a:p>
            <a:r>
              <a:rPr lang="en-US" dirty="0">
                <a:hlinkClick r:id="rId2"/>
              </a:rPr>
              <a:t>https://www.youtube.com/watch?v=4G4-38VxrBQ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65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of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Crollman</a:t>
            </a:r>
            <a:endParaRPr lang="en-US" dirty="0"/>
          </a:p>
          <a:p>
            <a:r>
              <a:rPr lang="en-US" dirty="0"/>
              <a:t>Elissa </a:t>
            </a:r>
            <a:r>
              <a:rPr lang="en-US" dirty="0" err="1"/>
              <a:t>Thorner</a:t>
            </a:r>
            <a:r>
              <a:rPr lang="en-US" dirty="0"/>
              <a:t>, MHS</a:t>
            </a:r>
          </a:p>
          <a:p>
            <a:r>
              <a:rPr lang="en-US" dirty="0" err="1"/>
              <a:t>Myrlene</a:t>
            </a:r>
            <a:r>
              <a:rPr lang="en-US" dirty="0"/>
              <a:t> </a:t>
            </a:r>
            <a:r>
              <a:rPr lang="en-US" dirty="0" err="1"/>
              <a:t>Jeudy</a:t>
            </a:r>
            <a:r>
              <a:rPr lang="en-US" dirty="0"/>
              <a:t>, MD</a:t>
            </a:r>
          </a:p>
          <a:p>
            <a:r>
              <a:rPr lang="en-US" dirty="0"/>
              <a:t> Ellyn Davidson</a:t>
            </a:r>
          </a:p>
          <a:p>
            <a:r>
              <a:rPr lang="en-US" dirty="0"/>
              <a:t>Lisa </a:t>
            </a:r>
            <a:r>
              <a:rPr lang="en-US" dirty="0" err="1"/>
              <a:t>Astalos</a:t>
            </a:r>
            <a:r>
              <a:rPr lang="en-US" dirty="0"/>
              <a:t> Chism DNP, APRN, BC, CSC, NCMP, FAANP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20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Steps…Based on Feedback from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9493"/>
            <a:ext cx="10160000" cy="3131598"/>
          </a:xfrm>
        </p:spPr>
        <p:txBody>
          <a:bodyPr/>
          <a:lstStyle/>
          <a:p>
            <a:r>
              <a:rPr lang="en-US" sz="3200" dirty="0"/>
              <a:t>Sexual Health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Fertility </a:t>
            </a:r>
          </a:p>
        </p:txBody>
      </p:sp>
    </p:spTree>
    <p:extLst>
      <p:ext uri="{BB962C8B-B14F-4D97-AF65-F5344CB8AC3E}">
        <p14:creationId xmlns:p14="http://schemas.microsoft.com/office/powerpoint/2010/main" val="331563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2286000"/>
            <a:ext cx="101600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16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consistent acknowledgement, assessment, and interventions offered for sexual health concerns among young women with breast cancer</a:t>
            </a:r>
          </a:p>
          <a:p>
            <a:endParaRPr lang="en-US" dirty="0"/>
          </a:p>
          <a:p>
            <a:r>
              <a:rPr lang="en-US" dirty="0"/>
              <a:t>Lack of consistent acknowledgement, assessment, and interventions offered for fertility concerns among young women with breast cancer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NCCN Current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072"/>
            <a:ext cx="10160000" cy="45098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5400" dirty="0"/>
          </a:p>
          <a:p>
            <a:r>
              <a:rPr lang="en-US" sz="5400" dirty="0"/>
              <a:t>Sexual health</a:t>
            </a:r>
          </a:p>
          <a:p>
            <a:endParaRPr lang="en-US" sz="5400" dirty="0"/>
          </a:p>
          <a:p>
            <a:r>
              <a:rPr lang="en-US" sz="5400" dirty="0"/>
              <a:t>Fertility</a:t>
            </a:r>
          </a:p>
        </p:txBody>
      </p:sp>
    </p:spTree>
    <p:extLst>
      <p:ext uri="{BB962C8B-B14F-4D97-AF65-F5344CB8AC3E}">
        <p14:creationId xmlns:p14="http://schemas.microsoft.com/office/powerpoint/2010/main" val="248136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Heath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800" dirty="0"/>
              <a:t>NCCN Guidelines under Survivorship </a:t>
            </a:r>
          </a:p>
        </p:txBody>
      </p:sp>
    </p:spTree>
    <p:extLst>
      <p:ext uri="{BB962C8B-B14F-4D97-AF65-F5344CB8AC3E}">
        <p14:creationId xmlns:p14="http://schemas.microsoft.com/office/powerpoint/2010/main" val="251659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 b="978"/>
          <a:stretch/>
        </p:blipFill>
        <p:spPr bwMode="auto">
          <a:xfrm>
            <a:off x="1313895" y="135331"/>
            <a:ext cx="8575829" cy="65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5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1" y="302892"/>
            <a:ext cx="7934602" cy="58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9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5" b="7232"/>
          <a:stretch/>
        </p:blipFill>
        <p:spPr bwMode="auto">
          <a:xfrm>
            <a:off x="1204406" y="252443"/>
            <a:ext cx="8623175" cy="660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0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9" b="5404"/>
          <a:stretch/>
        </p:blipFill>
        <p:spPr bwMode="auto">
          <a:xfrm>
            <a:off x="1429304" y="221228"/>
            <a:ext cx="8566953" cy="663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7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1F7330-1A00-464E-9FC7-D1FBCE51F0B1}"/>
</file>

<file path=customXml/itemProps2.xml><?xml version="1.0" encoding="utf-8"?>
<ds:datastoreItem xmlns:ds="http://schemas.openxmlformats.org/officeDocument/2006/customXml" ds:itemID="{97AEE106-8FD6-45CB-BA4E-525942235EB9}"/>
</file>

<file path=customXml/itemProps3.xml><?xml version="1.0" encoding="utf-8"?>
<ds:datastoreItem xmlns:ds="http://schemas.openxmlformats.org/officeDocument/2006/customXml" ds:itemID="{E8BE6A51-1E57-442C-A835-954C79C21D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Adjacency</vt:lpstr>
      <vt:lpstr>Federal Advisory Committee Breast Cancer in Young Women Sexual Health and Fertility Working Group</vt:lpstr>
      <vt:lpstr>Members of Working Group</vt:lpstr>
      <vt:lpstr>Statement of Problem</vt:lpstr>
      <vt:lpstr>Review of NCCN Current Guidelines</vt:lpstr>
      <vt:lpstr>Sexual Heath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Fertility</vt:lpstr>
      <vt:lpstr>PowerPoint Presentation</vt:lpstr>
      <vt:lpstr>PowerPoint Presentation</vt:lpstr>
      <vt:lpstr>PowerPoint Presentation</vt:lpstr>
      <vt:lpstr>NCCN Guideline Issues:</vt:lpstr>
      <vt:lpstr>The Literature</vt:lpstr>
      <vt:lpstr>The Literature…</vt:lpstr>
      <vt:lpstr>The Literature…</vt:lpstr>
      <vt:lpstr>The Literature </vt:lpstr>
      <vt:lpstr>Future Steps…Based on Feedback from Group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Advisory Committee Breast Cancer in Young Women Sexual Health and Fertility Working Group</dc:title>
  <dc:creator>Headley, Carolyn (CDC/DDNID/NCCDPHP/DCPC)</dc:creator>
  <cp:lastModifiedBy>Headley, Carolyn (CDC/DDNID/NCCDPHP/DCPC)</cp:lastModifiedBy>
  <cp:revision>1</cp:revision>
  <dcterms:created xsi:type="dcterms:W3CDTF">2020-02-06T13:34:48Z</dcterms:created>
  <dcterms:modified xsi:type="dcterms:W3CDTF">2020-02-06T13:35:41Z</dcterms:modified>
</cp:coreProperties>
</file>