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8" r:id="rId1"/>
  </p:sldMasterIdLst>
  <p:notesMasterIdLst>
    <p:notesMasterId r:id="rId29"/>
  </p:notesMasterIdLst>
  <p:sldIdLst>
    <p:sldId id="256" r:id="rId2"/>
    <p:sldId id="261" r:id="rId3"/>
    <p:sldId id="270" r:id="rId4"/>
    <p:sldId id="282" r:id="rId5"/>
    <p:sldId id="292" r:id="rId6"/>
    <p:sldId id="284" r:id="rId7"/>
    <p:sldId id="293" r:id="rId8"/>
    <p:sldId id="285" r:id="rId9"/>
    <p:sldId id="298" r:id="rId10"/>
    <p:sldId id="299" r:id="rId11"/>
    <p:sldId id="300" r:id="rId12"/>
    <p:sldId id="264" r:id="rId13"/>
    <p:sldId id="301" r:id="rId14"/>
    <p:sldId id="302" r:id="rId15"/>
    <p:sldId id="303" r:id="rId16"/>
    <p:sldId id="286" r:id="rId17"/>
    <p:sldId id="283" r:id="rId18"/>
    <p:sldId id="287" r:id="rId19"/>
    <p:sldId id="288" r:id="rId20"/>
    <p:sldId id="295" r:id="rId21"/>
    <p:sldId id="294" r:id="rId22"/>
    <p:sldId id="296" r:id="rId23"/>
    <p:sldId id="297" r:id="rId24"/>
    <p:sldId id="304" r:id="rId25"/>
    <p:sldId id="305" r:id="rId26"/>
    <p:sldId id="272" r:id="rId27"/>
    <p:sldId id="291" r:id="rId28"/>
  </p:sldIdLst>
  <p:sldSz cx="9144000" cy="5143500" type="screen16x9"/>
  <p:notesSz cx="6858000" cy="9144000"/>
  <p:embeddedFontLst>
    <p:embeddedFont>
      <p:font typeface="Lato Black" panose="020B0604020202020204" charset="0"/>
      <p:bold r:id="rId30"/>
      <p:boldItalic r:id="rId31"/>
    </p:embeddedFont>
    <p:embeddedFont>
      <p:font typeface="Lato Light" panose="020B0604020202020204" charset="0"/>
      <p:regular r:id="rId32"/>
      <p:bold r:id="rId33"/>
      <p:italic r:id="rId34"/>
      <p:boldItalic r:id="rId35"/>
    </p:embeddedFont>
    <p:embeddedFont>
      <p:font typeface="Lato"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FC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D9D598-2131-46FC-8C95-B5C24072DD97}">
  <a:tblStyle styleId="{FED9D598-2131-46FC-8C95-B5C24072DD9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p:restoredTop sz="81029"/>
  </p:normalViewPr>
  <p:slideViewPr>
    <p:cSldViewPr snapToGrid="0" snapToObjects="1">
      <p:cViewPr varScale="1">
        <p:scale>
          <a:sx n="94" d="100"/>
          <a:sy n="94" d="100"/>
        </p:scale>
        <p:origin x="155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jamanetwork.com/journals/jama/fullarticle/2600457"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link.springer.com/article/10.1186/s13742-015-0088-z" TargetMode="External"/><Relationship Id="rId4" Type="http://schemas.openxmlformats.org/officeDocument/2006/relationships/hyperlink" Target="https://www.washingtonpost.com/news/to-your-health/wp/2017/02/07/many-high-risk-patients-with-breast-cancer-arent-getting-genetic-testing-heres-why/?utm_term=.72665a997e65"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dirty="0"/>
              <a:t>NCCN, NSGC, ACMG Guidelines</a:t>
            </a:r>
            <a:endParaRPr dirty="0"/>
          </a:p>
        </p:txBody>
      </p:sp>
    </p:spTree>
    <p:extLst>
      <p:ext uri="{BB962C8B-B14F-4D97-AF65-F5344CB8AC3E}">
        <p14:creationId xmlns:p14="http://schemas.microsoft.com/office/powerpoint/2010/main" val="2868522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dirty="0"/>
              <a:t>NCCN, NSGC, ACMG Guidelines</a:t>
            </a:r>
            <a:endParaRPr dirty="0"/>
          </a:p>
        </p:txBody>
      </p:sp>
    </p:spTree>
    <p:extLst>
      <p:ext uri="{BB962C8B-B14F-4D97-AF65-F5344CB8AC3E}">
        <p14:creationId xmlns:p14="http://schemas.microsoft.com/office/powerpoint/2010/main" val="969062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0" i="0" u="none" strike="noStrike" cap="none" dirty="0">
                <a:solidFill>
                  <a:srgbClr val="000000"/>
                </a:solidFill>
                <a:effectLst/>
                <a:latin typeface="Arial"/>
                <a:ea typeface="Arial"/>
                <a:cs typeface="Arial"/>
                <a:sym typeface="Arial"/>
              </a:rPr>
              <a:t>RELATED TO NUMBER 4-- There is experience with DTC advertising of BRCA. In 2002, Myriad Genetics piloted a DTC ad campaign for BRCA testing in Denver, Colorado. Kaiser Permanente Colorado experienced a 244% increase in referrals for BRCA genetic counseling during the time of a DTC ad, from 499 referrals from July 2002 through March 2003 compared with the year prior, which had 100 referrals.9 Among the 499 women seeking genetic counseling, 52% were low-risk, significantly more compared with 31% in the year prior.</a:t>
            </a:r>
          </a:p>
          <a:p>
            <a:pPr marL="139700" indent="0">
              <a:buNone/>
            </a:pPr>
            <a:endParaRPr lang="en-US" sz="1100" b="0" i="0" u="none" strike="noStrike" cap="none" dirty="0">
              <a:solidFill>
                <a:srgbClr val="000000"/>
              </a:solidFill>
              <a:effectLst/>
              <a:latin typeface="Arial"/>
              <a:ea typeface="Arial"/>
              <a:cs typeface="Arial"/>
              <a:sym typeface="Arial"/>
            </a:endParaRPr>
          </a:p>
          <a:p>
            <a:pPr marL="139700" indent="0">
              <a:buNone/>
            </a:pPr>
            <a:r>
              <a:rPr lang="en-US" sz="1100" b="0" i="0" u="none" strike="noStrike" cap="none" dirty="0">
                <a:solidFill>
                  <a:srgbClr val="000000"/>
                </a:solidFill>
                <a:effectLst/>
                <a:latin typeface="Arial"/>
                <a:ea typeface="Arial"/>
                <a:cs typeface="Arial"/>
                <a:sym typeface="Arial"/>
              </a:rPr>
              <a:t>The unknown harms of </a:t>
            </a:r>
            <a:r>
              <a:rPr lang="en-US" sz="1100" b="0" i="0" u="none" strike="noStrike" cap="none" dirty="0" err="1">
                <a:solidFill>
                  <a:srgbClr val="000000"/>
                </a:solidFill>
                <a:effectLst/>
                <a:latin typeface="Arial"/>
                <a:ea typeface="Arial"/>
                <a:cs typeface="Arial"/>
                <a:sym typeface="Arial"/>
              </a:rPr>
              <a:t>overtesting</a:t>
            </a:r>
            <a:r>
              <a:rPr lang="en-US" sz="1100" b="0" i="0" u="none" strike="noStrike" cap="none" dirty="0">
                <a:solidFill>
                  <a:srgbClr val="000000"/>
                </a:solidFill>
                <a:effectLst/>
                <a:latin typeface="Arial"/>
                <a:ea typeface="Arial"/>
                <a:cs typeface="Arial"/>
                <a:sym typeface="Arial"/>
              </a:rPr>
              <a:t> for patients using 23andMe are still unknown.</a:t>
            </a:r>
          </a:p>
          <a:p>
            <a:pPr marL="139700" indent="0">
              <a:buNone/>
            </a:pPr>
            <a:endParaRPr lang="en-US" sz="1100" b="0" i="0" u="none" strike="noStrike" cap="none" dirty="0">
              <a:solidFill>
                <a:srgbClr val="000000"/>
              </a:solidFill>
              <a:effectLst/>
              <a:latin typeface="Arial"/>
              <a:ea typeface="Arial"/>
              <a:cs typeface="Arial"/>
              <a:sym typeface="Arial"/>
            </a:endParaRPr>
          </a:p>
          <a:p>
            <a:pPr marL="139700" indent="0">
              <a:buNone/>
            </a:pPr>
            <a:r>
              <a:rPr lang="en-US" sz="1100" b="1" i="0" u="none" strike="noStrike" cap="none" dirty="0">
                <a:solidFill>
                  <a:srgbClr val="000000"/>
                </a:solidFill>
                <a:effectLst/>
                <a:latin typeface="Arial"/>
                <a:ea typeface="Arial"/>
                <a:cs typeface="Arial"/>
                <a:sym typeface="Arial"/>
              </a:rPr>
              <a:t>Tests can be marketed to consumers even though they must be ordered by a provider!</a:t>
            </a:r>
          </a:p>
          <a:p>
            <a:pPr marL="139700" indent="0">
              <a:buNone/>
            </a:pPr>
            <a:endParaRPr lang="en-US" sz="1100" b="0" i="0" u="none" strike="noStrike" cap="none" dirty="0">
              <a:solidFill>
                <a:srgbClr val="000000"/>
              </a:solidFill>
              <a:effectLst/>
              <a:latin typeface="Arial"/>
              <a:ea typeface="Arial"/>
              <a:cs typeface="Arial"/>
              <a:sym typeface="Arial"/>
            </a:endParaRPr>
          </a:p>
          <a:p>
            <a:pPr marL="139700" indent="0">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Presented at am </a:t>
            </a:r>
            <a:r>
              <a:rPr lang="en-US" dirty="0" err="1"/>
              <a:t>coll</a:t>
            </a:r>
            <a:r>
              <a:rPr lang="en-US" dirty="0"/>
              <a:t> of med genetics and genomics</a:t>
            </a:r>
          </a:p>
          <a:p>
            <a:pPr marL="0" lvl="0" indent="0" algn="l" rtl="0">
              <a:spcBef>
                <a:spcPts val="0"/>
              </a:spcBef>
              <a:spcAft>
                <a:spcPts val="0"/>
              </a:spcAft>
              <a:buNone/>
            </a:pPr>
            <a:r>
              <a:rPr lang="en-US" dirty="0"/>
              <a:t>Goal is to study 200,000</a:t>
            </a:r>
            <a:endParaRPr dirty="0"/>
          </a:p>
        </p:txBody>
      </p:sp>
    </p:spTree>
    <p:extLst>
      <p:ext uri="{BB962C8B-B14F-4D97-AF65-F5344CB8AC3E}">
        <p14:creationId xmlns:p14="http://schemas.microsoft.com/office/powerpoint/2010/main" val="706704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5443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t>Supporters cite patient empowerment as the primary reason DTC testing should be available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63605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Limiting DTC to a few founder mutations ignores that women of color are those who are most in need of genetic testing access</a:t>
            </a:r>
          </a:p>
          <a:p>
            <a:pPr marL="0" lvl="0" indent="0" algn="l" rtl="0">
              <a:spcBef>
                <a:spcPts val="0"/>
              </a:spcBef>
              <a:spcAft>
                <a:spcPts val="0"/>
              </a:spcAft>
              <a:buNone/>
            </a:pPr>
            <a:endParaRPr lang="en-US" dirty="0"/>
          </a:p>
          <a:p>
            <a:r>
              <a:rPr lang="en-US" sz="1100" b="0" i="0" u="none" strike="noStrike" cap="none" dirty="0">
                <a:solidFill>
                  <a:srgbClr val="000000"/>
                </a:solidFill>
                <a:effectLst/>
                <a:latin typeface="Arial"/>
                <a:ea typeface="Arial"/>
                <a:cs typeface="Arial"/>
                <a:sym typeface="Arial"/>
              </a:rPr>
              <a:t>In 2017, </a:t>
            </a:r>
            <a:r>
              <a:rPr lang="en-US" sz="1100" b="0" i="0" u="sng" strike="noStrike" cap="none" dirty="0">
                <a:solidFill>
                  <a:srgbClr val="000000"/>
                </a:solidFill>
                <a:effectLst/>
                <a:latin typeface="Arial"/>
                <a:ea typeface="Arial"/>
                <a:cs typeface="Arial"/>
                <a:sym typeface="Arial"/>
                <a:hlinkClick r:id="rId3"/>
              </a:rPr>
              <a:t>Stanford University researchers found</a:t>
            </a:r>
            <a:r>
              <a:rPr lang="en-US" sz="1100" b="0" i="0" u="none" strike="noStrike" cap="none" dirty="0">
                <a:solidFill>
                  <a:srgbClr val="000000"/>
                </a:solidFill>
                <a:effectLst/>
                <a:latin typeface="Arial"/>
                <a:ea typeface="Arial"/>
                <a:cs typeface="Arial"/>
                <a:sym typeface="Arial"/>
              </a:rPr>
              <a:t> that women of Asian descent with breast cancer were less likely than other groups to </a:t>
            </a:r>
            <a:r>
              <a:rPr lang="en-US" sz="1100" b="0" i="0" u="sng" strike="noStrike" cap="none" dirty="0">
                <a:solidFill>
                  <a:srgbClr val="000000"/>
                </a:solidFill>
                <a:effectLst/>
                <a:latin typeface="Arial"/>
                <a:ea typeface="Arial"/>
                <a:cs typeface="Arial"/>
                <a:sym typeface="Arial"/>
                <a:hlinkClick r:id="rId4"/>
              </a:rPr>
              <a:t>undergo genetic testing</a:t>
            </a:r>
            <a:r>
              <a:rPr lang="en-US" sz="1100" b="0" i="0" u="none" strike="noStrike" cap="none" dirty="0">
                <a:solidFill>
                  <a:srgbClr val="000000"/>
                </a:solidFill>
                <a:effectLst/>
                <a:latin typeface="Arial"/>
                <a:ea typeface="Arial"/>
                <a:cs typeface="Arial"/>
                <a:sym typeface="Arial"/>
              </a:rPr>
              <a:t> ― surprising, since testing can help determine both family risk and the risk of additional cancers.</a:t>
            </a:r>
          </a:p>
          <a:p>
            <a:r>
              <a:rPr lang="en-US" sz="1100" b="0" i="0" u="none" strike="noStrike" cap="none" dirty="0">
                <a:solidFill>
                  <a:srgbClr val="000000"/>
                </a:solidFill>
                <a:effectLst/>
                <a:latin typeface="Arial"/>
                <a:ea typeface="Arial"/>
                <a:cs typeface="Arial"/>
                <a:sym typeface="Arial"/>
              </a:rPr>
              <a:t>Researchers from the National Cancer Institute similarly discovered African-American and Hispanic women were </a:t>
            </a:r>
            <a:r>
              <a:rPr lang="en-US" sz="1100" b="0" i="0" u="sng" strike="noStrike" cap="none" dirty="0">
                <a:solidFill>
                  <a:srgbClr val="000000"/>
                </a:solidFill>
                <a:effectLst/>
                <a:latin typeface="Arial"/>
                <a:ea typeface="Arial"/>
                <a:cs typeface="Arial"/>
                <a:sym typeface="Arial"/>
                <a:hlinkClick r:id="rId5"/>
              </a:rPr>
              <a:t>four to five times less likely</a:t>
            </a:r>
            <a:r>
              <a:rPr lang="en-US" sz="1100" b="0" i="0" u="none" strike="noStrike" cap="none" dirty="0">
                <a:solidFill>
                  <a:srgbClr val="000000"/>
                </a:solidFill>
                <a:effectLst/>
                <a:latin typeface="Arial"/>
                <a:ea typeface="Arial"/>
                <a:cs typeface="Arial"/>
                <a:sym typeface="Arial"/>
              </a:rPr>
              <a:t> than women of Western European descent to undergo BRCA screening, despite facing similar mutation rates.</a:t>
            </a:r>
          </a:p>
          <a:p>
            <a:endParaRPr lang="en-US" sz="1100" b="0" i="0" u="none" strike="noStrike" cap="none" dirty="0">
              <a:solidFill>
                <a:srgbClr val="000000"/>
              </a:solidFill>
              <a:effectLst/>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Health outcomes could potentially worsen as a result of false assurance</a:t>
            </a:r>
          </a:p>
          <a:p>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88775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658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9543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6621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793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fontAlgn="base"/>
            <a:r>
              <a:rPr lang="en-US" sz="1100" b="0" i="0" u="none" strike="noStrike" cap="none" dirty="0">
                <a:solidFill>
                  <a:srgbClr val="000000"/>
                </a:solidFill>
                <a:effectLst/>
                <a:latin typeface="Arial"/>
                <a:ea typeface="Arial"/>
                <a:cs typeface="Arial"/>
                <a:sym typeface="Arial"/>
              </a:rPr>
              <a:t>The scientists at the lab let us know that we detected the same variant (ATM, c.4578C&gt;T), but that we classify it as benign. Upon review of the MDL test report, it appears that MDL is actually classifying this variant as a 'variant, likely benign' instead of a variant of uncertain significance (VUS). Both MDL and </a:t>
            </a:r>
            <a:r>
              <a:rPr lang="en-US" sz="1100" b="0" i="0" u="none" strike="noStrike" cap="none" dirty="0" err="1">
                <a:solidFill>
                  <a:srgbClr val="000000"/>
                </a:solidFill>
                <a:effectLst/>
                <a:latin typeface="Arial"/>
                <a:ea typeface="Arial"/>
                <a:cs typeface="Arial"/>
                <a:sym typeface="Arial"/>
              </a:rPr>
              <a:t>Invitae</a:t>
            </a:r>
            <a:r>
              <a:rPr lang="en-US" sz="1100" b="0" i="0" u="none" strike="noStrike" cap="none" dirty="0">
                <a:solidFill>
                  <a:srgbClr val="000000"/>
                </a:solidFill>
                <a:effectLst/>
                <a:latin typeface="Arial"/>
                <a:ea typeface="Arial"/>
                <a:cs typeface="Arial"/>
                <a:sym typeface="Arial"/>
              </a:rPr>
              <a:t> are using the word 'variant' to mean simply 'genetic change’.</a:t>
            </a:r>
          </a:p>
          <a:p>
            <a:pPr fontAlgn="base"/>
            <a:r>
              <a:rPr lang="en-US" sz="1100" b="0" i="0" u="none" strike="noStrike" cap="none" dirty="0">
                <a:solidFill>
                  <a:srgbClr val="000000"/>
                </a:solidFill>
                <a:effectLst/>
                <a:latin typeface="Arial"/>
                <a:ea typeface="Arial"/>
                <a:cs typeface="Arial"/>
                <a:sym typeface="Arial"/>
              </a:rPr>
              <a:t>With that in mind, 'variant, likely benign' and 'benign variants' are to be treated the same as each other clinically: They are treated as negative results because they are clinically meaningless </a:t>
            </a:r>
            <a:r>
              <a:rPr lang="en-US" sz="1100" b="0" i="1" u="none" strike="noStrike" cap="none" dirty="0">
                <a:solidFill>
                  <a:srgbClr val="000000"/>
                </a:solidFill>
                <a:effectLst/>
                <a:latin typeface="Arial"/>
                <a:ea typeface="Arial"/>
                <a:cs typeface="Arial"/>
                <a:sym typeface="Arial"/>
              </a:rPr>
              <a:t>and</a:t>
            </a:r>
            <a:r>
              <a:rPr lang="en-US" sz="1100" b="0" i="0" u="none" strike="noStrike" cap="none" dirty="0">
                <a:solidFill>
                  <a:srgbClr val="000000"/>
                </a:solidFill>
                <a:effectLst/>
                <a:latin typeface="Arial"/>
                <a:ea typeface="Arial"/>
                <a:cs typeface="Arial"/>
                <a:sym typeface="Arial"/>
              </a:rPr>
              <a:t> because the risk of them being reclassified to a pathogenic or likely pathogenic variant/mutation is very low. </a:t>
            </a:r>
            <a:r>
              <a:rPr lang="en-US" sz="1100" b="0" i="0" u="none" strike="noStrike" cap="none" dirty="0" err="1">
                <a:solidFill>
                  <a:srgbClr val="000000"/>
                </a:solidFill>
                <a:effectLst/>
                <a:latin typeface="Arial"/>
                <a:ea typeface="Arial"/>
                <a:cs typeface="Arial"/>
                <a:sym typeface="Arial"/>
              </a:rPr>
              <a:t>Invitae</a:t>
            </a:r>
            <a:r>
              <a:rPr lang="en-US" sz="1100" b="0" i="0" u="none" strike="noStrike" cap="none" dirty="0">
                <a:solidFill>
                  <a:srgbClr val="000000"/>
                </a:solidFill>
                <a:effectLst/>
                <a:latin typeface="Arial"/>
                <a:ea typeface="Arial"/>
                <a:cs typeface="Arial"/>
                <a:sym typeface="Arial"/>
              </a:rPr>
              <a:t>, as well as other labs, have chosen not to report likely benign or benign variants for these reasons. </a:t>
            </a:r>
          </a:p>
          <a:p>
            <a:pPr fontAlgn="base"/>
            <a:endParaRPr lang="en-US" sz="1100" b="0" i="0" u="none" strike="noStrike" cap="none" dirty="0">
              <a:solidFill>
                <a:srgbClr val="000000"/>
              </a:solidFill>
              <a:effectLst/>
              <a:latin typeface="Arial"/>
              <a:cs typeface="Arial"/>
              <a:sym typeface="Arial"/>
            </a:endParaRPr>
          </a:p>
          <a:p>
            <a:pPr marL="342900" indent="-342900"/>
            <a:r>
              <a:rPr lang="en" sz="1100" dirty="0"/>
              <a:t>34% of patients with breast cancer who met guidelines for genetic testing were referred by a healthcare provider</a:t>
            </a:r>
          </a:p>
          <a:p>
            <a:pPr marL="0" indent="0">
              <a:buNone/>
            </a:pPr>
            <a:endParaRPr lang="en" sz="1100" dirty="0"/>
          </a:p>
          <a:p>
            <a:pPr marL="342900" indent="-342900"/>
            <a:r>
              <a:rPr lang="en" sz="1100" dirty="0"/>
              <a:t>70% of those referred will ultimately meet with a healthcare provider</a:t>
            </a:r>
          </a:p>
          <a:p>
            <a:pPr fontAlgn="base"/>
            <a:r>
              <a:rPr lang="en-US" dirty="0"/>
              <a:t/>
            </a:r>
            <a:br>
              <a:rPr lang="en-US" dirty="0"/>
            </a:br>
            <a:endParaRPr dirty="0"/>
          </a:p>
        </p:txBody>
      </p:sp>
    </p:spTree>
    <p:extLst>
      <p:ext uri="{BB962C8B-B14F-4D97-AF65-F5344CB8AC3E}">
        <p14:creationId xmlns:p14="http://schemas.microsoft.com/office/powerpoint/2010/main" val="3894360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Will DTC yield a benefit to society?</a:t>
            </a:r>
          </a:p>
          <a:p>
            <a:pPr marL="0" lvl="0" indent="0" algn="l" rtl="0">
              <a:spcBef>
                <a:spcPts val="0"/>
              </a:spcBef>
              <a:spcAft>
                <a:spcPts val="0"/>
              </a:spcAft>
              <a:buNone/>
            </a:pPr>
            <a:endParaRPr lang="en-US" dirty="0"/>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Health professional organizations and patient advocacy groups strongly recommend that people considering genetic testing for </a:t>
            </a:r>
            <a:r>
              <a:rPr lang="en-US" sz="1100" b="0" i="1" u="none" strike="noStrike" cap="none" dirty="0">
                <a:solidFill>
                  <a:srgbClr val="000000"/>
                </a:solidFill>
                <a:effectLst/>
                <a:latin typeface="Arial"/>
                <a:ea typeface="Arial"/>
                <a:cs typeface="Arial"/>
                <a:sym typeface="Arial"/>
              </a:rPr>
              <a:t>BRCA1</a:t>
            </a:r>
            <a:r>
              <a:rPr lang="en-US" sz="1100" b="0" i="0" u="none" strike="noStrike" cap="none" dirty="0">
                <a:solidFill>
                  <a:srgbClr val="000000"/>
                </a:solidFill>
                <a:effectLst/>
                <a:latin typeface="Arial"/>
                <a:ea typeface="Arial"/>
                <a:cs typeface="Arial"/>
                <a:sym typeface="Arial"/>
              </a:rPr>
              <a:t> and </a:t>
            </a:r>
            <a:r>
              <a:rPr lang="en-US" sz="1100" b="0" i="1" u="none" strike="noStrike" cap="none" dirty="0">
                <a:solidFill>
                  <a:srgbClr val="000000"/>
                </a:solidFill>
                <a:effectLst/>
                <a:latin typeface="Arial"/>
                <a:ea typeface="Arial"/>
                <a:cs typeface="Arial"/>
                <a:sym typeface="Arial"/>
              </a:rPr>
              <a:t>BRCA2</a:t>
            </a:r>
            <a:r>
              <a:rPr lang="en-US" sz="1100" b="0" i="0" u="none" strike="noStrike" cap="none" dirty="0">
                <a:solidFill>
                  <a:srgbClr val="000000"/>
                </a:solidFill>
                <a:effectLst/>
                <a:latin typeface="Arial"/>
                <a:ea typeface="Arial"/>
                <a:cs typeface="Arial"/>
                <a:sym typeface="Arial"/>
              </a:rPr>
              <a:t> variations, including those included in direct-to-consumer genetic tests, talk with a provider about the reasons they want to undergo testing and what the results could mean for their health.</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7024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landscape of genetic assessment and genetic testing for hereditary cancer has become increasingly complex over the last several years. As more testing options have become available, more challenges have arisen regarding the complexity of interpreting results.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Direct-to-consumer genetic testing is marketed directly to customers via television, print advertisements, or the Internet, and the tests can be bought online or in stores. Customers send the company a DNA sample and receive their results directly from a secure website or in a written report. Direct-to-consumer genetic testing provides people access to their genetic information without necessarily involving a healthcare provider or health insurance company in the process.</a:t>
            </a:r>
            <a:endParaRPr dirty="0"/>
          </a:p>
        </p:txBody>
      </p:sp>
    </p:spTree>
    <p:extLst>
      <p:ext uri="{BB962C8B-B14F-4D97-AF65-F5344CB8AC3E}">
        <p14:creationId xmlns:p14="http://schemas.microsoft.com/office/powerpoint/2010/main" val="356267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8472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100" b="0" i="0" u="none" strike="noStrike" cap="none" dirty="0">
                <a:solidFill>
                  <a:srgbClr val="000000"/>
                </a:solidFill>
                <a:effectLst/>
                <a:latin typeface="Arial"/>
                <a:ea typeface="Arial"/>
                <a:cs typeface="Arial"/>
                <a:sym typeface="Arial"/>
              </a:rPr>
              <a:t>Whether a test can accurately and reliably measure what it claims to measure (analytical validity);</a:t>
            </a:r>
          </a:p>
          <a:p>
            <a:pPr lvl="0"/>
            <a:r>
              <a:rPr lang="en-US" sz="1100" b="0" i="0" u="none" strike="noStrike" cap="none" dirty="0">
                <a:solidFill>
                  <a:srgbClr val="000000"/>
                </a:solidFill>
                <a:effectLst/>
                <a:latin typeface="Arial"/>
                <a:ea typeface="Arial"/>
                <a:cs typeface="Arial"/>
                <a:sym typeface="Arial"/>
              </a:rPr>
              <a:t>Whether the measurement is predictive of a certain state of health (clinical validity); and</a:t>
            </a:r>
          </a:p>
          <a:p>
            <a:r>
              <a:rPr lang="en-US" sz="1100" b="0" i="0" u="none" strike="noStrike" cap="none" dirty="0">
                <a:solidFill>
                  <a:srgbClr val="000000"/>
                </a:solidFill>
                <a:effectLst/>
                <a:latin typeface="Arial"/>
                <a:ea typeface="Arial"/>
                <a:cs typeface="Arial"/>
                <a:sym typeface="Arial"/>
              </a:rPr>
              <a:t>What a company says about their test and how well it works (claims)</a:t>
            </a:r>
            <a:r>
              <a:rPr lang="en-US" dirty="0">
                <a:effectLst/>
              </a:rPr>
              <a:t> </a:t>
            </a:r>
            <a:endParaRPr dirty="0"/>
          </a:p>
        </p:txBody>
      </p:sp>
    </p:spTree>
    <p:extLst>
      <p:ext uri="{BB962C8B-B14F-4D97-AF65-F5344CB8AC3E}">
        <p14:creationId xmlns:p14="http://schemas.microsoft.com/office/powerpoint/2010/main" val="3718138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dirty="0"/>
              <a:t>Carrier Screening- genetic variants for recessive conditions</a:t>
            </a:r>
          </a:p>
          <a:p>
            <a:pPr lvl="0"/>
            <a:r>
              <a:rPr lang="en-US" dirty="0"/>
              <a:t>GHR – info on an individual’s genetic risk for certain conditions that allow for modification of lifestyle/behavior (</a:t>
            </a:r>
            <a:r>
              <a:rPr lang="en-US" b="1" dirty="0"/>
              <a:t>do not determine a person’s overall risk of developing a disease or condition</a:t>
            </a:r>
            <a:r>
              <a:rPr lang="en-US" dirty="0"/>
              <a:t>) EX] late-onset </a:t>
            </a:r>
            <a:r>
              <a:rPr lang="en-US" dirty="0" err="1"/>
              <a:t>alzheimers</a:t>
            </a:r>
            <a:r>
              <a:rPr lang="en-US" dirty="0"/>
              <a:t>, Celiac disease, hemochromatosis</a:t>
            </a:r>
          </a:p>
          <a:p>
            <a:pPr lvl="0"/>
            <a:r>
              <a:rPr lang="en-US" dirty="0"/>
              <a:t>Pharmacogenetic- role of genetics in drug metabolization</a:t>
            </a:r>
          </a:p>
          <a:p>
            <a:pPr lvl="0"/>
            <a:r>
              <a:rPr lang="en-US" dirty="0"/>
              <a:t>Cancer predisposition- intended to initiate a dialogue with a HCP and considered moderate to high risk</a:t>
            </a:r>
          </a:p>
          <a:p>
            <a:pPr lvl="0"/>
            <a:r>
              <a:rPr lang="en-US" dirty="0"/>
              <a:t>Low Risk General- prediction of things like athletic ability</a:t>
            </a:r>
          </a:p>
          <a:p>
            <a:pPr lvl="0"/>
            <a:r>
              <a:rPr lang="en-US" dirty="0"/>
              <a:t>Ancestry tests- exploration of genetic ancestry</a:t>
            </a:r>
          </a:p>
          <a:p>
            <a:pPr lvl="0"/>
            <a:endParaRPr lang="en-US" dirty="0"/>
          </a:p>
        </p:txBody>
      </p:sp>
    </p:spTree>
    <p:extLst>
      <p:ext uri="{BB962C8B-B14F-4D97-AF65-F5344CB8AC3E}">
        <p14:creationId xmlns:p14="http://schemas.microsoft.com/office/powerpoint/2010/main" val="2654906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39459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endParaRPr dirty="0"/>
          </a:p>
        </p:txBody>
      </p:sp>
    </p:spTree>
    <p:extLst>
      <p:ext uri="{BB962C8B-B14F-4D97-AF65-F5344CB8AC3E}">
        <p14:creationId xmlns:p14="http://schemas.microsoft.com/office/powerpoint/2010/main" val="1916134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13164" y="1424069"/>
            <a:ext cx="9157393" cy="3719422"/>
            <a:chOff x="187960" y="1453515"/>
            <a:chExt cx="3861435" cy="1568450"/>
          </a:xfrm>
        </p:grpSpPr>
        <p:sp>
          <p:nvSpPr>
            <p:cNvPr id="11" name="Google Shape;11;p2"/>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FFC486">
                    <a:alpha val="20000"/>
                  </a:srgbClr>
                </a:gs>
                <a:gs pos="100000">
                  <a:srgbClr val="FF866B">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12" name="Google Shape;12;p2"/>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F20122">
                    <a:alpha val="51764"/>
                    <a:alpha val="20000"/>
                  </a:srgbClr>
                </a:gs>
                <a:gs pos="100000">
                  <a:srgbClr val="FF6A00">
                    <a:alpha val="71764"/>
                    <a:alpha val="20000"/>
                  </a:srgbClr>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13" name="Google Shape;13;p2"/>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FF9F00">
                    <a:alpha val="56470"/>
                    <a:alpha val="20000"/>
                  </a:srgbClr>
                </a:gs>
                <a:gs pos="100000">
                  <a:srgbClr val="CC0000">
                    <a:alpha val="57254"/>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grpSp>
      <p:sp>
        <p:nvSpPr>
          <p:cNvPr id="14" name="Google Shape;14;p2"/>
          <p:cNvSpPr txBox="1">
            <a:spLocks noGrp="1"/>
          </p:cNvSpPr>
          <p:nvPr>
            <p:ph type="ctrTitle"/>
          </p:nvPr>
        </p:nvSpPr>
        <p:spPr>
          <a:xfrm>
            <a:off x="1034300" y="925025"/>
            <a:ext cx="7075500" cy="1159800"/>
          </a:xfrm>
          <a:prstGeom prst="rect">
            <a:avLst/>
          </a:prstGeom>
        </p:spPr>
        <p:txBody>
          <a:bodyPr spcFirstLastPara="1" wrap="square" lIns="0" tIns="0" rIns="0" bIns="0" anchor="t" anchorCtr="0">
            <a:noAutofit/>
          </a:bodyPr>
          <a:lstStyle>
            <a:lvl1pPr lvl="0" rtl="0">
              <a:spcBef>
                <a:spcPts val="0"/>
              </a:spcBef>
              <a:spcAft>
                <a:spcPts val="0"/>
              </a:spcAft>
              <a:buSzPts val="5400"/>
              <a:buNone/>
              <a:defRPr sz="54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1"/>
        <p:cNvGrpSpPr/>
        <p:nvPr/>
      </p:nvGrpSpPr>
      <p:grpSpPr>
        <a:xfrm>
          <a:off x="0" y="0"/>
          <a:ext cx="0" cy="0"/>
          <a:chOff x="0" y="0"/>
          <a:chExt cx="0" cy="0"/>
        </a:xfrm>
      </p:grpSpPr>
      <p:grpSp>
        <p:nvGrpSpPr>
          <p:cNvPr id="22" name="Google Shape;22;p4"/>
          <p:cNvGrpSpPr/>
          <p:nvPr/>
        </p:nvGrpSpPr>
        <p:grpSpPr>
          <a:xfrm rot="-5400000" flipH="1">
            <a:off x="5520163" y="1530301"/>
            <a:ext cx="5154243" cy="2093410"/>
            <a:chOff x="187960" y="1453515"/>
            <a:chExt cx="3861435" cy="1568450"/>
          </a:xfrm>
        </p:grpSpPr>
        <p:sp>
          <p:nvSpPr>
            <p:cNvPr id="23" name="Google Shape;23;p4"/>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FFC486">
                    <a:alpha val="20000"/>
                  </a:srgbClr>
                </a:gs>
                <a:gs pos="100000">
                  <a:srgbClr val="FF866B">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24" name="Google Shape;24;p4"/>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F20122">
                    <a:alpha val="51764"/>
                    <a:alpha val="20000"/>
                  </a:srgbClr>
                </a:gs>
                <a:gs pos="100000">
                  <a:srgbClr val="FF6A00">
                    <a:alpha val="71764"/>
                    <a:alpha val="20000"/>
                  </a:srgbClr>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25" name="Google Shape;25;p4"/>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FF9F00">
                    <a:alpha val="56470"/>
                    <a:alpha val="20000"/>
                  </a:srgbClr>
                </a:gs>
                <a:gs pos="100000">
                  <a:srgbClr val="CC0000">
                    <a:alpha val="57254"/>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grpSp>
      <p:sp>
        <p:nvSpPr>
          <p:cNvPr id="26" name="Google Shape;26;p4"/>
          <p:cNvSpPr txBox="1">
            <a:spLocks noGrp="1"/>
          </p:cNvSpPr>
          <p:nvPr>
            <p:ph type="body" idx="1"/>
          </p:nvPr>
        </p:nvSpPr>
        <p:spPr>
          <a:xfrm>
            <a:off x="2038025" y="1476000"/>
            <a:ext cx="5067900" cy="3045000"/>
          </a:xfrm>
          <a:prstGeom prst="rect">
            <a:avLst/>
          </a:prstGeom>
        </p:spPr>
        <p:txBody>
          <a:bodyPr spcFirstLastPara="1" wrap="square" lIns="0" tIns="0" rIns="0" bIns="0" anchor="t" anchorCtr="0">
            <a:noAutofit/>
          </a:bodyPr>
          <a:lstStyle>
            <a:lvl1pPr marL="457200" lvl="0" indent="-431800" algn="ctr" rtl="0">
              <a:spcBef>
                <a:spcPts val="600"/>
              </a:spcBef>
              <a:spcAft>
                <a:spcPts val="0"/>
              </a:spcAft>
              <a:buSzPts val="3200"/>
              <a:buChar char="◦"/>
              <a:defRPr sz="3200" i="1"/>
            </a:lvl1pPr>
            <a:lvl2pPr marL="914400" lvl="1" indent="-431800" algn="ctr" rtl="0">
              <a:spcBef>
                <a:spcPts val="0"/>
              </a:spcBef>
              <a:spcAft>
                <a:spcPts val="0"/>
              </a:spcAft>
              <a:buSzPts val="3200"/>
              <a:buChar char="◦"/>
              <a:defRPr sz="3200" i="1"/>
            </a:lvl2pPr>
            <a:lvl3pPr marL="1371600" lvl="2" indent="-431800" algn="ctr" rtl="0">
              <a:spcBef>
                <a:spcPts val="0"/>
              </a:spcBef>
              <a:spcAft>
                <a:spcPts val="0"/>
              </a:spcAft>
              <a:buSzPts val="3200"/>
              <a:buChar char="◦"/>
              <a:defRPr sz="3200" i="1"/>
            </a:lvl3pPr>
            <a:lvl4pPr marL="1828800" lvl="3" indent="-431800" algn="ctr" rtl="0">
              <a:spcBef>
                <a:spcPts val="0"/>
              </a:spcBef>
              <a:spcAft>
                <a:spcPts val="0"/>
              </a:spcAft>
              <a:buSzPts val="3200"/>
              <a:buChar char="◦"/>
              <a:defRPr sz="3200" i="1"/>
            </a:lvl4pPr>
            <a:lvl5pPr marL="2286000" lvl="4" indent="-431800" algn="ctr" rtl="0">
              <a:spcBef>
                <a:spcPts val="0"/>
              </a:spcBef>
              <a:spcAft>
                <a:spcPts val="0"/>
              </a:spcAft>
              <a:buSzPts val="3200"/>
              <a:buChar char="◦"/>
              <a:defRPr sz="3200" i="1"/>
            </a:lvl5pPr>
            <a:lvl6pPr marL="2743200" lvl="5" indent="-431800" algn="ctr" rtl="0">
              <a:spcBef>
                <a:spcPts val="0"/>
              </a:spcBef>
              <a:spcAft>
                <a:spcPts val="0"/>
              </a:spcAft>
              <a:buSzPts val="3200"/>
              <a:buChar char="◦"/>
              <a:defRPr sz="3200" i="1"/>
            </a:lvl6pPr>
            <a:lvl7pPr marL="3200400" lvl="6" indent="-431800" algn="ctr" rtl="0">
              <a:spcBef>
                <a:spcPts val="0"/>
              </a:spcBef>
              <a:spcAft>
                <a:spcPts val="0"/>
              </a:spcAft>
              <a:buSzPts val="3200"/>
              <a:buChar char="◦"/>
              <a:defRPr sz="3200" i="1"/>
            </a:lvl7pPr>
            <a:lvl8pPr marL="3657600" lvl="7" indent="-431800" algn="ctr" rtl="0">
              <a:spcBef>
                <a:spcPts val="0"/>
              </a:spcBef>
              <a:spcAft>
                <a:spcPts val="0"/>
              </a:spcAft>
              <a:buSzPts val="3200"/>
              <a:buChar char="◦"/>
              <a:defRPr sz="3200" i="1"/>
            </a:lvl8pPr>
            <a:lvl9pPr marL="4114800" lvl="8" indent="-431800" algn="ctr" rtl="0">
              <a:spcBef>
                <a:spcPts val="0"/>
              </a:spcBef>
              <a:spcAft>
                <a:spcPts val="0"/>
              </a:spcAft>
              <a:buSzPts val="3200"/>
              <a:buChar char="◦"/>
              <a:defRPr sz="3200" i="1"/>
            </a:lvl9pPr>
          </a:lstStyle>
          <a:p>
            <a:endParaRPr/>
          </a:p>
        </p:txBody>
      </p:sp>
      <p:sp>
        <p:nvSpPr>
          <p:cNvPr id="27" name="Google Shape;27;p4"/>
          <p:cNvSpPr txBox="1"/>
          <p:nvPr/>
        </p:nvSpPr>
        <p:spPr>
          <a:xfrm>
            <a:off x="3593400" y="5527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b="1">
                <a:solidFill>
                  <a:schemeClr val="accent5"/>
                </a:solidFill>
                <a:latin typeface="Lato"/>
                <a:ea typeface="Lato"/>
                <a:cs typeface="Lato"/>
                <a:sym typeface="Lato"/>
              </a:rPr>
              <a:t>“</a:t>
            </a:r>
            <a:endParaRPr sz="9600" b="1">
              <a:solidFill>
                <a:schemeClr val="accent5"/>
              </a:solidFill>
              <a:latin typeface="Lato"/>
              <a:ea typeface="Lato"/>
              <a:cs typeface="Lato"/>
              <a:sym typeface="Lato"/>
            </a:endParaRPr>
          </a:p>
        </p:txBody>
      </p:sp>
      <p:sp>
        <p:nvSpPr>
          <p:cNvPr id="28" name="Google Shape;28;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9" name="Google Shape;29;p4"/>
          <p:cNvGrpSpPr/>
          <p:nvPr/>
        </p:nvGrpSpPr>
        <p:grpSpPr>
          <a:xfrm rot="5400000" flipH="1">
            <a:off x="-1530412" y="1530301"/>
            <a:ext cx="5154243" cy="2093410"/>
            <a:chOff x="187960" y="1453515"/>
            <a:chExt cx="3861435" cy="1568450"/>
          </a:xfrm>
        </p:grpSpPr>
        <p:sp>
          <p:nvSpPr>
            <p:cNvPr id="30" name="Google Shape;30;p4"/>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FFC486">
                    <a:alpha val="20000"/>
                  </a:srgbClr>
                </a:gs>
                <a:gs pos="100000">
                  <a:srgbClr val="FF866B">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31" name="Google Shape;31;p4"/>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F20122">
                    <a:alpha val="51764"/>
                    <a:alpha val="20000"/>
                  </a:srgbClr>
                </a:gs>
                <a:gs pos="100000">
                  <a:srgbClr val="FF6A00">
                    <a:alpha val="71764"/>
                    <a:alpha val="20000"/>
                  </a:srgbClr>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32" name="Google Shape;32;p4"/>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FF9F00">
                    <a:alpha val="56470"/>
                    <a:alpha val="20000"/>
                  </a:srgbClr>
                </a:gs>
                <a:gs pos="100000">
                  <a:srgbClr val="CC0000">
                    <a:alpha val="57254"/>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3"/>
        <p:cNvGrpSpPr/>
        <p:nvPr/>
      </p:nvGrpSpPr>
      <p:grpSpPr>
        <a:xfrm>
          <a:off x="0" y="0"/>
          <a:ext cx="0" cy="0"/>
          <a:chOff x="0" y="0"/>
          <a:chExt cx="0" cy="0"/>
        </a:xfrm>
      </p:grpSpPr>
      <p:grpSp>
        <p:nvGrpSpPr>
          <p:cNvPr id="34" name="Google Shape;34;p5"/>
          <p:cNvGrpSpPr/>
          <p:nvPr/>
        </p:nvGrpSpPr>
        <p:grpSpPr>
          <a:xfrm rot="-5400000" flipH="1">
            <a:off x="5520163" y="1530301"/>
            <a:ext cx="5154243" cy="2093410"/>
            <a:chOff x="187960" y="1453515"/>
            <a:chExt cx="3861435" cy="1568450"/>
          </a:xfrm>
        </p:grpSpPr>
        <p:sp>
          <p:nvSpPr>
            <p:cNvPr id="35" name="Google Shape;35;p5"/>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FFC486">
                    <a:alpha val="20000"/>
                  </a:srgbClr>
                </a:gs>
                <a:gs pos="100000">
                  <a:srgbClr val="FF866B">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36" name="Google Shape;36;p5"/>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F20122">
                    <a:alpha val="51764"/>
                    <a:alpha val="20000"/>
                  </a:srgbClr>
                </a:gs>
                <a:gs pos="100000">
                  <a:srgbClr val="FF6A00">
                    <a:alpha val="71764"/>
                    <a:alpha val="20000"/>
                  </a:srgbClr>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37" name="Google Shape;37;p5"/>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FF9F00">
                    <a:alpha val="56470"/>
                    <a:alpha val="20000"/>
                  </a:srgbClr>
                </a:gs>
                <a:gs pos="100000">
                  <a:srgbClr val="CC0000">
                    <a:alpha val="57254"/>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grpSp>
      <p:sp>
        <p:nvSpPr>
          <p:cNvPr id="38" name="Google Shape;38;p5"/>
          <p:cNvSpPr txBox="1">
            <a:spLocks noGrp="1"/>
          </p:cNvSpPr>
          <p:nvPr>
            <p:ph type="title"/>
          </p:nvPr>
        </p:nvSpPr>
        <p:spPr>
          <a:xfrm>
            <a:off x="737850" y="517525"/>
            <a:ext cx="6034500" cy="744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 name="Google Shape;39;p5"/>
          <p:cNvSpPr txBox="1">
            <a:spLocks noGrp="1"/>
          </p:cNvSpPr>
          <p:nvPr>
            <p:ph type="body" idx="1"/>
          </p:nvPr>
        </p:nvSpPr>
        <p:spPr>
          <a:xfrm>
            <a:off x="737850" y="1475700"/>
            <a:ext cx="6034500" cy="30432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40" name="Google Shape;40;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0"/>
        <p:cNvGrpSpPr/>
        <p:nvPr/>
      </p:nvGrpSpPr>
      <p:grpSpPr>
        <a:xfrm>
          <a:off x="0" y="0"/>
          <a:ext cx="0" cy="0"/>
          <a:chOff x="0" y="0"/>
          <a:chExt cx="0" cy="0"/>
        </a:xfrm>
      </p:grpSpPr>
      <p:grpSp>
        <p:nvGrpSpPr>
          <p:cNvPr id="51" name="Google Shape;51;p7"/>
          <p:cNvGrpSpPr/>
          <p:nvPr/>
        </p:nvGrpSpPr>
        <p:grpSpPr>
          <a:xfrm rot="-5400000" flipH="1">
            <a:off x="5520163" y="1530301"/>
            <a:ext cx="5154243" cy="2093410"/>
            <a:chOff x="187960" y="1453515"/>
            <a:chExt cx="3861435" cy="1568450"/>
          </a:xfrm>
        </p:grpSpPr>
        <p:sp>
          <p:nvSpPr>
            <p:cNvPr id="52" name="Google Shape;52;p7"/>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FFC486">
                    <a:alpha val="20000"/>
                  </a:srgbClr>
                </a:gs>
                <a:gs pos="100000">
                  <a:srgbClr val="FF866B">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53" name="Google Shape;53;p7"/>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F20122">
                    <a:alpha val="51764"/>
                    <a:alpha val="20000"/>
                  </a:srgbClr>
                </a:gs>
                <a:gs pos="100000">
                  <a:srgbClr val="FF6A00">
                    <a:alpha val="71764"/>
                    <a:alpha val="20000"/>
                  </a:srgbClr>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54" name="Google Shape;54;p7"/>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FF9F00">
                    <a:alpha val="56470"/>
                    <a:alpha val="20000"/>
                  </a:srgbClr>
                </a:gs>
                <a:gs pos="100000">
                  <a:srgbClr val="CC0000">
                    <a:alpha val="57254"/>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grpSp>
      <p:sp>
        <p:nvSpPr>
          <p:cNvPr id="55" name="Google Shape;55;p7"/>
          <p:cNvSpPr txBox="1">
            <a:spLocks noGrp="1"/>
          </p:cNvSpPr>
          <p:nvPr>
            <p:ph type="title"/>
          </p:nvPr>
        </p:nvSpPr>
        <p:spPr>
          <a:xfrm>
            <a:off x="737850" y="517525"/>
            <a:ext cx="6284100" cy="744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6" name="Google Shape;56;p7"/>
          <p:cNvSpPr txBox="1">
            <a:spLocks noGrp="1"/>
          </p:cNvSpPr>
          <p:nvPr>
            <p:ph type="body" idx="1"/>
          </p:nvPr>
        </p:nvSpPr>
        <p:spPr>
          <a:xfrm>
            <a:off x="737850" y="1475700"/>
            <a:ext cx="1902600" cy="29601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7" name="Google Shape;57;p7"/>
          <p:cNvSpPr txBox="1">
            <a:spLocks noGrp="1"/>
          </p:cNvSpPr>
          <p:nvPr>
            <p:ph type="body" idx="2"/>
          </p:nvPr>
        </p:nvSpPr>
        <p:spPr>
          <a:xfrm>
            <a:off x="2928612" y="1475700"/>
            <a:ext cx="1902600" cy="29601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8" name="Google Shape;58;p7"/>
          <p:cNvSpPr txBox="1">
            <a:spLocks noGrp="1"/>
          </p:cNvSpPr>
          <p:nvPr>
            <p:ph type="body" idx="3"/>
          </p:nvPr>
        </p:nvSpPr>
        <p:spPr>
          <a:xfrm>
            <a:off x="5119374" y="1475700"/>
            <a:ext cx="1902600" cy="29601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9" name="Google Shape;59;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grpSp>
        <p:nvGrpSpPr>
          <p:cNvPr id="61" name="Google Shape;61;p8"/>
          <p:cNvGrpSpPr/>
          <p:nvPr/>
        </p:nvGrpSpPr>
        <p:grpSpPr>
          <a:xfrm rot="-5400000" flipH="1">
            <a:off x="5520163" y="1530301"/>
            <a:ext cx="5154243" cy="2093410"/>
            <a:chOff x="187960" y="1453515"/>
            <a:chExt cx="3861435" cy="1568450"/>
          </a:xfrm>
        </p:grpSpPr>
        <p:sp>
          <p:nvSpPr>
            <p:cNvPr id="62" name="Google Shape;62;p8"/>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FFC486">
                    <a:alpha val="20000"/>
                  </a:srgbClr>
                </a:gs>
                <a:gs pos="100000">
                  <a:srgbClr val="FF866B">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63" name="Google Shape;63;p8"/>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F20122">
                    <a:alpha val="51764"/>
                    <a:alpha val="20000"/>
                  </a:srgbClr>
                </a:gs>
                <a:gs pos="100000">
                  <a:srgbClr val="FF6A00">
                    <a:alpha val="71764"/>
                    <a:alpha val="20000"/>
                  </a:srgbClr>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64" name="Google Shape;64;p8"/>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FF9F00">
                    <a:alpha val="56470"/>
                    <a:alpha val="20000"/>
                  </a:srgbClr>
                </a:gs>
                <a:gs pos="100000">
                  <a:srgbClr val="CC0000">
                    <a:alpha val="57254"/>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grpSp>
      <p:sp>
        <p:nvSpPr>
          <p:cNvPr id="65" name="Google Shape;65;p8"/>
          <p:cNvSpPr txBox="1">
            <a:spLocks noGrp="1"/>
          </p:cNvSpPr>
          <p:nvPr>
            <p:ph type="title"/>
          </p:nvPr>
        </p:nvSpPr>
        <p:spPr>
          <a:xfrm>
            <a:off x="737850" y="517525"/>
            <a:ext cx="6034500" cy="7443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bottom waves">
  <p:cSld name="BLANK_1">
    <p:spTree>
      <p:nvGrpSpPr>
        <p:cNvPr id="1" name="Shape 80"/>
        <p:cNvGrpSpPr/>
        <p:nvPr/>
      </p:nvGrpSpPr>
      <p:grpSpPr>
        <a:xfrm>
          <a:off x="0" y="0"/>
          <a:ext cx="0" cy="0"/>
          <a:chOff x="0" y="0"/>
          <a:chExt cx="0" cy="0"/>
        </a:xfrm>
      </p:grpSpPr>
      <p:grpSp>
        <p:nvGrpSpPr>
          <p:cNvPr id="81" name="Google Shape;81;p11"/>
          <p:cNvGrpSpPr/>
          <p:nvPr/>
        </p:nvGrpSpPr>
        <p:grpSpPr>
          <a:xfrm>
            <a:off x="-13177" y="3583361"/>
            <a:ext cx="9157393" cy="1560137"/>
            <a:chOff x="187960" y="1453515"/>
            <a:chExt cx="3861435" cy="1568450"/>
          </a:xfrm>
        </p:grpSpPr>
        <p:sp>
          <p:nvSpPr>
            <p:cNvPr id="82" name="Google Shape;82;p11"/>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FFC486">
                    <a:alpha val="20000"/>
                  </a:srgbClr>
                </a:gs>
                <a:gs pos="100000">
                  <a:srgbClr val="FF866B">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83" name="Google Shape;83;p11"/>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F20122">
                    <a:alpha val="51764"/>
                    <a:alpha val="20000"/>
                  </a:srgbClr>
                </a:gs>
                <a:gs pos="100000">
                  <a:srgbClr val="FF6A00">
                    <a:alpha val="71764"/>
                    <a:alpha val="20000"/>
                  </a:srgbClr>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sp>
          <p:nvSpPr>
            <p:cNvPr id="84" name="Google Shape;84;p11"/>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FF9F00">
                    <a:alpha val="56470"/>
                    <a:alpha val="20000"/>
                  </a:srgbClr>
                </a:gs>
                <a:gs pos="100000">
                  <a:srgbClr val="CC0000">
                    <a:alpha val="57254"/>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ato Light"/>
                <a:ea typeface="Lato Light"/>
                <a:cs typeface="Lato Light"/>
                <a:sym typeface="Lato Light"/>
              </a:endParaRPr>
            </a:p>
          </p:txBody>
        </p:sp>
      </p:grpSp>
      <p:sp>
        <p:nvSpPr>
          <p:cNvPr id="85" name="Google Shape;85;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7850" y="517525"/>
            <a:ext cx="6034500" cy="744300"/>
          </a:xfrm>
          <a:prstGeom prst="rect">
            <a:avLst/>
          </a:prstGeom>
          <a:noFill/>
          <a:ln>
            <a:noFill/>
          </a:ln>
        </p:spPr>
        <p:txBody>
          <a:bodyPr spcFirstLastPara="1" wrap="square" lIns="0" tIns="0" rIns="0" bIns="0" anchor="b" anchorCtr="0">
            <a:noAutofit/>
          </a:bodyPr>
          <a:lstStyle>
            <a:lvl1pPr lvl="0" rtl="0">
              <a:spcBef>
                <a:spcPts val="0"/>
              </a:spcBef>
              <a:spcAft>
                <a:spcPts val="0"/>
              </a:spcAft>
              <a:buClr>
                <a:schemeClr val="dk1"/>
              </a:buClr>
              <a:buSzPts val="3000"/>
              <a:buFont typeface="Lato Black"/>
              <a:buNone/>
              <a:defRPr sz="3000">
                <a:solidFill>
                  <a:schemeClr val="dk1"/>
                </a:solidFill>
                <a:latin typeface="Lato Black"/>
                <a:ea typeface="Lato Black"/>
                <a:cs typeface="Lato Black"/>
                <a:sym typeface="Lato Black"/>
              </a:defRPr>
            </a:lvl1pPr>
            <a:lvl2pPr lvl="1" rtl="0">
              <a:spcBef>
                <a:spcPts val="0"/>
              </a:spcBef>
              <a:spcAft>
                <a:spcPts val="0"/>
              </a:spcAft>
              <a:buClr>
                <a:schemeClr val="dk1"/>
              </a:buClr>
              <a:buSzPts val="3000"/>
              <a:buFont typeface="Lato Black"/>
              <a:buNone/>
              <a:defRPr sz="3000">
                <a:solidFill>
                  <a:schemeClr val="dk1"/>
                </a:solidFill>
                <a:latin typeface="Lato Black"/>
                <a:ea typeface="Lato Black"/>
                <a:cs typeface="Lato Black"/>
                <a:sym typeface="Lato Black"/>
              </a:defRPr>
            </a:lvl2pPr>
            <a:lvl3pPr lvl="2" rtl="0">
              <a:spcBef>
                <a:spcPts val="0"/>
              </a:spcBef>
              <a:spcAft>
                <a:spcPts val="0"/>
              </a:spcAft>
              <a:buClr>
                <a:schemeClr val="dk1"/>
              </a:buClr>
              <a:buSzPts val="3000"/>
              <a:buFont typeface="Lato Black"/>
              <a:buNone/>
              <a:defRPr sz="3000">
                <a:solidFill>
                  <a:schemeClr val="dk1"/>
                </a:solidFill>
                <a:latin typeface="Lato Black"/>
                <a:ea typeface="Lato Black"/>
                <a:cs typeface="Lato Black"/>
                <a:sym typeface="Lato Black"/>
              </a:defRPr>
            </a:lvl3pPr>
            <a:lvl4pPr lvl="3" rtl="0">
              <a:spcBef>
                <a:spcPts val="0"/>
              </a:spcBef>
              <a:spcAft>
                <a:spcPts val="0"/>
              </a:spcAft>
              <a:buClr>
                <a:schemeClr val="dk1"/>
              </a:buClr>
              <a:buSzPts val="3000"/>
              <a:buFont typeface="Lato Black"/>
              <a:buNone/>
              <a:defRPr sz="3000">
                <a:solidFill>
                  <a:schemeClr val="dk1"/>
                </a:solidFill>
                <a:latin typeface="Lato Black"/>
                <a:ea typeface="Lato Black"/>
                <a:cs typeface="Lato Black"/>
                <a:sym typeface="Lato Black"/>
              </a:defRPr>
            </a:lvl4pPr>
            <a:lvl5pPr lvl="4" rtl="0">
              <a:spcBef>
                <a:spcPts val="0"/>
              </a:spcBef>
              <a:spcAft>
                <a:spcPts val="0"/>
              </a:spcAft>
              <a:buClr>
                <a:schemeClr val="dk1"/>
              </a:buClr>
              <a:buSzPts val="3000"/>
              <a:buFont typeface="Lato Black"/>
              <a:buNone/>
              <a:defRPr sz="3000">
                <a:solidFill>
                  <a:schemeClr val="dk1"/>
                </a:solidFill>
                <a:latin typeface="Lato Black"/>
                <a:ea typeface="Lato Black"/>
                <a:cs typeface="Lato Black"/>
                <a:sym typeface="Lato Black"/>
              </a:defRPr>
            </a:lvl5pPr>
            <a:lvl6pPr lvl="5" rtl="0">
              <a:spcBef>
                <a:spcPts val="0"/>
              </a:spcBef>
              <a:spcAft>
                <a:spcPts val="0"/>
              </a:spcAft>
              <a:buClr>
                <a:schemeClr val="dk1"/>
              </a:buClr>
              <a:buSzPts val="3000"/>
              <a:buFont typeface="Lato Black"/>
              <a:buNone/>
              <a:defRPr sz="3000">
                <a:solidFill>
                  <a:schemeClr val="dk1"/>
                </a:solidFill>
                <a:latin typeface="Lato Black"/>
                <a:ea typeface="Lato Black"/>
                <a:cs typeface="Lato Black"/>
                <a:sym typeface="Lato Black"/>
              </a:defRPr>
            </a:lvl6pPr>
            <a:lvl7pPr lvl="6" rtl="0">
              <a:spcBef>
                <a:spcPts val="0"/>
              </a:spcBef>
              <a:spcAft>
                <a:spcPts val="0"/>
              </a:spcAft>
              <a:buClr>
                <a:schemeClr val="dk1"/>
              </a:buClr>
              <a:buSzPts val="3000"/>
              <a:buFont typeface="Lato Black"/>
              <a:buNone/>
              <a:defRPr sz="3000">
                <a:solidFill>
                  <a:schemeClr val="dk1"/>
                </a:solidFill>
                <a:latin typeface="Lato Black"/>
                <a:ea typeface="Lato Black"/>
                <a:cs typeface="Lato Black"/>
                <a:sym typeface="Lato Black"/>
              </a:defRPr>
            </a:lvl7pPr>
            <a:lvl8pPr lvl="7" rtl="0">
              <a:spcBef>
                <a:spcPts val="0"/>
              </a:spcBef>
              <a:spcAft>
                <a:spcPts val="0"/>
              </a:spcAft>
              <a:buClr>
                <a:schemeClr val="dk1"/>
              </a:buClr>
              <a:buSzPts val="3000"/>
              <a:buFont typeface="Lato Black"/>
              <a:buNone/>
              <a:defRPr sz="3000">
                <a:solidFill>
                  <a:schemeClr val="dk1"/>
                </a:solidFill>
                <a:latin typeface="Lato Black"/>
                <a:ea typeface="Lato Black"/>
                <a:cs typeface="Lato Black"/>
                <a:sym typeface="Lato Black"/>
              </a:defRPr>
            </a:lvl8pPr>
            <a:lvl9pPr lvl="8" rtl="0">
              <a:spcBef>
                <a:spcPts val="0"/>
              </a:spcBef>
              <a:spcAft>
                <a:spcPts val="0"/>
              </a:spcAft>
              <a:buClr>
                <a:schemeClr val="dk1"/>
              </a:buClr>
              <a:buSzPts val="3000"/>
              <a:buFont typeface="Lato Black"/>
              <a:buNone/>
              <a:defRPr sz="3000">
                <a:solidFill>
                  <a:schemeClr val="dk1"/>
                </a:solidFill>
                <a:latin typeface="Lato Black"/>
                <a:ea typeface="Lato Black"/>
                <a:cs typeface="Lato Black"/>
                <a:sym typeface="Lato Black"/>
              </a:defRPr>
            </a:lvl9pPr>
          </a:lstStyle>
          <a:p>
            <a:endParaRPr/>
          </a:p>
        </p:txBody>
      </p:sp>
      <p:sp>
        <p:nvSpPr>
          <p:cNvPr id="7" name="Google Shape;7;p1"/>
          <p:cNvSpPr txBox="1">
            <a:spLocks noGrp="1"/>
          </p:cNvSpPr>
          <p:nvPr>
            <p:ph type="body" idx="1"/>
          </p:nvPr>
        </p:nvSpPr>
        <p:spPr>
          <a:xfrm>
            <a:off x="737850" y="1475700"/>
            <a:ext cx="6034500" cy="3043200"/>
          </a:xfrm>
          <a:prstGeom prst="rect">
            <a:avLst/>
          </a:prstGeom>
          <a:noFill/>
          <a:ln>
            <a:noFill/>
          </a:ln>
        </p:spPr>
        <p:txBody>
          <a:bodyPr spcFirstLastPara="1" wrap="square" lIns="0" tIns="0" rIns="0" bIns="0" anchor="t" anchorCtr="0">
            <a:noAutofit/>
          </a:bodyPr>
          <a:lstStyle>
            <a:lvl1pPr marL="457200" lvl="0" indent="-381000" rtl="0">
              <a:spcBef>
                <a:spcPts val="600"/>
              </a:spcBef>
              <a:spcAft>
                <a:spcPts val="0"/>
              </a:spcAft>
              <a:buClr>
                <a:schemeClr val="accent4"/>
              </a:buClr>
              <a:buSzPts val="2400"/>
              <a:buFont typeface="Lato Light"/>
              <a:buChar char="◦"/>
              <a:defRPr sz="2400">
                <a:solidFill>
                  <a:schemeClr val="dk1"/>
                </a:solidFill>
                <a:latin typeface="Lato Light"/>
                <a:ea typeface="Lato Light"/>
                <a:cs typeface="Lato Light"/>
                <a:sym typeface="Lato Light"/>
              </a:defRPr>
            </a:lvl1pPr>
            <a:lvl2pPr marL="914400" lvl="1" indent="-381000" rtl="0">
              <a:spcBef>
                <a:spcPts val="0"/>
              </a:spcBef>
              <a:spcAft>
                <a:spcPts val="0"/>
              </a:spcAft>
              <a:buClr>
                <a:schemeClr val="accent4"/>
              </a:buClr>
              <a:buSzPts val="2400"/>
              <a:buFont typeface="Lato Light"/>
              <a:buChar char="◦"/>
              <a:defRPr sz="2400">
                <a:solidFill>
                  <a:schemeClr val="dk1"/>
                </a:solidFill>
                <a:latin typeface="Lato Light"/>
                <a:ea typeface="Lato Light"/>
                <a:cs typeface="Lato Light"/>
                <a:sym typeface="Lato Light"/>
              </a:defRPr>
            </a:lvl2pPr>
            <a:lvl3pPr marL="1371600" lvl="2" indent="-381000" rtl="0">
              <a:spcBef>
                <a:spcPts val="0"/>
              </a:spcBef>
              <a:spcAft>
                <a:spcPts val="0"/>
              </a:spcAft>
              <a:buClr>
                <a:schemeClr val="accent4"/>
              </a:buClr>
              <a:buSzPts val="2400"/>
              <a:buFont typeface="Lato Light"/>
              <a:buChar char="◦"/>
              <a:defRPr sz="2400">
                <a:solidFill>
                  <a:schemeClr val="dk1"/>
                </a:solidFill>
                <a:latin typeface="Lato Light"/>
                <a:ea typeface="Lato Light"/>
                <a:cs typeface="Lato Light"/>
                <a:sym typeface="Lato Light"/>
              </a:defRPr>
            </a:lvl3pPr>
            <a:lvl4pPr marL="1828800" lvl="3" indent="-381000" rtl="0">
              <a:spcBef>
                <a:spcPts val="0"/>
              </a:spcBef>
              <a:spcAft>
                <a:spcPts val="0"/>
              </a:spcAft>
              <a:buClr>
                <a:schemeClr val="accent4"/>
              </a:buClr>
              <a:buSzPts val="2400"/>
              <a:buFont typeface="Lato Light"/>
              <a:buChar char="◦"/>
              <a:defRPr sz="2400">
                <a:solidFill>
                  <a:schemeClr val="dk1"/>
                </a:solidFill>
                <a:latin typeface="Lato Light"/>
                <a:ea typeface="Lato Light"/>
                <a:cs typeface="Lato Light"/>
                <a:sym typeface="Lato Light"/>
              </a:defRPr>
            </a:lvl4pPr>
            <a:lvl5pPr marL="2286000" lvl="4" indent="-381000" rtl="0">
              <a:spcBef>
                <a:spcPts val="0"/>
              </a:spcBef>
              <a:spcAft>
                <a:spcPts val="0"/>
              </a:spcAft>
              <a:buClr>
                <a:schemeClr val="accent4"/>
              </a:buClr>
              <a:buSzPts val="2400"/>
              <a:buFont typeface="Lato Light"/>
              <a:buChar char="◦"/>
              <a:defRPr sz="2400">
                <a:solidFill>
                  <a:schemeClr val="dk1"/>
                </a:solidFill>
                <a:latin typeface="Lato Light"/>
                <a:ea typeface="Lato Light"/>
                <a:cs typeface="Lato Light"/>
                <a:sym typeface="Lato Light"/>
              </a:defRPr>
            </a:lvl5pPr>
            <a:lvl6pPr marL="2743200" lvl="5" indent="-381000" rtl="0">
              <a:spcBef>
                <a:spcPts val="0"/>
              </a:spcBef>
              <a:spcAft>
                <a:spcPts val="0"/>
              </a:spcAft>
              <a:buClr>
                <a:schemeClr val="accent4"/>
              </a:buClr>
              <a:buSzPts val="2400"/>
              <a:buFont typeface="Lato Light"/>
              <a:buChar char="◦"/>
              <a:defRPr sz="2400">
                <a:solidFill>
                  <a:schemeClr val="dk1"/>
                </a:solidFill>
                <a:latin typeface="Lato Light"/>
                <a:ea typeface="Lato Light"/>
                <a:cs typeface="Lato Light"/>
                <a:sym typeface="Lato Light"/>
              </a:defRPr>
            </a:lvl6pPr>
            <a:lvl7pPr marL="3200400" lvl="6" indent="-381000" rtl="0">
              <a:spcBef>
                <a:spcPts val="0"/>
              </a:spcBef>
              <a:spcAft>
                <a:spcPts val="0"/>
              </a:spcAft>
              <a:buClr>
                <a:schemeClr val="accent4"/>
              </a:buClr>
              <a:buSzPts val="2400"/>
              <a:buFont typeface="Lato Light"/>
              <a:buChar char="◦"/>
              <a:defRPr sz="2400">
                <a:solidFill>
                  <a:schemeClr val="dk1"/>
                </a:solidFill>
                <a:latin typeface="Lato Light"/>
                <a:ea typeface="Lato Light"/>
                <a:cs typeface="Lato Light"/>
                <a:sym typeface="Lato Light"/>
              </a:defRPr>
            </a:lvl7pPr>
            <a:lvl8pPr marL="3657600" lvl="7" indent="-381000" rtl="0">
              <a:spcBef>
                <a:spcPts val="0"/>
              </a:spcBef>
              <a:spcAft>
                <a:spcPts val="0"/>
              </a:spcAft>
              <a:buClr>
                <a:schemeClr val="accent4"/>
              </a:buClr>
              <a:buSzPts val="2400"/>
              <a:buFont typeface="Lato Light"/>
              <a:buChar char="◦"/>
              <a:defRPr sz="2400">
                <a:solidFill>
                  <a:schemeClr val="dk1"/>
                </a:solidFill>
                <a:latin typeface="Lato Light"/>
                <a:ea typeface="Lato Light"/>
                <a:cs typeface="Lato Light"/>
                <a:sym typeface="Lato Light"/>
              </a:defRPr>
            </a:lvl8pPr>
            <a:lvl9pPr marL="4114800" lvl="8" indent="-381000" rtl="0">
              <a:spcBef>
                <a:spcPts val="0"/>
              </a:spcBef>
              <a:spcAft>
                <a:spcPts val="0"/>
              </a:spcAft>
              <a:buClr>
                <a:schemeClr val="accent4"/>
              </a:buClr>
              <a:buSzPts val="2400"/>
              <a:buFont typeface="Lato Light"/>
              <a:buChar char="◦"/>
              <a:defRPr sz="2400">
                <a:solidFill>
                  <a:schemeClr val="dk1"/>
                </a:solidFill>
                <a:latin typeface="Lato Light"/>
                <a:ea typeface="Lato Light"/>
                <a:cs typeface="Lato Light"/>
                <a:sym typeface="Lato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lt1"/>
                </a:solidFill>
                <a:latin typeface="Lato Light"/>
                <a:ea typeface="Lato Light"/>
                <a:cs typeface="Lato Light"/>
                <a:sym typeface="Lato Light"/>
              </a:defRPr>
            </a:lvl1pPr>
            <a:lvl2pPr lvl="1" algn="r" rtl="0">
              <a:buNone/>
              <a:defRPr sz="1300">
                <a:solidFill>
                  <a:schemeClr val="lt1"/>
                </a:solidFill>
                <a:latin typeface="Lato Light"/>
                <a:ea typeface="Lato Light"/>
                <a:cs typeface="Lato Light"/>
                <a:sym typeface="Lato Light"/>
              </a:defRPr>
            </a:lvl2pPr>
            <a:lvl3pPr lvl="2" algn="r" rtl="0">
              <a:buNone/>
              <a:defRPr sz="1300">
                <a:solidFill>
                  <a:schemeClr val="lt1"/>
                </a:solidFill>
                <a:latin typeface="Lato Light"/>
                <a:ea typeface="Lato Light"/>
                <a:cs typeface="Lato Light"/>
                <a:sym typeface="Lato Light"/>
              </a:defRPr>
            </a:lvl3pPr>
            <a:lvl4pPr lvl="3" algn="r" rtl="0">
              <a:buNone/>
              <a:defRPr sz="1300">
                <a:solidFill>
                  <a:schemeClr val="lt1"/>
                </a:solidFill>
                <a:latin typeface="Lato Light"/>
                <a:ea typeface="Lato Light"/>
                <a:cs typeface="Lato Light"/>
                <a:sym typeface="Lato Light"/>
              </a:defRPr>
            </a:lvl4pPr>
            <a:lvl5pPr lvl="4" algn="r" rtl="0">
              <a:buNone/>
              <a:defRPr sz="1300">
                <a:solidFill>
                  <a:schemeClr val="lt1"/>
                </a:solidFill>
                <a:latin typeface="Lato Light"/>
                <a:ea typeface="Lato Light"/>
                <a:cs typeface="Lato Light"/>
                <a:sym typeface="Lato Light"/>
              </a:defRPr>
            </a:lvl5pPr>
            <a:lvl6pPr lvl="5" algn="r" rtl="0">
              <a:buNone/>
              <a:defRPr sz="1300">
                <a:solidFill>
                  <a:schemeClr val="lt1"/>
                </a:solidFill>
                <a:latin typeface="Lato Light"/>
                <a:ea typeface="Lato Light"/>
                <a:cs typeface="Lato Light"/>
                <a:sym typeface="Lato Light"/>
              </a:defRPr>
            </a:lvl6pPr>
            <a:lvl7pPr lvl="6" algn="r" rtl="0">
              <a:buNone/>
              <a:defRPr sz="1300">
                <a:solidFill>
                  <a:schemeClr val="lt1"/>
                </a:solidFill>
                <a:latin typeface="Lato Light"/>
                <a:ea typeface="Lato Light"/>
                <a:cs typeface="Lato Light"/>
                <a:sym typeface="Lato Light"/>
              </a:defRPr>
            </a:lvl7pPr>
            <a:lvl8pPr lvl="7" algn="r" rtl="0">
              <a:buNone/>
              <a:defRPr sz="1300">
                <a:solidFill>
                  <a:schemeClr val="lt1"/>
                </a:solidFill>
                <a:latin typeface="Lato Light"/>
                <a:ea typeface="Lato Light"/>
                <a:cs typeface="Lato Light"/>
                <a:sym typeface="Lato Light"/>
              </a:defRPr>
            </a:lvl8pPr>
            <a:lvl9pPr lvl="8" algn="r" rtl="0">
              <a:buNone/>
              <a:defRPr sz="1300">
                <a:solidFill>
                  <a:schemeClr val="lt1"/>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7"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ghr.nlm.nih.gov/primer/dtcgenetictesting/directtoconsumer"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2"/>
          <p:cNvSpPr txBox="1">
            <a:spLocks noGrp="1"/>
          </p:cNvSpPr>
          <p:nvPr>
            <p:ph type="ctrTitle"/>
          </p:nvPr>
        </p:nvSpPr>
        <p:spPr>
          <a:xfrm>
            <a:off x="1034300" y="925025"/>
            <a:ext cx="7075500" cy="11598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600" dirty="0"/>
              <a:t>Direct-to-Consumer (DTC) Testing and Early Onset B</a:t>
            </a:r>
            <a:r>
              <a:rPr lang="en-US" sz="3600" dirty="0"/>
              <a:t>r</a:t>
            </a:r>
            <a:r>
              <a:rPr lang="en" sz="3600" dirty="0"/>
              <a:t>east Cancer</a:t>
            </a:r>
            <a:br>
              <a:rPr lang="en" sz="3600" dirty="0"/>
            </a:br>
            <a:r>
              <a:rPr lang="en" sz="3600" dirty="0"/>
              <a:t/>
            </a:r>
            <a:br>
              <a:rPr lang="en" sz="3600" dirty="0"/>
            </a:br>
            <a:r>
              <a:rPr lang="en" sz="2400" dirty="0"/>
              <a:t>Sadie P. Hutson, PhD, RN, WHNP-BC, FAANP</a:t>
            </a:r>
            <a:endParaRPr sz="2400" dirty="0"/>
          </a:p>
        </p:txBody>
      </p:sp>
      <p:pic>
        <p:nvPicPr>
          <p:cNvPr id="3" name="Picture 2">
            <a:extLst>
              <a:ext uri="{FF2B5EF4-FFF2-40B4-BE49-F238E27FC236}">
                <a16:creationId xmlns:a16="http://schemas.microsoft.com/office/drawing/2014/main" id="{509ABC38-D4CF-4C4B-9646-74AD020B9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1" y="3697465"/>
            <a:ext cx="1675454" cy="1403431"/>
          </a:xfrm>
          <a:prstGeom prst="rect">
            <a:avLst/>
          </a:prstGeom>
        </p:spPr>
      </p:pic>
      <p:pic>
        <p:nvPicPr>
          <p:cNvPr id="4" name="Picture 3">
            <a:extLst>
              <a:ext uri="{FF2B5EF4-FFF2-40B4-BE49-F238E27FC236}">
                <a16:creationId xmlns:a16="http://schemas.microsoft.com/office/drawing/2014/main" id="{CFC42677-00F5-384E-93A9-F90045ABE88F}"/>
              </a:ext>
            </a:extLst>
          </p:cNvPr>
          <p:cNvPicPr>
            <a:picLocks noChangeAspect="1"/>
          </p:cNvPicPr>
          <p:nvPr/>
        </p:nvPicPr>
        <p:blipFill>
          <a:blip r:embed="rId4"/>
          <a:stretch>
            <a:fillRect/>
          </a:stretch>
        </p:blipFill>
        <p:spPr>
          <a:xfrm>
            <a:off x="6319156" y="4155444"/>
            <a:ext cx="2661557" cy="9522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293914" y="174621"/>
            <a:ext cx="8316686"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2800" dirty="0"/>
              <a:t>Key Criteria for Hereditary Cancer Risk Evaluation (Personal History)</a:t>
            </a:r>
            <a:endParaRPr sz="2800" dirty="0"/>
          </a:p>
        </p:txBody>
      </p:sp>
      <p:sp>
        <p:nvSpPr>
          <p:cNvPr id="125" name="Google Shape;125;p17"/>
          <p:cNvSpPr txBox="1">
            <a:spLocks noGrp="1"/>
          </p:cNvSpPr>
          <p:nvPr>
            <p:ph type="body" idx="1"/>
          </p:nvPr>
        </p:nvSpPr>
        <p:spPr>
          <a:xfrm>
            <a:off x="206829" y="891308"/>
            <a:ext cx="8654142" cy="3043200"/>
          </a:xfrm>
          <a:prstGeom prst="rect">
            <a:avLst/>
          </a:prstGeom>
        </p:spPr>
        <p:txBody>
          <a:bodyPr spcFirstLastPara="1" wrap="square" lIns="0" tIns="0" rIns="0" bIns="0" anchor="t" anchorCtr="0">
            <a:noAutofit/>
          </a:bodyPr>
          <a:lstStyle/>
          <a:p>
            <a:r>
              <a:rPr lang="en-US" sz="1800" dirty="0"/>
              <a:t>Female breast cancer diagnosed ≤50 years</a:t>
            </a:r>
          </a:p>
          <a:p>
            <a:r>
              <a:rPr lang="en-US" sz="1800" dirty="0"/>
              <a:t>Triple-negative breast cancer diagnosed ≤60 years</a:t>
            </a:r>
          </a:p>
          <a:p>
            <a:r>
              <a:rPr lang="en-US" sz="1800" dirty="0"/>
              <a:t>Two or more primary breast cancers</a:t>
            </a:r>
          </a:p>
          <a:p>
            <a:r>
              <a:rPr lang="en-US" sz="1800" dirty="0"/>
              <a:t>Invasive ovarian or fallopian tube cancer, or primary peritoneal cancer</a:t>
            </a:r>
          </a:p>
          <a:p>
            <a:r>
              <a:rPr lang="en-US" sz="1800" dirty="0"/>
              <a:t>Male breast cancer</a:t>
            </a:r>
          </a:p>
          <a:p>
            <a:r>
              <a:rPr lang="en-US" sz="1800" dirty="0"/>
              <a:t>Any HBOC-associated cancers, regardless of age at diagnosis, and of Ashkenazi (central or eastern European) Jewish ancestry</a:t>
            </a:r>
          </a:p>
          <a:p>
            <a:r>
              <a:rPr lang="en-US" sz="1800" dirty="0"/>
              <a:t>Breast cancer and either a relative with breast cancer diagnosed ≤50 years or ovarian cancer, or two relatives with breast, prostate, and/or pancreatic cancer, diagnosed at any age</a:t>
            </a:r>
          </a:p>
          <a:p>
            <a:r>
              <a:rPr lang="en-US" sz="1800" dirty="0"/>
              <a:t>Metastatic, regional, or high to very high risk clinically localized prostate cancer</a:t>
            </a:r>
          </a:p>
          <a:p>
            <a:r>
              <a:rPr lang="en-US" sz="1800" b="1" i="1" dirty="0"/>
              <a:t>BRCA</a:t>
            </a:r>
            <a:r>
              <a:rPr lang="en-US" sz="1800" dirty="0"/>
              <a:t> pathogenic variant identified from tumor genomic analysis, regardless of tumor type</a:t>
            </a:r>
          </a:p>
          <a:p>
            <a:pPr marL="457200" lvl="0" indent="-381000" algn="l" rtl="0">
              <a:spcBef>
                <a:spcPts val="0"/>
              </a:spcBef>
              <a:spcAft>
                <a:spcPts val="0"/>
              </a:spcAft>
              <a:buSzPts val="2400"/>
              <a:buChar char="◦"/>
            </a:pPr>
            <a:endParaRPr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Tree>
    <p:extLst>
      <p:ext uri="{BB962C8B-B14F-4D97-AF65-F5344CB8AC3E}">
        <p14:creationId xmlns:p14="http://schemas.microsoft.com/office/powerpoint/2010/main" val="1509508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293914" y="229051"/>
            <a:ext cx="8316686"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2800" dirty="0"/>
              <a:t>Key Criteria for Hereditary Cancer Risk Evaluation (Family History)</a:t>
            </a:r>
            <a:endParaRPr sz="2800" dirty="0"/>
          </a:p>
        </p:txBody>
      </p:sp>
      <p:sp>
        <p:nvSpPr>
          <p:cNvPr id="125" name="Google Shape;125;p17"/>
          <p:cNvSpPr txBox="1">
            <a:spLocks noGrp="1"/>
          </p:cNvSpPr>
          <p:nvPr>
            <p:ph type="body" idx="1"/>
          </p:nvPr>
        </p:nvSpPr>
        <p:spPr>
          <a:xfrm>
            <a:off x="206829" y="1163452"/>
            <a:ext cx="8654142" cy="3043200"/>
          </a:xfrm>
          <a:prstGeom prst="rect">
            <a:avLst/>
          </a:prstGeom>
        </p:spPr>
        <p:txBody>
          <a:bodyPr spcFirstLastPara="1" wrap="square" lIns="0" tIns="0" rIns="0" bIns="0" anchor="t" anchorCtr="0">
            <a:noAutofit/>
          </a:bodyPr>
          <a:lstStyle/>
          <a:p>
            <a:r>
              <a:rPr lang="en-US" sz="2000" dirty="0"/>
              <a:t>A pathogenic variant in </a:t>
            </a:r>
            <a:r>
              <a:rPr lang="en-US" sz="2000" b="1" i="1" dirty="0"/>
              <a:t>BRCA1</a:t>
            </a:r>
            <a:r>
              <a:rPr lang="en-US" sz="2000" dirty="0"/>
              <a:t> or </a:t>
            </a:r>
            <a:r>
              <a:rPr lang="en-US" sz="2000" b="1" i="1" dirty="0"/>
              <a:t>BRCA2</a:t>
            </a:r>
            <a:r>
              <a:rPr lang="en-US" sz="2000" i="1" dirty="0"/>
              <a:t> </a:t>
            </a:r>
            <a:r>
              <a:rPr lang="en-US" sz="2000" dirty="0"/>
              <a:t>in a biological relative, usually a first- or second-degree relative</a:t>
            </a:r>
          </a:p>
          <a:p>
            <a:r>
              <a:rPr lang="en-US" sz="2000" dirty="0"/>
              <a:t>At least two individuals with breast cancer primaries on the same side of the family with at least one diagnosed ≤50 years</a:t>
            </a:r>
          </a:p>
          <a:p>
            <a:r>
              <a:rPr lang="en-US" sz="2000" dirty="0"/>
              <a:t>A first- or second-degree relative with any of the following: breast cancer ≤45 years, ovarian cancer, male breast cancer, pancreatic cancer, metastatic prostate cancer, or ≥2 breast cancer primaries in a single individual or on the same side of the family with at least one diagnosed ≤50 years </a:t>
            </a:r>
          </a:p>
          <a:p>
            <a:r>
              <a:rPr lang="en-US" sz="2000" dirty="0"/>
              <a:t>Family history of three or more cancers linked to hereditary cancer syndromes</a:t>
            </a:r>
          </a:p>
          <a:p>
            <a:pPr marL="457200" lvl="0" indent="-381000" algn="l" rtl="0">
              <a:spcBef>
                <a:spcPts val="0"/>
              </a:spcBef>
              <a:spcAft>
                <a:spcPts val="0"/>
              </a:spcAft>
              <a:buSzPts val="2400"/>
              <a:buChar char="◦"/>
            </a:pPr>
            <a:endParaRPr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Tree>
    <p:extLst>
      <p:ext uri="{BB962C8B-B14F-4D97-AF65-F5344CB8AC3E}">
        <p14:creationId xmlns:p14="http://schemas.microsoft.com/office/powerpoint/2010/main" val="51203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xfrm>
            <a:off x="216816" y="517525"/>
            <a:ext cx="8812467"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Major Concerns about DTC Testing for B</a:t>
            </a:r>
            <a:r>
              <a:rPr lang="en-US" dirty="0"/>
              <a:t>r</a:t>
            </a:r>
            <a:r>
              <a:rPr lang="en" dirty="0"/>
              <a:t>east Cancer</a:t>
            </a:r>
            <a:endParaRPr dirty="0"/>
          </a:p>
        </p:txBody>
      </p:sp>
      <p:sp>
        <p:nvSpPr>
          <p:cNvPr id="160" name="Google Shape;160;p20"/>
          <p:cNvSpPr txBox="1">
            <a:spLocks noGrp="1"/>
          </p:cNvSpPr>
          <p:nvPr>
            <p:ph type="body" idx="1"/>
          </p:nvPr>
        </p:nvSpPr>
        <p:spPr>
          <a:xfrm>
            <a:off x="554871" y="1475700"/>
            <a:ext cx="1902600" cy="2960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a:t>1</a:t>
            </a:r>
            <a:endParaRPr b="1" dirty="0"/>
          </a:p>
          <a:p>
            <a:pPr marL="0" lvl="0" indent="0" algn="l" rtl="0">
              <a:spcBef>
                <a:spcPts val="600"/>
              </a:spcBef>
              <a:spcAft>
                <a:spcPts val="0"/>
              </a:spcAft>
              <a:buNone/>
            </a:pPr>
            <a:r>
              <a:rPr lang="en" dirty="0"/>
              <a:t>The 3 mutations in the 23andMe test occur in 2% of women of Ashkenazi Jewish descent, but occur rarely among other populations (0%-0.1%)</a:t>
            </a:r>
            <a:endParaRPr dirty="0"/>
          </a:p>
        </p:txBody>
      </p:sp>
      <p:sp>
        <p:nvSpPr>
          <p:cNvPr id="161" name="Google Shape;161;p20"/>
          <p:cNvSpPr txBox="1">
            <a:spLocks noGrp="1"/>
          </p:cNvSpPr>
          <p:nvPr>
            <p:ph type="body" idx="2"/>
          </p:nvPr>
        </p:nvSpPr>
        <p:spPr>
          <a:xfrm>
            <a:off x="2737385" y="1475700"/>
            <a:ext cx="1902600" cy="2960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a:t>2</a:t>
            </a:r>
          </a:p>
          <a:p>
            <a:pPr marL="0" lvl="0" indent="0" algn="l" rtl="0">
              <a:spcBef>
                <a:spcPts val="600"/>
              </a:spcBef>
              <a:spcAft>
                <a:spcPts val="0"/>
              </a:spcAft>
              <a:buNone/>
            </a:pPr>
            <a:r>
              <a:rPr lang="en-US" dirty="0"/>
              <a:t>Negative results of DTC testing are not definitive; additional testing may be needed if there is a clinical indication of increased risk</a:t>
            </a:r>
            <a:endParaRPr dirty="0"/>
          </a:p>
        </p:txBody>
      </p:sp>
      <p:sp>
        <p:nvSpPr>
          <p:cNvPr id="162" name="Google Shape;162;p20"/>
          <p:cNvSpPr txBox="1">
            <a:spLocks noGrp="1"/>
          </p:cNvSpPr>
          <p:nvPr>
            <p:ph type="body" idx="3"/>
          </p:nvPr>
        </p:nvSpPr>
        <p:spPr>
          <a:xfrm>
            <a:off x="4854585" y="1475700"/>
            <a:ext cx="1902600" cy="2960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a:t>3</a:t>
            </a:r>
            <a:endParaRPr b="1" dirty="0"/>
          </a:p>
          <a:p>
            <a:pPr marL="0" lvl="0" indent="0" algn="l" rtl="0">
              <a:spcBef>
                <a:spcPts val="600"/>
              </a:spcBef>
              <a:spcAft>
                <a:spcPts val="0"/>
              </a:spcAft>
              <a:buNone/>
            </a:pPr>
            <a:r>
              <a:rPr lang="en-US" dirty="0"/>
              <a:t>Clinical decisions about DTC test results should not be made until results are confirmed in a clinical lab on a new specimen</a:t>
            </a:r>
            <a:endParaRPr dirty="0"/>
          </a:p>
          <a:p>
            <a:pPr marL="0" lvl="0" indent="0" algn="l" rtl="0">
              <a:spcBef>
                <a:spcPts val="600"/>
              </a:spcBef>
              <a:spcAft>
                <a:spcPts val="0"/>
              </a:spcAft>
              <a:buNone/>
            </a:pPr>
            <a:endParaRPr dirty="0"/>
          </a:p>
        </p:txBody>
      </p:sp>
      <p:sp>
        <p:nvSpPr>
          <p:cNvPr id="163" name="Google Shape;163;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7" name="Google Shape;162;p20">
            <a:extLst>
              <a:ext uri="{FF2B5EF4-FFF2-40B4-BE49-F238E27FC236}">
                <a16:creationId xmlns:a16="http://schemas.microsoft.com/office/drawing/2014/main" id="{210A6CE6-85AA-2B48-9F0F-EF34282D4D38}"/>
              </a:ext>
            </a:extLst>
          </p:cNvPr>
          <p:cNvSpPr txBox="1">
            <a:spLocks/>
          </p:cNvSpPr>
          <p:nvPr/>
        </p:nvSpPr>
        <p:spPr>
          <a:xfrm>
            <a:off x="6862922" y="1475700"/>
            <a:ext cx="1902600" cy="2960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600"/>
              </a:spcBef>
              <a:spcAft>
                <a:spcPts val="0"/>
              </a:spcAft>
              <a:buClr>
                <a:schemeClr val="accent4"/>
              </a:buClr>
              <a:buSzPts val="1800"/>
              <a:buFont typeface="Lato Light"/>
              <a:buChar char="◦"/>
              <a:defRPr sz="1800" b="0" i="0" u="none" strike="noStrike" cap="none">
                <a:solidFill>
                  <a:schemeClr val="dk1"/>
                </a:solidFill>
                <a:latin typeface="Lato Light"/>
                <a:ea typeface="Lato Light"/>
                <a:cs typeface="Lato Light"/>
                <a:sym typeface="Lato Light"/>
              </a:defRPr>
            </a:lvl1pPr>
            <a:lvl2pPr marL="914400" marR="0" lvl="1" indent="-342900" algn="l" rtl="0">
              <a:lnSpc>
                <a:spcPct val="100000"/>
              </a:lnSpc>
              <a:spcBef>
                <a:spcPts val="0"/>
              </a:spcBef>
              <a:spcAft>
                <a:spcPts val="0"/>
              </a:spcAft>
              <a:buClr>
                <a:schemeClr val="accent4"/>
              </a:buClr>
              <a:buSzPts val="1800"/>
              <a:buFont typeface="Lato Light"/>
              <a:buChar char="◦"/>
              <a:defRPr sz="1800" b="0" i="0" u="none" strike="noStrike" cap="none">
                <a:solidFill>
                  <a:schemeClr val="dk1"/>
                </a:solidFill>
                <a:latin typeface="Lato Light"/>
                <a:ea typeface="Lato Light"/>
                <a:cs typeface="Lato Light"/>
                <a:sym typeface="Lato Light"/>
              </a:defRPr>
            </a:lvl2pPr>
            <a:lvl3pPr marL="1371600" marR="0" lvl="2" indent="-342900" algn="l" rtl="0">
              <a:lnSpc>
                <a:spcPct val="100000"/>
              </a:lnSpc>
              <a:spcBef>
                <a:spcPts val="0"/>
              </a:spcBef>
              <a:spcAft>
                <a:spcPts val="0"/>
              </a:spcAft>
              <a:buClr>
                <a:schemeClr val="accent4"/>
              </a:buClr>
              <a:buSzPts val="1800"/>
              <a:buFont typeface="Lato Light"/>
              <a:buChar char="◦"/>
              <a:defRPr sz="1800" b="0" i="0" u="none" strike="noStrike" cap="none">
                <a:solidFill>
                  <a:schemeClr val="dk1"/>
                </a:solidFill>
                <a:latin typeface="Lato Light"/>
                <a:ea typeface="Lato Light"/>
                <a:cs typeface="Lato Light"/>
                <a:sym typeface="Lato Light"/>
              </a:defRPr>
            </a:lvl3pPr>
            <a:lvl4pPr marL="1828800" marR="0" lvl="3" indent="-342900" algn="l" rtl="0">
              <a:lnSpc>
                <a:spcPct val="100000"/>
              </a:lnSpc>
              <a:spcBef>
                <a:spcPts val="0"/>
              </a:spcBef>
              <a:spcAft>
                <a:spcPts val="0"/>
              </a:spcAft>
              <a:buClr>
                <a:schemeClr val="accent4"/>
              </a:buClr>
              <a:buSzPts val="1800"/>
              <a:buFont typeface="Lato Light"/>
              <a:buChar char="◦"/>
              <a:defRPr sz="1800" b="0" i="0" u="none" strike="noStrike" cap="none">
                <a:solidFill>
                  <a:schemeClr val="dk1"/>
                </a:solidFill>
                <a:latin typeface="Lato Light"/>
                <a:ea typeface="Lato Light"/>
                <a:cs typeface="Lato Light"/>
                <a:sym typeface="Lato Light"/>
              </a:defRPr>
            </a:lvl4pPr>
            <a:lvl5pPr marL="2286000" marR="0" lvl="4" indent="-342900" algn="l" rtl="0">
              <a:lnSpc>
                <a:spcPct val="100000"/>
              </a:lnSpc>
              <a:spcBef>
                <a:spcPts val="0"/>
              </a:spcBef>
              <a:spcAft>
                <a:spcPts val="0"/>
              </a:spcAft>
              <a:buClr>
                <a:schemeClr val="accent4"/>
              </a:buClr>
              <a:buSzPts val="1800"/>
              <a:buFont typeface="Lato Light"/>
              <a:buChar char="◦"/>
              <a:defRPr sz="1800" b="0" i="0" u="none" strike="noStrike" cap="none">
                <a:solidFill>
                  <a:schemeClr val="dk1"/>
                </a:solidFill>
                <a:latin typeface="Lato Light"/>
                <a:ea typeface="Lato Light"/>
                <a:cs typeface="Lato Light"/>
                <a:sym typeface="Lato Light"/>
              </a:defRPr>
            </a:lvl5pPr>
            <a:lvl6pPr marL="2743200" marR="0" lvl="5" indent="-342900" algn="l" rtl="0">
              <a:lnSpc>
                <a:spcPct val="100000"/>
              </a:lnSpc>
              <a:spcBef>
                <a:spcPts val="0"/>
              </a:spcBef>
              <a:spcAft>
                <a:spcPts val="0"/>
              </a:spcAft>
              <a:buClr>
                <a:schemeClr val="accent4"/>
              </a:buClr>
              <a:buSzPts val="1800"/>
              <a:buFont typeface="Lato Light"/>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100000"/>
              </a:lnSpc>
              <a:spcBef>
                <a:spcPts val="0"/>
              </a:spcBef>
              <a:spcAft>
                <a:spcPts val="0"/>
              </a:spcAft>
              <a:buClr>
                <a:schemeClr val="accent4"/>
              </a:buClr>
              <a:buSzPts val="1800"/>
              <a:buFont typeface="Lato Light"/>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100000"/>
              </a:lnSpc>
              <a:spcBef>
                <a:spcPts val="0"/>
              </a:spcBef>
              <a:spcAft>
                <a:spcPts val="0"/>
              </a:spcAft>
              <a:buClr>
                <a:schemeClr val="accent4"/>
              </a:buClr>
              <a:buSzPts val="1800"/>
              <a:buFont typeface="Lato Light"/>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100000"/>
              </a:lnSpc>
              <a:spcBef>
                <a:spcPts val="0"/>
              </a:spcBef>
              <a:spcAft>
                <a:spcPts val="0"/>
              </a:spcAft>
              <a:buClr>
                <a:schemeClr val="accent4"/>
              </a:buClr>
              <a:buSzPts val="1800"/>
              <a:buFont typeface="Lato Light"/>
              <a:buChar char="◦"/>
              <a:defRPr sz="1800" b="0" i="0" u="none" strike="noStrike" cap="none">
                <a:solidFill>
                  <a:schemeClr val="dk1"/>
                </a:solidFill>
                <a:latin typeface="Lato Light"/>
                <a:ea typeface="Lato Light"/>
                <a:cs typeface="Lato Light"/>
                <a:sym typeface="Lato Light"/>
              </a:defRPr>
            </a:lvl9pPr>
          </a:lstStyle>
          <a:p>
            <a:pPr marL="0" indent="0">
              <a:buFont typeface="Lato Light"/>
              <a:buNone/>
            </a:pPr>
            <a:r>
              <a:rPr lang="en-US" b="1" dirty="0"/>
              <a:t>4</a:t>
            </a:r>
          </a:p>
          <a:p>
            <a:pPr marL="0" indent="0">
              <a:buFont typeface="Lato Light"/>
              <a:buNone/>
            </a:pPr>
            <a:r>
              <a:rPr lang="en-US" dirty="0"/>
              <a:t>Testing may appeal and be overpromoted to low-risk populations</a:t>
            </a:r>
          </a:p>
          <a:p>
            <a:pPr marL="0" indent="0">
              <a:buFont typeface="Lato Light"/>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482648" y="119467"/>
            <a:ext cx="7997936"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Research about DTC Tests for Breast Cancer</a:t>
            </a:r>
            <a:endParaRPr dirty="0"/>
          </a:p>
        </p:txBody>
      </p:sp>
      <p:sp>
        <p:nvSpPr>
          <p:cNvPr id="125" name="Google Shape;125;p17"/>
          <p:cNvSpPr txBox="1">
            <a:spLocks noGrp="1"/>
          </p:cNvSpPr>
          <p:nvPr>
            <p:ph type="body" idx="1"/>
          </p:nvPr>
        </p:nvSpPr>
        <p:spPr>
          <a:xfrm>
            <a:off x="351770" y="1273226"/>
            <a:ext cx="8384016" cy="3845964"/>
          </a:xfrm>
          <a:prstGeom prst="rect">
            <a:avLst/>
          </a:prstGeom>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dirty="0"/>
              <a:t>April 2019- Study led by investigators at </a:t>
            </a:r>
            <a:r>
              <a:rPr lang="en-US" dirty="0" err="1"/>
              <a:t>Invitae</a:t>
            </a:r>
            <a:r>
              <a:rPr lang="en-US" dirty="0"/>
              <a:t>, Dana-Farber, Yale, and Georgetown presented preliminary results about the limited clinical utility of DTC tests (n=125,000):</a:t>
            </a:r>
          </a:p>
          <a:p>
            <a:pPr marL="76200" lvl="0" indent="0" algn="l" rtl="0">
              <a:spcBef>
                <a:spcPts val="0"/>
              </a:spcBef>
              <a:spcAft>
                <a:spcPts val="0"/>
              </a:spcAft>
              <a:buSzPts val="2400"/>
              <a:buNone/>
            </a:pPr>
            <a:endParaRPr lang="en-US" dirty="0"/>
          </a:p>
          <a:p>
            <a:pPr lvl="1"/>
            <a:r>
              <a:rPr lang="en-US" dirty="0"/>
              <a:t>119,000 were referred because of a personal history</a:t>
            </a:r>
          </a:p>
          <a:p>
            <a:pPr lvl="1"/>
            <a:r>
              <a:rPr lang="en-US" dirty="0"/>
              <a:t>5200 without personal or family history</a:t>
            </a:r>
          </a:p>
          <a:p>
            <a:pPr lvl="1"/>
            <a:r>
              <a:rPr lang="en-US" dirty="0"/>
              <a:t>100 individuals who were referred for confirmatory testing after a positive DTC test result</a:t>
            </a:r>
          </a:p>
          <a:p>
            <a:pPr lvl="1"/>
            <a:endParaRPr lang="en-US" dirty="0"/>
          </a:p>
          <a:p>
            <a:pPr lvl="1"/>
            <a:endParaRPr lang="en-US" dirty="0"/>
          </a:p>
          <a:p>
            <a:pPr marL="457200" lvl="0" indent="-381000" algn="l" rtl="0">
              <a:spcBef>
                <a:spcPts val="0"/>
              </a:spcBef>
              <a:spcAft>
                <a:spcPts val="0"/>
              </a:spcAft>
              <a:buSzPts val="2400"/>
              <a:buChar char="◦"/>
            </a:pPr>
            <a:endParaRPr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a:p>
        </p:txBody>
      </p:sp>
    </p:spTree>
    <p:extLst>
      <p:ext uri="{BB962C8B-B14F-4D97-AF65-F5344CB8AC3E}">
        <p14:creationId xmlns:p14="http://schemas.microsoft.com/office/powerpoint/2010/main" val="2688536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1BF3-877B-3B46-9746-FBE763111B3D}"/>
              </a:ext>
            </a:extLst>
          </p:cNvPr>
          <p:cNvSpPr>
            <a:spLocks noGrp="1"/>
          </p:cNvSpPr>
          <p:nvPr>
            <p:ph type="title"/>
          </p:nvPr>
        </p:nvSpPr>
        <p:spPr>
          <a:xfrm>
            <a:off x="270490" y="159023"/>
            <a:ext cx="7742734" cy="744300"/>
          </a:xfrm>
        </p:spPr>
        <p:txBody>
          <a:bodyPr/>
          <a:lstStyle/>
          <a:p>
            <a:r>
              <a:rPr lang="en-US" dirty="0"/>
              <a:t>Research about DTC Tests for Breast Cancer</a:t>
            </a:r>
          </a:p>
        </p:txBody>
      </p:sp>
      <p:sp>
        <p:nvSpPr>
          <p:cNvPr id="3" name="Text Placeholder 2">
            <a:extLst>
              <a:ext uri="{FF2B5EF4-FFF2-40B4-BE49-F238E27FC236}">
                <a16:creationId xmlns:a16="http://schemas.microsoft.com/office/drawing/2014/main" id="{3CFEEF6E-1D7B-8843-A579-153A7562859C}"/>
              </a:ext>
            </a:extLst>
          </p:cNvPr>
          <p:cNvSpPr>
            <a:spLocks noGrp="1"/>
          </p:cNvSpPr>
          <p:nvPr>
            <p:ph type="body" idx="1"/>
          </p:nvPr>
        </p:nvSpPr>
        <p:spPr>
          <a:xfrm>
            <a:off x="-254204" y="1387892"/>
            <a:ext cx="9185514" cy="3380054"/>
          </a:xfrm>
        </p:spPr>
        <p:txBody>
          <a:bodyPr/>
          <a:lstStyle/>
          <a:p>
            <a:pPr lvl="1"/>
            <a:r>
              <a:rPr lang="en-US" sz="2000" dirty="0"/>
              <a:t>Results identified that a DTC examining the three founder mutations:</a:t>
            </a:r>
          </a:p>
          <a:p>
            <a:pPr marL="533400" lvl="1" indent="0">
              <a:buNone/>
            </a:pPr>
            <a:endParaRPr lang="en-US" sz="2000" dirty="0"/>
          </a:p>
          <a:p>
            <a:pPr lvl="2"/>
            <a:r>
              <a:rPr lang="en-US" sz="2000" dirty="0"/>
              <a:t>Indication based cohort- 11% had a pathogenic mutation  (n=13,000)</a:t>
            </a:r>
          </a:p>
          <a:p>
            <a:pPr lvl="3"/>
            <a:r>
              <a:rPr lang="en-US" sz="2000" dirty="0"/>
              <a:t>4700 had a pathogenic mutation in BRCA1/2, but only 12% had one of the founder mutations (n=564)</a:t>
            </a:r>
          </a:p>
          <a:p>
            <a:pPr lvl="2"/>
            <a:r>
              <a:rPr lang="en-US" sz="2000" dirty="0"/>
              <a:t>19% of women who self-reported they were AJ had a mutation other than the 3 founder mutations</a:t>
            </a:r>
          </a:p>
          <a:p>
            <a:pPr lvl="2"/>
            <a:r>
              <a:rPr lang="en-US" sz="2000" dirty="0"/>
              <a:t>Only 12% of individuals who had no personal or family history were found to have a mutation in the 3 founder mutations; 88% had a different mutation</a:t>
            </a:r>
          </a:p>
          <a:p>
            <a:pPr lvl="1"/>
            <a:endParaRPr lang="en-US" dirty="0"/>
          </a:p>
          <a:p>
            <a:endParaRPr lang="en-US" dirty="0"/>
          </a:p>
        </p:txBody>
      </p:sp>
      <p:sp>
        <p:nvSpPr>
          <p:cNvPr id="4" name="Slide Number Placeholder 3">
            <a:extLst>
              <a:ext uri="{FF2B5EF4-FFF2-40B4-BE49-F238E27FC236}">
                <a16:creationId xmlns:a16="http://schemas.microsoft.com/office/drawing/2014/main" id="{E56B0BD3-0D20-2644-A44A-CCE09F4D72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1529716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E05A91-FD9D-A04A-BAE4-6A3E0E62715C}"/>
              </a:ext>
            </a:extLst>
          </p:cNvPr>
          <p:cNvSpPr>
            <a:spLocks noGrp="1"/>
          </p:cNvSpPr>
          <p:nvPr>
            <p:ph type="body" idx="1"/>
          </p:nvPr>
        </p:nvSpPr>
        <p:spPr>
          <a:xfrm>
            <a:off x="378678" y="1130260"/>
            <a:ext cx="8101906" cy="3043200"/>
          </a:xfrm>
        </p:spPr>
        <p:txBody>
          <a:bodyPr/>
          <a:lstStyle/>
          <a:p>
            <a:r>
              <a:rPr lang="en-US" dirty="0"/>
              <a:t>In the 100 patients who were referred for confirmatory testing, the lab was only able to confirm a positive result in 50% of individuals</a:t>
            </a:r>
          </a:p>
          <a:p>
            <a:endParaRPr lang="en-US" dirty="0"/>
          </a:p>
          <a:p>
            <a:pPr marL="76200" indent="0">
              <a:buNone/>
            </a:pPr>
            <a:r>
              <a:rPr lang="en-US" dirty="0"/>
              <a:t>OVERALL</a:t>
            </a:r>
          </a:p>
          <a:p>
            <a:pPr lvl="1"/>
            <a:r>
              <a:rPr lang="en-US" dirty="0"/>
              <a:t>The DTC missed almost 90% of BRCA mutation carriers</a:t>
            </a:r>
          </a:p>
          <a:p>
            <a:pPr lvl="1"/>
            <a:r>
              <a:rPr lang="en-US" dirty="0"/>
              <a:t>The DTC missed almost 20% of BRCA mutations in those who self-reported Ashkenazi Jewish descent</a:t>
            </a:r>
          </a:p>
          <a:p>
            <a:endParaRPr lang="en-US" dirty="0"/>
          </a:p>
        </p:txBody>
      </p:sp>
      <p:sp>
        <p:nvSpPr>
          <p:cNvPr id="4" name="Slide Number Placeholder 3">
            <a:extLst>
              <a:ext uri="{FF2B5EF4-FFF2-40B4-BE49-F238E27FC236}">
                <a16:creationId xmlns:a16="http://schemas.microsoft.com/office/drawing/2014/main" id="{F0D9BC3F-4E45-6248-AAF1-B9774BEA34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5" name="Title 1">
            <a:extLst>
              <a:ext uri="{FF2B5EF4-FFF2-40B4-BE49-F238E27FC236}">
                <a16:creationId xmlns:a16="http://schemas.microsoft.com/office/drawing/2014/main" id="{3932CCFD-271B-3F4D-9626-6EF18CFFD53F}"/>
              </a:ext>
            </a:extLst>
          </p:cNvPr>
          <p:cNvSpPr>
            <a:spLocks noGrp="1"/>
          </p:cNvSpPr>
          <p:nvPr>
            <p:ph type="title"/>
          </p:nvPr>
        </p:nvSpPr>
        <p:spPr>
          <a:xfrm>
            <a:off x="189210" y="151765"/>
            <a:ext cx="8121670" cy="744300"/>
          </a:xfrm>
        </p:spPr>
        <p:txBody>
          <a:bodyPr/>
          <a:lstStyle/>
          <a:p>
            <a:r>
              <a:rPr lang="en-US" dirty="0"/>
              <a:t>Research about DTC Tests for Breast Cancer</a:t>
            </a:r>
          </a:p>
        </p:txBody>
      </p:sp>
    </p:spTree>
    <p:extLst>
      <p:ext uri="{BB962C8B-B14F-4D97-AF65-F5344CB8AC3E}">
        <p14:creationId xmlns:p14="http://schemas.microsoft.com/office/powerpoint/2010/main" val="1775843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544810" y="173895"/>
            <a:ext cx="7997936"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Other Relevant DTC Research</a:t>
            </a:r>
            <a:endParaRPr dirty="0"/>
          </a:p>
        </p:txBody>
      </p:sp>
      <p:sp>
        <p:nvSpPr>
          <p:cNvPr id="125" name="Google Shape;125;p17"/>
          <p:cNvSpPr txBox="1">
            <a:spLocks noGrp="1"/>
          </p:cNvSpPr>
          <p:nvPr>
            <p:ph type="body" idx="1"/>
          </p:nvPr>
        </p:nvSpPr>
        <p:spPr>
          <a:xfrm>
            <a:off x="351770" y="1355956"/>
            <a:ext cx="8384016" cy="3845964"/>
          </a:xfrm>
          <a:prstGeom prst="rect">
            <a:avLst/>
          </a:prstGeom>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dirty="0"/>
              <a:t>European Breast Cancer Council (2018)</a:t>
            </a:r>
          </a:p>
          <a:p>
            <a:pPr lvl="1"/>
            <a:r>
              <a:rPr lang="en-US" dirty="0"/>
              <a:t>Manifesto on genetic testing among healthy people to establish risk amidst fragmented regulatory standards</a:t>
            </a:r>
          </a:p>
          <a:p>
            <a:pPr lvl="1"/>
            <a:r>
              <a:rPr lang="en-US" dirty="0"/>
              <a:t>Call to policy makers, healthcare professionals and advocates to ensure genetic testing is carried out according to EBP guidelines</a:t>
            </a:r>
          </a:p>
          <a:p>
            <a:pPr marL="457200" lvl="0" indent="-381000" algn="l" rtl="0">
              <a:spcBef>
                <a:spcPts val="0"/>
              </a:spcBef>
              <a:spcAft>
                <a:spcPts val="0"/>
              </a:spcAft>
              <a:buSzPts val="2400"/>
              <a:buChar char="◦"/>
            </a:pPr>
            <a:r>
              <a:rPr lang="en-US" dirty="0"/>
              <a:t>Hamilton et al. (2017). Primary care provider (PCP) attitudes about genetic testing were generally favorable, but PCPs were more skeptical about DTC testing. </a:t>
            </a:r>
          </a:p>
          <a:p>
            <a:pPr marL="457200" lvl="0" indent="-381000" algn="l" rtl="0">
              <a:spcBef>
                <a:spcPts val="0"/>
              </a:spcBef>
              <a:spcAft>
                <a:spcPts val="0"/>
              </a:spcAft>
              <a:buSzPts val="2400"/>
              <a:buChar char="◦"/>
            </a:pPr>
            <a:endParaRPr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spTree>
    <p:extLst>
      <p:ext uri="{BB962C8B-B14F-4D97-AF65-F5344CB8AC3E}">
        <p14:creationId xmlns:p14="http://schemas.microsoft.com/office/powerpoint/2010/main" val="2955162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454822" y="403220"/>
            <a:ext cx="6034500"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Advantages of DTC Testing</a:t>
            </a:r>
            <a:endParaRPr dirty="0"/>
          </a:p>
        </p:txBody>
      </p:sp>
      <p:sp>
        <p:nvSpPr>
          <p:cNvPr id="125" name="Google Shape;125;p17"/>
          <p:cNvSpPr txBox="1">
            <a:spLocks noGrp="1"/>
          </p:cNvSpPr>
          <p:nvPr>
            <p:ph type="body" idx="1"/>
          </p:nvPr>
        </p:nvSpPr>
        <p:spPr>
          <a:xfrm>
            <a:off x="356847" y="1464813"/>
            <a:ext cx="7753009" cy="3285037"/>
          </a:xfrm>
          <a:prstGeom prst="rect">
            <a:avLst/>
          </a:prstGeom>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sz="2200" dirty="0"/>
              <a:t>Patient empowerment</a:t>
            </a:r>
          </a:p>
          <a:p>
            <a:pPr marL="457200" lvl="0" indent="-381000" algn="l" rtl="0">
              <a:spcBef>
                <a:spcPts val="0"/>
              </a:spcBef>
              <a:spcAft>
                <a:spcPts val="0"/>
              </a:spcAft>
              <a:buSzPts val="2400"/>
              <a:buChar char="◦"/>
            </a:pPr>
            <a:r>
              <a:rPr lang="en-US" sz="2200" dirty="0"/>
              <a:t>Sample collection is non-invasive</a:t>
            </a:r>
          </a:p>
          <a:p>
            <a:pPr marL="457200" lvl="0" indent="-381000" algn="l" rtl="0">
              <a:spcBef>
                <a:spcPts val="0"/>
              </a:spcBef>
              <a:spcAft>
                <a:spcPts val="0"/>
              </a:spcAft>
              <a:buSzPts val="2400"/>
              <a:buChar char="◦"/>
            </a:pPr>
            <a:r>
              <a:rPr lang="en-US" sz="2200" dirty="0"/>
              <a:t>Increased accessibility to BRCA</a:t>
            </a:r>
            <a:r>
              <a:rPr lang="en-US" sz="2200" i="1" dirty="0"/>
              <a:t> </a:t>
            </a:r>
            <a:r>
              <a:rPr lang="en-US" sz="2200" dirty="0"/>
              <a:t>testing</a:t>
            </a:r>
            <a:endParaRPr lang="en-US" sz="2200" b="1" dirty="0"/>
          </a:p>
          <a:p>
            <a:pPr marL="457200" lvl="0" indent="-381000" algn="l" rtl="0">
              <a:spcBef>
                <a:spcPts val="0"/>
              </a:spcBef>
              <a:spcAft>
                <a:spcPts val="0"/>
              </a:spcAft>
              <a:buSzPts val="2400"/>
              <a:buChar char="◦"/>
            </a:pPr>
            <a:r>
              <a:rPr lang="en-US" sz="2200" dirty="0"/>
              <a:t>Results have prompted adoption of healthier lifestyle changes</a:t>
            </a:r>
          </a:p>
          <a:p>
            <a:pPr marL="457200" lvl="0" indent="-381000" algn="l" rtl="0">
              <a:spcBef>
                <a:spcPts val="0"/>
              </a:spcBef>
              <a:spcAft>
                <a:spcPts val="0"/>
              </a:spcAft>
              <a:buSzPts val="2400"/>
              <a:buChar char="◦"/>
            </a:pPr>
            <a:r>
              <a:rPr lang="en-US" sz="2200" dirty="0"/>
              <a:t>Increased awareness of diseases that have a genetic component; increased patient engagement may lead to improved genetics literacy among consumers</a:t>
            </a:r>
          </a:p>
          <a:p>
            <a:pPr marL="457200" lvl="0" indent="-381000" algn="l" rtl="0">
              <a:spcBef>
                <a:spcPts val="0"/>
              </a:spcBef>
              <a:spcAft>
                <a:spcPts val="0"/>
              </a:spcAft>
              <a:buSzPts val="2400"/>
              <a:buChar char="◦"/>
            </a:pPr>
            <a:endParaRPr lang="en-US"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3" name="Picture 2">
            <a:extLst>
              <a:ext uri="{FF2B5EF4-FFF2-40B4-BE49-F238E27FC236}">
                <a16:creationId xmlns:a16="http://schemas.microsoft.com/office/drawing/2014/main" id="{12B900C9-16C8-CA4E-A30E-32A2CC5E8E77}"/>
              </a:ext>
            </a:extLst>
          </p:cNvPr>
          <p:cNvPicPr>
            <a:picLocks noChangeAspect="1"/>
          </p:cNvPicPr>
          <p:nvPr/>
        </p:nvPicPr>
        <p:blipFill>
          <a:blip r:embed="rId3"/>
          <a:stretch>
            <a:fillRect/>
          </a:stretch>
        </p:blipFill>
        <p:spPr>
          <a:xfrm>
            <a:off x="6187599" y="544286"/>
            <a:ext cx="2292985" cy="1528657"/>
          </a:xfrm>
          <a:prstGeom prst="rect">
            <a:avLst/>
          </a:prstGeom>
        </p:spPr>
      </p:pic>
    </p:spTree>
    <p:extLst>
      <p:ext uri="{BB962C8B-B14F-4D97-AF65-F5344CB8AC3E}">
        <p14:creationId xmlns:p14="http://schemas.microsoft.com/office/powerpoint/2010/main" val="3076619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37850" y="174621"/>
            <a:ext cx="7742734"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Additional Disadvantages of DTC Testing</a:t>
            </a:r>
            <a:endParaRPr dirty="0"/>
          </a:p>
        </p:txBody>
      </p:sp>
      <p:sp>
        <p:nvSpPr>
          <p:cNvPr id="125" name="Google Shape;125;p17"/>
          <p:cNvSpPr txBox="1">
            <a:spLocks noGrp="1"/>
          </p:cNvSpPr>
          <p:nvPr>
            <p:ph type="body" idx="1"/>
          </p:nvPr>
        </p:nvSpPr>
        <p:spPr>
          <a:xfrm>
            <a:off x="465707" y="844701"/>
            <a:ext cx="7709464" cy="3043200"/>
          </a:xfrm>
          <a:prstGeom prst="rect">
            <a:avLst/>
          </a:prstGeom>
        </p:spPr>
        <p:txBody>
          <a:bodyPr spcFirstLastPara="1" wrap="square" lIns="0" tIns="0" rIns="0" bIns="0" anchor="t" anchorCtr="0">
            <a:noAutofit/>
          </a:bodyPr>
          <a:lstStyle/>
          <a:p>
            <a:pPr marL="76200" lvl="0" indent="0" algn="l" rtl="0">
              <a:spcBef>
                <a:spcPts val="0"/>
              </a:spcBef>
              <a:spcAft>
                <a:spcPts val="0"/>
              </a:spcAft>
              <a:buSzPts val="2400"/>
              <a:buNone/>
            </a:pPr>
            <a:endParaRPr lang="en-US" dirty="0"/>
          </a:p>
          <a:p>
            <a:pPr marL="457200" lvl="0" indent="-381000" algn="l" rtl="0">
              <a:spcBef>
                <a:spcPts val="0"/>
              </a:spcBef>
              <a:spcAft>
                <a:spcPts val="0"/>
              </a:spcAft>
              <a:buSzPts val="2400"/>
              <a:buChar char="◦"/>
            </a:pPr>
            <a:r>
              <a:rPr lang="en-US" sz="2000" dirty="0"/>
              <a:t>A DTC containing 3 founder mutations does not achieve improved access to those with barriers to access for genetic risk assessment and testing</a:t>
            </a:r>
          </a:p>
          <a:p>
            <a:pPr marL="457200" lvl="0" indent="-381000" algn="l" rtl="0">
              <a:spcBef>
                <a:spcPts val="0"/>
              </a:spcBef>
              <a:spcAft>
                <a:spcPts val="0"/>
              </a:spcAft>
              <a:buSzPts val="2400"/>
              <a:buChar char="◦"/>
            </a:pPr>
            <a:r>
              <a:rPr lang="en-US" sz="2000" dirty="0"/>
              <a:t>Availability of test does not provide assurance that health outcomes will change for patients</a:t>
            </a:r>
          </a:p>
          <a:p>
            <a:pPr marL="457200" lvl="0" indent="-381000" algn="l" rtl="0">
              <a:spcBef>
                <a:spcPts val="0"/>
              </a:spcBef>
              <a:spcAft>
                <a:spcPts val="0"/>
              </a:spcAft>
              <a:buSzPts val="2400"/>
              <a:buChar char="◦"/>
            </a:pPr>
            <a:r>
              <a:rPr lang="en-US" sz="2000" dirty="0"/>
              <a:t>Unintended psychosocial consequences</a:t>
            </a:r>
          </a:p>
          <a:p>
            <a:pPr marL="457200" lvl="0" indent="-381000" algn="l" rtl="0">
              <a:spcBef>
                <a:spcPts val="0"/>
              </a:spcBef>
              <a:spcAft>
                <a:spcPts val="0"/>
              </a:spcAft>
              <a:buSzPts val="2400"/>
              <a:buChar char="◦"/>
            </a:pPr>
            <a:r>
              <a:rPr lang="en-US" sz="2000" dirty="0"/>
              <a:t>Important decisions about treatment and disease management may be made based on incomplete, inaccurate, or misunderstood information</a:t>
            </a:r>
          </a:p>
          <a:p>
            <a:pPr marL="457200" lvl="0" indent="-381000" algn="l" rtl="0">
              <a:spcBef>
                <a:spcPts val="0"/>
              </a:spcBef>
              <a:spcAft>
                <a:spcPts val="0"/>
              </a:spcAft>
              <a:buSzPts val="2400"/>
              <a:buChar char="◦"/>
            </a:pPr>
            <a:r>
              <a:rPr lang="en-US" sz="2000" dirty="0"/>
              <a:t>Genetic privacy may be compromised if companies use results in an unauthorized way</a:t>
            </a:r>
          </a:p>
          <a:p>
            <a:pPr marL="457200" lvl="0" indent="-381000" algn="l" rtl="0">
              <a:spcBef>
                <a:spcPts val="0"/>
              </a:spcBef>
              <a:spcAft>
                <a:spcPts val="0"/>
              </a:spcAft>
              <a:buSzPts val="2400"/>
              <a:buChar char="◦"/>
            </a:pPr>
            <a:endParaRPr lang="en-US" dirty="0"/>
          </a:p>
          <a:p>
            <a:pPr marL="457200" lvl="0" indent="-381000" algn="l" rtl="0">
              <a:spcBef>
                <a:spcPts val="0"/>
              </a:spcBef>
              <a:spcAft>
                <a:spcPts val="0"/>
              </a:spcAft>
              <a:buSzPts val="2400"/>
              <a:buChar char="◦"/>
            </a:pPr>
            <a:endParaRPr lang="en-US"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spTree>
    <p:extLst>
      <p:ext uri="{BB962C8B-B14F-4D97-AF65-F5344CB8AC3E}">
        <p14:creationId xmlns:p14="http://schemas.microsoft.com/office/powerpoint/2010/main" val="70345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37850" y="174621"/>
            <a:ext cx="6034500"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a:t>
            </a:r>
            <a:r>
              <a:rPr lang="en-US" dirty="0"/>
              <a:t>a</a:t>
            </a:r>
            <a:r>
              <a:rPr lang="en" dirty="0"/>
              <a:t>se Study- Direct to Consumer</a:t>
            </a:r>
            <a:endParaRPr dirty="0"/>
          </a:p>
        </p:txBody>
      </p:sp>
      <p:sp>
        <p:nvSpPr>
          <p:cNvPr id="125" name="Google Shape;125;p17"/>
          <p:cNvSpPr txBox="1">
            <a:spLocks noGrp="1"/>
          </p:cNvSpPr>
          <p:nvPr>
            <p:ph type="body" idx="1"/>
          </p:nvPr>
        </p:nvSpPr>
        <p:spPr>
          <a:xfrm>
            <a:off x="737850" y="1410384"/>
            <a:ext cx="7263150" cy="3043200"/>
          </a:xfrm>
          <a:prstGeom prst="rect">
            <a:avLst/>
          </a:prstGeom>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dirty="0"/>
              <a:t>Natalie</a:t>
            </a:r>
          </a:p>
          <a:p>
            <a:pPr lvl="1"/>
            <a:r>
              <a:rPr lang="en-US" dirty="0"/>
              <a:t>26 year-old female, self-referred to clinic</a:t>
            </a:r>
          </a:p>
          <a:p>
            <a:pPr lvl="1"/>
            <a:r>
              <a:rPr lang="en-US" dirty="0"/>
              <a:t>Mother diagnosed with breast cancer at 49</a:t>
            </a:r>
          </a:p>
          <a:p>
            <a:pPr lvl="1"/>
            <a:r>
              <a:rPr lang="en-US" dirty="0"/>
              <a:t>Sister diagnosed with ovarian cancer at 44</a:t>
            </a:r>
          </a:p>
          <a:p>
            <a:pPr lvl="1"/>
            <a:r>
              <a:rPr lang="en-US" dirty="0"/>
              <a:t>Maternal grandmother diagnosed with breast cancer at 55</a:t>
            </a:r>
          </a:p>
          <a:p>
            <a:pPr lvl="1"/>
            <a:r>
              <a:rPr lang="en-US" dirty="0"/>
              <a:t>DTC testing revealed ”No Variants Detected.”</a:t>
            </a:r>
          </a:p>
          <a:p>
            <a:pPr lvl="1"/>
            <a:endParaRPr lang="en-US"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Tree>
    <p:extLst>
      <p:ext uri="{BB962C8B-B14F-4D97-AF65-F5344CB8AC3E}">
        <p14:creationId xmlns:p14="http://schemas.microsoft.com/office/powerpoint/2010/main" val="3985533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37850" y="174621"/>
            <a:ext cx="6034500"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Outline</a:t>
            </a:r>
            <a:endParaRPr dirty="0"/>
          </a:p>
        </p:txBody>
      </p:sp>
      <p:sp>
        <p:nvSpPr>
          <p:cNvPr id="125" name="Google Shape;125;p17"/>
          <p:cNvSpPr txBox="1">
            <a:spLocks noGrp="1"/>
          </p:cNvSpPr>
          <p:nvPr>
            <p:ph type="body" idx="1"/>
          </p:nvPr>
        </p:nvSpPr>
        <p:spPr>
          <a:xfrm>
            <a:off x="574564" y="1181786"/>
            <a:ext cx="7034550" cy="3043200"/>
          </a:xfrm>
          <a:prstGeom prst="rect">
            <a:avLst/>
          </a:prstGeom>
        </p:spPr>
        <p:txBody>
          <a:bodyPr spcFirstLastPara="1" wrap="square" lIns="0" tIns="0" rIns="0" bIns="0" anchor="t" anchorCtr="0">
            <a:noAutofit/>
          </a:bodyPr>
          <a:lstStyle/>
          <a:p>
            <a:pPr marL="457200" lvl="0" indent="-381000" algn="l" rtl="0">
              <a:spcBef>
                <a:spcPts val="600"/>
              </a:spcBef>
              <a:spcAft>
                <a:spcPts val="0"/>
              </a:spcAft>
              <a:buSzPts val="2400"/>
              <a:buChar char="◦"/>
            </a:pPr>
            <a:r>
              <a:rPr lang="en-US" dirty="0"/>
              <a:t>History of Genetic Testing for Hereditary Cancer</a:t>
            </a:r>
          </a:p>
          <a:p>
            <a:pPr marL="457200" lvl="0" indent="-381000" algn="l" rtl="0">
              <a:spcBef>
                <a:spcPts val="600"/>
              </a:spcBef>
              <a:spcAft>
                <a:spcPts val="0"/>
              </a:spcAft>
              <a:buSzPts val="2400"/>
              <a:buChar char="◦"/>
            </a:pPr>
            <a:r>
              <a:rPr lang="en-US" dirty="0"/>
              <a:t>Overview of DTC Testing for BRCA </a:t>
            </a:r>
            <a:endParaRPr dirty="0"/>
          </a:p>
          <a:p>
            <a:pPr marL="457200" lvl="0" indent="-381000" algn="l" rtl="0">
              <a:spcBef>
                <a:spcPts val="0"/>
              </a:spcBef>
              <a:spcAft>
                <a:spcPts val="0"/>
              </a:spcAft>
              <a:buSzPts val="2400"/>
              <a:buChar char="◦"/>
            </a:pPr>
            <a:r>
              <a:rPr lang="en-US" dirty="0"/>
              <a:t>DTC Tests and Regulatory Pathways</a:t>
            </a:r>
            <a:endParaRPr dirty="0"/>
          </a:p>
          <a:p>
            <a:pPr marL="457200" lvl="0" indent="-381000" algn="l" rtl="0">
              <a:spcBef>
                <a:spcPts val="0"/>
              </a:spcBef>
              <a:spcAft>
                <a:spcPts val="0"/>
              </a:spcAft>
              <a:buSzPts val="2400"/>
              <a:buChar char="◦"/>
            </a:pPr>
            <a:r>
              <a:rPr lang="en-US" dirty="0"/>
              <a:t>Cost of DTC Tests</a:t>
            </a:r>
          </a:p>
          <a:p>
            <a:pPr marL="457200" lvl="0" indent="-381000" algn="l" rtl="0">
              <a:spcBef>
                <a:spcPts val="0"/>
              </a:spcBef>
              <a:spcAft>
                <a:spcPts val="0"/>
              </a:spcAft>
              <a:buSzPts val="2400"/>
              <a:buChar char="◦"/>
            </a:pPr>
            <a:r>
              <a:rPr lang="en-US" dirty="0"/>
              <a:t>Research about DTC Tests</a:t>
            </a:r>
          </a:p>
          <a:p>
            <a:pPr marL="457200" lvl="0" indent="-381000" algn="l" rtl="0">
              <a:spcBef>
                <a:spcPts val="0"/>
              </a:spcBef>
              <a:spcAft>
                <a:spcPts val="0"/>
              </a:spcAft>
              <a:buSzPts val="2400"/>
              <a:buChar char="◦"/>
            </a:pPr>
            <a:r>
              <a:rPr lang="en-US" dirty="0"/>
              <a:t>Advantages and Disadvantages about DTC Tests</a:t>
            </a:r>
          </a:p>
          <a:p>
            <a:pPr marL="457200" lvl="0" indent="-381000" algn="l" rtl="0">
              <a:spcBef>
                <a:spcPts val="0"/>
              </a:spcBef>
              <a:spcAft>
                <a:spcPts val="0"/>
              </a:spcAft>
              <a:buSzPts val="2400"/>
              <a:buChar char="◦"/>
            </a:pPr>
            <a:r>
              <a:rPr lang="en-US" dirty="0"/>
              <a:t>Case Presentation</a:t>
            </a:r>
          </a:p>
          <a:p>
            <a:pPr marL="457200" lvl="0" indent="-381000" algn="l" rtl="0">
              <a:spcBef>
                <a:spcPts val="0"/>
              </a:spcBef>
              <a:spcAft>
                <a:spcPts val="0"/>
              </a:spcAft>
              <a:buSzPts val="2400"/>
              <a:buChar char="◦"/>
            </a:pPr>
            <a:r>
              <a:rPr lang="en-US" dirty="0"/>
              <a:t>Implications for Patients and Providers</a:t>
            </a:r>
          </a:p>
          <a:p>
            <a:pPr marL="457200" lvl="0" indent="-381000" algn="l" rtl="0">
              <a:spcBef>
                <a:spcPts val="0"/>
              </a:spcBef>
              <a:spcAft>
                <a:spcPts val="0"/>
              </a:spcAft>
              <a:buSzPts val="2400"/>
              <a:buChar char="◦"/>
            </a:pPr>
            <a:endParaRPr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body" idx="1"/>
          </p:nvPr>
        </p:nvSpPr>
        <p:spPr>
          <a:xfrm>
            <a:off x="2016254" y="1334484"/>
            <a:ext cx="5067900" cy="30450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dirty="0"/>
              <a:t>I feel so relieved that I did not have any mutations in BRCA1 and BRCA2 and I can live my life without this worry. Now I can focus on marrying my partner and having children.</a:t>
            </a:r>
            <a:endParaRPr dirty="0"/>
          </a:p>
        </p:txBody>
      </p:sp>
      <p:sp>
        <p:nvSpPr>
          <p:cNvPr id="119" name="Google Shape;119;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spTree>
    <p:extLst>
      <p:ext uri="{BB962C8B-B14F-4D97-AF65-F5344CB8AC3E}">
        <p14:creationId xmlns:p14="http://schemas.microsoft.com/office/powerpoint/2010/main" val="446095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37850" y="43993"/>
            <a:ext cx="6034500"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a:t>
            </a:r>
            <a:r>
              <a:rPr lang="en-US" dirty="0"/>
              <a:t>a</a:t>
            </a:r>
            <a:r>
              <a:rPr lang="en" dirty="0"/>
              <a:t>se Study- Direct to Provider</a:t>
            </a:r>
            <a:endParaRPr dirty="0"/>
          </a:p>
        </p:txBody>
      </p:sp>
      <p:sp>
        <p:nvSpPr>
          <p:cNvPr id="125" name="Google Shape;125;p17"/>
          <p:cNvSpPr txBox="1">
            <a:spLocks noGrp="1"/>
          </p:cNvSpPr>
          <p:nvPr>
            <p:ph type="body" idx="1"/>
          </p:nvPr>
        </p:nvSpPr>
        <p:spPr>
          <a:xfrm>
            <a:off x="737850" y="1345070"/>
            <a:ext cx="7263150" cy="3043200"/>
          </a:xfrm>
          <a:prstGeom prst="rect">
            <a:avLst/>
          </a:prstGeom>
        </p:spPr>
        <p:txBody>
          <a:bodyPr spcFirstLastPara="1" wrap="square" lIns="0" tIns="0" rIns="0" bIns="0" anchor="t" anchorCtr="0">
            <a:noAutofit/>
          </a:bodyPr>
          <a:lstStyle/>
          <a:p>
            <a:pPr lvl="0">
              <a:spcBef>
                <a:spcPts val="0"/>
              </a:spcBef>
            </a:pPr>
            <a:r>
              <a:rPr lang="en-US" dirty="0"/>
              <a:t>Breanna- 37 year-old female, self-refer</a:t>
            </a:r>
          </a:p>
          <a:p>
            <a:pPr lvl="0">
              <a:spcBef>
                <a:spcPts val="0"/>
              </a:spcBef>
            </a:pPr>
            <a:r>
              <a:rPr lang="en-US" dirty="0"/>
              <a:t>Paternal grandmother diagnosed with breast cancer at 67</a:t>
            </a:r>
          </a:p>
          <a:p>
            <a:pPr lvl="0">
              <a:spcBef>
                <a:spcPts val="0"/>
              </a:spcBef>
            </a:pPr>
            <a:r>
              <a:rPr lang="en-US" dirty="0"/>
              <a:t>Father with lung cancer at 60 (occupational history of working in coal mines)</a:t>
            </a:r>
          </a:p>
          <a:p>
            <a:pPr lvl="0">
              <a:spcBef>
                <a:spcPts val="0"/>
              </a:spcBef>
            </a:pPr>
            <a:r>
              <a:rPr lang="en-US" dirty="0"/>
              <a:t>Provider-initiated testing</a:t>
            </a:r>
          </a:p>
          <a:p>
            <a:pPr lvl="0">
              <a:spcBef>
                <a:spcPts val="0"/>
              </a:spcBef>
            </a:pPr>
            <a:r>
              <a:rPr lang="en-US" dirty="0"/>
              <a:t>Breast Cancer High Risk Extended Panel Plus </a:t>
            </a:r>
            <a:r>
              <a:rPr lang="en-US" sz="1400" b="1" i="1" dirty="0"/>
              <a:t>(BRCA1, BRCA2, CDH1, PTEN, TP53, STK11, ATM, CHEK2, PALB2, BARD1, BRIP1, MUTYH, RAD51C, RAD51D)</a:t>
            </a:r>
          </a:p>
          <a:p>
            <a:pPr lvl="1"/>
            <a:r>
              <a:rPr lang="en-US" sz="1800" dirty="0"/>
              <a:t>VUS in </a:t>
            </a:r>
            <a:r>
              <a:rPr lang="en-US" sz="1800" b="1" i="1" dirty="0"/>
              <a:t>ATM</a:t>
            </a:r>
          </a:p>
          <a:p>
            <a:pPr marL="533400" lvl="1" indent="0">
              <a:buNone/>
            </a:pPr>
            <a:endParaRPr lang="en-US" sz="1600"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spTree>
    <p:extLst>
      <p:ext uri="{BB962C8B-B14F-4D97-AF65-F5344CB8AC3E}">
        <p14:creationId xmlns:p14="http://schemas.microsoft.com/office/powerpoint/2010/main" val="1516517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body" idx="1"/>
          </p:nvPr>
        </p:nvSpPr>
        <p:spPr>
          <a:xfrm>
            <a:off x="2016254" y="1334484"/>
            <a:ext cx="5067900" cy="30450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dirty="0"/>
              <a:t>I’ve been told that I have a mutation in ATM and that I needed to see you to determine what surgery I need so I don’t get cancer.</a:t>
            </a:r>
            <a:endParaRPr dirty="0"/>
          </a:p>
        </p:txBody>
      </p:sp>
      <p:sp>
        <p:nvSpPr>
          <p:cNvPr id="119" name="Google Shape;119;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spTree>
    <p:extLst>
      <p:ext uri="{BB962C8B-B14F-4D97-AF65-F5344CB8AC3E}">
        <p14:creationId xmlns:p14="http://schemas.microsoft.com/office/powerpoint/2010/main" val="1612312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509250" y="174622"/>
            <a:ext cx="7263150"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a:t>
            </a:r>
            <a:r>
              <a:rPr lang="en-US" dirty="0"/>
              <a:t>a</a:t>
            </a:r>
            <a:r>
              <a:rPr lang="en" dirty="0"/>
              <a:t>se Study- Direct to Provider, continued</a:t>
            </a:r>
            <a:endParaRPr dirty="0"/>
          </a:p>
        </p:txBody>
      </p:sp>
      <p:sp>
        <p:nvSpPr>
          <p:cNvPr id="125" name="Google Shape;125;p17"/>
          <p:cNvSpPr txBox="1">
            <a:spLocks noGrp="1"/>
          </p:cNvSpPr>
          <p:nvPr>
            <p:ph type="body" idx="1"/>
          </p:nvPr>
        </p:nvSpPr>
        <p:spPr>
          <a:xfrm>
            <a:off x="509250" y="1584559"/>
            <a:ext cx="7263150" cy="3043200"/>
          </a:xfrm>
          <a:prstGeom prst="rect">
            <a:avLst/>
          </a:prstGeom>
        </p:spPr>
        <p:txBody>
          <a:bodyPr spcFirstLastPara="1" wrap="square" lIns="0" tIns="0" rIns="0" bIns="0" anchor="t" anchorCtr="0">
            <a:noAutofit/>
          </a:bodyPr>
          <a:lstStyle/>
          <a:p>
            <a:pPr lvl="0">
              <a:spcBef>
                <a:spcPts val="0"/>
              </a:spcBef>
            </a:pPr>
            <a:r>
              <a:rPr lang="en-US" dirty="0"/>
              <a:t>Confirmatory testing did not reveal any deleterious mutations or VUS</a:t>
            </a:r>
          </a:p>
          <a:p>
            <a:pPr marL="76200" lvl="0" indent="0">
              <a:spcBef>
                <a:spcPts val="0"/>
              </a:spcBef>
              <a:buNone/>
            </a:pPr>
            <a:endParaRPr lang="en-US" dirty="0"/>
          </a:p>
          <a:p>
            <a:pPr lvl="0">
              <a:spcBef>
                <a:spcPts val="0"/>
              </a:spcBef>
            </a:pPr>
            <a:r>
              <a:rPr lang="en-US" dirty="0"/>
              <a:t>“The scientists at the lab let us know that we detected the same variant (ATM, c.4578C&gt;T), but that we classify it as benign. Our lab has chosen not to report likely benign or benign variants.”</a:t>
            </a:r>
          </a:p>
          <a:p>
            <a:pPr lvl="0">
              <a:spcBef>
                <a:spcPts val="0"/>
              </a:spcBef>
            </a:pPr>
            <a:endParaRPr lang="en-US" dirty="0">
              <a:solidFill>
                <a:srgbClr val="000000"/>
              </a:solidFill>
              <a:latin typeface="Arial"/>
              <a:ea typeface="Arial"/>
              <a:cs typeface="Arial"/>
              <a:sym typeface="Arial"/>
            </a:endParaRPr>
          </a:p>
          <a:p>
            <a:pPr lvl="0">
              <a:spcBef>
                <a:spcPts val="0"/>
              </a:spcBef>
            </a:pPr>
            <a:endParaRPr lang="en-US" dirty="0"/>
          </a:p>
          <a:p>
            <a:pPr marL="533400" lvl="1" indent="0">
              <a:buNone/>
            </a:pPr>
            <a:endParaRPr lang="en-US" sz="1600"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23</a:t>
            </a:fld>
            <a:endParaRPr/>
          </a:p>
        </p:txBody>
      </p:sp>
    </p:spTree>
    <p:extLst>
      <p:ext uri="{BB962C8B-B14F-4D97-AF65-F5344CB8AC3E}">
        <p14:creationId xmlns:p14="http://schemas.microsoft.com/office/powerpoint/2010/main" val="3486888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07F0E-68F1-AF42-B97A-281DFCAE197A}"/>
              </a:ext>
            </a:extLst>
          </p:cNvPr>
          <p:cNvSpPr>
            <a:spLocks noGrp="1"/>
          </p:cNvSpPr>
          <p:nvPr>
            <p:ph type="title"/>
          </p:nvPr>
        </p:nvSpPr>
        <p:spPr>
          <a:xfrm>
            <a:off x="737850" y="256268"/>
            <a:ext cx="7350236" cy="744300"/>
          </a:xfrm>
        </p:spPr>
        <p:txBody>
          <a:bodyPr/>
          <a:lstStyle/>
          <a:p>
            <a:r>
              <a:rPr lang="en-US" dirty="0"/>
              <a:t>Implications for Patients</a:t>
            </a:r>
          </a:p>
        </p:txBody>
      </p:sp>
      <p:sp>
        <p:nvSpPr>
          <p:cNvPr id="3" name="Text Placeholder 2">
            <a:extLst>
              <a:ext uri="{FF2B5EF4-FFF2-40B4-BE49-F238E27FC236}">
                <a16:creationId xmlns:a16="http://schemas.microsoft.com/office/drawing/2014/main" id="{D984B73A-2115-8A4C-9DE2-09FFD74443D6}"/>
              </a:ext>
            </a:extLst>
          </p:cNvPr>
          <p:cNvSpPr>
            <a:spLocks noGrp="1"/>
          </p:cNvSpPr>
          <p:nvPr>
            <p:ph type="body" idx="1"/>
          </p:nvPr>
        </p:nvSpPr>
        <p:spPr>
          <a:xfrm>
            <a:off x="422165" y="1388614"/>
            <a:ext cx="7665921" cy="3043200"/>
          </a:xfrm>
        </p:spPr>
        <p:txBody>
          <a:bodyPr/>
          <a:lstStyle/>
          <a:p>
            <a:r>
              <a:rPr lang="en-US" dirty="0"/>
              <a:t>Test results can often be confusing</a:t>
            </a:r>
          </a:p>
          <a:p>
            <a:r>
              <a:rPr lang="en-US" dirty="0"/>
              <a:t>Conflicting information from multiple companies</a:t>
            </a:r>
          </a:p>
          <a:p>
            <a:r>
              <a:rPr lang="en-US" dirty="0"/>
              <a:t>Communication with providers regarding testing and subsequent results may not be happening</a:t>
            </a:r>
          </a:p>
          <a:p>
            <a:r>
              <a:rPr lang="en-US" dirty="0"/>
              <a:t>Costs of genetic testing (DTC or provider-initiated are not well-understood</a:t>
            </a:r>
          </a:p>
          <a:p>
            <a:r>
              <a:rPr lang="en-US" dirty="0"/>
              <a:t>Family implications resulting from testing</a:t>
            </a:r>
          </a:p>
          <a:p>
            <a:endParaRPr lang="en-US" dirty="0"/>
          </a:p>
          <a:p>
            <a:endParaRPr lang="en-US" dirty="0"/>
          </a:p>
        </p:txBody>
      </p:sp>
      <p:sp>
        <p:nvSpPr>
          <p:cNvPr id="4" name="Slide Number Placeholder 3">
            <a:extLst>
              <a:ext uri="{FF2B5EF4-FFF2-40B4-BE49-F238E27FC236}">
                <a16:creationId xmlns:a16="http://schemas.microsoft.com/office/drawing/2014/main" id="{110966A5-3919-9742-81B0-88468B2543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pic>
        <p:nvPicPr>
          <p:cNvPr id="6" name="Picture 5">
            <a:extLst>
              <a:ext uri="{FF2B5EF4-FFF2-40B4-BE49-F238E27FC236}">
                <a16:creationId xmlns:a16="http://schemas.microsoft.com/office/drawing/2014/main" id="{68ACDE8F-A193-4340-860C-05F103C1BA4A}"/>
              </a:ext>
            </a:extLst>
          </p:cNvPr>
          <p:cNvPicPr>
            <a:picLocks noChangeAspect="1"/>
          </p:cNvPicPr>
          <p:nvPr/>
        </p:nvPicPr>
        <p:blipFill>
          <a:blip r:embed="rId2"/>
          <a:stretch>
            <a:fillRect/>
          </a:stretch>
        </p:blipFill>
        <p:spPr>
          <a:xfrm>
            <a:off x="6751018" y="317228"/>
            <a:ext cx="1851486" cy="1388614"/>
          </a:xfrm>
          <a:prstGeom prst="rect">
            <a:avLst/>
          </a:prstGeom>
        </p:spPr>
      </p:pic>
    </p:spTree>
    <p:extLst>
      <p:ext uri="{BB962C8B-B14F-4D97-AF65-F5344CB8AC3E}">
        <p14:creationId xmlns:p14="http://schemas.microsoft.com/office/powerpoint/2010/main" val="1390756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07F0E-68F1-AF42-B97A-281DFCAE197A}"/>
              </a:ext>
            </a:extLst>
          </p:cNvPr>
          <p:cNvSpPr>
            <a:spLocks noGrp="1"/>
          </p:cNvSpPr>
          <p:nvPr>
            <p:ph type="title"/>
          </p:nvPr>
        </p:nvSpPr>
        <p:spPr>
          <a:xfrm>
            <a:off x="737850" y="256268"/>
            <a:ext cx="7350236" cy="744300"/>
          </a:xfrm>
        </p:spPr>
        <p:txBody>
          <a:bodyPr/>
          <a:lstStyle/>
          <a:p>
            <a:r>
              <a:rPr lang="en-US" dirty="0"/>
              <a:t>Implications for Providers</a:t>
            </a:r>
          </a:p>
        </p:txBody>
      </p:sp>
      <p:sp>
        <p:nvSpPr>
          <p:cNvPr id="3" name="Text Placeholder 2">
            <a:extLst>
              <a:ext uri="{FF2B5EF4-FFF2-40B4-BE49-F238E27FC236}">
                <a16:creationId xmlns:a16="http://schemas.microsoft.com/office/drawing/2014/main" id="{D984B73A-2115-8A4C-9DE2-09FFD74443D6}"/>
              </a:ext>
            </a:extLst>
          </p:cNvPr>
          <p:cNvSpPr>
            <a:spLocks noGrp="1"/>
          </p:cNvSpPr>
          <p:nvPr>
            <p:ph type="body" idx="1"/>
          </p:nvPr>
        </p:nvSpPr>
        <p:spPr>
          <a:xfrm>
            <a:off x="184331" y="1706651"/>
            <a:ext cx="8154013" cy="3043200"/>
          </a:xfrm>
        </p:spPr>
        <p:txBody>
          <a:bodyPr/>
          <a:lstStyle/>
          <a:p>
            <a:r>
              <a:rPr lang="en-US" dirty="0"/>
              <a:t>The implications for patients are inherently the implications for providers</a:t>
            </a:r>
          </a:p>
          <a:p>
            <a:r>
              <a:rPr lang="en-US" dirty="0"/>
              <a:t>Landscape of genetic and genomic testing is rapidly evolving</a:t>
            </a:r>
          </a:p>
          <a:p>
            <a:r>
              <a:rPr lang="en-US" dirty="0"/>
              <a:t>Providers of all types must be informed about all of these tests and take the time to seek resources for their practices and for their patients</a:t>
            </a:r>
          </a:p>
          <a:p>
            <a:endParaRPr lang="en-US" dirty="0"/>
          </a:p>
          <a:p>
            <a:endParaRPr lang="en-US" dirty="0"/>
          </a:p>
        </p:txBody>
      </p:sp>
      <p:sp>
        <p:nvSpPr>
          <p:cNvPr id="4" name="Slide Number Placeholder 3">
            <a:extLst>
              <a:ext uri="{FF2B5EF4-FFF2-40B4-BE49-F238E27FC236}">
                <a16:creationId xmlns:a16="http://schemas.microsoft.com/office/drawing/2014/main" id="{110966A5-3919-9742-81B0-88468B2543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6" name="Picture 5">
            <a:extLst>
              <a:ext uri="{FF2B5EF4-FFF2-40B4-BE49-F238E27FC236}">
                <a16:creationId xmlns:a16="http://schemas.microsoft.com/office/drawing/2014/main" id="{76F3759F-1ADB-6741-88EF-3ECCCCBFE708}"/>
              </a:ext>
            </a:extLst>
          </p:cNvPr>
          <p:cNvPicPr>
            <a:picLocks noChangeAspect="1"/>
          </p:cNvPicPr>
          <p:nvPr/>
        </p:nvPicPr>
        <p:blipFill>
          <a:blip r:embed="rId2"/>
          <a:stretch>
            <a:fillRect/>
          </a:stretch>
        </p:blipFill>
        <p:spPr>
          <a:xfrm>
            <a:off x="6786880" y="364318"/>
            <a:ext cx="2059524" cy="1309295"/>
          </a:xfrm>
          <a:prstGeom prst="rect">
            <a:avLst/>
          </a:prstGeom>
        </p:spPr>
      </p:pic>
    </p:spTree>
    <p:extLst>
      <p:ext uri="{BB962C8B-B14F-4D97-AF65-F5344CB8AC3E}">
        <p14:creationId xmlns:p14="http://schemas.microsoft.com/office/powerpoint/2010/main" val="3751230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8"/>
          <p:cNvSpPr txBox="1">
            <a:spLocks noGrp="1"/>
          </p:cNvSpPr>
          <p:nvPr>
            <p:ph type="title"/>
          </p:nvPr>
        </p:nvSpPr>
        <p:spPr>
          <a:xfrm>
            <a:off x="232885" y="-34635"/>
            <a:ext cx="6034500"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How can we achieve balance?</a:t>
            </a:r>
            <a:endParaRPr dirty="0"/>
          </a:p>
        </p:txBody>
      </p:sp>
      <p:sp>
        <p:nvSpPr>
          <p:cNvPr id="245" name="Google Shape;245;p2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26</a:t>
            </a:fld>
            <a:endParaRPr/>
          </a:p>
        </p:txBody>
      </p:sp>
      <p:grpSp>
        <p:nvGrpSpPr>
          <p:cNvPr id="246" name="Google Shape;246;p28"/>
          <p:cNvGrpSpPr/>
          <p:nvPr/>
        </p:nvGrpSpPr>
        <p:grpSpPr>
          <a:xfrm>
            <a:off x="-119572" y="2012559"/>
            <a:ext cx="2906834" cy="1289700"/>
            <a:chOff x="368804" y="2177582"/>
            <a:chExt cx="2906834" cy="1289700"/>
          </a:xfrm>
        </p:grpSpPr>
        <p:sp>
          <p:nvSpPr>
            <p:cNvPr id="247" name="Google Shape;247;p28"/>
            <p:cNvSpPr txBox="1"/>
            <p:nvPr/>
          </p:nvSpPr>
          <p:spPr>
            <a:xfrm>
              <a:off x="368804" y="2177582"/>
              <a:ext cx="2305726" cy="128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2000" b="1" dirty="0">
                  <a:solidFill>
                    <a:schemeClr val="dk1"/>
                  </a:solidFill>
                  <a:latin typeface="Lato"/>
                  <a:ea typeface="Lato"/>
                  <a:cs typeface="Lato"/>
                  <a:sym typeface="Lato"/>
                </a:rPr>
                <a:t>Patient </a:t>
              </a:r>
            </a:p>
            <a:p>
              <a:pPr marL="0" lvl="0" indent="0" algn="r" rtl="0">
                <a:spcBef>
                  <a:spcPts val="0"/>
                </a:spcBef>
                <a:spcAft>
                  <a:spcPts val="0"/>
                </a:spcAft>
                <a:buNone/>
              </a:pPr>
              <a:r>
                <a:rPr lang="en-US" sz="2000" b="1" dirty="0">
                  <a:solidFill>
                    <a:schemeClr val="dk1"/>
                  </a:solidFill>
                  <a:latin typeface="Lato"/>
                  <a:ea typeface="Lato"/>
                  <a:cs typeface="Lato"/>
                  <a:sym typeface="Lato"/>
                </a:rPr>
                <a:t>Autonomy</a:t>
              </a:r>
              <a:endParaRPr sz="2000" b="1" dirty="0">
                <a:solidFill>
                  <a:schemeClr val="dk1"/>
                </a:solidFill>
                <a:latin typeface="Lato"/>
                <a:ea typeface="Lato"/>
                <a:cs typeface="Lato"/>
                <a:sym typeface="Lato"/>
              </a:endParaRPr>
            </a:p>
            <a:p>
              <a:pPr marL="0" lvl="0" indent="0" algn="r" rtl="0">
                <a:spcBef>
                  <a:spcPts val="0"/>
                </a:spcBef>
                <a:spcAft>
                  <a:spcPts val="0"/>
                </a:spcAft>
                <a:buNone/>
              </a:pPr>
              <a:endParaRPr sz="800" b="1" dirty="0">
                <a:solidFill>
                  <a:schemeClr val="dk1"/>
                </a:solidFill>
                <a:latin typeface="Lato"/>
                <a:ea typeface="Lato"/>
                <a:cs typeface="Lato"/>
                <a:sym typeface="Lato"/>
              </a:endParaRPr>
            </a:p>
            <a:p>
              <a:pPr marL="0" lvl="0" indent="0" algn="r" rtl="0">
                <a:spcBef>
                  <a:spcPts val="0"/>
                </a:spcBef>
                <a:spcAft>
                  <a:spcPts val="1600"/>
                </a:spcAft>
                <a:buNone/>
              </a:pPr>
              <a:r>
                <a:rPr lang="en" sz="800" dirty="0">
                  <a:solidFill>
                    <a:schemeClr val="dk1"/>
                  </a:solidFill>
                  <a:latin typeface="Lato"/>
                  <a:ea typeface="Lato"/>
                  <a:cs typeface="Lato"/>
                  <a:sym typeface="Lato"/>
                </a:rPr>
                <a:t>.</a:t>
              </a:r>
              <a:endParaRPr sz="800" b="1" dirty="0">
                <a:solidFill>
                  <a:schemeClr val="dk1"/>
                </a:solidFill>
                <a:latin typeface="Lato"/>
                <a:ea typeface="Lato"/>
                <a:cs typeface="Lato"/>
                <a:sym typeface="Lato"/>
              </a:endParaRPr>
            </a:p>
          </p:txBody>
        </p:sp>
        <p:cxnSp>
          <p:nvCxnSpPr>
            <p:cNvPr id="248" name="Google Shape;248;p28"/>
            <p:cNvCxnSpPr/>
            <p:nvPr/>
          </p:nvCxnSpPr>
          <p:spPr>
            <a:xfrm rot="10800000">
              <a:off x="2642038" y="2647950"/>
              <a:ext cx="633600" cy="0"/>
            </a:xfrm>
            <a:prstGeom prst="straightConnector1">
              <a:avLst/>
            </a:prstGeom>
            <a:noFill/>
            <a:ln w="9525" cap="flat" cmpd="sng">
              <a:solidFill>
                <a:srgbClr val="FFC000"/>
              </a:solidFill>
              <a:prstDash val="solid"/>
              <a:round/>
              <a:headEnd type="none" w="sm" len="sm"/>
              <a:tailEnd type="oval" w="med" len="med"/>
            </a:ln>
          </p:spPr>
        </p:cxnSp>
      </p:grpSp>
      <p:grpSp>
        <p:nvGrpSpPr>
          <p:cNvPr id="249" name="Google Shape;249;p28"/>
          <p:cNvGrpSpPr/>
          <p:nvPr/>
        </p:nvGrpSpPr>
        <p:grpSpPr>
          <a:xfrm>
            <a:off x="5457107" y="1727987"/>
            <a:ext cx="4423540" cy="1289700"/>
            <a:chOff x="5330229" y="1385810"/>
            <a:chExt cx="5727006" cy="1289700"/>
          </a:xfrm>
        </p:grpSpPr>
        <p:sp>
          <p:nvSpPr>
            <p:cNvPr id="250" name="Google Shape;250;p28"/>
            <p:cNvSpPr txBox="1"/>
            <p:nvPr/>
          </p:nvSpPr>
          <p:spPr>
            <a:xfrm>
              <a:off x="6696489" y="1385810"/>
              <a:ext cx="4360746"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chemeClr val="dk1"/>
                  </a:solidFill>
                  <a:latin typeface="Lato"/>
                  <a:ea typeface="Lato"/>
                  <a:cs typeface="Lato"/>
                  <a:sym typeface="Lato"/>
                </a:rPr>
                <a:t>Technological </a:t>
              </a:r>
            </a:p>
            <a:p>
              <a:pPr marL="0" lvl="0" indent="0" algn="l" rtl="0">
                <a:spcBef>
                  <a:spcPts val="0"/>
                </a:spcBef>
                <a:spcAft>
                  <a:spcPts val="0"/>
                </a:spcAft>
                <a:buNone/>
              </a:pPr>
              <a:r>
                <a:rPr lang="en-US" sz="2000" b="1" dirty="0">
                  <a:solidFill>
                    <a:schemeClr val="dk1"/>
                  </a:solidFill>
                  <a:latin typeface="Lato"/>
                  <a:ea typeface="Lato"/>
                  <a:cs typeface="Lato"/>
                  <a:sym typeface="Lato"/>
                </a:rPr>
                <a:t>Innovation</a:t>
              </a:r>
              <a:endParaRPr sz="2000" b="1" dirty="0">
                <a:solidFill>
                  <a:schemeClr val="dk1"/>
                </a:solidFill>
                <a:latin typeface="Lato"/>
                <a:ea typeface="Lato"/>
                <a:cs typeface="Lato"/>
                <a:sym typeface="Lato"/>
              </a:endParaRPr>
            </a:p>
            <a:p>
              <a:pPr marL="0" lvl="0" indent="0" algn="l" rtl="0">
                <a:spcBef>
                  <a:spcPts val="0"/>
                </a:spcBef>
                <a:spcAft>
                  <a:spcPts val="0"/>
                </a:spcAft>
                <a:buNone/>
              </a:pPr>
              <a:endParaRPr sz="800" b="1" dirty="0">
                <a:solidFill>
                  <a:schemeClr val="dk1"/>
                </a:solidFill>
                <a:latin typeface="Lato"/>
                <a:ea typeface="Lato"/>
                <a:cs typeface="Lato"/>
                <a:sym typeface="Lato"/>
              </a:endParaRPr>
            </a:p>
          </p:txBody>
        </p:sp>
        <p:cxnSp>
          <p:nvCxnSpPr>
            <p:cNvPr id="251" name="Google Shape;251;p28"/>
            <p:cNvCxnSpPr/>
            <p:nvPr/>
          </p:nvCxnSpPr>
          <p:spPr>
            <a:xfrm>
              <a:off x="5330229" y="1780965"/>
              <a:ext cx="1286700" cy="0"/>
            </a:xfrm>
            <a:prstGeom prst="straightConnector1">
              <a:avLst/>
            </a:prstGeom>
            <a:noFill/>
            <a:ln w="9525" cap="flat" cmpd="sng">
              <a:solidFill>
                <a:schemeClr val="accent1"/>
              </a:solidFill>
              <a:prstDash val="solid"/>
              <a:round/>
              <a:headEnd type="none" w="sm" len="sm"/>
              <a:tailEnd type="oval" w="med" len="med"/>
            </a:ln>
          </p:spPr>
        </p:cxnSp>
      </p:grpSp>
      <p:grpSp>
        <p:nvGrpSpPr>
          <p:cNvPr id="252" name="Google Shape;252;p28"/>
          <p:cNvGrpSpPr/>
          <p:nvPr/>
        </p:nvGrpSpPr>
        <p:grpSpPr>
          <a:xfrm>
            <a:off x="4252397" y="3665327"/>
            <a:ext cx="3468790" cy="1289700"/>
            <a:chOff x="5209838" y="3629753"/>
            <a:chExt cx="4490924" cy="1289700"/>
          </a:xfrm>
        </p:grpSpPr>
        <p:sp>
          <p:nvSpPr>
            <p:cNvPr id="253" name="Google Shape;253;p28"/>
            <p:cNvSpPr txBox="1"/>
            <p:nvPr/>
          </p:nvSpPr>
          <p:spPr>
            <a:xfrm>
              <a:off x="6202814" y="3629753"/>
              <a:ext cx="3497948" cy="128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solidFill>
                    <a:schemeClr val="dk1"/>
                  </a:solidFill>
                  <a:latin typeface="Lato"/>
                  <a:ea typeface="Lato"/>
                  <a:cs typeface="Lato"/>
                  <a:sym typeface="Lato"/>
                </a:rPr>
                <a:t>Clinical </a:t>
              </a:r>
            </a:p>
            <a:p>
              <a:pPr marL="0" lvl="0" indent="0" algn="l" rtl="0">
                <a:spcBef>
                  <a:spcPts val="0"/>
                </a:spcBef>
                <a:spcAft>
                  <a:spcPts val="0"/>
                </a:spcAft>
                <a:buNone/>
              </a:pPr>
              <a:r>
                <a:rPr lang="en-US" sz="2000" b="1" dirty="0">
                  <a:solidFill>
                    <a:schemeClr val="dk1"/>
                  </a:solidFill>
                  <a:latin typeface="Lato"/>
                  <a:ea typeface="Lato"/>
                  <a:cs typeface="Lato"/>
                  <a:sym typeface="Lato"/>
                </a:rPr>
                <a:t>Utility &amp; Ensuring Patient Safety</a:t>
              </a:r>
              <a:endParaRPr sz="2000" b="1" dirty="0">
                <a:solidFill>
                  <a:schemeClr val="dk1"/>
                </a:solidFill>
                <a:latin typeface="Lato"/>
                <a:ea typeface="Lato"/>
                <a:cs typeface="Lato"/>
                <a:sym typeface="Lato"/>
              </a:endParaRPr>
            </a:p>
            <a:p>
              <a:pPr marL="0" lvl="0" indent="0" algn="l" rtl="0">
                <a:spcBef>
                  <a:spcPts val="0"/>
                </a:spcBef>
                <a:spcAft>
                  <a:spcPts val="0"/>
                </a:spcAft>
                <a:buNone/>
              </a:pPr>
              <a:endParaRPr sz="800" b="1" dirty="0">
                <a:solidFill>
                  <a:schemeClr val="dk1"/>
                </a:solidFill>
                <a:latin typeface="Lato"/>
                <a:ea typeface="Lato"/>
                <a:cs typeface="Lato"/>
                <a:sym typeface="Lato"/>
              </a:endParaRPr>
            </a:p>
          </p:txBody>
        </p:sp>
        <p:cxnSp>
          <p:nvCxnSpPr>
            <p:cNvPr id="254" name="Google Shape;254;p28"/>
            <p:cNvCxnSpPr>
              <a:cxnSpLocks/>
            </p:cNvCxnSpPr>
            <p:nvPr/>
          </p:nvCxnSpPr>
          <p:spPr>
            <a:xfrm>
              <a:off x="5209838" y="3648300"/>
              <a:ext cx="968723" cy="527202"/>
            </a:xfrm>
            <a:prstGeom prst="straightConnector1">
              <a:avLst/>
            </a:prstGeom>
            <a:noFill/>
            <a:ln w="9525" cap="flat" cmpd="sng">
              <a:solidFill>
                <a:schemeClr val="accent3"/>
              </a:solidFill>
              <a:prstDash val="solid"/>
              <a:round/>
              <a:headEnd type="none" w="sm" len="sm"/>
              <a:tailEnd type="oval" w="med" len="med"/>
            </a:ln>
          </p:spPr>
        </p:cxnSp>
      </p:grpSp>
      <p:grpSp>
        <p:nvGrpSpPr>
          <p:cNvPr id="255" name="Google Shape;255;p28"/>
          <p:cNvGrpSpPr/>
          <p:nvPr/>
        </p:nvGrpSpPr>
        <p:grpSpPr>
          <a:xfrm>
            <a:off x="2783789" y="1048529"/>
            <a:ext cx="2799294" cy="2795941"/>
            <a:chOff x="3169983" y="1163229"/>
            <a:chExt cx="2799294" cy="2795941"/>
          </a:xfrm>
        </p:grpSpPr>
        <p:sp>
          <p:nvSpPr>
            <p:cNvPr id="256" name="Google Shape;256;p28"/>
            <p:cNvSpPr/>
            <p:nvPr/>
          </p:nvSpPr>
          <p:spPr>
            <a:xfrm rot="3600185">
              <a:off x="3169983" y="1184511"/>
              <a:ext cx="2774659" cy="2774659"/>
            </a:xfrm>
            <a:prstGeom prst="blockArc">
              <a:avLst>
                <a:gd name="adj1" fmla="val 12622480"/>
                <a:gd name="adj2" fmla="val 19781569"/>
                <a:gd name="adj3" fmla="val 2077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8"/>
            <p:cNvSpPr/>
            <p:nvPr/>
          </p:nvSpPr>
          <p:spPr>
            <a:xfrm rot="10800000">
              <a:off x="3183490" y="1163229"/>
              <a:ext cx="2774700" cy="2774700"/>
            </a:xfrm>
            <a:prstGeom prst="blockArc">
              <a:avLst>
                <a:gd name="adj1" fmla="val 12622480"/>
                <a:gd name="adj2" fmla="val 19662822"/>
                <a:gd name="adj3" fmla="val 2072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8"/>
            <p:cNvSpPr/>
            <p:nvPr/>
          </p:nvSpPr>
          <p:spPr>
            <a:xfrm rot="-3600185">
              <a:off x="3194618" y="1184114"/>
              <a:ext cx="2774659" cy="2774659"/>
            </a:xfrm>
            <a:prstGeom prst="blockArc">
              <a:avLst>
                <a:gd name="adj1" fmla="val 12622480"/>
                <a:gd name="adj2" fmla="val 19703271"/>
                <a:gd name="adj3" fmla="val 20851"/>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28"/>
            <p:cNvGrpSpPr/>
            <p:nvPr/>
          </p:nvGrpSpPr>
          <p:grpSpPr>
            <a:xfrm rot="-7200165">
              <a:off x="3337679" y="2826785"/>
              <a:ext cx="585011" cy="585536"/>
              <a:chOff x="1967628" y="812211"/>
              <a:chExt cx="588000" cy="588000"/>
            </a:xfrm>
          </p:grpSpPr>
          <p:sp>
            <p:nvSpPr>
              <p:cNvPr id="260" name="Google Shape;260;p28"/>
              <p:cNvSpPr/>
              <p:nvPr/>
            </p:nvSpPr>
            <p:spPr>
              <a:xfrm rot="39023">
                <a:off x="1970909" y="815492"/>
                <a:ext cx="581437" cy="581437"/>
              </a:xfrm>
              <a:prstGeom prst="pie">
                <a:avLst>
                  <a:gd name="adj1" fmla="val 6190354"/>
                  <a:gd name="adj2" fmla="val 14996165"/>
                </a:avLst>
              </a:prstGeom>
              <a:solidFill>
                <a:schemeClr val="accent4"/>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rot="10800000">
                <a:off x="1970875" y="815525"/>
                <a:ext cx="581400" cy="581400"/>
              </a:xfrm>
              <a:prstGeom prst="pie">
                <a:avLst>
                  <a:gd name="adj1" fmla="val 4028252"/>
                  <a:gd name="adj2" fmla="val 1718367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28"/>
            <p:cNvGrpSpPr/>
            <p:nvPr/>
          </p:nvGrpSpPr>
          <p:grpSpPr>
            <a:xfrm>
              <a:off x="4264097" y="1180331"/>
              <a:ext cx="585001" cy="585530"/>
              <a:chOff x="1970048" y="811613"/>
              <a:chExt cx="588000" cy="588000"/>
            </a:xfrm>
          </p:grpSpPr>
          <p:sp>
            <p:nvSpPr>
              <p:cNvPr id="263" name="Google Shape;263;p28"/>
              <p:cNvSpPr/>
              <p:nvPr/>
            </p:nvSpPr>
            <p:spPr>
              <a:xfrm rot="39023">
                <a:off x="1973329" y="814894"/>
                <a:ext cx="581437" cy="581437"/>
              </a:xfrm>
              <a:prstGeom prst="pie">
                <a:avLst>
                  <a:gd name="adj1" fmla="val 6190354"/>
                  <a:gd name="adj2" fmla="val 14996165"/>
                </a:avLst>
              </a:prstGeom>
              <a:solidFill>
                <a:schemeClr val="accent1"/>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28"/>
              <p:cNvSpPr/>
              <p:nvPr/>
            </p:nvSpPr>
            <p:spPr>
              <a:xfrm rot="10800000">
                <a:off x="1973295" y="814927"/>
                <a:ext cx="581400" cy="581400"/>
              </a:xfrm>
              <a:prstGeom prst="pie">
                <a:avLst>
                  <a:gd name="adj1" fmla="val 4028252"/>
                  <a:gd name="adj2" fmla="val 1718367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28"/>
            <p:cNvGrpSpPr/>
            <p:nvPr/>
          </p:nvGrpSpPr>
          <p:grpSpPr>
            <a:xfrm rot="7200165">
              <a:off x="5229930" y="2804716"/>
              <a:ext cx="585011" cy="585536"/>
              <a:chOff x="1977085" y="811649"/>
              <a:chExt cx="588000" cy="588000"/>
            </a:xfrm>
          </p:grpSpPr>
          <p:sp>
            <p:nvSpPr>
              <p:cNvPr id="266" name="Google Shape;266;p28"/>
              <p:cNvSpPr/>
              <p:nvPr/>
            </p:nvSpPr>
            <p:spPr>
              <a:xfrm rot="39023">
                <a:off x="1980366" y="814930"/>
                <a:ext cx="581437" cy="581437"/>
              </a:xfrm>
              <a:prstGeom prst="pie">
                <a:avLst>
                  <a:gd name="adj1" fmla="val 6190354"/>
                  <a:gd name="adj2" fmla="val 14996165"/>
                </a:avLst>
              </a:prstGeom>
              <a:solidFill>
                <a:schemeClr val="accent3"/>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8"/>
              <p:cNvSpPr/>
              <p:nvPr/>
            </p:nvSpPr>
            <p:spPr>
              <a:xfrm rot="10800000">
                <a:off x="1980332" y="814963"/>
                <a:ext cx="581400" cy="581400"/>
              </a:xfrm>
              <a:prstGeom prst="pie">
                <a:avLst>
                  <a:gd name="adj1" fmla="val 4028252"/>
                  <a:gd name="adj2" fmla="val 1718367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476;p37">
            <a:extLst>
              <a:ext uri="{FF2B5EF4-FFF2-40B4-BE49-F238E27FC236}">
                <a16:creationId xmlns:a16="http://schemas.microsoft.com/office/drawing/2014/main" id="{4E5BC0BF-D3AE-B54C-9EB7-C28E0EB5A7BE}"/>
              </a:ext>
            </a:extLst>
          </p:cNvPr>
          <p:cNvGrpSpPr/>
          <p:nvPr/>
        </p:nvGrpSpPr>
        <p:grpSpPr>
          <a:xfrm>
            <a:off x="2952184" y="2146833"/>
            <a:ext cx="319462" cy="590403"/>
            <a:chOff x="4753325" y="2329350"/>
            <a:chExt cx="167300" cy="379800"/>
          </a:xfrm>
        </p:grpSpPr>
        <p:sp>
          <p:nvSpPr>
            <p:cNvPr id="30" name="Google Shape;477;p37">
              <a:extLst>
                <a:ext uri="{FF2B5EF4-FFF2-40B4-BE49-F238E27FC236}">
                  <a16:creationId xmlns:a16="http://schemas.microsoft.com/office/drawing/2014/main" id="{83834A75-D5D1-0947-A312-76E97CCA5F94}"/>
                </a:ext>
              </a:extLst>
            </p:cNvPr>
            <p:cNvSpPr/>
            <p:nvPr/>
          </p:nvSpPr>
          <p:spPr>
            <a:xfrm>
              <a:off x="4753325" y="2424600"/>
              <a:ext cx="167300" cy="284550"/>
            </a:xfrm>
            <a:custGeom>
              <a:avLst/>
              <a:gdLst/>
              <a:ahLst/>
              <a:cxnLst/>
              <a:rect l="l" t="t" r="r" b="b"/>
              <a:pathLst>
                <a:path w="6692" h="11382" extrusionOk="0">
                  <a:moveTo>
                    <a:pt x="4030" y="0"/>
                  </a:moveTo>
                  <a:lnTo>
                    <a:pt x="3883" y="73"/>
                  </a:lnTo>
                  <a:lnTo>
                    <a:pt x="3712" y="122"/>
                  </a:lnTo>
                  <a:lnTo>
                    <a:pt x="3517" y="171"/>
                  </a:lnTo>
                  <a:lnTo>
                    <a:pt x="3175" y="171"/>
                  </a:lnTo>
                  <a:lnTo>
                    <a:pt x="3004" y="147"/>
                  </a:lnTo>
                  <a:lnTo>
                    <a:pt x="2833" y="73"/>
                  </a:lnTo>
                  <a:lnTo>
                    <a:pt x="2662" y="24"/>
                  </a:lnTo>
                  <a:lnTo>
                    <a:pt x="2418" y="24"/>
                  </a:lnTo>
                  <a:lnTo>
                    <a:pt x="2174" y="98"/>
                  </a:lnTo>
                  <a:lnTo>
                    <a:pt x="1954" y="171"/>
                  </a:lnTo>
                  <a:lnTo>
                    <a:pt x="1710" y="318"/>
                  </a:lnTo>
                  <a:lnTo>
                    <a:pt x="1490" y="489"/>
                  </a:lnTo>
                  <a:lnTo>
                    <a:pt x="1246" y="684"/>
                  </a:lnTo>
                  <a:lnTo>
                    <a:pt x="1050" y="928"/>
                  </a:lnTo>
                  <a:lnTo>
                    <a:pt x="855" y="1197"/>
                  </a:lnTo>
                  <a:lnTo>
                    <a:pt x="660" y="1514"/>
                  </a:lnTo>
                  <a:lnTo>
                    <a:pt x="513" y="1856"/>
                  </a:lnTo>
                  <a:lnTo>
                    <a:pt x="366" y="2223"/>
                  </a:lnTo>
                  <a:lnTo>
                    <a:pt x="244" y="2638"/>
                  </a:lnTo>
                  <a:lnTo>
                    <a:pt x="122" y="3102"/>
                  </a:lnTo>
                  <a:lnTo>
                    <a:pt x="49" y="3590"/>
                  </a:lnTo>
                  <a:lnTo>
                    <a:pt x="0" y="4103"/>
                  </a:lnTo>
                  <a:lnTo>
                    <a:pt x="0" y="4665"/>
                  </a:lnTo>
                  <a:lnTo>
                    <a:pt x="0" y="4787"/>
                  </a:lnTo>
                  <a:lnTo>
                    <a:pt x="25" y="4909"/>
                  </a:lnTo>
                  <a:lnTo>
                    <a:pt x="73" y="5007"/>
                  </a:lnTo>
                  <a:lnTo>
                    <a:pt x="147" y="5104"/>
                  </a:lnTo>
                  <a:lnTo>
                    <a:pt x="220" y="5178"/>
                  </a:lnTo>
                  <a:lnTo>
                    <a:pt x="318" y="5251"/>
                  </a:lnTo>
                  <a:lnTo>
                    <a:pt x="415" y="5275"/>
                  </a:lnTo>
                  <a:lnTo>
                    <a:pt x="537" y="5300"/>
                  </a:lnTo>
                  <a:lnTo>
                    <a:pt x="660" y="5275"/>
                  </a:lnTo>
                  <a:lnTo>
                    <a:pt x="757" y="5251"/>
                  </a:lnTo>
                  <a:lnTo>
                    <a:pt x="855" y="5178"/>
                  </a:lnTo>
                  <a:lnTo>
                    <a:pt x="928" y="5104"/>
                  </a:lnTo>
                  <a:lnTo>
                    <a:pt x="1001" y="5007"/>
                  </a:lnTo>
                  <a:lnTo>
                    <a:pt x="1026" y="4909"/>
                  </a:lnTo>
                  <a:lnTo>
                    <a:pt x="1050" y="4787"/>
                  </a:lnTo>
                  <a:lnTo>
                    <a:pt x="1075" y="4665"/>
                  </a:lnTo>
                  <a:lnTo>
                    <a:pt x="1099" y="4201"/>
                  </a:lnTo>
                  <a:lnTo>
                    <a:pt x="1148" y="3737"/>
                  </a:lnTo>
                  <a:lnTo>
                    <a:pt x="1221" y="3322"/>
                  </a:lnTo>
                  <a:lnTo>
                    <a:pt x="1319" y="2931"/>
                  </a:lnTo>
                  <a:lnTo>
                    <a:pt x="1441" y="2589"/>
                  </a:lnTo>
                  <a:lnTo>
                    <a:pt x="1539" y="2345"/>
                  </a:lnTo>
                  <a:lnTo>
                    <a:pt x="1636" y="2174"/>
                  </a:lnTo>
                  <a:lnTo>
                    <a:pt x="1685" y="2149"/>
                  </a:lnTo>
                  <a:lnTo>
                    <a:pt x="1710" y="2149"/>
                  </a:lnTo>
                  <a:lnTo>
                    <a:pt x="1734" y="2247"/>
                  </a:lnTo>
                  <a:lnTo>
                    <a:pt x="1734" y="2516"/>
                  </a:lnTo>
                  <a:lnTo>
                    <a:pt x="1685" y="3493"/>
                  </a:lnTo>
                  <a:lnTo>
                    <a:pt x="1612" y="4836"/>
                  </a:lnTo>
                  <a:lnTo>
                    <a:pt x="1490" y="6374"/>
                  </a:lnTo>
                  <a:lnTo>
                    <a:pt x="1246" y="9256"/>
                  </a:lnTo>
                  <a:lnTo>
                    <a:pt x="1148" y="10551"/>
                  </a:lnTo>
                  <a:lnTo>
                    <a:pt x="1148" y="10697"/>
                  </a:lnTo>
                  <a:lnTo>
                    <a:pt x="1148" y="10844"/>
                  </a:lnTo>
                  <a:lnTo>
                    <a:pt x="1197" y="10966"/>
                  </a:lnTo>
                  <a:lnTo>
                    <a:pt x="1270" y="11088"/>
                  </a:lnTo>
                  <a:lnTo>
                    <a:pt x="1343" y="11186"/>
                  </a:lnTo>
                  <a:lnTo>
                    <a:pt x="1465" y="11284"/>
                  </a:lnTo>
                  <a:lnTo>
                    <a:pt x="1588" y="11357"/>
                  </a:lnTo>
                  <a:lnTo>
                    <a:pt x="1710" y="11381"/>
                  </a:lnTo>
                  <a:lnTo>
                    <a:pt x="1954" y="11381"/>
                  </a:lnTo>
                  <a:lnTo>
                    <a:pt x="2076" y="11357"/>
                  </a:lnTo>
                  <a:lnTo>
                    <a:pt x="2174" y="11284"/>
                  </a:lnTo>
                  <a:lnTo>
                    <a:pt x="2271" y="11210"/>
                  </a:lnTo>
                  <a:lnTo>
                    <a:pt x="2345" y="11137"/>
                  </a:lnTo>
                  <a:lnTo>
                    <a:pt x="2418" y="11039"/>
                  </a:lnTo>
                  <a:lnTo>
                    <a:pt x="2467" y="10917"/>
                  </a:lnTo>
                  <a:lnTo>
                    <a:pt x="2516" y="10795"/>
                  </a:lnTo>
                  <a:lnTo>
                    <a:pt x="3053" y="7034"/>
                  </a:lnTo>
                  <a:lnTo>
                    <a:pt x="3053" y="6985"/>
                  </a:lnTo>
                  <a:lnTo>
                    <a:pt x="3102" y="6887"/>
                  </a:lnTo>
                  <a:lnTo>
                    <a:pt x="3151" y="6839"/>
                  </a:lnTo>
                  <a:lnTo>
                    <a:pt x="3200" y="6790"/>
                  </a:lnTo>
                  <a:lnTo>
                    <a:pt x="3273" y="6765"/>
                  </a:lnTo>
                  <a:lnTo>
                    <a:pt x="3346" y="6741"/>
                  </a:lnTo>
                  <a:lnTo>
                    <a:pt x="3419" y="6765"/>
                  </a:lnTo>
                  <a:lnTo>
                    <a:pt x="3493" y="6790"/>
                  </a:lnTo>
                  <a:lnTo>
                    <a:pt x="3541" y="6839"/>
                  </a:lnTo>
                  <a:lnTo>
                    <a:pt x="3590" y="6887"/>
                  </a:lnTo>
                  <a:lnTo>
                    <a:pt x="3639" y="6985"/>
                  </a:lnTo>
                  <a:lnTo>
                    <a:pt x="3639" y="7034"/>
                  </a:lnTo>
                  <a:lnTo>
                    <a:pt x="4176" y="10795"/>
                  </a:lnTo>
                  <a:lnTo>
                    <a:pt x="4225" y="10917"/>
                  </a:lnTo>
                  <a:lnTo>
                    <a:pt x="4274" y="11039"/>
                  </a:lnTo>
                  <a:lnTo>
                    <a:pt x="4347" y="11137"/>
                  </a:lnTo>
                  <a:lnTo>
                    <a:pt x="4421" y="11210"/>
                  </a:lnTo>
                  <a:lnTo>
                    <a:pt x="4518" y="11284"/>
                  </a:lnTo>
                  <a:lnTo>
                    <a:pt x="4616" y="11357"/>
                  </a:lnTo>
                  <a:lnTo>
                    <a:pt x="4738" y="11381"/>
                  </a:lnTo>
                  <a:lnTo>
                    <a:pt x="4982" y="11381"/>
                  </a:lnTo>
                  <a:lnTo>
                    <a:pt x="5104" y="11357"/>
                  </a:lnTo>
                  <a:lnTo>
                    <a:pt x="5227" y="11284"/>
                  </a:lnTo>
                  <a:lnTo>
                    <a:pt x="5349" y="11186"/>
                  </a:lnTo>
                  <a:lnTo>
                    <a:pt x="5422" y="11088"/>
                  </a:lnTo>
                  <a:lnTo>
                    <a:pt x="5495" y="10966"/>
                  </a:lnTo>
                  <a:lnTo>
                    <a:pt x="5544" y="10844"/>
                  </a:lnTo>
                  <a:lnTo>
                    <a:pt x="5544" y="10697"/>
                  </a:lnTo>
                  <a:lnTo>
                    <a:pt x="5544" y="10551"/>
                  </a:lnTo>
                  <a:lnTo>
                    <a:pt x="5202" y="6399"/>
                  </a:lnTo>
                  <a:lnTo>
                    <a:pt x="5007" y="3517"/>
                  </a:lnTo>
                  <a:lnTo>
                    <a:pt x="4958" y="2540"/>
                  </a:lnTo>
                  <a:lnTo>
                    <a:pt x="4958" y="2247"/>
                  </a:lnTo>
                  <a:lnTo>
                    <a:pt x="4982" y="2149"/>
                  </a:lnTo>
                  <a:lnTo>
                    <a:pt x="5007" y="2149"/>
                  </a:lnTo>
                  <a:lnTo>
                    <a:pt x="5056" y="2174"/>
                  </a:lnTo>
                  <a:lnTo>
                    <a:pt x="5153" y="2320"/>
                  </a:lnTo>
                  <a:lnTo>
                    <a:pt x="5251" y="2564"/>
                  </a:lnTo>
                  <a:lnTo>
                    <a:pt x="5349" y="2906"/>
                  </a:lnTo>
                  <a:lnTo>
                    <a:pt x="5446" y="3297"/>
                  </a:lnTo>
                  <a:lnTo>
                    <a:pt x="5544" y="3737"/>
                  </a:lnTo>
                  <a:lnTo>
                    <a:pt x="5593" y="4201"/>
                  </a:lnTo>
                  <a:lnTo>
                    <a:pt x="5617" y="4665"/>
                  </a:lnTo>
                  <a:lnTo>
                    <a:pt x="5642" y="4787"/>
                  </a:lnTo>
                  <a:lnTo>
                    <a:pt x="5666" y="4909"/>
                  </a:lnTo>
                  <a:lnTo>
                    <a:pt x="5691" y="5007"/>
                  </a:lnTo>
                  <a:lnTo>
                    <a:pt x="5764" y="5104"/>
                  </a:lnTo>
                  <a:lnTo>
                    <a:pt x="5837" y="5178"/>
                  </a:lnTo>
                  <a:lnTo>
                    <a:pt x="5935" y="5251"/>
                  </a:lnTo>
                  <a:lnTo>
                    <a:pt x="6033" y="5275"/>
                  </a:lnTo>
                  <a:lnTo>
                    <a:pt x="6155" y="5300"/>
                  </a:lnTo>
                  <a:lnTo>
                    <a:pt x="6277" y="5275"/>
                  </a:lnTo>
                  <a:lnTo>
                    <a:pt x="6374" y="5251"/>
                  </a:lnTo>
                  <a:lnTo>
                    <a:pt x="6472" y="5178"/>
                  </a:lnTo>
                  <a:lnTo>
                    <a:pt x="6545" y="5104"/>
                  </a:lnTo>
                  <a:lnTo>
                    <a:pt x="6619" y="5007"/>
                  </a:lnTo>
                  <a:lnTo>
                    <a:pt x="6668" y="4909"/>
                  </a:lnTo>
                  <a:lnTo>
                    <a:pt x="6692" y="4787"/>
                  </a:lnTo>
                  <a:lnTo>
                    <a:pt x="6692" y="4665"/>
                  </a:lnTo>
                  <a:lnTo>
                    <a:pt x="6692" y="4103"/>
                  </a:lnTo>
                  <a:lnTo>
                    <a:pt x="6643" y="3566"/>
                  </a:lnTo>
                  <a:lnTo>
                    <a:pt x="6570" y="3077"/>
                  </a:lnTo>
                  <a:lnTo>
                    <a:pt x="6472" y="2638"/>
                  </a:lnTo>
                  <a:lnTo>
                    <a:pt x="6374" y="2223"/>
                  </a:lnTo>
                  <a:lnTo>
                    <a:pt x="6228" y="1832"/>
                  </a:lnTo>
                  <a:lnTo>
                    <a:pt x="6081" y="1490"/>
                  </a:lnTo>
                  <a:lnTo>
                    <a:pt x="5910" y="1172"/>
                  </a:lnTo>
                  <a:lnTo>
                    <a:pt x="5715" y="904"/>
                  </a:lnTo>
                  <a:lnTo>
                    <a:pt x="5520" y="659"/>
                  </a:lnTo>
                  <a:lnTo>
                    <a:pt x="5300" y="464"/>
                  </a:lnTo>
                  <a:lnTo>
                    <a:pt x="5056" y="293"/>
                  </a:lnTo>
                  <a:lnTo>
                    <a:pt x="4811" y="171"/>
                  </a:lnTo>
                  <a:lnTo>
                    <a:pt x="4567" y="73"/>
                  </a:lnTo>
                  <a:lnTo>
                    <a:pt x="4299" y="24"/>
                  </a:lnTo>
                  <a:lnTo>
                    <a:pt x="40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78;p37">
              <a:extLst>
                <a:ext uri="{FF2B5EF4-FFF2-40B4-BE49-F238E27FC236}">
                  <a16:creationId xmlns:a16="http://schemas.microsoft.com/office/drawing/2014/main" id="{A9FD69F8-F3E3-8640-AA89-6D6EDD66FDE3}"/>
                </a:ext>
              </a:extLst>
            </p:cNvPr>
            <p:cNvSpPr/>
            <p:nvPr/>
          </p:nvSpPr>
          <p:spPr>
            <a:xfrm>
              <a:off x="4798500" y="2329350"/>
              <a:ext cx="76950" cy="84275"/>
            </a:xfrm>
            <a:custGeom>
              <a:avLst/>
              <a:gdLst/>
              <a:ahLst/>
              <a:cxnLst/>
              <a:rect l="l" t="t" r="r" b="b"/>
              <a:pathLst>
                <a:path w="3078" h="3371" extrusionOk="0">
                  <a:moveTo>
                    <a:pt x="1539" y="0"/>
                  </a:moveTo>
                  <a:lnTo>
                    <a:pt x="1222" y="24"/>
                  </a:lnTo>
                  <a:lnTo>
                    <a:pt x="953" y="98"/>
                  </a:lnTo>
                  <a:lnTo>
                    <a:pt x="684" y="220"/>
                  </a:lnTo>
                  <a:lnTo>
                    <a:pt x="464" y="415"/>
                  </a:lnTo>
                  <a:lnTo>
                    <a:pt x="367" y="513"/>
                  </a:lnTo>
                  <a:lnTo>
                    <a:pt x="269" y="635"/>
                  </a:lnTo>
                  <a:lnTo>
                    <a:pt x="196" y="757"/>
                  </a:lnTo>
                  <a:lnTo>
                    <a:pt x="123" y="879"/>
                  </a:lnTo>
                  <a:lnTo>
                    <a:pt x="74" y="1026"/>
                  </a:lnTo>
                  <a:lnTo>
                    <a:pt x="49" y="1172"/>
                  </a:lnTo>
                  <a:lnTo>
                    <a:pt x="25" y="1343"/>
                  </a:lnTo>
                  <a:lnTo>
                    <a:pt x="0" y="1514"/>
                  </a:lnTo>
                  <a:lnTo>
                    <a:pt x="25" y="1685"/>
                  </a:lnTo>
                  <a:lnTo>
                    <a:pt x="49" y="1856"/>
                  </a:lnTo>
                  <a:lnTo>
                    <a:pt x="123" y="2198"/>
                  </a:lnTo>
                  <a:lnTo>
                    <a:pt x="269" y="2516"/>
                  </a:lnTo>
                  <a:lnTo>
                    <a:pt x="464" y="2784"/>
                  </a:lnTo>
                  <a:lnTo>
                    <a:pt x="562" y="2906"/>
                  </a:lnTo>
                  <a:lnTo>
                    <a:pt x="684" y="3029"/>
                  </a:lnTo>
                  <a:lnTo>
                    <a:pt x="806" y="3126"/>
                  </a:lnTo>
                  <a:lnTo>
                    <a:pt x="953" y="3199"/>
                  </a:lnTo>
                  <a:lnTo>
                    <a:pt x="1075" y="3273"/>
                  </a:lnTo>
                  <a:lnTo>
                    <a:pt x="1222" y="3322"/>
                  </a:lnTo>
                  <a:lnTo>
                    <a:pt x="1393" y="3346"/>
                  </a:lnTo>
                  <a:lnTo>
                    <a:pt x="1539" y="3370"/>
                  </a:lnTo>
                  <a:lnTo>
                    <a:pt x="1686" y="3346"/>
                  </a:lnTo>
                  <a:lnTo>
                    <a:pt x="1857" y="3322"/>
                  </a:lnTo>
                  <a:lnTo>
                    <a:pt x="2003" y="3273"/>
                  </a:lnTo>
                  <a:lnTo>
                    <a:pt x="2125" y="3199"/>
                  </a:lnTo>
                  <a:lnTo>
                    <a:pt x="2272" y="3126"/>
                  </a:lnTo>
                  <a:lnTo>
                    <a:pt x="2394" y="3029"/>
                  </a:lnTo>
                  <a:lnTo>
                    <a:pt x="2516" y="2906"/>
                  </a:lnTo>
                  <a:lnTo>
                    <a:pt x="2614" y="2784"/>
                  </a:lnTo>
                  <a:lnTo>
                    <a:pt x="2809" y="2516"/>
                  </a:lnTo>
                  <a:lnTo>
                    <a:pt x="2956" y="2198"/>
                  </a:lnTo>
                  <a:lnTo>
                    <a:pt x="3029" y="1856"/>
                  </a:lnTo>
                  <a:lnTo>
                    <a:pt x="3053" y="1685"/>
                  </a:lnTo>
                  <a:lnTo>
                    <a:pt x="3078" y="1514"/>
                  </a:lnTo>
                  <a:lnTo>
                    <a:pt x="3053" y="1343"/>
                  </a:lnTo>
                  <a:lnTo>
                    <a:pt x="3029" y="1172"/>
                  </a:lnTo>
                  <a:lnTo>
                    <a:pt x="3004" y="1026"/>
                  </a:lnTo>
                  <a:lnTo>
                    <a:pt x="2956" y="879"/>
                  </a:lnTo>
                  <a:lnTo>
                    <a:pt x="2882" y="757"/>
                  </a:lnTo>
                  <a:lnTo>
                    <a:pt x="2809" y="635"/>
                  </a:lnTo>
                  <a:lnTo>
                    <a:pt x="2711" y="513"/>
                  </a:lnTo>
                  <a:lnTo>
                    <a:pt x="2614" y="415"/>
                  </a:lnTo>
                  <a:lnTo>
                    <a:pt x="2394" y="220"/>
                  </a:lnTo>
                  <a:lnTo>
                    <a:pt x="2125" y="98"/>
                  </a:lnTo>
                  <a:lnTo>
                    <a:pt x="1857" y="24"/>
                  </a:lnTo>
                  <a:lnTo>
                    <a:pt x="15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465;p37">
            <a:extLst>
              <a:ext uri="{FF2B5EF4-FFF2-40B4-BE49-F238E27FC236}">
                <a16:creationId xmlns:a16="http://schemas.microsoft.com/office/drawing/2014/main" id="{D4B6CC2E-1D30-FE4F-A227-612FFBDFAD1D}"/>
              </a:ext>
            </a:extLst>
          </p:cNvPr>
          <p:cNvGrpSpPr/>
          <p:nvPr/>
        </p:nvGrpSpPr>
        <p:grpSpPr>
          <a:xfrm>
            <a:off x="5069019" y="1945084"/>
            <a:ext cx="303217" cy="325685"/>
            <a:chOff x="611175" y="2326900"/>
            <a:chExt cx="362700" cy="389575"/>
          </a:xfrm>
        </p:grpSpPr>
        <p:sp>
          <p:nvSpPr>
            <p:cNvPr id="37" name="Google Shape;466;p37">
              <a:extLst>
                <a:ext uri="{FF2B5EF4-FFF2-40B4-BE49-F238E27FC236}">
                  <a16:creationId xmlns:a16="http://schemas.microsoft.com/office/drawing/2014/main" id="{7BCEBDD8-E2C1-7F44-94E4-2F76F799D1DF}"/>
                </a:ext>
              </a:extLst>
            </p:cNvPr>
            <p:cNvSpPr/>
            <p:nvPr/>
          </p:nvSpPr>
          <p:spPr>
            <a:xfrm>
              <a:off x="611175" y="2326900"/>
              <a:ext cx="362700" cy="389575"/>
            </a:xfrm>
            <a:custGeom>
              <a:avLst/>
              <a:gdLst/>
              <a:ahLst/>
              <a:cxnLst/>
              <a:rect l="l" t="t" r="r" b="b"/>
              <a:pathLst>
                <a:path w="14508" h="15583" extrusionOk="0">
                  <a:moveTo>
                    <a:pt x="9647" y="489"/>
                  </a:moveTo>
                  <a:lnTo>
                    <a:pt x="9769" y="513"/>
                  </a:lnTo>
                  <a:lnTo>
                    <a:pt x="9916" y="562"/>
                  </a:lnTo>
                  <a:lnTo>
                    <a:pt x="10014" y="660"/>
                  </a:lnTo>
                  <a:lnTo>
                    <a:pt x="10087" y="782"/>
                  </a:lnTo>
                  <a:lnTo>
                    <a:pt x="10111" y="928"/>
                  </a:lnTo>
                  <a:lnTo>
                    <a:pt x="10111" y="1075"/>
                  </a:lnTo>
                  <a:lnTo>
                    <a:pt x="10063" y="1197"/>
                  </a:lnTo>
                  <a:lnTo>
                    <a:pt x="9989" y="1319"/>
                  </a:lnTo>
                  <a:lnTo>
                    <a:pt x="9281" y="2003"/>
                  </a:lnTo>
                  <a:lnTo>
                    <a:pt x="9232" y="2076"/>
                  </a:lnTo>
                  <a:lnTo>
                    <a:pt x="9183" y="2174"/>
                  </a:lnTo>
                  <a:lnTo>
                    <a:pt x="9159" y="2247"/>
                  </a:lnTo>
                  <a:lnTo>
                    <a:pt x="9159" y="2345"/>
                  </a:lnTo>
                  <a:lnTo>
                    <a:pt x="9159" y="6497"/>
                  </a:lnTo>
                  <a:lnTo>
                    <a:pt x="9183" y="6643"/>
                  </a:lnTo>
                  <a:lnTo>
                    <a:pt x="9232" y="6790"/>
                  </a:lnTo>
                  <a:lnTo>
                    <a:pt x="10575" y="8671"/>
                  </a:lnTo>
                  <a:lnTo>
                    <a:pt x="3932" y="8671"/>
                  </a:lnTo>
                  <a:lnTo>
                    <a:pt x="5276" y="6790"/>
                  </a:lnTo>
                  <a:lnTo>
                    <a:pt x="5324" y="6643"/>
                  </a:lnTo>
                  <a:lnTo>
                    <a:pt x="5349" y="6497"/>
                  </a:lnTo>
                  <a:lnTo>
                    <a:pt x="5349" y="2345"/>
                  </a:lnTo>
                  <a:lnTo>
                    <a:pt x="5349" y="2247"/>
                  </a:lnTo>
                  <a:lnTo>
                    <a:pt x="5324" y="2174"/>
                  </a:lnTo>
                  <a:lnTo>
                    <a:pt x="5276" y="2076"/>
                  </a:lnTo>
                  <a:lnTo>
                    <a:pt x="5227" y="2003"/>
                  </a:lnTo>
                  <a:lnTo>
                    <a:pt x="4519" y="1319"/>
                  </a:lnTo>
                  <a:lnTo>
                    <a:pt x="4445" y="1197"/>
                  </a:lnTo>
                  <a:lnTo>
                    <a:pt x="4396" y="1075"/>
                  </a:lnTo>
                  <a:lnTo>
                    <a:pt x="4396" y="928"/>
                  </a:lnTo>
                  <a:lnTo>
                    <a:pt x="4421" y="782"/>
                  </a:lnTo>
                  <a:lnTo>
                    <a:pt x="4494" y="660"/>
                  </a:lnTo>
                  <a:lnTo>
                    <a:pt x="4592" y="562"/>
                  </a:lnTo>
                  <a:lnTo>
                    <a:pt x="4738" y="513"/>
                  </a:lnTo>
                  <a:lnTo>
                    <a:pt x="4860" y="489"/>
                  </a:lnTo>
                  <a:close/>
                  <a:moveTo>
                    <a:pt x="6717" y="9574"/>
                  </a:moveTo>
                  <a:lnTo>
                    <a:pt x="6912" y="9647"/>
                  </a:lnTo>
                  <a:lnTo>
                    <a:pt x="7083" y="9745"/>
                  </a:lnTo>
                  <a:lnTo>
                    <a:pt x="7254" y="9892"/>
                  </a:lnTo>
                  <a:lnTo>
                    <a:pt x="7376" y="10038"/>
                  </a:lnTo>
                  <a:lnTo>
                    <a:pt x="7474" y="10234"/>
                  </a:lnTo>
                  <a:lnTo>
                    <a:pt x="7547" y="10429"/>
                  </a:lnTo>
                  <a:lnTo>
                    <a:pt x="7571" y="10649"/>
                  </a:lnTo>
                  <a:lnTo>
                    <a:pt x="7547" y="10869"/>
                  </a:lnTo>
                  <a:lnTo>
                    <a:pt x="7474" y="11064"/>
                  </a:lnTo>
                  <a:lnTo>
                    <a:pt x="7376" y="11259"/>
                  </a:lnTo>
                  <a:lnTo>
                    <a:pt x="7254" y="11406"/>
                  </a:lnTo>
                  <a:lnTo>
                    <a:pt x="7083" y="11552"/>
                  </a:lnTo>
                  <a:lnTo>
                    <a:pt x="6912" y="11650"/>
                  </a:lnTo>
                  <a:lnTo>
                    <a:pt x="6717" y="11699"/>
                  </a:lnTo>
                  <a:lnTo>
                    <a:pt x="6497" y="11723"/>
                  </a:lnTo>
                  <a:lnTo>
                    <a:pt x="6277" y="11699"/>
                  </a:lnTo>
                  <a:lnTo>
                    <a:pt x="6057" y="11650"/>
                  </a:lnTo>
                  <a:lnTo>
                    <a:pt x="5886" y="11552"/>
                  </a:lnTo>
                  <a:lnTo>
                    <a:pt x="5715" y="11406"/>
                  </a:lnTo>
                  <a:lnTo>
                    <a:pt x="5593" y="11259"/>
                  </a:lnTo>
                  <a:lnTo>
                    <a:pt x="5495" y="11064"/>
                  </a:lnTo>
                  <a:lnTo>
                    <a:pt x="5422" y="10869"/>
                  </a:lnTo>
                  <a:lnTo>
                    <a:pt x="5398" y="10649"/>
                  </a:lnTo>
                  <a:lnTo>
                    <a:pt x="5422" y="10429"/>
                  </a:lnTo>
                  <a:lnTo>
                    <a:pt x="5495" y="10234"/>
                  </a:lnTo>
                  <a:lnTo>
                    <a:pt x="5593" y="10038"/>
                  </a:lnTo>
                  <a:lnTo>
                    <a:pt x="5715" y="9892"/>
                  </a:lnTo>
                  <a:lnTo>
                    <a:pt x="5886" y="9745"/>
                  </a:lnTo>
                  <a:lnTo>
                    <a:pt x="6057" y="9647"/>
                  </a:lnTo>
                  <a:lnTo>
                    <a:pt x="6277" y="9574"/>
                  </a:lnTo>
                  <a:close/>
                  <a:moveTo>
                    <a:pt x="8475" y="11894"/>
                  </a:moveTo>
                  <a:lnTo>
                    <a:pt x="8597" y="11919"/>
                  </a:lnTo>
                  <a:lnTo>
                    <a:pt x="8695" y="11943"/>
                  </a:lnTo>
                  <a:lnTo>
                    <a:pt x="8817" y="11992"/>
                  </a:lnTo>
                  <a:lnTo>
                    <a:pt x="8915" y="12065"/>
                  </a:lnTo>
                  <a:lnTo>
                    <a:pt x="8988" y="12163"/>
                  </a:lnTo>
                  <a:lnTo>
                    <a:pt x="9037" y="12285"/>
                  </a:lnTo>
                  <a:lnTo>
                    <a:pt x="9086" y="12383"/>
                  </a:lnTo>
                  <a:lnTo>
                    <a:pt x="9086" y="12529"/>
                  </a:lnTo>
                  <a:lnTo>
                    <a:pt x="9086" y="12652"/>
                  </a:lnTo>
                  <a:lnTo>
                    <a:pt x="9037" y="12749"/>
                  </a:lnTo>
                  <a:lnTo>
                    <a:pt x="8988" y="12871"/>
                  </a:lnTo>
                  <a:lnTo>
                    <a:pt x="8915" y="12969"/>
                  </a:lnTo>
                  <a:lnTo>
                    <a:pt x="8817" y="13042"/>
                  </a:lnTo>
                  <a:lnTo>
                    <a:pt x="8695" y="13091"/>
                  </a:lnTo>
                  <a:lnTo>
                    <a:pt x="8597" y="13140"/>
                  </a:lnTo>
                  <a:lnTo>
                    <a:pt x="8329" y="13140"/>
                  </a:lnTo>
                  <a:lnTo>
                    <a:pt x="8231" y="13091"/>
                  </a:lnTo>
                  <a:lnTo>
                    <a:pt x="8109" y="13042"/>
                  </a:lnTo>
                  <a:lnTo>
                    <a:pt x="8011" y="12969"/>
                  </a:lnTo>
                  <a:lnTo>
                    <a:pt x="7938" y="12871"/>
                  </a:lnTo>
                  <a:lnTo>
                    <a:pt x="7889" y="12749"/>
                  </a:lnTo>
                  <a:lnTo>
                    <a:pt x="7864" y="12652"/>
                  </a:lnTo>
                  <a:lnTo>
                    <a:pt x="7840" y="12529"/>
                  </a:lnTo>
                  <a:lnTo>
                    <a:pt x="7864" y="12383"/>
                  </a:lnTo>
                  <a:lnTo>
                    <a:pt x="7889" y="12285"/>
                  </a:lnTo>
                  <a:lnTo>
                    <a:pt x="7938" y="12163"/>
                  </a:lnTo>
                  <a:lnTo>
                    <a:pt x="8011" y="12065"/>
                  </a:lnTo>
                  <a:lnTo>
                    <a:pt x="8109" y="11992"/>
                  </a:lnTo>
                  <a:lnTo>
                    <a:pt x="8231" y="11943"/>
                  </a:lnTo>
                  <a:lnTo>
                    <a:pt x="8329" y="11919"/>
                  </a:lnTo>
                  <a:lnTo>
                    <a:pt x="8475" y="11894"/>
                  </a:lnTo>
                  <a:close/>
                  <a:moveTo>
                    <a:pt x="6741" y="13360"/>
                  </a:moveTo>
                  <a:lnTo>
                    <a:pt x="6814" y="13384"/>
                  </a:lnTo>
                  <a:lnTo>
                    <a:pt x="6912" y="13433"/>
                  </a:lnTo>
                  <a:lnTo>
                    <a:pt x="6985" y="13482"/>
                  </a:lnTo>
                  <a:lnTo>
                    <a:pt x="7034" y="13555"/>
                  </a:lnTo>
                  <a:lnTo>
                    <a:pt x="7083" y="13653"/>
                  </a:lnTo>
                  <a:lnTo>
                    <a:pt x="7107" y="13726"/>
                  </a:lnTo>
                  <a:lnTo>
                    <a:pt x="7107" y="13824"/>
                  </a:lnTo>
                  <a:lnTo>
                    <a:pt x="7107" y="13922"/>
                  </a:lnTo>
                  <a:lnTo>
                    <a:pt x="7083" y="14019"/>
                  </a:lnTo>
                  <a:lnTo>
                    <a:pt x="7034" y="14117"/>
                  </a:lnTo>
                  <a:lnTo>
                    <a:pt x="6985" y="14166"/>
                  </a:lnTo>
                  <a:lnTo>
                    <a:pt x="6912" y="14239"/>
                  </a:lnTo>
                  <a:lnTo>
                    <a:pt x="6814" y="14288"/>
                  </a:lnTo>
                  <a:lnTo>
                    <a:pt x="6741" y="14312"/>
                  </a:lnTo>
                  <a:lnTo>
                    <a:pt x="6546" y="14312"/>
                  </a:lnTo>
                  <a:lnTo>
                    <a:pt x="6448" y="14288"/>
                  </a:lnTo>
                  <a:lnTo>
                    <a:pt x="6375" y="14239"/>
                  </a:lnTo>
                  <a:lnTo>
                    <a:pt x="6301" y="14166"/>
                  </a:lnTo>
                  <a:lnTo>
                    <a:pt x="6228" y="14117"/>
                  </a:lnTo>
                  <a:lnTo>
                    <a:pt x="6179" y="14019"/>
                  </a:lnTo>
                  <a:lnTo>
                    <a:pt x="6155" y="13922"/>
                  </a:lnTo>
                  <a:lnTo>
                    <a:pt x="6155" y="13824"/>
                  </a:lnTo>
                  <a:lnTo>
                    <a:pt x="6155" y="13726"/>
                  </a:lnTo>
                  <a:lnTo>
                    <a:pt x="6179" y="13653"/>
                  </a:lnTo>
                  <a:lnTo>
                    <a:pt x="6228" y="13555"/>
                  </a:lnTo>
                  <a:lnTo>
                    <a:pt x="6301" y="13482"/>
                  </a:lnTo>
                  <a:lnTo>
                    <a:pt x="6375" y="13433"/>
                  </a:lnTo>
                  <a:lnTo>
                    <a:pt x="6448" y="13384"/>
                  </a:lnTo>
                  <a:lnTo>
                    <a:pt x="6546" y="13360"/>
                  </a:lnTo>
                  <a:close/>
                  <a:moveTo>
                    <a:pt x="4860" y="0"/>
                  </a:moveTo>
                  <a:lnTo>
                    <a:pt x="4714" y="25"/>
                  </a:lnTo>
                  <a:lnTo>
                    <a:pt x="4592" y="49"/>
                  </a:lnTo>
                  <a:lnTo>
                    <a:pt x="4445" y="98"/>
                  </a:lnTo>
                  <a:lnTo>
                    <a:pt x="4323" y="171"/>
                  </a:lnTo>
                  <a:lnTo>
                    <a:pt x="4225" y="245"/>
                  </a:lnTo>
                  <a:lnTo>
                    <a:pt x="4128" y="367"/>
                  </a:lnTo>
                  <a:lnTo>
                    <a:pt x="4030" y="464"/>
                  </a:lnTo>
                  <a:lnTo>
                    <a:pt x="3981" y="611"/>
                  </a:lnTo>
                  <a:lnTo>
                    <a:pt x="3932" y="733"/>
                  </a:lnTo>
                  <a:lnTo>
                    <a:pt x="3908" y="880"/>
                  </a:lnTo>
                  <a:lnTo>
                    <a:pt x="3908" y="1026"/>
                  </a:lnTo>
                  <a:lnTo>
                    <a:pt x="3908" y="1173"/>
                  </a:lnTo>
                  <a:lnTo>
                    <a:pt x="3957" y="1295"/>
                  </a:lnTo>
                  <a:lnTo>
                    <a:pt x="4006" y="1441"/>
                  </a:lnTo>
                  <a:lnTo>
                    <a:pt x="4079" y="1563"/>
                  </a:lnTo>
                  <a:lnTo>
                    <a:pt x="4177" y="1661"/>
                  </a:lnTo>
                  <a:lnTo>
                    <a:pt x="4860" y="2345"/>
                  </a:lnTo>
                  <a:lnTo>
                    <a:pt x="4860" y="6497"/>
                  </a:lnTo>
                  <a:lnTo>
                    <a:pt x="196" y="13067"/>
                  </a:lnTo>
                  <a:lnTo>
                    <a:pt x="122" y="13189"/>
                  </a:lnTo>
                  <a:lnTo>
                    <a:pt x="49" y="13311"/>
                  </a:lnTo>
                  <a:lnTo>
                    <a:pt x="25" y="13433"/>
                  </a:lnTo>
                  <a:lnTo>
                    <a:pt x="0" y="13555"/>
                  </a:lnTo>
                  <a:lnTo>
                    <a:pt x="0" y="13677"/>
                  </a:lnTo>
                  <a:lnTo>
                    <a:pt x="25" y="13824"/>
                  </a:lnTo>
                  <a:lnTo>
                    <a:pt x="49" y="13946"/>
                  </a:lnTo>
                  <a:lnTo>
                    <a:pt x="98" y="14068"/>
                  </a:lnTo>
                  <a:lnTo>
                    <a:pt x="586" y="15045"/>
                  </a:lnTo>
                  <a:lnTo>
                    <a:pt x="660" y="15167"/>
                  </a:lnTo>
                  <a:lnTo>
                    <a:pt x="757" y="15265"/>
                  </a:lnTo>
                  <a:lnTo>
                    <a:pt x="831" y="15362"/>
                  </a:lnTo>
                  <a:lnTo>
                    <a:pt x="953" y="15436"/>
                  </a:lnTo>
                  <a:lnTo>
                    <a:pt x="1075" y="15485"/>
                  </a:lnTo>
                  <a:lnTo>
                    <a:pt x="1197" y="15533"/>
                  </a:lnTo>
                  <a:lnTo>
                    <a:pt x="1319" y="15582"/>
                  </a:lnTo>
                  <a:lnTo>
                    <a:pt x="13189" y="15582"/>
                  </a:lnTo>
                  <a:lnTo>
                    <a:pt x="13311" y="15533"/>
                  </a:lnTo>
                  <a:lnTo>
                    <a:pt x="13433" y="15485"/>
                  </a:lnTo>
                  <a:lnTo>
                    <a:pt x="13555" y="15436"/>
                  </a:lnTo>
                  <a:lnTo>
                    <a:pt x="13677" y="15362"/>
                  </a:lnTo>
                  <a:lnTo>
                    <a:pt x="13750" y="15265"/>
                  </a:lnTo>
                  <a:lnTo>
                    <a:pt x="13848" y="15167"/>
                  </a:lnTo>
                  <a:lnTo>
                    <a:pt x="13921" y="15045"/>
                  </a:lnTo>
                  <a:lnTo>
                    <a:pt x="14410" y="14068"/>
                  </a:lnTo>
                  <a:lnTo>
                    <a:pt x="14459" y="13946"/>
                  </a:lnTo>
                  <a:lnTo>
                    <a:pt x="14483" y="13824"/>
                  </a:lnTo>
                  <a:lnTo>
                    <a:pt x="14508" y="13677"/>
                  </a:lnTo>
                  <a:lnTo>
                    <a:pt x="14508" y="13555"/>
                  </a:lnTo>
                  <a:lnTo>
                    <a:pt x="14483" y="13433"/>
                  </a:lnTo>
                  <a:lnTo>
                    <a:pt x="14459" y="13311"/>
                  </a:lnTo>
                  <a:lnTo>
                    <a:pt x="14385" y="13189"/>
                  </a:lnTo>
                  <a:lnTo>
                    <a:pt x="14312" y="13067"/>
                  </a:lnTo>
                  <a:lnTo>
                    <a:pt x="9647" y="6497"/>
                  </a:lnTo>
                  <a:lnTo>
                    <a:pt x="9647" y="2345"/>
                  </a:lnTo>
                  <a:lnTo>
                    <a:pt x="10331" y="1661"/>
                  </a:lnTo>
                  <a:lnTo>
                    <a:pt x="10429" y="1563"/>
                  </a:lnTo>
                  <a:lnTo>
                    <a:pt x="10502" y="1441"/>
                  </a:lnTo>
                  <a:lnTo>
                    <a:pt x="10551" y="1295"/>
                  </a:lnTo>
                  <a:lnTo>
                    <a:pt x="10600" y="1173"/>
                  </a:lnTo>
                  <a:lnTo>
                    <a:pt x="10600" y="1026"/>
                  </a:lnTo>
                  <a:lnTo>
                    <a:pt x="10600" y="880"/>
                  </a:lnTo>
                  <a:lnTo>
                    <a:pt x="10575" y="733"/>
                  </a:lnTo>
                  <a:lnTo>
                    <a:pt x="10527" y="611"/>
                  </a:lnTo>
                  <a:lnTo>
                    <a:pt x="10478" y="464"/>
                  </a:lnTo>
                  <a:lnTo>
                    <a:pt x="10380" y="367"/>
                  </a:lnTo>
                  <a:lnTo>
                    <a:pt x="10282" y="245"/>
                  </a:lnTo>
                  <a:lnTo>
                    <a:pt x="10185" y="171"/>
                  </a:lnTo>
                  <a:lnTo>
                    <a:pt x="10063" y="98"/>
                  </a:lnTo>
                  <a:lnTo>
                    <a:pt x="9916" y="49"/>
                  </a:lnTo>
                  <a:lnTo>
                    <a:pt x="9794" y="25"/>
                  </a:lnTo>
                  <a:lnTo>
                    <a:pt x="96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67;p37">
              <a:extLst>
                <a:ext uri="{FF2B5EF4-FFF2-40B4-BE49-F238E27FC236}">
                  <a16:creationId xmlns:a16="http://schemas.microsoft.com/office/drawing/2014/main" id="{7A5D85B5-883D-3349-BD20-299417A2CD90}"/>
                </a:ext>
              </a:extLst>
            </p:cNvPr>
            <p:cNvSpPr/>
            <p:nvPr/>
          </p:nvSpPr>
          <p:spPr>
            <a:xfrm>
              <a:off x="794950" y="2500900"/>
              <a:ext cx="24450" cy="23850"/>
            </a:xfrm>
            <a:custGeom>
              <a:avLst/>
              <a:gdLst/>
              <a:ahLst/>
              <a:cxnLst/>
              <a:rect l="l" t="t" r="r" b="b"/>
              <a:pathLst>
                <a:path w="978" h="954" extrusionOk="0">
                  <a:moveTo>
                    <a:pt x="391" y="1"/>
                  </a:moveTo>
                  <a:lnTo>
                    <a:pt x="294" y="25"/>
                  </a:lnTo>
                  <a:lnTo>
                    <a:pt x="220" y="74"/>
                  </a:lnTo>
                  <a:lnTo>
                    <a:pt x="147" y="123"/>
                  </a:lnTo>
                  <a:lnTo>
                    <a:pt x="98" y="196"/>
                  </a:lnTo>
                  <a:lnTo>
                    <a:pt x="49" y="294"/>
                  </a:lnTo>
                  <a:lnTo>
                    <a:pt x="25" y="367"/>
                  </a:lnTo>
                  <a:lnTo>
                    <a:pt x="1" y="465"/>
                  </a:lnTo>
                  <a:lnTo>
                    <a:pt x="25" y="563"/>
                  </a:lnTo>
                  <a:lnTo>
                    <a:pt x="49" y="660"/>
                  </a:lnTo>
                  <a:lnTo>
                    <a:pt x="98" y="734"/>
                  </a:lnTo>
                  <a:lnTo>
                    <a:pt x="147" y="807"/>
                  </a:lnTo>
                  <a:lnTo>
                    <a:pt x="220" y="880"/>
                  </a:lnTo>
                  <a:lnTo>
                    <a:pt x="294" y="905"/>
                  </a:lnTo>
                  <a:lnTo>
                    <a:pt x="391" y="953"/>
                  </a:lnTo>
                  <a:lnTo>
                    <a:pt x="587" y="953"/>
                  </a:lnTo>
                  <a:lnTo>
                    <a:pt x="684" y="905"/>
                  </a:lnTo>
                  <a:lnTo>
                    <a:pt x="758" y="880"/>
                  </a:lnTo>
                  <a:lnTo>
                    <a:pt x="831" y="807"/>
                  </a:lnTo>
                  <a:lnTo>
                    <a:pt x="880" y="734"/>
                  </a:lnTo>
                  <a:lnTo>
                    <a:pt x="929" y="660"/>
                  </a:lnTo>
                  <a:lnTo>
                    <a:pt x="953" y="563"/>
                  </a:lnTo>
                  <a:lnTo>
                    <a:pt x="978" y="465"/>
                  </a:lnTo>
                  <a:lnTo>
                    <a:pt x="953" y="367"/>
                  </a:lnTo>
                  <a:lnTo>
                    <a:pt x="929" y="294"/>
                  </a:lnTo>
                  <a:lnTo>
                    <a:pt x="880" y="196"/>
                  </a:lnTo>
                  <a:lnTo>
                    <a:pt x="831" y="123"/>
                  </a:lnTo>
                  <a:lnTo>
                    <a:pt x="758" y="74"/>
                  </a:lnTo>
                  <a:lnTo>
                    <a:pt x="684" y="25"/>
                  </a:lnTo>
                  <a:lnTo>
                    <a:pt x="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68;p37">
              <a:extLst>
                <a:ext uri="{FF2B5EF4-FFF2-40B4-BE49-F238E27FC236}">
                  <a16:creationId xmlns:a16="http://schemas.microsoft.com/office/drawing/2014/main" id="{CC22C7F2-861F-E543-A42E-AA282E2461DA}"/>
                </a:ext>
              </a:extLst>
            </p:cNvPr>
            <p:cNvSpPr/>
            <p:nvPr/>
          </p:nvSpPr>
          <p:spPr>
            <a:xfrm>
              <a:off x="754650" y="2381250"/>
              <a:ext cx="75750" cy="14050"/>
            </a:xfrm>
            <a:custGeom>
              <a:avLst/>
              <a:gdLst/>
              <a:ahLst/>
              <a:cxnLst/>
              <a:rect l="l" t="t" r="r" b="b"/>
              <a:pathLst>
                <a:path w="3030" h="562" extrusionOk="0">
                  <a:moveTo>
                    <a:pt x="294" y="0"/>
                  </a:moveTo>
                  <a:lnTo>
                    <a:pt x="172" y="24"/>
                  </a:lnTo>
                  <a:lnTo>
                    <a:pt x="74" y="73"/>
                  </a:lnTo>
                  <a:lnTo>
                    <a:pt x="25" y="171"/>
                  </a:lnTo>
                  <a:lnTo>
                    <a:pt x="1" y="269"/>
                  </a:lnTo>
                  <a:lnTo>
                    <a:pt x="25" y="391"/>
                  </a:lnTo>
                  <a:lnTo>
                    <a:pt x="74" y="488"/>
                  </a:lnTo>
                  <a:lnTo>
                    <a:pt x="172" y="537"/>
                  </a:lnTo>
                  <a:lnTo>
                    <a:pt x="294" y="562"/>
                  </a:lnTo>
                  <a:lnTo>
                    <a:pt x="2736" y="562"/>
                  </a:lnTo>
                  <a:lnTo>
                    <a:pt x="2858" y="537"/>
                  </a:lnTo>
                  <a:lnTo>
                    <a:pt x="2956" y="488"/>
                  </a:lnTo>
                  <a:lnTo>
                    <a:pt x="3005" y="391"/>
                  </a:lnTo>
                  <a:lnTo>
                    <a:pt x="3029" y="269"/>
                  </a:lnTo>
                  <a:lnTo>
                    <a:pt x="3005" y="171"/>
                  </a:lnTo>
                  <a:lnTo>
                    <a:pt x="2956" y="73"/>
                  </a:lnTo>
                  <a:lnTo>
                    <a:pt x="2858" y="24"/>
                  </a:lnTo>
                  <a:lnTo>
                    <a:pt x="27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69;p37">
              <a:extLst>
                <a:ext uri="{FF2B5EF4-FFF2-40B4-BE49-F238E27FC236}">
                  <a16:creationId xmlns:a16="http://schemas.microsoft.com/office/drawing/2014/main" id="{C96D07BA-701C-4945-920B-6AE014E01E7C}"/>
                </a:ext>
              </a:extLst>
            </p:cNvPr>
            <p:cNvSpPr/>
            <p:nvPr/>
          </p:nvSpPr>
          <p:spPr>
            <a:xfrm>
              <a:off x="765025" y="2453900"/>
              <a:ext cx="31175" cy="31150"/>
            </a:xfrm>
            <a:custGeom>
              <a:avLst/>
              <a:gdLst/>
              <a:ahLst/>
              <a:cxnLst/>
              <a:rect l="l" t="t" r="r" b="b"/>
              <a:pathLst>
                <a:path w="1247" h="1246" extrusionOk="0">
                  <a:moveTo>
                    <a:pt x="611" y="0"/>
                  </a:moveTo>
                  <a:lnTo>
                    <a:pt x="489" y="25"/>
                  </a:lnTo>
                  <a:lnTo>
                    <a:pt x="367" y="49"/>
                  </a:lnTo>
                  <a:lnTo>
                    <a:pt x="270" y="122"/>
                  </a:lnTo>
                  <a:lnTo>
                    <a:pt x="172" y="196"/>
                  </a:lnTo>
                  <a:lnTo>
                    <a:pt x="99" y="269"/>
                  </a:lnTo>
                  <a:lnTo>
                    <a:pt x="50" y="391"/>
                  </a:lnTo>
                  <a:lnTo>
                    <a:pt x="1" y="513"/>
                  </a:lnTo>
                  <a:lnTo>
                    <a:pt x="1" y="635"/>
                  </a:lnTo>
                  <a:lnTo>
                    <a:pt x="1" y="757"/>
                  </a:lnTo>
                  <a:lnTo>
                    <a:pt x="50" y="880"/>
                  </a:lnTo>
                  <a:lnTo>
                    <a:pt x="99" y="977"/>
                  </a:lnTo>
                  <a:lnTo>
                    <a:pt x="172" y="1075"/>
                  </a:lnTo>
                  <a:lnTo>
                    <a:pt x="270" y="1148"/>
                  </a:lnTo>
                  <a:lnTo>
                    <a:pt x="367" y="1197"/>
                  </a:lnTo>
                  <a:lnTo>
                    <a:pt x="489" y="1246"/>
                  </a:lnTo>
                  <a:lnTo>
                    <a:pt x="734" y="1246"/>
                  </a:lnTo>
                  <a:lnTo>
                    <a:pt x="856" y="1197"/>
                  </a:lnTo>
                  <a:lnTo>
                    <a:pt x="978" y="1148"/>
                  </a:lnTo>
                  <a:lnTo>
                    <a:pt x="1051" y="1075"/>
                  </a:lnTo>
                  <a:lnTo>
                    <a:pt x="1149" y="977"/>
                  </a:lnTo>
                  <a:lnTo>
                    <a:pt x="1198" y="880"/>
                  </a:lnTo>
                  <a:lnTo>
                    <a:pt x="1222" y="757"/>
                  </a:lnTo>
                  <a:lnTo>
                    <a:pt x="1246" y="635"/>
                  </a:lnTo>
                  <a:lnTo>
                    <a:pt x="1222" y="513"/>
                  </a:lnTo>
                  <a:lnTo>
                    <a:pt x="1198" y="391"/>
                  </a:lnTo>
                  <a:lnTo>
                    <a:pt x="1149" y="269"/>
                  </a:lnTo>
                  <a:lnTo>
                    <a:pt x="1051" y="196"/>
                  </a:lnTo>
                  <a:lnTo>
                    <a:pt x="978" y="122"/>
                  </a:lnTo>
                  <a:lnTo>
                    <a:pt x="856" y="49"/>
                  </a:lnTo>
                  <a:lnTo>
                    <a:pt x="734" y="25"/>
                  </a:lnTo>
                  <a:lnTo>
                    <a:pt x="6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504;p37">
            <a:extLst>
              <a:ext uri="{FF2B5EF4-FFF2-40B4-BE49-F238E27FC236}">
                <a16:creationId xmlns:a16="http://schemas.microsoft.com/office/drawing/2014/main" id="{1372B338-3BB7-A843-9160-71A520567E28}"/>
              </a:ext>
            </a:extLst>
          </p:cNvPr>
          <p:cNvGrpSpPr/>
          <p:nvPr/>
        </p:nvGrpSpPr>
        <p:grpSpPr>
          <a:xfrm>
            <a:off x="4139632" y="3373920"/>
            <a:ext cx="427781" cy="316489"/>
            <a:chOff x="5255200" y="3006475"/>
            <a:chExt cx="511700" cy="378575"/>
          </a:xfrm>
        </p:grpSpPr>
        <p:sp>
          <p:nvSpPr>
            <p:cNvPr id="42" name="Google Shape;505;p37">
              <a:extLst>
                <a:ext uri="{FF2B5EF4-FFF2-40B4-BE49-F238E27FC236}">
                  <a16:creationId xmlns:a16="http://schemas.microsoft.com/office/drawing/2014/main" id="{4C24517B-1380-E448-89AB-274BC4898AD6}"/>
                </a:ext>
              </a:extLst>
            </p:cNvPr>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6;p37">
              <a:extLst>
                <a:ext uri="{FF2B5EF4-FFF2-40B4-BE49-F238E27FC236}">
                  <a16:creationId xmlns:a16="http://schemas.microsoft.com/office/drawing/2014/main" id="{6EA050FE-A016-4A49-81B3-498CC465B951}"/>
                </a:ext>
              </a:extLst>
            </p:cNvPr>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CE9C6A84-831E-4646-92F1-3C4854E7CEEC}"/>
              </a:ext>
            </a:extLst>
          </p:cNvPr>
          <p:cNvSpPr txBox="1"/>
          <p:nvPr/>
        </p:nvSpPr>
        <p:spPr>
          <a:xfrm>
            <a:off x="54426" y="4793395"/>
            <a:ext cx="5452253" cy="523220"/>
          </a:xfrm>
          <a:prstGeom prst="rect">
            <a:avLst/>
          </a:prstGeom>
          <a:noFill/>
        </p:spPr>
        <p:txBody>
          <a:bodyPr wrap="square" rtlCol="0">
            <a:spAutoFit/>
          </a:bodyPr>
          <a:lstStyle/>
          <a:p>
            <a:r>
              <a:rPr lang="en-US" dirty="0">
                <a:hlinkClick r:id="rId3"/>
              </a:rPr>
              <a:t>https://ghr.nlm.nih.gov/primer/dtcgenetictesting/directtoconsumer</a:t>
            </a:r>
            <a:endParaRPr lang="en-US" dirty="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27</a:t>
            </a:fld>
            <a:endParaRPr/>
          </a:p>
        </p:txBody>
      </p:sp>
      <p:sp>
        <p:nvSpPr>
          <p:cNvPr id="4" name="Google Shape;328;p34">
            <a:extLst>
              <a:ext uri="{FF2B5EF4-FFF2-40B4-BE49-F238E27FC236}">
                <a16:creationId xmlns:a16="http://schemas.microsoft.com/office/drawing/2014/main" id="{589DC199-047F-2A46-A2B2-691E54271D6A}"/>
              </a:ext>
            </a:extLst>
          </p:cNvPr>
          <p:cNvSpPr txBox="1">
            <a:spLocks noGrp="1"/>
          </p:cNvSpPr>
          <p:nvPr>
            <p:ph type="body" idx="1"/>
          </p:nvPr>
        </p:nvSpPr>
        <p:spPr>
          <a:xfrm>
            <a:off x="2986870" y="2164064"/>
            <a:ext cx="5067300" cy="3044825"/>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3600" b="1" dirty="0">
                <a:latin typeface="Lato"/>
                <a:ea typeface="Lato"/>
                <a:cs typeface="Lato"/>
                <a:sym typeface="Lato"/>
              </a:rPr>
              <a:t>Any questions?</a:t>
            </a:r>
            <a:endParaRPr sz="3600" b="1" dirty="0">
              <a:latin typeface="Lato"/>
              <a:ea typeface="Lato"/>
              <a:cs typeface="Lato"/>
              <a:sym typeface="Lato"/>
            </a:endParaRPr>
          </a:p>
          <a:p>
            <a:pPr marL="0" lvl="0" indent="0" algn="l" rtl="0">
              <a:spcBef>
                <a:spcPts val="600"/>
              </a:spcBef>
              <a:spcAft>
                <a:spcPts val="0"/>
              </a:spcAft>
              <a:buClr>
                <a:schemeClr val="dk1"/>
              </a:buClr>
              <a:buSzPts val="1100"/>
              <a:buFont typeface="Arial"/>
              <a:buNone/>
            </a:pPr>
            <a:endParaRPr lang="en" i="0" dirty="0"/>
          </a:p>
          <a:p>
            <a:pPr marL="0" lvl="0" indent="0" algn="l" rtl="0">
              <a:spcBef>
                <a:spcPts val="600"/>
              </a:spcBef>
              <a:spcAft>
                <a:spcPts val="0"/>
              </a:spcAft>
              <a:buClr>
                <a:schemeClr val="dk1"/>
              </a:buClr>
              <a:buSzPts val="1100"/>
              <a:buFont typeface="Arial"/>
              <a:buNone/>
            </a:pPr>
            <a:r>
              <a:rPr lang="en" i="0" dirty="0"/>
              <a:t>	You can find me at:</a:t>
            </a:r>
            <a:endParaRPr i="0" dirty="0"/>
          </a:p>
          <a:p>
            <a:pPr marL="76200" lvl="0" indent="0" algn="l" rtl="0">
              <a:spcBef>
                <a:spcPts val="600"/>
              </a:spcBef>
              <a:spcAft>
                <a:spcPts val="0"/>
              </a:spcAft>
              <a:buSzPts val="2400"/>
              <a:buNone/>
            </a:pPr>
            <a:r>
              <a:rPr lang="en-US" i="0" dirty="0"/>
              <a:t>	</a:t>
            </a:r>
            <a:r>
              <a:rPr lang="en-US" i="0" dirty="0" err="1"/>
              <a:t>shutson@utk.edu</a:t>
            </a:r>
            <a:endParaRPr i="0" dirty="0"/>
          </a:p>
        </p:txBody>
      </p:sp>
      <p:sp>
        <p:nvSpPr>
          <p:cNvPr id="5" name="Google Shape;327;p34">
            <a:extLst>
              <a:ext uri="{FF2B5EF4-FFF2-40B4-BE49-F238E27FC236}">
                <a16:creationId xmlns:a16="http://schemas.microsoft.com/office/drawing/2014/main" id="{8357583C-3497-5040-81E1-B2E02F616CD9}"/>
              </a:ext>
            </a:extLst>
          </p:cNvPr>
          <p:cNvSpPr txBox="1">
            <a:spLocks/>
          </p:cNvSpPr>
          <p:nvPr/>
        </p:nvSpPr>
        <p:spPr>
          <a:xfrm>
            <a:off x="1269970" y="1192534"/>
            <a:ext cx="6593700" cy="11598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9pPr>
          </a:lstStyle>
          <a:p>
            <a:r>
              <a:rPr lang="en-US" sz="6000" dirty="0">
                <a:solidFill>
                  <a:schemeClr val="accent4"/>
                </a:solidFill>
              </a:rPr>
              <a:t>Thanks!</a:t>
            </a:r>
          </a:p>
        </p:txBody>
      </p:sp>
      <p:sp>
        <p:nvSpPr>
          <p:cNvPr id="6" name="Google Shape;329;p34">
            <a:extLst>
              <a:ext uri="{FF2B5EF4-FFF2-40B4-BE49-F238E27FC236}">
                <a16:creationId xmlns:a16="http://schemas.microsoft.com/office/drawing/2014/main" id="{7D0CCD6C-A2D9-F04D-A25B-883F09D075A3}"/>
              </a:ext>
            </a:extLst>
          </p:cNvPr>
          <p:cNvSpPr/>
          <p:nvPr/>
        </p:nvSpPr>
        <p:spPr>
          <a:xfrm>
            <a:off x="3975391" y="584305"/>
            <a:ext cx="1068077" cy="971530"/>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3173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218"/>
        <p:cNvGrpSpPr/>
        <p:nvPr/>
      </p:nvGrpSpPr>
      <p:grpSpPr>
        <a:xfrm>
          <a:off x="0" y="0"/>
          <a:ext cx="0" cy="0"/>
          <a:chOff x="0" y="0"/>
          <a:chExt cx="0" cy="0"/>
        </a:xfrm>
      </p:grpSpPr>
      <p:sp>
        <p:nvSpPr>
          <p:cNvPr id="221" name="Google Shape;221;p2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3" name="Picture 2">
            <a:extLst>
              <a:ext uri="{FF2B5EF4-FFF2-40B4-BE49-F238E27FC236}">
                <a16:creationId xmlns:a16="http://schemas.microsoft.com/office/drawing/2014/main" id="{51337722-0E92-7042-A4DB-2942995F4063}"/>
              </a:ext>
            </a:extLst>
          </p:cNvPr>
          <p:cNvPicPr>
            <a:picLocks noChangeAspect="1"/>
          </p:cNvPicPr>
          <p:nvPr/>
        </p:nvPicPr>
        <p:blipFill>
          <a:blip r:embed="rId3"/>
          <a:stretch>
            <a:fillRect/>
          </a:stretch>
        </p:blipFill>
        <p:spPr>
          <a:xfrm>
            <a:off x="370676" y="192444"/>
            <a:ext cx="5846370" cy="4557407"/>
          </a:xfrm>
          <a:prstGeom prst="rect">
            <a:avLst/>
          </a:prstGeom>
        </p:spPr>
      </p:pic>
      <p:sp>
        <p:nvSpPr>
          <p:cNvPr id="4" name="TextBox 3">
            <a:extLst>
              <a:ext uri="{FF2B5EF4-FFF2-40B4-BE49-F238E27FC236}">
                <a16:creationId xmlns:a16="http://schemas.microsoft.com/office/drawing/2014/main" id="{5AB10BB6-124C-BD4B-B8DD-A2A1A72E1322}"/>
              </a:ext>
            </a:extLst>
          </p:cNvPr>
          <p:cNvSpPr txBox="1"/>
          <p:nvPr/>
        </p:nvSpPr>
        <p:spPr>
          <a:xfrm>
            <a:off x="800102" y="4835674"/>
            <a:ext cx="7487947" cy="307777"/>
          </a:xfrm>
          <a:prstGeom prst="rect">
            <a:avLst/>
          </a:prstGeom>
          <a:noFill/>
        </p:spPr>
        <p:txBody>
          <a:bodyPr wrap="none" rtlCol="0">
            <a:spAutoFit/>
          </a:bodyPr>
          <a:lstStyle/>
          <a:p>
            <a:r>
              <a:rPr lang="en-US" dirty="0"/>
              <a:t>Adapted from King, E. &amp; Mahon, S. (2017). </a:t>
            </a:r>
            <a:r>
              <a:rPr lang="en-US" i="1" dirty="0"/>
              <a:t>Clinical Journal of Oncology Nursing</a:t>
            </a:r>
            <a:r>
              <a:rPr lang="en-US" dirty="0"/>
              <a:t>, 21(5), 590. </a:t>
            </a:r>
          </a:p>
        </p:txBody>
      </p:sp>
      <p:sp>
        <p:nvSpPr>
          <p:cNvPr id="5" name="TextBox 4">
            <a:extLst>
              <a:ext uri="{FF2B5EF4-FFF2-40B4-BE49-F238E27FC236}">
                <a16:creationId xmlns:a16="http://schemas.microsoft.com/office/drawing/2014/main" id="{B581C507-07C3-214D-8B41-E837DA57C957}"/>
              </a:ext>
            </a:extLst>
          </p:cNvPr>
          <p:cNvSpPr txBox="1"/>
          <p:nvPr/>
        </p:nvSpPr>
        <p:spPr>
          <a:xfrm>
            <a:off x="6240544" y="391885"/>
            <a:ext cx="2639505" cy="3416320"/>
          </a:xfrm>
          <a:prstGeom prst="rect">
            <a:avLst/>
          </a:prstGeom>
          <a:noFill/>
        </p:spPr>
        <p:txBody>
          <a:bodyPr wrap="square" rtlCol="0">
            <a:spAutoFit/>
          </a:bodyPr>
          <a:lstStyle/>
          <a:p>
            <a:endParaRPr lang="en-US" sz="1600" dirty="0"/>
          </a:p>
          <a:p>
            <a:endParaRPr lang="en-US" sz="1600" dirty="0"/>
          </a:p>
          <a:p>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 2007, the first DTC tests did not use comprehensive sequencing technology, but rather SNPs (variations in a single base pair.</a:t>
            </a:r>
          </a:p>
          <a:p>
            <a:pPr marL="285750" indent="-285750">
              <a:buFont typeface="Arial" panose="020B0604020202020204" pitchFamily="34" charset="0"/>
              <a:buChar char="•"/>
            </a:pPr>
            <a:endParaRPr lang="en-US" sz="2000" dirty="0"/>
          </a:p>
          <a:p>
            <a:endParaRPr lang="en-US"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37850" y="174621"/>
            <a:ext cx="6034500"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DTC Testing</a:t>
            </a:r>
            <a:endParaRPr dirty="0"/>
          </a:p>
        </p:txBody>
      </p:sp>
      <p:sp>
        <p:nvSpPr>
          <p:cNvPr id="125" name="Google Shape;125;p17"/>
          <p:cNvSpPr txBox="1">
            <a:spLocks noGrp="1"/>
          </p:cNvSpPr>
          <p:nvPr>
            <p:ph type="body" idx="1"/>
          </p:nvPr>
        </p:nvSpPr>
        <p:spPr>
          <a:xfrm>
            <a:off x="737850" y="1355956"/>
            <a:ext cx="7263150" cy="3043200"/>
          </a:xfrm>
          <a:prstGeom prst="rect">
            <a:avLst/>
          </a:prstGeom>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dirty="0"/>
              <a:t>Genetic testing that consumers can purchase and interpret without necessarily involving a healthcare provider</a:t>
            </a:r>
          </a:p>
          <a:p>
            <a:pPr marL="76200" lvl="0" indent="0" algn="l" rtl="0">
              <a:spcBef>
                <a:spcPts val="0"/>
              </a:spcBef>
              <a:spcAft>
                <a:spcPts val="0"/>
              </a:spcAft>
              <a:buSzPts val="2400"/>
              <a:buNone/>
            </a:pPr>
            <a:endParaRPr lang="en-US" dirty="0"/>
          </a:p>
          <a:p>
            <a:pPr marL="457200" lvl="0" indent="-381000" algn="l" rtl="0">
              <a:spcBef>
                <a:spcPts val="0"/>
              </a:spcBef>
              <a:spcAft>
                <a:spcPts val="0"/>
              </a:spcAft>
              <a:buSzPts val="2400"/>
              <a:buChar char="◦"/>
            </a:pPr>
            <a:r>
              <a:rPr lang="en-US" dirty="0"/>
              <a:t>March 6, 2018- FDA granted the first marketing authorization to 23andMe for a DTC testing for 3 </a:t>
            </a:r>
            <a:r>
              <a:rPr lang="en-US" b="1" i="1" dirty="0"/>
              <a:t>BRCA1</a:t>
            </a:r>
            <a:r>
              <a:rPr lang="en-US" dirty="0"/>
              <a:t> or </a:t>
            </a:r>
            <a:r>
              <a:rPr lang="en-US" b="1" i="1" dirty="0"/>
              <a:t>BRCA2</a:t>
            </a:r>
            <a:r>
              <a:rPr lang="en-US" dirty="0"/>
              <a:t> mutations to identify women at increased lifetime risk of breast cancer. </a:t>
            </a:r>
            <a:endParaRPr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spTree>
    <p:extLst>
      <p:ext uri="{BB962C8B-B14F-4D97-AF65-F5344CB8AC3E}">
        <p14:creationId xmlns:p14="http://schemas.microsoft.com/office/powerpoint/2010/main" val="761266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37850" y="174621"/>
            <a:ext cx="6034500"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What Variants are tested?</a:t>
            </a:r>
            <a:endParaRPr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3" name="Text Placeholder 2">
            <a:extLst>
              <a:ext uri="{FF2B5EF4-FFF2-40B4-BE49-F238E27FC236}">
                <a16:creationId xmlns:a16="http://schemas.microsoft.com/office/drawing/2014/main" id="{A5629ADA-1A82-EC47-B251-F3EAA35CF5E3}"/>
              </a:ext>
            </a:extLst>
          </p:cNvPr>
          <p:cNvSpPr>
            <a:spLocks noGrp="1"/>
          </p:cNvSpPr>
          <p:nvPr>
            <p:ph type="body" idx="1"/>
          </p:nvPr>
        </p:nvSpPr>
        <p:spPr>
          <a:xfrm>
            <a:off x="737850" y="1475700"/>
            <a:ext cx="7263150" cy="3043200"/>
          </a:xfrm>
        </p:spPr>
        <p:txBody>
          <a:bodyPr/>
          <a:lstStyle/>
          <a:p>
            <a:r>
              <a:rPr lang="en-US" dirty="0"/>
              <a:t>The 185delAG variant in </a:t>
            </a:r>
            <a:r>
              <a:rPr lang="en-US" b="1" i="1" dirty="0"/>
              <a:t>BRCA1</a:t>
            </a:r>
          </a:p>
          <a:p>
            <a:r>
              <a:rPr lang="en-US" dirty="0"/>
              <a:t>The 5382insC variant in </a:t>
            </a:r>
            <a:r>
              <a:rPr lang="en-US" b="1" i="1" dirty="0"/>
              <a:t>BRCA1</a:t>
            </a:r>
          </a:p>
          <a:p>
            <a:r>
              <a:rPr lang="en-US" dirty="0"/>
              <a:t>The 6174delT variant in </a:t>
            </a:r>
            <a:r>
              <a:rPr lang="en-US" b="1" i="1" dirty="0"/>
              <a:t>BRCA2</a:t>
            </a:r>
          </a:p>
          <a:p>
            <a:endParaRPr lang="en-US" b="1" i="1" dirty="0"/>
          </a:p>
          <a:p>
            <a:r>
              <a:rPr lang="en-US" dirty="0"/>
              <a:t>Founder mutations found in approximately 2% of women in the Ashkenazi Jewish population</a:t>
            </a:r>
          </a:p>
          <a:p>
            <a:r>
              <a:rPr lang="en-US" dirty="0"/>
              <a:t>More than 1000 mutations exist in </a:t>
            </a:r>
            <a:r>
              <a:rPr lang="en-US" b="1" i="1" dirty="0"/>
              <a:t>BRCA</a:t>
            </a:r>
            <a:r>
              <a:rPr lang="en-US" dirty="0"/>
              <a:t> genes</a:t>
            </a:r>
          </a:p>
        </p:txBody>
      </p:sp>
    </p:spTree>
    <p:extLst>
      <p:ext uri="{BB962C8B-B14F-4D97-AF65-F5344CB8AC3E}">
        <p14:creationId xmlns:p14="http://schemas.microsoft.com/office/powerpoint/2010/main" val="2124265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37850" y="174621"/>
            <a:ext cx="6034500"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DTC Tests &amp; R</a:t>
            </a:r>
            <a:r>
              <a:rPr lang="en-US" dirty="0"/>
              <a:t>e</a:t>
            </a:r>
            <a:r>
              <a:rPr lang="en" dirty="0"/>
              <a:t>gulatory Pathways</a:t>
            </a:r>
            <a:endParaRPr dirty="0"/>
          </a:p>
        </p:txBody>
      </p:sp>
      <p:sp>
        <p:nvSpPr>
          <p:cNvPr id="125" name="Google Shape;125;p17"/>
          <p:cNvSpPr txBox="1">
            <a:spLocks noGrp="1"/>
          </p:cNvSpPr>
          <p:nvPr>
            <p:ph type="body" idx="1"/>
          </p:nvPr>
        </p:nvSpPr>
        <p:spPr>
          <a:xfrm>
            <a:off x="737850" y="1315851"/>
            <a:ext cx="7263150" cy="3043200"/>
          </a:xfrm>
          <a:prstGeom prst="rect">
            <a:avLst/>
          </a:prstGeom>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dirty="0"/>
              <a:t>In general, DTC tests for non-medical, general wellness, or low risk medical purposes are not reviewed by the FDA</a:t>
            </a:r>
          </a:p>
          <a:p>
            <a:pPr marL="76200" lvl="0" indent="0" algn="l" rtl="0">
              <a:spcBef>
                <a:spcPts val="0"/>
              </a:spcBef>
              <a:spcAft>
                <a:spcPts val="0"/>
              </a:spcAft>
              <a:buSzPts val="2400"/>
              <a:buNone/>
            </a:pPr>
            <a:endParaRPr lang="en-US" dirty="0"/>
          </a:p>
          <a:p>
            <a:pPr marL="457200" lvl="0" indent="-381000" algn="l" rtl="0">
              <a:spcBef>
                <a:spcPts val="0"/>
              </a:spcBef>
              <a:spcAft>
                <a:spcPts val="0"/>
              </a:spcAft>
              <a:buSzPts val="2400"/>
              <a:buChar char="◦"/>
            </a:pPr>
            <a:r>
              <a:rPr lang="en-US" dirty="0"/>
              <a:t>DTC tests for moderate to high risk medical purposes are generally reviewed for the following:</a:t>
            </a:r>
          </a:p>
          <a:p>
            <a:pPr lvl="1"/>
            <a:r>
              <a:rPr lang="en-US" dirty="0"/>
              <a:t>Analytical Validity </a:t>
            </a:r>
          </a:p>
          <a:p>
            <a:pPr lvl="1"/>
            <a:r>
              <a:rPr lang="en-US" dirty="0"/>
              <a:t>Clinical Validity</a:t>
            </a:r>
          </a:p>
          <a:p>
            <a:pPr lvl="1"/>
            <a:r>
              <a:rPr lang="en-US" dirty="0"/>
              <a:t>Claims about the test and how well it works</a:t>
            </a:r>
            <a:endParaRPr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Tree>
    <p:extLst>
      <p:ext uri="{BB962C8B-B14F-4D97-AF65-F5344CB8AC3E}">
        <p14:creationId xmlns:p14="http://schemas.microsoft.com/office/powerpoint/2010/main" val="2817825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37850" y="65762"/>
            <a:ext cx="6034500"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DTC Tests &amp; R</a:t>
            </a:r>
            <a:r>
              <a:rPr lang="en-US" dirty="0"/>
              <a:t>e</a:t>
            </a:r>
            <a:r>
              <a:rPr lang="en" dirty="0"/>
              <a:t>gulatory Pathways</a:t>
            </a:r>
            <a:endParaRPr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graphicFrame>
        <p:nvGraphicFramePr>
          <p:cNvPr id="4" name="Table 3">
            <a:extLst>
              <a:ext uri="{FF2B5EF4-FFF2-40B4-BE49-F238E27FC236}">
                <a16:creationId xmlns:a16="http://schemas.microsoft.com/office/drawing/2014/main" id="{B7581CE2-00A1-A64E-987F-4365772F912D}"/>
              </a:ext>
            </a:extLst>
          </p:cNvPr>
          <p:cNvGraphicFramePr>
            <a:graphicFrameLocks noGrp="1"/>
          </p:cNvGraphicFramePr>
          <p:nvPr>
            <p:extLst>
              <p:ext uri="{D42A27DB-BD31-4B8C-83A1-F6EECF244321}">
                <p14:modId xmlns:p14="http://schemas.microsoft.com/office/powerpoint/2010/main" val="1947694782"/>
              </p:ext>
            </p:extLst>
          </p:nvPr>
        </p:nvGraphicFramePr>
        <p:xfrm>
          <a:off x="453370" y="1113708"/>
          <a:ext cx="8233430" cy="3361887"/>
        </p:xfrm>
        <a:graphic>
          <a:graphicData uri="http://schemas.openxmlformats.org/drawingml/2006/table">
            <a:tbl>
              <a:tblPr firstRow="1" bandRow="1">
                <a:tableStyleId>{FED9D598-2131-46FC-8C95-B5C24072DD97}</a:tableStyleId>
              </a:tblPr>
              <a:tblGrid>
                <a:gridCol w="3283906">
                  <a:extLst>
                    <a:ext uri="{9D8B030D-6E8A-4147-A177-3AD203B41FA5}">
                      <a16:colId xmlns:a16="http://schemas.microsoft.com/office/drawing/2014/main" val="3960548793"/>
                    </a:ext>
                  </a:extLst>
                </a:gridCol>
                <a:gridCol w="4949524">
                  <a:extLst>
                    <a:ext uri="{9D8B030D-6E8A-4147-A177-3AD203B41FA5}">
                      <a16:colId xmlns:a16="http://schemas.microsoft.com/office/drawing/2014/main" val="909810146"/>
                    </a:ext>
                  </a:extLst>
                </a:gridCol>
              </a:tblGrid>
              <a:tr h="435094">
                <a:tc>
                  <a:txBody>
                    <a:bodyPr/>
                    <a:lstStyle/>
                    <a:p>
                      <a:pPr algn="ctr"/>
                      <a:r>
                        <a:rPr lang="en-US" sz="2000" b="1" dirty="0"/>
                        <a:t>Type of Test</a:t>
                      </a:r>
                    </a:p>
                  </a:txBody>
                  <a:tcPr>
                    <a:solidFill>
                      <a:schemeClr val="accent3">
                        <a:lumMod val="40000"/>
                        <a:lumOff val="60000"/>
                      </a:schemeClr>
                    </a:solidFill>
                  </a:tcPr>
                </a:tc>
                <a:tc>
                  <a:txBody>
                    <a:bodyPr/>
                    <a:lstStyle/>
                    <a:p>
                      <a:pPr algn="ctr"/>
                      <a:r>
                        <a:rPr lang="en-US" sz="2000" b="1" dirty="0"/>
                        <a:t>FDA Review</a:t>
                      </a:r>
                    </a:p>
                  </a:txBody>
                  <a:tcPr>
                    <a:solidFill>
                      <a:schemeClr val="accent3">
                        <a:lumMod val="40000"/>
                        <a:lumOff val="60000"/>
                      </a:schemeClr>
                    </a:solidFill>
                  </a:tcPr>
                </a:tc>
                <a:extLst>
                  <a:ext uri="{0D108BD9-81ED-4DB2-BD59-A6C34878D82A}">
                    <a16:rowId xmlns:a16="http://schemas.microsoft.com/office/drawing/2014/main" val="1143528662"/>
                  </a:ext>
                </a:extLst>
              </a:tr>
              <a:tr h="435094">
                <a:tc>
                  <a:txBody>
                    <a:bodyPr/>
                    <a:lstStyle/>
                    <a:p>
                      <a:r>
                        <a:rPr lang="en-US" sz="1600" dirty="0"/>
                        <a:t>Carrier Screening Tests</a:t>
                      </a:r>
                    </a:p>
                  </a:txBody>
                  <a:tcPr/>
                </a:tc>
                <a:tc>
                  <a:txBody>
                    <a:bodyPr/>
                    <a:lstStyle/>
                    <a:p>
                      <a:r>
                        <a:rPr lang="en-US" sz="1600" dirty="0"/>
                        <a:t>Exempt from pre-market review, but must follow specific requirements</a:t>
                      </a:r>
                    </a:p>
                  </a:txBody>
                  <a:tcPr/>
                </a:tc>
                <a:extLst>
                  <a:ext uri="{0D108BD9-81ED-4DB2-BD59-A6C34878D82A}">
                    <a16:rowId xmlns:a16="http://schemas.microsoft.com/office/drawing/2014/main" val="731476362"/>
                  </a:ext>
                </a:extLst>
              </a:tr>
              <a:tr h="435094">
                <a:tc>
                  <a:txBody>
                    <a:bodyPr/>
                    <a:lstStyle/>
                    <a:p>
                      <a:r>
                        <a:rPr lang="en-US" sz="1600" dirty="0"/>
                        <a:t>Genetic Health Risk Tests</a:t>
                      </a:r>
                    </a:p>
                  </a:txBody>
                  <a:tcPr/>
                </a:tc>
                <a:tc>
                  <a:txBody>
                    <a:bodyPr/>
                    <a:lstStyle/>
                    <a:p>
                      <a:r>
                        <a:rPr lang="en-US" sz="1600" dirty="0"/>
                        <a:t>Required to obtain FDA clearance prior to first test</a:t>
                      </a:r>
                    </a:p>
                  </a:txBody>
                  <a:tcPr/>
                </a:tc>
                <a:extLst>
                  <a:ext uri="{0D108BD9-81ED-4DB2-BD59-A6C34878D82A}">
                    <a16:rowId xmlns:a16="http://schemas.microsoft.com/office/drawing/2014/main" val="2419504462"/>
                  </a:ext>
                </a:extLst>
              </a:tr>
              <a:tr h="435094">
                <a:tc>
                  <a:txBody>
                    <a:bodyPr/>
                    <a:lstStyle/>
                    <a:p>
                      <a:r>
                        <a:rPr lang="en-US" sz="1600" dirty="0"/>
                        <a:t>Pharmacogenetics Tests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Required to obtain FDA clearance (none currently approved)</a:t>
                      </a:r>
                    </a:p>
                  </a:txBody>
                  <a:tcPr/>
                </a:tc>
                <a:extLst>
                  <a:ext uri="{0D108BD9-81ED-4DB2-BD59-A6C34878D82A}">
                    <a16:rowId xmlns:a16="http://schemas.microsoft.com/office/drawing/2014/main" val="4252891672"/>
                  </a:ext>
                </a:extLst>
              </a:tr>
              <a:tr h="463271">
                <a:tc>
                  <a:txBody>
                    <a:bodyPr/>
                    <a:lstStyle/>
                    <a:p>
                      <a:r>
                        <a:rPr lang="en-US" sz="1600" dirty="0"/>
                        <a:t>Cancer Predisposition Tests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Required to obtain FDA clearance prior to first test</a:t>
                      </a:r>
                    </a:p>
                  </a:txBody>
                  <a:tcPr/>
                </a:tc>
                <a:extLst>
                  <a:ext uri="{0D108BD9-81ED-4DB2-BD59-A6C34878D82A}">
                    <a16:rowId xmlns:a16="http://schemas.microsoft.com/office/drawing/2014/main" val="385005662"/>
                  </a:ext>
                </a:extLst>
              </a:tr>
              <a:tr h="435094">
                <a:tc>
                  <a:txBody>
                    <a:bodyPr/>
                    <a:lstStyle/>
                    <a:p>
                      <a:r>
                        <a:rPr lang="en-US" sz="1600" dirty="0"/>
                        <a:t>Low Risk General Wellness Tests</a:t>
                      </a:r>
                    </a:p>
                  </a:txBody>
                  <a:tcPr/>
                </a:tc>
                <a:tc>
                  <a:txBody>
                    <a:bodyPr/>
                    <a:lstStyle/>
                    <a:p>
                      <a:r>
                        <a:rPr lang="en-US" sz="1600" dirty="0"/>
                        <a:t>Not reviewed</a:t>
                      </a:r>
                    </a:p>
                  </a:txBody>
                  <a:tcPr/>
                </a:tc>
                <a:extLst>
                  <a:ext uri="{0D108BD9-81ED-4DB2-BD59-A6C34878D82A}">
                    <a16:rowId xmlns:a16="http://schemas.microsoft.com/office/drawing/2014/main" val="986393345"/>
                  </a:ext>
                </a:extLst>
              </a:tr>
              <a:tr h="435094">
                <a:tc>
                  <a:txBody>
                    <a:bodyPr/>
                    <a:lstStyle/>
                    <a:p>
                      <a:r>
                        <a:rPr lang="en-US" sz="1600" dirty="0"/>
                        <a:t>Ancestry Tests</a:t>
                      </a:r>
                    </a:p>
                  </a:txBody>
                  <a:tcPr/>
                </a:tc>
                <a:tc>
                  <a:txBody>
                    <a:bodyPr/>
                    <a:lstStyle/>
                    <a:p>
                      <a:r>
                        <a:rPr lang="en-US" sz="1600" dirty="0"/>
                        <a:t>Not reviewed</a:t>
                      </a:r>
                    </a:p>
                  </a:txBody>
                  <a:tcPr/>
                </a:tc>
                <a:extLst>
                  <a:ext uri="{0D108BD9-81ED-4DB2-BD59-A6C34878D82A}">
                    <a16:rowId xmlns:a16="http://schemas.microsoft.com/office/drawing/2014/main" val="4247319132"/>
                  </a:ext>
                </a:extLst>
              </a:tr>
            </a:tbl>
          </a:graphicData>
        </a:graphic>
      </p:graphicFrame>
      <p:sp>
        <p:nvSpPr>
          <p:cNvPr id="8" name="Google Shape;565;p37">
            <a:extLst>
              <a:ext uri="{FF2B5EF4-FFF2-40B4-BE49-F238E27FC236}">
                <a16:creationId xmlns:a16="http://schemas.microsoft.com/office/drawing/2014/main" id="{D8B98876-007C-A54C-9409-2F0D78353425}"/>
              </a:ext>
            </a:extLst>
          </p:cNvPr>
          <p:cNvSpPr/>
          <p:nvPr/>
        </p:nvSpPr>
        <p:spPr>
          <a:xfrm>
            <a:off x="3267373" y="3195182"/>
            <a:ext cx="339959" cy="33998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65;p37">
            <a:extLst>
              <a:ext uri="{FF2B5EF4-FFF2-40B4-BE49-F238E27FC236}">
                <a16:creationId xmlns:a16="http://schemas.microsoft.com/office/drawing/2014/main" id="{44BDAC79-D1E1-0747-BDC7-EBEBE901A4B2}"/>
              </a:ext>
            </a:extLst>
          </p:cNvPr>
          <p:cNvSpPr/>
          <p:nvPr/>
        </p:nvSpPr>
        <p:spPr>
          <a:xfrm>
            <a:off x="3247052" y="2691236"/>
            <a:ext cx="339959" cy="33998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65;p37">
            <a:extLst>
              <a:ext uri="{FF2B5EF4-FFF2-40B4-BE49-F238E27FC236}">
                <a16:creationId xmlns:a16="http://schemas.microsoft.com/office/drawing/2014/main" id="{054C7780-F87E-ED43-B574-55D75280DB90}"/>
              </a:ext>
            </a:extLst>
          </p:cNvPr>
          <p:cNvSpPr/>
          <p:nvPr/>
        </p:nvSpPr>
        <p:spPr>
          <a:xfrm>
            <a:off x="3247052" y="2187290"/>
            <a:ext cx="339959" cy="339980"/>
          </a:xfrm>
          <a:custGeom>
            <a:avLst/>
            <a:gdLst/>
            <a:ahLst/>
            <a:cxnLst/>
            <a:rect l="l" t="t" r="r" b="b"/>
            <a:pathLst>
              <a:path w="16266" h="16267" extrusionOk="0">
                <a:moveTo>
                  <a:pt x="11503" y="5349"/>
                </a:moveTo>
                <a:lnTo>
                  <a:pt x="11650" y="5398"/>
                </a:lnTo>
                <a:lnTo>
                  <a:pt x="11796" y="5447"/>
                </a:lnTo>
                <a:lnTo>
                  <a:pt x="11919" y="5545"/>
                </a:lnTo>
                <a:lnTo>
                  <a:pt x="12065" y="5691"/>
                </a:lnTo>
                <a:lnTo>
                  <a:pt x="12163" y="5838"/>
                </a:lnTo>
                <a:lnTo>
                  <a:pt x="12212" y="6033"/>
                </a:lnTo>
                <a:lnTo>
                  <a:pt x="12236" y="6229"/>
                </a:lnTo>
                <a:lnTo>
                  <a:pt x="12236" y="6375"/>
                </a:lnTo>
                <a:lnTo>
                  <a:pt x="12187" y="6522"/>
                </a:lnTo>
                <a:lnTo>
                  <a:pt x="12138" y="6644"/>
                </a:lnTo>
                <a:lnTo>
                  <a:pt x="12041" y="6766"/>
                </a:lnTo>
                <a:lnTo>
                  <a:pt x="7938" y="10893"/>
                </a:lnTo>
                <a:lnTo>
                  <a:pt x="7816" y="11015"/>
                </a:lnTo>
                <a:lnTo>
                  <a:pt x="7645" y="11113"/>
                </a:lnTo>
                <a:lnTo>
                  <a:pt x="7474" y="11186"/>
                </a:lnTo>
                <a:lnTo>
                  <a:pt x="7303" y="11211"/>
                </a:lnTo>
                <a:lnTo>
                  <a:pt x="7083" y="11211"/>
                </a:lnTo>
                <a:lnTo>
                  <a:pt x="6912" y="11162"/>
                </a:lnTo>
                <a:lnTo>
                  <a:pt x="6765" y="11064"/>
                </a:lnTo>
                <a:lnTo>
                  <a:pt x="6619" y="10967"/>
                </a:lnTo>
                <a:lnTo>
                  <a:pt x="4567" y="8915"/>
                </a:lnTo>
                <a:lnTo>
                  <a:pt x="4470" y="8769"/>
                </a:lnTo>
                <a:lnTo>
                  <a:pt x="4372" y="8622"/>
                </a:lnTo>
                <a:lnTo>
                  <a:pt x="4323" y="8451"/>
                </a:lnTo>
                <a:lnTo>
                  <a:pt x="4323" y="8280"/>
                </a:lnTo>
                <a:lnTo>
                  <a:pt x="4323" y="8109"/>
                </a:lnTo>
                <a:lnTo>
                  <a:pt x="4372" y="7938"/>
                </a:lnTo>
                <a:lnTo>
                  <a:pt x="4470" y="7792"/>
                </a:lnTo>
                <a:lnTo>
                  <a:pt x="4567" y="7670"/>
                </a:lnTo>
                <a:lnTo>
                  <a:pt x="4714" y="7547"/>
                </a:lnTo>
                <a:lnTo>
                  <a:pt x="4860" y="7474"/>
                </a:lnTo>
                <a:lnTo>
                  <a:pt x="5031" y="7425"/>
                </a:lnTo>
                <a:lnTo>
                  <a:pt x="5202" y="7401"/>
                </a:lnTo>
                <a:lnTo>
                  <a:pt x="5373" y="7425"/>
                </a:lnTo>
                <a:lnTo>
                  <a:pt x="5520" y="7474"/>
                </a:lnTo>
                <a:lnTo>
                  <a:pt x="5691" y="7547"/>
                </a:lnTo>
                <a:lnTo>
                  <a:pt x="5813" y="7670"/>
                </a:lnTo>
                <a:lnTo>
                  <a:pt x="7181" y="9013"/>
                </a:lnTo>
                <a:lnTo>
                  <a:pt x="10673" y="5667"/>
                </a:lnTo>
                <a:lnTo>
                  <a:pt x="10820" y="5520"/>
                </a:lnTo>
                <a:lnTo>
                  <a:pt x="10991" y="5423"/>
                </a:lnTo>
                <a:lnTo>
                  <a:pt x="11161" y="5374"/>
                </a:lnTo>
                <a:lnTo>
                  <a:pt x="11357" y="5349"/>
                </a:lnTo>
                <a:close/>
                <a:moveTo>
                  <a:pt x="7718" y="1"/>
                </a:moveTo>
                <a:lnTo>
                  <a:pt x="7303" y="50"/>
                </a:lnTo>
                <a:lnTo>
                  <a:pt x="6887" y="98"/>
                </a:lnTo>
                <a:lnTo>
                  <a:pt x="6497" y="172"/>
                </a:lnTo>
                <a:lnTo>
                  <a:pt x="6106" y="245"/>
                </a:lnTo>
                <a:lnTo>
                  <a:pt x="5715" y="367"/>
                </a:lnTo>
                <a:lnTo>
                  <a:pt x="5349" y="489"/>
                </a:lnTo>
                <a:lnTo>
                  <a:pt x="4958" y="636"/>
                </a:lnTo>
                <a:lnTo>
                  <a:pt x="4616" y="807"/>
                </a:lnTo>
                <a:lnTo>
                  <a:pt x="4250" y="978"/>
                </a:lnTo>
                <a:lnTo>
                  <a:pt x="3908" y="1173"/>
                </a:lnTo>
                <a:lnTo>
                  <a:pt x="3590" y="1393"/>
                </a:lnTo>
                <a:lnTo>
                  <a:pt x="3273" y="1613"/>
                </a:lnTo>
                <a:lnTo>
                  <a:pt x="2955" y="1857"/>
                </a:lnTo>
                <a:lnTo>
                  <a:pt x="2662" y="2125"/>
                </a:lnTo>
                <a:lnTo>
                  <a:pt x="2394" y="2394"/>
                </a:lnTo>
                <a:lnTo>
                  <a:pt x="2125" y="2663"/>
                </a:lnTo>
                <a:lnTo>
                  <a:pt x="1856" y="2956"/>
                </a:lnTo>
                <a:lnTo>
                  <a:pt x="1612" y="3273"/>
                </a:lnTo>
                <a:lnTo>
                  <a:pt x="1392" y="3591"/>
                </a:lnTo>
                <a:lnTo>
                  <a:pt x="1172" y="3908"/>
                </a:lnTo>
                <a:lnTo>
                  <a:pt x="977" y="4250"/>
                </a:lnTo>
                <a:lnTo>
                  <a:pt x="806" y="4617"/>
                </a:lnTo>
                <a:lnTo>
                  <a:pt x="635" y="4959"/>
                </a:lnTo>
                <a:lnTo>
                  <a:pt x="489" y="5349"/>
                </a:lnTo>
                <a:lnTo>
                  <a:pt x="366" y="5716"/>
                </a:lnTo>
                <a:lnTo>
                  <a:pt x="244" y="6106"/>
                </a:lnTo>
                <a:lnTo>
                  <a:pt x="171" y="6497"/>
                </a:lnTo>
                <a:lnTo>
                  <a:pt x="98" y="6888"/>
                </a:lnTo>
                <a:lnTo>
                  <a:pt x="49" y="7303"/>
                </a:lnTo>
                <a:lnTo>
                  <a:pt x="0" y="7718"/>
                </a:lnTo>
                <a:lnTo>
                  <a:pt x="0" y="8134"/>
                </a:lnTo>
                <a:lnTo>
                  <a:pt x="0" y="8549"/>
                </a:lnTo>
                <a:lnTo>
                  <a:pt x="49" y="8964"/>
                </a:lnTo>
                <a:lnTo>
                  <a:pt x="98" y="9379"/>
                </a:lnTo>
                <a:lnTo>
                  <a:pt x="171" y="9770"/>
                </a:lnTo>
                <a:lnTo>
                  <a:pt x="244" y="10161"/>
                </a:lnTo>
                <a:lnTo>
                  <a:pt x="366" y="10551"/>
                </a:lnTo>
                <a:lnTo>
                  <a:pt x="489" y="10918"/>
                </a:lnTo>
                <a:lnTo>
                  <a:pt x="635" y="11309"/>
                </a:lnTo>
                <a:lnTo>
                  <a:pt x="806" y="11650"/>
                </a:lnTo>
                <a:lnTo>
                  <a:pt x="977" y="12017"/>
                </a:lnTo>
                <a:lnTo>
                  <a:pt x="1172" y="12359"/>
                </a:lnTo>
                <a:lnTo>
                  <a:pt x="1392" y="12676"/>
                </a:lnTo>
                <a:lnTo>
                  <a:pt x="1612" y="12994"/>
                </a:lnTo>
                <a:lnTo>
                  <a:pt x="1856" y="13311"/>
                </a:lnTo>
                <a:lnTo>
                  <a:pt x="2125" y="13604"/>
                </a:lnTo>
                <a:lnTo>
                  <a:pt x="2394" y="13873"/>
                </a:lnTo>
                <a:lnTo>
                  <a:pt x="2662" y="14142"/>
                </a:lnTo>
                <a:lnTo>
                  <a:pt x="2955" y="14410"/>
                </a:lnTo>
                <a:lnTo>
                  <a:pt x="3273" y="14655"/>
                </a:lnTo>
                <a:lnTo>
                  <a:pt x="3590" y="14874"/>
                </a:lnTo>
                <a:lnTo>
                  <a:pt x="3908" y="15094"/>
                </a:lnTo>
                <a:lnTo>
                  <a:pt x="4250" y="15290"/>
                </a:lnTo>
                <a:lnTo>
                  <a:pt x="4616" y="15460"/>
                </a:lnTo>
                <a:lnTo>
                  <a:pt x="4958" y="15631"/>
                </a:lnTo>
                <a:lnTo>
                  <a:pt x="5349" y="15778"/>
                </a:lnTo>
                <a:lnTo>
                  <a:pt x="5715" y="15900"/>
                </a:lnTo>
                <a:lnTo>
                  <a:pt x="6106" y="16022"/>
                </a:lnTo>
                <a:lnTo>
                  <a:pt x="6497" y="16095"/>
                </a:lnTo>
                <a:lnTo>
                  <a:pt x="6887" y="16169"/>
                </a:lnTo>
                <a:lnTo>
                  <a:pt x="7303" y="16218"/>
                </a:lnTo>
                <a:lnTo>
                  <a:pt x="7718" y="16266"/>
                </a:lnTo>
                <a:lnTo>
                  <a:pt x="8548" y="16266"/>
                </a:lnTo>
                <a:lnTo>
                  <a:pt x="8963" y="16218"/>
                </a:lnTo>
                <a:lnTo>
                  <a:pt x="9379" y="16169"/>
                </a:lnTo>
                <a:lnTo>
                  <a:pt x="9769" y="16095"/>
                </a:lnTo>
                <a:lnTo>
                  <a:pt x="10160" y="16022"/>
                </a:lnTo>
                <a:lnTo>
                  <a:pt x="10551" y="15900"/>
                </a:lnTo>
                <a:lnTo>
                  <a:pt x="10942" y="15778"/>
                </a:lnTo>
                <a:lnTo>
                  <a:pt x="11308" y="15631"/>
                </a:lnTo>
                <a:lnTo>
                  <a:pt x="11650" y="15460"/>
                </a:lnTo>
                <a:lnTo>
                  <a:pt x="12016" y="15290"/>
                </a:lnTo>
                <a:lnTo>
                  <a:pt x="12358" y="15094"/>
                </a:lnTo>
                <a:lnTo>
                  <a:pt x="12676" y="14874"/>
                </a:lnTo>
                <a:lnTo>
                  <a:pt x="12993" y="14655"/>
                </a:lnTo>
                <a:lnTo>
                  <a:pt x="13311" y="14410"/>
                </a:lnTo>
                <a:lnTo>
                  <a:pt x="13604" y="14142"/>
                </a:lnTo>
                <a:lnTo>
                  <a:pt x="13872" y="13873"/>
                </a:lnTo>
                <a:lnTo>
                  <a:pt x="14166" y="13604"/>
                </a:lnTo>
                <a:lnTo>
                  <a:pt x="14410" y="13311"/>
                </a:lnTo>
                <a:lnTo>
                  <a:pt x="14654" y="12994"/>
                </a:lnTo>
                <a:lnTo>
                  <a:pt x="14874" y="12676"/>
                </a:lnTo>
                <a:lnTo>
                  <a:pt x="15094" y="12359"/>
                </a:lnTo>
                <a:lnTo>
                  <a:pt x="15289" y="12017"/>
                </a:lnTo>
                <a:lnTo>
                  <a:pt x="15460" y="11650"/>
                </a:lnTo>
                <a:lnTo>
                  <a:pt x="15631" y="11309"/>
                </a:lnTo>
                <a:lnTo>
                  <a:pt x="15777" y="10918"/>
                </a:lnTo>
                <a:lnTo>
                  <a:pt x="15900" y="10551"/>
                </a:lnTo>
                <a:lnTo>
                  <a:pt x="16022" y="10161"/>
                </a:lnTo>
                <a:lnTo>
                  <a:pt x="16095" y="9770"/>
                </a:lnTo>
                <a:lnTo>
                  <a:pt x="16168" y="9379"/>
                </a:lnTo>
                <a:lnTo>
                  <a:pt x="16217" y="8964"/>
                </a:lnTo>
                <a:lnTo>
                  <a:pt x="16266" y="8549"/>
                </a:lnTo>
                <a:lnTo>
                  <a:pt x="16266" y="8134"/>
                </a:lnTo>
                <a:lnTo>
                  <a:pt x="16266" y="7718"/>
                </a:lnTo>
                <a:lnTo>
                  <a:pt x="16217" y="7303"/>
                </a:lnTo>
                <a:lnTo>
                  <a:pt x="16168" y="6888"/>
                </a:lnTo>
                <a:lnTo>
                  <a:pt x="16095" y="6497"/>
                </a:lnTo>
                <a:lnTo>
                  <a:pt x="16022" y="6106"/>
                </a:lnTo>
                <a:lnTo>
                  <a:pt x="15900" y="5716"/>
                </a:lnTo>
                <a:lnTo>
                  <a:pt x="15777" y="5349"/>
                </a:lnTo>
                <a:lnTo>
                  <a:pt x="15631" y="4959"/>
                </a:lnTo>
                <a:lnTo>
                  <a:pt x="15460" y="4617"/>
                </a:lnTo>
                <a:lnTo>
                  <a:pt x="15289" y="4250"/>
                </a:lnTo>
                <a:lnTo>
                  <a:pt x="15094" y="3908"/>
                </a:lnTo>
                <a:lnTo>
                  <a:pt x="14874" y="3591"/>
                </a:lnTo>
                <a:lnTo>
                  <a:pt x="14654" y="3273"/>
                </a:lnTo>
                <a:lnTo>
                  <a:pt x="14410" y="2956"/>
                </a:lnTo>
                <a:lnTo>
                  <a:pt x="14166" y="2663"/>
                </a:lnTo>
                <a:lnTo>
                  <a:pt x="13872" y="2394"/>
                </a:lnTo>
                <a:lnTo>
                  <a:pt x="13604" y="2125"/>
                </a:lnTo>
                <a:lnTo>
                  <a:pt x="13311" y="1857"/>
                </a:lnTo>
                <a:lnTo>
                  <a:pt x="12993" y="1613"/>
                </a:lnTo>
                <a:lnTo>
                  <a:pt x="12676" y="1393"/>
                </a:lnTo>
                <a:lnTo>
                  <a:pt x="12358" y="1173"/>
                </a:lnTo>
                <a:lnTo>
                  <a:pt x="12016" y="978"/>
                </a:lnTo>
                <a:lnTo>
                  <a:pt x="11650" y="807"/>
                </a:lnTo>
                <a:lnTo>
                  <a:pt x="11308" y="636"/>
                </a:lnTo>
                <a:lnTo>
                  <a:pt x="10942" y="489"/>
                </a:lnTo>
                <a:lnTo>
                  <a:pt x="10551" y="367"/>
                </a:lnTo>
                <a:lnTo>
                  <a:pt x="10160" y="245"/>
                </a:lnTo>
                <a:lnTo>
                  <a:pt x="9769" y="172"/>
                </a:lnTo>
                <a:lnTo>
                  <a:pt x="9379" y="98"/>
                </a:lnTo>
                <a:lnTo>
                  <a:pt x="8963" y="50"/>
                </a:lnTo>
                <a:lnTo>
                  <a:pt x="85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EB6DBBBB-78AC-1140-9E34-939A9A5CD56C}"/>
              </a:ext>
            </a:extLst>
          </p:cNvPr>
          <p:cNvSpPr txBox="1"/>
          <p:nvPr/>
        </p:nvSpPr>
        <p:spPr>
          <a:xfrm>
            <a:off x="402773" y="4749851"/>
            <a:ext cx="7543800" cy="307777"/>
          </a:xfrm>
          <a:prstGeom prst="rect">
            <a:avLst/>
          </a:prstGeom>
          <a:noFill/>
        </p:spPr>
        <p:txBody>
          <a:bodyPr wrap="square" rtlCol="0">
            <a:spAutoFit/>
          </a:bodyPr>
          <a:lstStyle/>
          <a:p>
            <a:r>
              <a:rPr lang="en-US" dirty="0"/>
              <a:t>https://</a:t>
            </a:r>
            <a:r>
              <a:rPr lang="en-US" dirty="0" err="1"/>
              <a:t>www.fda.gov</a:t>
            </a:r>
            <a:r>
              <a:rPr lang="en-US" dirty="0"/>
              <a:t>/medical-devices/vitro-diagnostics/direct-consumer-tests</a:t>
            </a:r>
          </a:p>
        </p:txBody>
      </p:sp>
    </p:spTree>
    <p:extLst>
      <p:ext uri="{BB962C8B-B14F-4D97-AF65-F5344CB8AC3E}">
        <p14:creationId xmlns:p14="http://schemas.microsoft.com/office/powerpoint/2010/main" val="3455439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37850" y="11336"/>
            <a:ext cx="6034500"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What are the costs?</a:t>
            </a:r>
            <a:endParaRPr dirty="0"/>
          </a:p>
        </p:txBody>
      </p:sp>
      <p:sp>
        <p:nvSpPr>
          <p:cNvPr id="125" name="Google Shape;125;p17"/>
          <p:cNvSpPr txBox="1">
            <a:spLocks noGrp="1"/>
          </p:cNvSpPr>
          <p:nvPr>
            <p:ph type="body" idx="1"/>
          </p:nvPr>
        </p:nvSpPr>
        <p:spPr>
          <a:xfrm>
            <a:off x="737850" y="1051156"/>
            <a:ext cx="7263150" cy="3043200"/>
          </a:xfrm>
          <a:prstGeom prst="rect">
            <a:avLst/>
          </a:prstGeom>
        </p:spPr>
        <p:txBody>
          <a:bodyPr spcFirstLastPara="1" wrap="square" lIns="0" tIns="0" rIns="0" bIns="0" anchor="t" anchorCtr="0">
            <a:noAutofit/>
          </a:bodyPr>
          <a:lstStyle/>
          <a:p>
            <a:pPr marL="457200" lvl="0" indent="-381000" algn="l" rtl="0">
              <a:spcBef>
                <a:spcPts val="0"/>
              </a:spcBef>
              <a:spcAft>
                <a:spcPts val="0"/>
              </a:spcAft>
              <a:buSzPts val="2400"/>
              <a:buChar char="◦"/>
            </a:pPr>
            <a:r>
              <a:rPr lang="en-US" dirty="0"/>
              <a:t>23andMe - $199 </a:t>
            </a:r>
          </a:p>
          <a:p>
            <a:pPr lvl="1"/>
            <a:r>
              <a:rPr lang="en-US" dirty="0"/>
              <a:t>Consumers mail a salivary swab</a:t>
            </a:r>
          </a:p>
          <a:p>
            <a:pPr lvl="1"/>
            <a:r>
              <a:rPr lang="en-US" dirty="0"/>
              <a:t>Results take 6-8 weeks</a:t>
            </a:r>
          </a:p>
          <a:p>
            <a:pPr marL="533400" lvl="1" indent="0">
              <a:buNone/>
            </a:pPr>
            <a:endParaRPr lang="en-US" dirty="0"/>
          </a:p>
          <a:p>
            <a:pPr marL="457200" lvl="0" indent="-381000" algn="l" rtl="0">
              <a:spcBef>
                <a:spcPts val="0"/>
              </a:spcBef>
              <a:spcAft>
                <a:spcPts val="0"/>
              </a:spcAft>
              <a:buSzPts val="2400"/>
              <a:buChar char="◦"/>
            </a:pPr>
            <a:r>
              <a:rPr lang="en-US" dirty="0"/>
              <a:t>Color- $249</a:t>
            </a:r>
          </a:p>
          <a:p>
            <a:pPr lvl="1"/>
            <a:r>
              <a:rPr lang="en-US" dirty="0"/>
              <a:t>30 genes, salivary sample, physician review, genetic counseling</a:t>
            </a:r>
          </a:p>
          <a:p>
            <a:pPr marL="457200" lvl="0" indent="-381000" algn="l" rtl="0">
              <a:spcBef>
                <a:spcPts val="0"/>
              </a:spcBef>
              <a:spcAft>
                <a:spcPts val="0"/>
              </a:spcAft>
              <a:buSzPts val="2400"/>
              <a:buChar char="◦"/>
            </a:pPr>
            <a:r>
              <a:rPr lang="en-US" dirty="0" err="1"/>
              <a:t>Invitae</a:t>
            </a:r>
            <a:r>
              <a:rPr lang="en-US" dirty="0"/>
              <a:t>- Proactive Test- $250</a:t>
            </a:r>
          </a:p>
          <a:p>
            <a:pPr lvl="1"/>
            <a:r>
              <a:rPr lang="en-US" dirty="0"/>
              <a:t>60 genes, salivary sample, physician review, genetic counseling</a:t>
            </a:r>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3" name="Picture 2">
            <a:extLst>
              <a:ext uri="{FF2B5EF4-FFF2-40B4-BE49-F238E27FC236}">
                <a16:creationId xmlns:a16="http://schemas.microsoft.com/office/drawing/2014/main" id="{3FF3AFFF-B9A7-8F47-AD79-AF45C29B38E9}"/>
              </a:ext>
            </a:extLst>
          </p:cNvPr>
          <p:cNvPicPr>
            <a:picLocks noChangeAspect="1"/>
          </p:cNvPicPr>
          <p:nvPr/>
        </p:nvPicPr>
        <p:blipFill>
          <a:blip r:embed="rId3"/>
          <a:stretch>
            <a:fillRect/>
          </a:stretch>
        </p:blipFill>
        <p:spPr>
          <a:xfrm>
            <a:off x="6520043" y="546178"/>
            <a:ext cx="1796195" cy="1565459"/>
          </a:xfrm>
          <a:prstGeom prst="rect">
            <a:avLst/>
          </a:prstGeom>
        </p:spPr>
      </p:pic>
      <p:pic>
        <p:nvPicPr>
          <p:cNvPr id="6" name="Picture 5">
            <a:extLst>
              <a:ext uri="{FF2B5EF4-FFF2-40B4-BE49-F238E27FC236}">
                <a16:creationId xmlns:a16="http://schemas.microsoft.com/office/drawing/2014/main" id="{B3DB0949-8CC9-B84C-A553-9AC55101497A}"/>
              </a:ext>
            </a:extLst>
          </p:cNvPr>
          <p:cNvPicPr>
            <a:picLocks noChangeAspect="1"/>
          </p:cNvPicPr>
          <p:nvPr/>
        </p:nvPicPr>
        <p:blipFill>
          <a:blip r:embed="rId4"/>
          <a:stretch>
            <a:fillRect/>
          </a:stretch>
        </p:blipFill>
        <p:spPr>
          <a:xfrm>
            <a:off x="7159144" y="3316127"/>
            <a:ext cx="1595790" cy="646660"/>
          </a:xfrm>
          <a:prstGeom prst="rect">
            <a:avLst/>
          </a:prstGeom>
        </p:spPr>
      </p:pic>
      <p:pic>
        <p:nvPicPr>
          <p:cNvPr id="8" name="Picture 7">
            <a:extLst>
              <a:ext uri="{FF2B5EF4-FFF2-40B4-BE49-F238E27FC236}">
                <a16:creationId xmlns:a16="http://schemas.microsoft.com/office/drawing/2014/main" id="{6E740C34-9F76-1747-A173-491794B36565}"/>
              </a:ext>
            </a:extLst>
          </p:cNvPr>
          <p:cNvPicPr>
            <a:picLocks noChangeAspect="1"/>
          </p:cNvPicPr>
          <p:nvPr/>
        </p:nvPicPr>
        <p:blipFill>
          <a:blip r:embed="rId5"/>
          <a:stretch>
            <a:fillRect/>
          </a:stretch>
        </p:blipFill>
        <p:spPr>
          <a:xfrm>
            <a:off x="6122911" y="4477877"/>
            <a:ext cx="1725859" cy="543948"/>
          </a:xfrm>
          <a:prstGeom prst="rect">
            <a:avLst/>
          </a:prstGeom>
        </p:spPr>
      </p:pic>
      <p:cxnSp>
        <p:nvCxnSpPr>
          <p:cNvPr id="10" name="Straight Connector 9">
            <a:extLst>
              <a:ext uri="{FF2B5EF4-FFF2-40B4-BE49-F238E27FC236}">
                <a16:creationId xmlns:a16="http://schemas.microsoft.com/office/drawing/2014/main" id="{CA8D0B15-4FAE-5E4B-94EC-A1C92BA86256}"/>
              </a:ext>
            </a:extLst>
          </p:cNvPr>
          <p:cNvCxnSpPr/>
          <p:nvPr/>
        </p:nvCxnSpPr>
        <p:spPr>
          <a:xfrm>
            <a:off x="418454" y="2386739"/>
            <a:ext cx="77127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088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737850" y="-206378"/>
            <a:ext cx="7085350" cy="744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U.S. Preventative Services Task Force</a:t>
            </a:r>
            <a:endParaRPr dirty="0"/>
          </a:p>
        </p:txBody>
      </p:sp>
      <p:sp>
        <p:nvSpPr>
          <p:cNvPr id="126" name="Google Shape;126;p1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graphicFrame>
        <p:nvGraphicFramePr>
          <p:cNvPr id="4" name="Table 3">
            <a:extLst>
              <a:ext uri="{FF2B5EF4-FFF2-40B4-BE49-F238E27FC236}">
                <a16:creationId xmlns:a16="http://schemas.microsoft.com/office/drawing/2014/main" id="{C505C80C-CB73-7F45-BDC1-4B13951168EB}"/>
              </a:ext>
            </a:extLst>
          </p:cNvPr>
          <p:cNvGraphicFramePr>
            <a:graphicFrameLocks noGrp="1"/>
          </p:cNvGraphicFramePr>
          <p:nvPr>
            <p:extLst>
              <p:ext uri="{D42A27DB-BD31-4B8C-83A1-F6EECF244321}">
                <p14:modId xmlns:p14="http://schemas.microsoft.com/office/powerpoint/2010/main" val="1925769757"/>
              </p:ext>
            </p:extLst>
          </p:nvPr>
        </p:nvGraphicFramePr>
        <p:xfrm>
          <a:off x="544286" y="681990"/>
          <a:ext cx="8033655" cy="4216582"/>
        </p:xfrm>
        <a:graphic>
          <a:graphicData uri="http://schemas.openxmlformats.org/drawingml/2006/table">
            <a:tbl>
              <a:tblPr firstRow="1" bandRow="1">
                <a:tableStyleId>{FED9D598-2131-46FC-8C95-B5C24072DD97}</a:tableStyleId>
              </a:tblPr>
              <a:tblGrid>
                <a:gridCol w="2677885">
                  <a:extLst>
                    <a:ext uri="{9D8B030D-6E8A-4147-A177-3AD203B41FA5}">
                      <a16:colId xmlns:a16="http://schemas.microsoft.com/office/drawing/2014/main" val="2266920575"/>
                    </a:ext>
                  </a:extLst>
                </a:gridCol>
                <a:gridCol w="2677885">
                  <a:extLst>
                    <a:ext uri="{9D8B030D-6E8A-4147-A177-3AD203B41FA5}">
                      <a16:colId xmlns:a16="http://schemas.microsoft.com/office/drawing/2014/main" val="1893944356"/>
                    </a:ext>
                  </a:extLst>
                </a:gridCol>
                <a:gridCol w="2677885">
                  <a:extLst>
                    <a:ext uri="{9D8B030D-6E8A-4147-A177-3AD203B41FA5}">
                      <a16:colId xmlns:a16="http://schemas.microsoft.com/office/drawing/2014/main" val="712574420"/>
                    </a:ext>
                  </a:extLst>
                </a:gridCol>
              </a:tblGrid>
              <a:tr h="530483">
                <a:tc>
                  <a:txBody>
                    <a:bodyPr/>
                    <a:lstStyle/>
                    <a:p>
                      <a:pPr algn="ctr"/>
                      <a:r>
                        <a:rPr lang="en-US" sz="1600" b="1" dirty="0"/>
                        <a:t>Population</a:t>
                      </a:r>
                    </a:p>
                  </a:txBody>
                  <a:tcPr>
                    <a:solidFill>
                      <a:schemeClr val="accent6">
                        <a:lumMod val="90000"/>
                      </a:schemeClr>
                    </a:solidFill>
                  </a:tcPr>
                </a:tc>
                <a:tc>
                  <a:txBody>
                    <a:bodyPr/>
                    <a:lstStyle/>
                    <a:p>
                      <a:pPr algn="ctr"/>
                      <a:r>
                        <a:rPr lang="en-US" sz="1600" b="1" dirty="0"/>
                        <a:t>Recommendation</a:t>
                      </a:r>
                    </a:p>
                  </a:txBody>
                  <a:tcPr>
                    <a:solidFill>
                      <a:schemeClr val="accent6">
                        <a:lumMod val="90000"/>
                      </a:schemeClr>
                    </a:solidFill>
                  </a:tcPr>
                </a:tc>
                <a:tc>
                  <a:txBody>
                    <a:bodyPr/>
                    <a:lstStyle/>
                    <a:p>
                      <a:pPr algn="ctr"/>
                      <a:r>
                        <a:rPr lang="en-US" sz="1600" b="1" dirty="0"/>
                        <a:t>Grade</a:t>
                      </a:r>
                    </a:p>
                  </a:txBody>
                  <a:tcPr>
                    <a:solidFill>
                      <a:schemeClr val="accent6">
                        <a:lumMod val="90000"/>
                      </a:schemeClr>
                    </a:solidFill>
                  </a:tcPr>
                </a:tc>
                <a:extLst>
                  <a:ext uri="{0D108BD9-81ED-4DB2-BD59-A6C34878D82A}">
                    <a16:rowId xmlns:a16="http://schemas.microsoft.com/office/drawing/2014/main" val="2373143159"/>
                  </a:ext>
                </a:extLst>
              </a:tr>
              <a:tr h="2420053">
                <a:tc>
                  <a:txBody>
                    <a:bodyPr/>
                    <a:lstStyle/>
                    <a:p>
                      <a:r>
                        <a:rPr lang="en-US" sz="1200" dirty="0"/>
                        <a:t>Women who have family members with breast, ovarian tubal, or peritoneal cancer</a:t>
                      </a:r>
                    </a:p>
                  </a:txBody>
                  <a:tcPr/>
                </a:tc>
                <a:tc>
                  <a:txBody>
                    <a:bodyPr/>
                    <a:lstStyle/>
                    <a:p>
                      <a:r>
                        <a:rPr lang="en-US" sz="1200" dirty="0"/>
                        <a:t>The USPSTF recommends that primary are providers screen women who have family members with breast, ovarian, tubal, or peritoneal cancer with one of several screening tools designed to identify family history associated with increased risk of mutations in </a:t>
                      </a:r>
                      <a:r>
                        <a:rPr lang="en-US" sz="1200" i="1" dirty="0"/>
                        <a:t>BRCA1/2</a:t>
                      </a:r>
                      <a:r>
                        <a:rPr lang="en-US" sz="1200" dirty="0"/>
                        <a:t>. Women with positive family history should receive genetic counseling and, if indicated, genetic testing</a:t>
                      </a:r>
                    </a:p>
                  </a:txBody>
                  <a:tcPr/>
                </a:tc>
                <a:tc>
                  <a:txBody>
                    <a:bodyPr/>
                    <a:lstStyle/>
                    <a:p>
                      <a:pPr algn="ctr"/>
                      <a:endParaRPr lang="en-US" sz="4400" dirty="0"/>
                    </a:p>
                    <a:p>
                      <a:pPr algn="ctr"/>
                      <a:r>
                        <a:rPr lang="en-US" sz="4400" dirty="0"/>
                        <a:t>B</a:t>
                      </a:r>
                    </a:p>
                  </a:txBody>
                  <a:tcPr>
                    <a:solidFill>
                      <a:srgbClr val="9DFCC0"/>
                    </a:solidFill>
                  </a:tcPr>
                </a:tc>
                <a:extLst>
                  <a:ext uri="{0D108BD9-81ED-4DB2-BD59-A6C34878D82A}">
                    <a16:rowId xmlns:a16="http://schemas.microsoft.com/office/drawing/2014/main" val="2813452201"/>
                  </a:ext>
                </a:extLst>
              </a:tr>
              <a:tr h="1266046">
                <a:tc>
                  <a:txBody>
                    <a:bodyPr/>
                    <a:lstStyle/>
                    <a:p>
                      <a:r>
                        <a:rPr lang="en-US" sz="1200" dirty="0"/>
                        <a:t>Women whose family history is not associated with an increased risk</a:t>
                      </a:r>
                    </a:p>
                  </a:txBody>
                  <a:tcPr/>
                </a:tc>
                <a:tc>
                  <a:txBody>
                    <a:bodyPr/>
                    <a:lstStyle/>
                    <a:p>
                      <a:r>
                        <a:rPr lang="en-US" sz="1200" dirty="0"/>
                        <a:t>The USPSTF recommends against routine genetic counseling or testing for women whose family history is not associated with an increased risk of </a:t>
                      </a:r>
                      <a:r>
                        <a:rPr lang="en-US" sz="1200" i="1" dirty="0"/>
                        <a:t>BRCA1/2 </a:t>
                      </a:r>
                      <a:r>
                        <a:rPr lang="en-US" sz="1200" dirty="0"/>
                        <a:t>mutations</a:t>
                      </a:r>
                    </a:p>
                  </a:txBody>
                  <a:tcPr/>
                </a:tc>
                <a:tc>
                  <a:txBody>
                    <a:bodyPr/>
                    <a:lstStyle/>
                    <a:p>
                      <a:pPr algn="ctr"/>
                      <a:r>
                        <a:rPr lang="en-US" sz="4400" dirty="0"/>
                        <a:t>D</a:t>
                      </a:r>
                    </a:p>
                  </a:txBody>
                  <a:tcPr>
                    <a:solidFill>
                      <a:schemeClr val="accent1">
                        <a:lumMod val="20000"/>
                        <a:lumOff val="80000"/>
                      </a:schemeClr>
                    </a:solidFill>
                  </a:tcPr>
                </a:tc>
                <a:extLst>
                  <a:ext uri="{0D108BD9-81ED-4DB2-BD59-A6C34878D82A}">
                    <a16:rowId xmlns:a16="http://schemas.microsoft.com/office/drawing/2014/main" val="2992356943"/>
                  </a:ext>
                </a:extLst>
              </a:tr>
            </a:tbl>
          </a:graphicData>
        </a:graphic>
      </p:graphicFrame>
    </p:spTree>
    <p:extLst>
      <p:ext uri="{BB962C8B-B14F-4D97-AF65-F5344CB8AC3E}">
        <p14:creationId xmlns:p14="http://schemas.microsoft.com/office/powerpoint/2010/main" val="4097126841"/>
      </p:ext>
    </p:extLst>
  </p:cSld>
  <p:clrMapOvr>
    <a:masterClrMapping/>
  </p:clrMapOvr>
</p:sld>
</file>

<file path=ppt/theme/theme1.xml><?xml version="1.0" encoding="utf-8"?>
<a:theme xmlns:a="http://schemas.openxmlformats.org/drawingml/2006/main" name="Silvia template">
  <a:themeElements>
    <a:clrScheme name="Custom 347">
      <a:dk1>
        <a:srgbClr val="222222"/>
      </a:dk1>
      <a:lt1>
        <a:srgbClr val="FFFFFF"/>
      </a:lt1>
      <a:dk2>
        <a:srgbClr val="111111"/>
      </a:dk2>
      <a:lt2>
        <a:srgbClr val="FFFFFF"/>
      </a:lt2>
      <a:accent1>
        <a:srgbClr val="F20122"/>
      </a:accent1>
      <a:accent2>
        <a:srgbClr val="CA0000"/>
      </a:accent2>
      <a:accent3>
        <a:srgbClr val="FF6A00"/>
      </a:accent3>
      <a:accent4>
        <a:srgbClr val="FF9F00"/>
      </a:accent4>
      <a:accent5>
        <a:srgbClr val="999999"/>
      </a:accent5>
      <a:accent6>
        <a:srgbClr val="D9D9D9"/>
      </a:accent6>
      <a:hlink>
        <a:srgbClr val="F20122"/>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2709</TotalTime>
  <Words>2099</Words>
  <Application>Microsoft Office PowerPoint</Application>
  <PresentationFormat>On-screen Show (16:9)</PresentationFormat>
  <Paragraphs>243</Paragraphs>
  <Slides>27</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Lato Black</vt:lpstr>
      <vt:lpstr>Lato Light</vt:lpstr>
      <vt:lpstr>Lato</vt:lpstr>
      <vt:lpstr>Silvia template</vt:lpstr>
      <vt:lpstr>Direct-to-Consumer (DTC) Testing and Early Onset Breast Cancer  Sadie P. Hutson, PhD, RN, WHNP-BC, FAANP</vt:lpstr>
      <vt:lpstr>Outline</vt:lpstr>
      <vt:lpstr>PowerPoint Presentation</vt:lpstr>
      <vt:lpstr>DTC Testing</vt:lpstr>
      <vt:lpstr>What Variants are tested?</vt:lpstr>
      <vt:lpstr>DTC Tests &amp; Regulatory Pathways</vt:lpstr>
      <vt:lpstr>DTC Tests &amp; Regulatory Pathways</vt:lpstr>
      <vt:lpstr>What are the costs?</vt:lpstr>
      <vt:lpstr>U.S. Preventative Services Task Force</vt:lpstr>
      <vt:lpstr>Key Criteria for Hereditary Cancer Risk Evaluation (Personal History)</vt:lpstr>
      <vt:lpstr>Key Criteria for Hereditary Cancer Risk Evaluation (Family History)</vt:lpstr>
      <vt:lpstr>Major Concerns about DTC Testing for Breast Cancer</vt:lpstr>
      <vt:lpstr>Research about DTC Tests for Breast Cancer</vt:lpstr>
      <vt:lpstr>Research about DTC Tests for Breast Cancer</vt:lpstr>
      <vt:lpstr>Research about DTC Tests for Breast Cancer</vt:lpstr>
      <vt:lpstr>Other Relevant DTC Research</vt:lpstr>
      <vt:lpstr>Advantages of DTC Testing</vt:lpstr>
      <vt:lpstr>Additional Disadvantages of DTC Testing</vt:lpstr>
      <vt:lpstr>Case Study- Direct to Consumer</vt:lpstr>
      <vt:lpstr>PowerPoint Presentation</vt:lpstr>
      <vt:lpstr>Case Study- Direct to Provider</vt:lpstr>
      <vt:lpstr>PowerPoint Presentation</vt:lpstr>
      <vt:lpstr>Case Study- Direct to Provider, continued</vt:lpstr>
      <vt:lpstr>Implications for Patients</vt:lpstr>
      <vt:lpstr>Implications for Providers</vt:lpstr>
      <vt:lpstr>How can we achieve balance?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Direct-to-Consumer Testing and Early Onset Breast Cancer  Sadie P. Hutson, PhD, RN, WHNP-BC, FAANP</dc:title>
  <dc:creator>Headley, Carolyn (CDC/DDNID/NCCDPHP/DCPC)</dc:creator>
  <cp:lastModifiedBy>Headley, Carolyn (CDC/DDNID/NCCDPHP/DCPC)</cp:lastModifiedBy>
  <cp:revision>47</cp:revision>
  <dcterms:modified xsi:type="dcterms:W3CDTF">2019-08-16T15:26:53Z</dcterms:modified>
</cp:coreProperties>
</file>