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26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ANTHA HELLER" initials="" lastIdx="1" clrIdx="0"/>
  <p:cmAuthor id="1" name="Maimah Karmo" initials="" lastIdx="8" clrIdx="1"/>
  <p:cmAuthor id="2" name="Anonymous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9EC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7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3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248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15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19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593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483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058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99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9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0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887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0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966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6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astcancer.org/news/diep-flap-surgery-cms-code-chang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ancer/breast/young_women/bringyourbrave/index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413832" y="237828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4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Provider and Healthcare Systems Workgroup (2023)</a:t>
            </a:r>
            <a:br>
              <a:rPr lang="en-US" sz="4000" b="0"/>
            </a:br>
            <a:br>
              <a:rPr lang="en-US" sz="4000"/>
            </a:b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Mental Health Support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?Crossover with </a:t>
            </a:r>
            <a:r>
              <a:rPr lang="en-US" sz="2400" b="1" i="0" dirty="0">
                <a:solidFill>
                  <a:srgbClr val="212121"/>
                </a:solidFill>
                <a:ea typeface="Calibri"/>
                <a:cs typeface="Calibri"/>
                <a:sym typeface="Calibri"/>
              </a:rPr>
              <a:t>Mental/Behavioral Health Workgroup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Early Risk Assessment 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Char char="•"/>
            </a:pPr>
            <a:r>
              <a:rPr lang="en-US" dirty="0"/>
              <a:t>Promote national campaign for early risk assessment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Char char="•"/>
            </a:pPr>
            <a:r>
              <a:rPr lang="en-US" dirty="0"/>
              <a:t>Promote understanding of factors contributing to increased risk of breast cancer in adolescent and young adult women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Char char="•"/>
            </a:pPr>
            <a:r>
              <a:rPr lang="en-US" dirty="0"/>
              <a:t>Identify genetic links sooner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Char char="•"/>
            </a:pPr>
            <a:r>
              <a:rPr lang="en-US" dirty="0"/>
              <a:t>Promote understanding of mutations including and in addition to BRCA that confer an increased risk of breast cancer</a:t>
            </a:r>
            <a:endParaRPr dirty="0"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Char char="•"/>
            </a:pPr>
            <a:r>
              <a:rPr lang="en-US" dirty="0"/>
              <a:t>Include resources for BIPOC women and rural communities</a:t>
            </a:r>
            <a:endParaRPr dirty="0"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Char char="•"/>
            </a:pPr>
            <a:r>
              <a:rPr lang="en-US" dirty="0"/>
              <a:t>Address cultural issues that may prohibit women from acting even when educated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Education-improve provider awareness</a:t>
            </a:r>
            <a:endParaRPr dirty="0"/>
          </a:p>
        </p:txBody>
      </p:sp>
      <p:sp>
        <p:nvSpPr>
          <p:cNvPr id="102" name="Google Shape;102;p16"/>
          <p:cNvSpPr txBox="1">
            <a:spLocks noGrp="1"/>
          </p:cNvSpPr>
          <p:nvPr>
            <p:ph idx="1"/>
          </p:nvPr>
        </p:nvSpPr>
        <p:spPr>
          <a:xfrm>
            <a:off x="838200" y="22883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 fontScale="25000" lnSpcReduction="20000"/>
          </a:bodyPr>
          <a:lstStyle/>
          <a:p>
            <a:pPr marL="68580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7200" dirty="0">
                <a:solidFill>
                  <a:srgbClr val="000000"/>
                </a:solidFill>
              </a:rPr>
              <a:t>Provide data-driven updates re: rising incidence of breast cancer in young women, presentation of disease in young women, incidence in young women without known genetic mutations</a:t>
            </a:r>
            <a:endParaRPr sz="7200"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7200" dirty="0">
                <a:solidFill>
                  <a:srgbClr val="000000"/>
                </a:solidFill>
              </a:rPr>
              <a:t>Prevalence and incidence update</a:t>
            </a:r>
            <a:endParaRPr sz="7200"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7200" b="0" i="0" u="none" strike="noStrike" dirty="0">
                <a:solidFill>
                  <a:srgbClr val="000000"/>
                </a:solidFill>
              </a:rPr>
              <a:t>Make providers aware of the difficulties young women face seeking a prompt diagnosis</a:t>
            </a:r>
            <a:r>
              <a:rPr lang="en-US" sz="7200" dirty="0">
                <a:solidFill>
                  <a:srgbClr val="000000"/>
                </a:solidFill>
              </a:rPr>
              <a:t>/address provider bias </a:t>
            </a:r>
            <a:endParaRPr sz="7200" dirty="0">
              <a:solidFill>
                <a:srgbClr val="000000"/>
              </a:solidFill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200" dirty="0"/>
              <a:t>Consider focusing education and resources by type of provider (develop in partnership with patients for maximum patient-friendly and effective materials</a:t>
            </a:r>
            <a:r>
              <a:rPr lang="en-US" sz="8000" dirty="0"/>
              <a:t>)</a:t>
            </a:r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sz="8000" dirty="0"/>
          </a:p>
          <a:p>
            <a: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7200" b="0" i="0" u="none" strike="noStrike" dirty="0">
                <a:solidFill>
                  <a:srgbClr val="000000"/>
                </a:solidFill>
              </a:rPr>
              <a:t>PCPs* (? largest im</a:t>
            </a:r>
            <a:r>
              <a:rPr lang="en-US" sz="7200" dirty="0">
                <a:solidFill>
                  <a:srgbClr val="000000"/>
                </a:solidFill>
              </a:rPr>
              <a:t>pact/greatest focus)</a:t>
            </a:r>
            <a:endParaRPr sz="7200" dirty="0"/>
          </a:p>
          <a:p>
            <a: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7200" b="0" i="0" u="none" strike="noStrike" dirty="0">
                <a:solidFill>
                  <a:srgbClr val="000000"/>
                </a:solidFill>
              </a:rPr>
              <a:t>OB/GYNs</a:t>
            </a:r>
            <a:endParaRPr sz="7200" dirty="0"/>
          </a:p>
          <a:p>
            <a: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7200" b="0" i="0" u="none" strike="noStrike" dirty="0">
                <a:solidFill>
                  <a:srgbClr val="000000"/>
                </a:solidFill>
              </a:rPr>
              <a:t>Radiologists</a:t>
            </a:r>
            <a:endParaRPr sz="7200" dirty="0"/>
          </a:p>
          <a:p>
            <a: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7200" b="0" i="0" u="none" strike="noStrike" dirty="0">
                <a:solidFill>
                  <a:srgbClr val="000000"/>
                </a:solidFill>
              </a:rPr>
              <a:t>Pediatricians</a:t>
            </a:r>
            <a:endParaRPr sz="7200" dirty="0"/>
          </a:p>
          <a:p>
            <a: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7200" b="0" i="0" u="none" strike="noStrike" dirty="0">
                <a:solidFill>
                  <a:srgbClr val="000000"/>
                </a:solidFill>
              </a:rPr>
              <a:t>Breast Surgeons</a:t>
            </a:r>
            <a:endParaRPr sz="7200" dirty="0"/>
          </a:p>
          <a:p>
            <a: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7200" b="0" i="0" u="none" strike="noStrike" dirty="0">
                <a:solidFill>
                  <a:srgbClr val="000000"/>
                </a:solidFill>
              </a:rPr>
              <a:t>Oncologists</a:t>
            </a:r>
            <a:endParaRPr sz="7200" dirty="0"/>
          </a:p>
          <a:p>
            <a: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7200" b="0" i="0" u="none" strike="noStrike" dirty="0">
                <a:solidFill>
                  <a:srgbClr val="000000"/>
                </a:solidFill>
              </a:rPr>
              <a:t>Reconstruction/Plastic Surgeons</a:t>
            </a:r>
            <a:endParaRPr sz="7200" dirty="0"/>
          </a:p>
          <a:p>
            <a: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7200" b="0" i="0" u="none" strike="noStrike" dirty="0">
                <a:solidFill>
                  <a:srgbClr val="000000"/>
                </a:solidFill>
              </a:rPr>
              <a:t>Genetic Counselors</a:t>
            </a:r>
            <a:endParaRPr sz="7200" dirty="0"/>
          </a:p>
          <a:p>
            <a: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7200" b="0" i="0" u="none" strike="noStrike" dirty="0">
                <a:solidFill>
                  <a:srgbClr val="000000"/>
                </a:solidFill>
              </a:rPr>
              <a:t>Nurse Navigators</a:t>
            </a:r>
            <a:endParaRPr sz="7200" dirty="0"/>
          </a:p>
          <a:p>
            <a:pPr marL="685800" lvl="1" indent="-2000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b="0" i="0" u="none" strike="noStrike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n-US" sz="1800" dirty="0"/>
            </a:br>
            <a:endParaRPr sz="1800" b="0" i="0" u="none" strike="noStrike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7" name="Bent Arrow 6">
            <a:extLst>
              <a:ext uri="{FF2B5EF4-FFF2-40B4-BE49-F238E27FC236}">
                <a16:creationId xmlns:a16="http://schemas.microsoft.com/office/drawing/2014/main" id="{FD8F4CDD-7B93-A8C6-E7A2-E2A82A2770D1}"/>
              </a:ext>
            </a:extLst>
          </p:cNvPr>
          <p:cNvSpPr/>
          <p:nvPr/>
        </p:nvSpPr>
        <p:spPr>
          <a:xfrm>
            <a:off x="6372225" y="2728913"/>
            <a:ext cx="542925" cy="3543300"/>
          </a:xfrm>
          <a:prstGeom prst="bentArrow">
            <a:avLst>
              <a:gd name="adj1" fmla="val 921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Education-patient awareness</a:t>
            </a:r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b="0" i="0" u="none" strike="noStrike">
                <a:solidFill>
                  <a:srgbClr val="000000"/>
                </a:solidFill>
              </a:rPr>
              <a:t>Improve education re: signs, symptoms and risks of breast cancer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solidFill>
                  <a:srgbClr val="000000"/>
                </a:solidFill>
              </a:rPr>
              <a:t>Examine sources and resources for awareness of breast cancer—Parents? Physicians? School [high school-sex ed curriculum?); college-public health groups? student activity groups?</a:t>
            </a:r>
            <a:endParaRPr b="0" i="0" u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Resources to address barriers to BC prevention/diagnosis/treatment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idx="1"/>
          </p:nvPr>
        </p:nvSpPr>
        <p:spPr>
          <a:xfrm>
            <a:off x="738187" y="281628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</a:rPr>
              <a:t>Identify social determinants of health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</a:rPr>
              <a:t>Identify potential barriers to care</a:t>
            </a:r>
            <a:endParaRPr lang="en-US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dirty="0">
                <a:solidFill>
                  <a:srgbClr val="000000"/>
                </a:solidFill>
              </a:rPr>
              <a:t>Identify resources to overcome barriers to care as well as means of reaching populations at high risk for cancer and for poorer outcomes </a:t>
            </a:r>
            <a:endParaRPr dirty="0">
              <a:solidFill>
                <a:srgbClr val="00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Screening in Pregnancy/Lactation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b="0" i="0" u="none" strike="noStrike">
                <a:solidFill>
                  <a:srgbClr val="000000"/>
                </a:solidFill>
              </a:rPr>
              <a:t>Background: Persistent widespread confusion about screening in this setting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b="0" i="0" u="none" strike="noStrike">
                <a:solidFill>
                  <a:srgbClr val="000000"/>
                </a:solidFill>
              </a:rPr>
              <a:t>Goal: Dispel common misconceptions about safety of mammography in pregnancy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b="0" i="0" u="none" strike="noStrike">
                <a:solidFill>
                  <a:srgbClr val="000000"/>
                </a:solidFill>
              </a:rPr>
              <a:t>Provide clear recommendations for both patients and providers re: modality specific screening recommendations during lactation and pregnancy</a:t>
            </a:r>
            <a:endParaRPr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Resources for Reconstruction</a:t>
            </a:r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</a:rPr>
              <a:t>Options/opportunities to support DIEP flap reconstruction access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lang="en-US" b="0" i="0" u="none" strike="noStrike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endParaRPr lang="en-US" b="0" i="0" u="none" strike="noStrike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endParaRPr lang="en-US" b="0" i="0" u="none" strike="noStrike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1400" b="0" i="0" u="none" strike="noStrike" dirty="0">
              <a:solidFill>
                <a:srgbClr val="000000"/>
              </a:solidFill>
            </a:endParaRPr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Note: </a:t>
            </a:r>
            <a:r>
              <a:rPr lang="en-US" sz="1400" dirty="0">
                <a:solidFill>
                  <a:srgbClr val="0B57D0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https://www.breastcancer.org/news/diep-flap-surgery-cms-code-change</a:t>
            </a:r>
            <a:endParaRPr sz="1400" dirty="0">
              <a:solidFill>
                <a:srgbClr val="000000"/>
              </a:solidFill>
            </a:endParaRPr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Update: </a:t>
            </a:r>
            <a:r>
              <a:rPr lang="en-US" sz="1400" dirty="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*Update 4/19, Cigna to delay implementation of the policy (s-codes)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Long-Term Support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</a:rPr>
              <a:t>Ongoing “treatment”: resources for survivors to keep up with new advances that might be beneficial for screening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0" i="0" u="none" strike="noStrike" dirty="0">
                <a:solidFill>
                  <a:srgbClr val="000000"/>
                </a:solidFill>
              </a:rPr>
              <a:t>proactive breast health even after acute treatment phase is past</a:t>
            </a:r>
            <a:endParaRPr lang="en-US" dirty="0">
              <a:solidFill>
                <a:srgbClr val="000000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Resources for caregivers/address needs of caregivers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Narratives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idx="1"/>
          </p:nvPr>
        </p:nvSpPr>
        <p:spPr>
          <a:xfrm>
            <a:off x="1154954" y="2603500"/>
            <a:ext cx="983213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Sharing stories and narratives which may encourage awareness for both patients and providers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i="1" dirty="0"/>
              <a:t>See Bring Your Brave</a:t>
            </a:r>
            <a:r>
              <a:rPr lang="en-US" sz="2800" i="1" dirty="0"/>
              <a:t>–</a:t>
            </a:r>
            <a:r>
              <a:rPr lang="en-US" dirty="0"/>
              <a:t>ensure representation and a wide range of stories (for example, no metastatic disease narratives currently)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i="1" u="sng" dirty="0">
                <a:solidFill>
                  <a:schemeClr val="hlink"/>
                </a:solidFill>
                <a:hlinkClick r:id="rId3"/>
              </a:rPr>
              <a:t>https://www.cdc.gov/cancer/breast/young_women/bringyourbrave/index.htm</a:t>
            </a:r>
            <a:endParaRPr i="1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Char char="●"/>
            </a:pPr>
            <a:r>
              <a:rPr lang="en-US" dirty="0"/>
              <a:t>Engage patient influencers to promote program/campaign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For example, Previvor influencers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648177-2924-402C-B9CA-E9978CDB25E8}"/>
</file>

<file path=customXml/itemProps2.xml><?xml version="1.0" encoding="utf-8"?>
<ds:datastoreItem xmlns:ds="http://schemas.openxmlformats.org/officeDocument/2006/customXml" ds:itemID="{48AD4004-8B85-4963-BD2C-EC8A5D9D9F62}"/>
</file>

<file path=customXml/itemProps3.xml><?xml version="1.0" encoding="utf-8"?>
<ds:datastoreItem xmlns:ds="http://schemas.openxmlformats.org/officeDocument/2006/customXml" ds:itemID="{112D2A88-B9DA-478A-86A2-D2D4861595AE}"/>
</file>

<file path=docProps/app.xml><?xml version="1.0" encoding="utf-8"?>
<Properties xmlns="http://schemas.openxmlformats.org/officeDocument/2006/extended-properties" xmlns:vt="http://schemas.openxmlformats.org/officeDocument/2006/docPropsVTypes">
  <Template>{D04A60FF-2F22-5740-851C-F7B73E2B21D0}tf10001076</Template>
  <TotalTime>24</TotalTime>
  <Words>474</Words>
  <Application>Microsoft Office PowerPoint</Application>
  <PresentationFormat>Widescreen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Wingdings 3</vt:lpstr>
      <vt:lpstr>Roboto</vt:lpstr>
      <vt:lpstr>Calibri</vt:lpstr>
      <vt:lpstr>Century Gothic</vt:lpstr>
      <vt:lpstr>Courier New</vt:lpstr>
      <vt:lpstr>Ion Boardroom</vt:lpstr>
      <vt:lpstr>Provider and Healthcare Systems Workgroup (2023)  </vt:lpstr>
      <vt:lpstr>Early Risk Assessment </vt:lpstr>
      <vt:lpstr>Education-improve provider awareness</vt:lpstr>
      <vt:lpstr>Education-patient awareness</vt:lpstr>
      <vt:lpstr>Resources to address barriers to BC prevention/diagnosis/treatment</vt:lpstr>
      <vt:lpstr>Screening in Pregnancy/Lactation</vt:lpstr>
      <vt:lpstr>Resources for Reconstruction</vt:lpstr>
      <vt:lpstr>Long-Term Support</vt:lpstr>
      <vt:lpstr>Narratives</vt:lpstr>
      <vt:lpstr>Mental Health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and Healthcare Systems Workgroup (2023)</dc:title>
  <dc:creator>Headley, Carolyn (CDC/DDNID/NCCDPHP/DCPC)</dc:creator>
  <cp:lastModifiedBy>Headley, Carolyn (CDC/DDNID/NCCDPHP/DCPC)</cp:lastModifiedBy>
  <cp:revision>22</cp:revision>
  <dcterms:modified xsi:type="dcterms:W3CDTF">2023-05-08T14:35:04Z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2023-05-08T14:28:10Z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a576dfdb-f693-4472-bba4-4b997799be1f</vt:lpwstr>
  </property>
  <property fmtid="{D5CDD505-2E9C-101B-9397-08002B2CF9AE}" pid="8" name="MSIP_Label_7b94a7b8-f06c-4dfe-bdcc-9b548fd58c31_ContentBits">
    <vt:lpwstr>0</vt:lpwstr>
  </property>
</Properties>
</file>