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</p:sldMasterIdLst>
  <p:notesMasterIdLst>
    <p:notesMasterId r:id="rId50"/>
  </p:notesMasterIdLst>
  <p:handoutMasterIdLst>
    <p:handoutMasterId r:id="rId51"/>
  </p:handoutMasterIdLst>
  <p:sldIdLst>
    <p:sldId id="256" r:id="rId2"/>
    <p:sldId id="428" r:id="rId3"/>
    <p:sldId id="553" r:id="rId4"/>
    <p:sldId id="555" r:id="rId5"/>
    <p:sldId id="542" r:id="rId6"/>
    <p:sldId id="445" r:id="rId7"/>
    <p:sldId id="446" r:id="rId8"/>
    <p:sldId id="443" r:id="rId9"/>
    <p:sldId id="335" r:id="rId10"/>
    <p:sldId id="514" r:id="rId11"/>
    <p:sldId id="430" r:id="rId12"/>
    <p:sldId id="437" r:id="rId13"/>
    <p:sldId id="524" r:id="rId14"/>
    <p:sldId id="525" r:id="rId15"/>
    <p:sldId id="526" r:id="rId16"/>
    <p:sldId id="493" r:id="rId17"/>
    <p:sldId id="557" r:id="rId18"/>
    <p:sldId id="559" r:id="rId19"/>
    <p:sldId id="558" r:id="rId20"/>
    <p:sldId id="448" r:id="rId21"/>
    <p:sldId id="560" r:id="rId22"/>
    <p:sldId id="556" r:id="rId23"/>
    <p:sldId id="554" r:id="rId24"/>
    <p:sldId id="461" r:id="rId25"/>
    <p:sldId id="523" r:id="rId26"/>
    <p:sldId id="528" r:id="rId27"/>
    <p:sldId id="527" r:id="rId28"/>
    <p:sldId id="465" r:id="rId29"/>
    <p:sldId id="463" r:id="rId30"/>
    <p:sldId id="548" r:id="rId31"/>
    <p:sldId id="529" r:id="rId32"/>
    <p:sldId id="539" r:id="rId33"/>
    <p:sldId id="540" r:id="rId34"/>
    <p:sldId id="561" r:id="rId35"/>
    <p:sldId id="468" r:id="rId36"/>
    <p:sldId id="500" r:id="rId37"/>
    <p:sldId id="469" r:id="rId38"/>
    <p:sldId id="470" r:id="rId39"/>
    <p:sldId id="494" r:id="rId40"/>
    <p:sldId id="504" r:id="rId41"/>
    <p:sldId id="549" r:id="rId42"/>
    <p:sldId id="473" r:id="rId43"/>
    <p:sldId id="550" r:id="rId44"/>
    <p:sldId id="552" r:id="rId45"/>
    <p:sldId id="513" r:id="rId46"/>
    <p:sldId id="488" r:id="rId47"/>
    <p:sldId id="462" r:id="rId48"/>
    <p:sldId id="420" r:id="rId49"/>
  </p:sldIdLst>
  <p:sldSz cx="12192000" cy="6858000"/>
  <p:notesSz cx="7010400" cy="9296400"/>
  <p:defaultTextStyle>
    <a:defPPr>
      <a:defRPr lang="en-US"/>
    </a:defPPr>
    <a:lvl1pPr marL="0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5E95FE-A561-467D-BB36-24A7979CCE44}">
          <p14:sldIdLst>
            <p14:sldId id="256"/>
            <p14:sldId id="428"/>
            <p14:sldId id="553"/>
            <p14:sldId id="555"/>
            <p14:sldId id="542"/>
            <p14:sldId id="445"/>
            <p14:sldId id="446"/>
            <p14:sldId id="443"/>
            <p14:sldId id="335"/>
            <p14:sldId id="514"/>
            <p14:sldId id="430"/>
            <p14:sldId id="437"/>
            <p14:sldId id="524"/>
            <p14:sldId id="525"/>
            <p14:sldId id="526"/>
            <p14:sldId id="493"/>
            <p14:sldId id="557"/>
            <p14:sldId id="559"/>
            <p14:sldId id="558"/>
            <p14:sldId id="448"/>
            <p14:sldId id="560"/>
            <p14:sldId id="556"/>
            <p14:sldId id="554"/>
            <p14:sldId id="461"/>
            <p14:sldId id="523"/>
            <p14:sldId id="528"/>
            <p14:sldId id="527"/>
            <p14:sldId id="465"/>
            <p14:sldId id="463"/>
            <p14:sldId id="548"/>
            <p14:sldId id="529"/>
            <p14:sldId id="539"/>
            <p14:sldId id="540"/>
            <p14:sldId id="561"/>
            <p14:sldId id="468"/>
            <p14:sldId id="500"/>
            <p14:sldId id="469"/>
            <p14:sldId id="470"/>
            <p14:sldId id="494"/>
            <p14:sldId id="504"/>
            <p14:sldId id="549"/>
            <p14:sldId id="473"/>
            <p14:sldId id="550"/>
            <p14:sldId id="552"/>
            <p14:sldId id="513"/>
            <p14:sldId id="488"/>
            <p14:sldId id="462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5303" userDrawn="1">
          <p15:clr>
            <a:srgbClr val="A4A3A4"/>
          </p15:clr>
        </p15:guide>
        <p15:guide id="7" pos="9787" userDrawn="1">
          <p15:clr>
            <a:srgbClr val="A4A3A4"/>
          </p15:clr>
        </p15:guide>
        <p15:guide id="20" pos="3840" userDrawn="1">
          <p15:clr>
            <a:srgbClr val="A4A3A4"/>
          </p15:clr>
        </p15:guide>
        <p15:guide id="21" pos="2880" userDrawn="1">
          <p15:clr>
            <a:srgbClr val="A4A3A4"/>
          </p15:clr>
        </p15:guide>
        <p15:guide id="23" pos="816" userDrawn="1">
          <p15:clr>
            <a:srgbClr val="A4A3A4"/>
          </p15:clr>
        </p15:guide>
        <p15:guide id="24" orient="horz" pos="2160" userDrawn="1">
          <p15:clr>
            <a:srgbClr val="A4A3A4"/>
          </p15:clr>
        </p15:guide>
        <p15:guide id="25" orient="horz" pos="3336" userDrawn="1">
          <p15:clr>
            <a:srgbClr val="A4A3A4"/>
          </p15:clr>
        </p15:guide>
        <p15:guide id="27" pos="1835" userDrawn="1">
          <p15:clr>
            <a:srgbClr val="A4A3A4"/>
          </p15:clr>
        </p15:guide>
        <p15:guide id="28" pos="4856" userDrawn="1">
          <p15:clr>
            <a:srgbClr val="A4A3A4"/>
          </p15:clr>
        </p15:guide>
        <p15:guide id="29" pos="5904" userDrawn="1">
          <p15:clr>
            <a:srgbClr val="A4A3A4"/>
          </p15:clr>
        </p15:guide>
        <p15:guide id="30" pos="6899" userDrawn="1">
          <p15:clr>
            <a:srgbClr val="A4A3A4"/>
          </p15:clr>
        </p15:guide>
        <p15:guide id="31" pos="1319" userDrawn="1">
          <p15:clr>
            <a:srgbClr val="A4A3A4"/>
          </p15:clr>
        </p15:guide>
        <p15:guide id="32" pos="2344" userDrawn="1">
          <p15:clr>
            <a:srgbClr val="A4A3A4"/>
          </p15:clr>
        </p15:guide>
        <p15:guide id="33" pos="5365" userDrawn="1">
          <p15:clr>
            <a:srgbClr val="A4A3A4"/>
          </p15:clr>
        </p15:guide>
        <p15:guide id="34" pos="6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2350" autoAdjust="0"/>
  </p:normalViewPr>
  <p:slideViewPr>
    <p:cSldViewPr snapToGrid="0" snapToObjects="1">
      <p:cViewPr varScale="1">
        <p:scale>
          <a:sx n="58" d="100"/>
          <a:sy n="58" d="100"/>
        </p:scale>
        <p:origin x="1024" y="36"/>
      </p:cViewPr>
      <p:guideLst>
        <p:guide orient="horz" pos="5303"/>
        <p:guide pos="9787"/>
        <p:guide pos="3840"/>
        <p:guide pos="2880"/>
        <p:guide pos="816"/>
        <p:guide orient="horz" pos="2160"/>
        <p:guide orient="horz" pos="3336"/>
        <p:guide pos="1835"/>
        <p:guide pos="4856"/>
        <p:guide pos="5904"/>
        <p:guide pos="6899"/>
        <p:guide pos="1319"/>
        <p:guide pos="2344"/>
        <p:guide pos="5365"/>
        <p:guide pos="6384"/>
      </p:guideLst>
    </p:cSldViewPr>
  </p:slideViewPr>
  <p:outlineViewPr>
    <p:cViewPr>
      <p:scale>
        <a:sx n="33" d="100"/>
        <a:sy n="33" d="100"/>
      </p:scale>
      <p:origin x="0" y="-18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3564" y="-3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C7941-BD7E-41AF-85CC-2739C0BC96F8}" type="doc">
      <dgm:prSet loTypeId="urn:microsoft.com/office/officeart/2005/8/layout/venn2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3623B3-EB29-48F9-B01D-9E8E9A72D38A}">
      <dgm:prSet phldrT="[Text]" custT="1"/>
      <dgm:spPr/>
      <dgm:t>
        <a:bodyPr/>
        <a:lstStyle/>
        <a:p>
          <a:r>
            <a:rPr lang="en-US" sz="2400" b="1" dirty="0">
              <a:latin typeface="+mj-lt"/>
            </a:rPr>
            <a:t>Policy</a:t>
          </a:r>
          <a:r>
            <a:rPr lang="en-US" sz="2100" dirty="0"/>
            <a:t> </a:t>
          </a:r>
        </a:p>
      </dgm:t>
    </dgm:pt>
    <dgm:pt modelId="{94DD1596-F2D2-4046-AE05-423072562B8C}" type="parTrans" cxnId="{45281426-0144-4F34-829C-9243115A008E}">
      <dgm:prSet/>
      <dgm:spPr/>
      <dgm:t>
        <a:bodyPr/>
        <a:lstStyle/>
        <a:p>
          <a:endParaRPr lang="en-US"/>
        </a:p>
      </dgm:t>
    </dgm:pt>
    <dgm:pt modelId="{036FDCC8-2E28-4F30-87E2-32A5C6D8137D}" type="sibTrans" cxnId="{45281426-0144-4F34-829C-9243115A008E}">
      <dgm:prSet/>
      <dgm:spPr/>
      <dgm:t>
        <a:bodyPr/>
        <a:lstStyle/>
        <a:p>
          <a:endParaRPr lang="en-US"/>
        </a:p>
      </dgm:t>
    </dgm:pt>
    <dgm:pt modelId="{4038F13B-3480-49EC-9232-970DEB1CF32E}">
      <dgm:prSet phldrT="[Text]" custT="1"/>
      <dgm:spPr/>
      <dgm:t>
        <a:bodyPr/>
        <a:lstStyle/>
        <a:p>
          <a:r>
            <a:rPr lang="en-US" sz="2400" b="1" dirty="0">
              <a:latin typeface="+mj-lt"/>
            </a:rPr>
            <a:t>Institution</a:t>
          </a:r>
        </a:p>
      </dgm:t>
    </dgm:pt>
    <dgm:pt modelId="{8F8EE704-2039-40F8-86CA-8A3651118332}" type="parTrans" cxnId="{B1B90010-1C1C-4173-9269-EAD5006C25BA}">
      <dgm:prSet/>
      <dgm:spPr/>
      <dgm:t>
        <a:bodyPr/>
        <a:lstStyle/>
        <a:p>
          <a:endParaRPr lang="en-US"/>
        </a:p>
      </dgm:t>
    </dgm:pt>
    <dgm:pt modelId="{C8F94741-275D-420C-8352-EF528AE25AA6}" type="sibTrans" cxnId="{B1B90010-1C1C-4173-9269-EAD5006C25BA}">
      <dgm:prSet/>
      <dgm:spPr/>
      <dgm:t>
        <a:bodyPr/>
        <a:lstStyle/>
        <a:p>
          <a:endParaRPr lang="en-US"/>
        </a:p>
      </dgm:t>
    </dgm:pt>
    <dgm:pt modelId="{1D84E645-B804-49E1-B930-6C53AE5BC026}">
      <dgm:prSet phldrT="[Text]" custT="1"/>
      <dgm:spPr/>
      <dgm:t>
        <a:bodyPr/>
        <a:lstStyle/>
        <a:p>
          <a:r>
            <a:rPr lang="en-US" sz="2400" b="1" dirty="0">
              <a:latin typeface="+mj-lt"/>
            </a:rPr>
            <a:t>Provider</a:t>
          </a:r>
        </a:p>
      </dgm:t>
    </dgm:pt>
    <dgm:pt modelId="{CE5C4517-CC35-44F1-9E7F-F75FB4B389D3}" type="parTrans" cxnId="{082C06E0-55EE-412E-A93E-647F1613B53E}">
      <dgm:prSet/>
      <dgm:spPr/>
      <dgm:t>
        <a:bodyPr/>
        <a:lstStyle/>
        <a:p>
          <a:endParaRPr lang="en-US"/>
        </a:p>
      </dgm:t>
    </dgm:pt>
    <dgm:pt modelId="{CCBD368C-8749-4C22-AE24-80F6315D485B}" type="sibTrans" cxnId="{082C06E0-55EE-412E-A93E-647F1613B53E}">
      <dgm:prSet/>
      <dgm:spPr/>
      <dgm:t>
        <a:bodyPr/>
        <a:lstStyle/>
        <a:p>
          <a:endParaRPr lang="en-US"/>
        </a:p>
      </dgm:t>
    </dgm:pt>
    <dgm:pt modelId="{59EF249A-0A66-40C9-9686-AEDD110E5DC3}">
      <dgm:prSet phldrT="[Text]" custT="1"/>
      <dgm:spPr/>
      <dgm:t>
        <a:bodyPr/>
        <a:lstStyle/>
        <a:p>
          <a:r>
            <a:rPr lang="en-US" sz="2400" b="1" dirty="0">
              <a:latin typeface="+mj-lt"/>
            </a:rPr>
            <a:t>Patient</a:t>
          </a:r>
        </a:p>
      </dgm:t>
    </dgm:pt>
    <dgm:pt modelId="{5D08439D-7DF3-4DD8-A59A-BF381EFFDB8F}" type="parTrans" cxnId="{57F8434A-7F31-4EEC-8F5C-1D36AF12B4A3}">
      <dgm:prSet/>
      <dgm:spPr/>
      <dgm:t>
        <a:bodyPr/>
        <a:lstStyle/>
        <a:p>
          <a:endParaRPr lang="en-US"/>
        </a:p>
      </dgm:t>
    </dgm:pt>
    <dgm:pt modelId="{2FDFB5D1-799D-481E-B0F2-56C1F290DF84}" type="sibTrans" cxnId="{57F8434A-7F31-4EEC-8F5C-1D36AF12B4A3}">
      <dgm:prSet/>
      <dgm:spPr/>
      <dgm:t>
        <a:bodyPr/>
        <a:lstStyle/>
        <a:p>
          <a:endParaRPr lang="en-US"/>
        </a:p>
      </dgm:t>
    </dgm:pt>
    <dgm:pt modelId="{871ED83B-7AE2-4C68-8E08-829E007DEA92}" type="pres">
      <dgm:prSet presAssocID="{CB9C7941-BD7E-41AF-85CC-2739C0BC96F8}" presName="Name0" presStyleCnt="0">
        <dgm:presLayoutVars>
          <dgm:chMax val="7"/>
          <dgm:resizeHandles val="exact"/>
        </dgm:presLayoutVars>
      </dgm:prSet>
      <dgm:spPr/>
    </dgm:pt>
    <dgm:pt modelId="{1594B5ED-E911-4BE4-B6EE-1893F65D8885}" type="pres">
      <dgm:prSet presAssocID="{CB9C7941-BD7E-41AF-85CC-2739C0BC96F8}" presName="comp1" presStyleCnt="0"/>
      <dgm:spPr/>
    </dgm:pt>
    <dgm:pt modelId="{852D3D91-DB39-4E81-87E3-19A27B83D3DA}" type="pres">
      <dgm:prSet presAssocID="{CB9C7941-BD7E-41AF-85CC-2739C0BC96F8}" presName="circle1" presStyleLbl="node1" presStyleIdx="0" presStyleCnt="4" custScaleX="125085"/>
      <dgm:spPr/>
    </dgm:pt>
    <dgm:pt modelId="{767A281C-EA57-4717-9237-E78105A4FD6E}" type="pres">
      <dgm:prSet presAssocID="{CB9C7941-BD7E-41AF-85CC-2739C0BC96F8}" presName="c1text" presStyleLbl="node1" presStyleIdx="0" presStyleCnt="4">
        <dgm:presLayoutVars>
          <dgm:bulletEnabled val="1"/>
        </dgm:presLayoutVars>
      </dgm:prSet>
      <dgm:spPr/>
    </dgm:pt>
    <dgm:pt modelId="{E392E67A-AC82-4C65-879B-BDC32C0CFED8}" type="pres">
      <dgm:prSet presAssocID="{CB9C7941-BD7E-41AF-85CC-2739C0BC96F8}" presName="comp2" presStyleCnt="0"/>
      <dgm:spPr/>
    </dgm:pt>
    <dgm:pt modelId="{B66B2E51-AA1C-4E16-988E-EFAF250C2DCA}" type="pres">
      <dgm:prSet presAssocID="{CB9C7941-BD7E-41AF-85CC-2739C0BC96F8}" presName="circle2" presStyleLbl="node1" presStyleIdx="1" presStyleCnt="4" custScaleX="150499"/>
      <dgm:spPr/>
    </dgm:pt>
    <dgm:pt modelId="{939BACBE-8C02-42D0-AE0B-4C370201A230}" type="pres">
      <dgm:prSet presAssocID="{CB9C7941-BD7E-41AF-85CC-2739C0BC96F8}" presName="c2text" presStyleLbl="node1" presStyleIdx="1" presStyleCnt="4">
        <dgm:presLayoutVars>
          <dgm:bulletEnabled val="1"/>
        </dgm:presLayoutVars>
      </dgm:prSet>
      <dgm:spPr/>
    </dgm:pt>
    <dgm:pt modelId="{8E400B0D-5616-4CF6-9082-F878FB091991}" type="pres">
      <dgm:prSet presAssocID="{CB9C7941-BD7E-41AF-85CC-2739C0BC96F8}" presName="comp3" presStyleCnt="0"/>
      <dgm:spPr/>
    </dgm:pt>
    <dgm:pt modelId="{3D7584A8-9C16-498F-BD73-4B111119E37B}" type="pres">
      <dgm:prSet presAssocID="{CB9C7941-BD7E-41AF-85CC-2739C0BC96F8}" presName="circle3" presStyleLbl="node1" presStyleIdx="2" presStyleCnt="4" custScaleX="138185"/>
      <dgm:spPr/>
    </dgm:pt>
    <dgm:pt modelId="{7B0C825C-00CC-44D0-8BBB-8D792461D8A3}" type="pres">
      <dgm:prSet presAssocID="{CB9C7941-BD7E-41AF-85CC-2739C0BC96F8}" presName="c3text" presStyleLbl="node1" presStyleIdx="2" presStyleCnt="4">
        <dgm:presLayoutVars>
          <dgm:bulletEnabled val="1"/>
        </dgm:presLayoutVars>
      </dgm:prSet>
      <dgm:spPr/>
    </dgm:pt>
    <dgm:pt modelId="{BDF858E4-1B6C-4C4D-9B2C-26A5CC11841D}" type="pres">
      <dgm:prSet presAssocID="{CB9C7941-BD7E-41AF-85CC-2739C0BC96F8}" presName="comp4" presStyleCnt="0"/>
      <dgm:spPr/>
    </dgm:pt>
    <dgm:pt modelId="{41EC664A-866D-4360-9EFB-0F8B2A8D599D}" type="pres">
      <dgm:prSet presAssocID="{CB9C7941-BD7E-41AF-85CC-2739C0BC96F8}" presName="circle4" presStyleLbl="node1" presStyleIdx="3" presStyleCnt="4" custScaleX="121811"/>
      <dgm:spPr/>
    </dgm:pt>
    <dgm:pt modelId="{8727FEBE-3B8D-42B5-8970-4599DE92F3BE}" type="pres">
      <dgm:prSet presAssocID="{CB9C7941-BD7E-41AF-85CC-2739C0BC96F8}" presName="c4text" presStyleLbl="node1" presStyleIdx="3" presStyleCnt="4">
        <dgm:presLayoutVars>
          <dgm:bulletEnabled val="1"/>
        </dgm:presLayoutVars>
      </dgm:prSet>
      <dgm:spPr/>
    </dgm:pt>
  </dgm:ptLst>
  <dgm:cxnLst>
    <dgm:cxn modelId="{B1B90010-1C1C-4173-9269-EAD5006C25BA}" srcId="{CB9C7941-BD7E-41AF-85CC-2739C0BC96F8}" destId="{4038F13B-3480-49EC-9232-970DEB1CF32E}" srcOrd="1" destOrd="0" parTransId="{8F8EE704-2039-40F8-86CA-8A3651118332}" sibTransId="{C8F94741-275D-420C-8352-EF528AE25AA6}"/>
    <dgm:cxn modelId="{45281426-0144-4F34-829C-9243115A008E}" srcId="{CB9C7941-BD7E-41AF-85CC-2739C0BC96F8}" destId="{5B3623B3-EB29-48F9-B01D-9E8E9A72D38A}" srcOrd="0" destOrd="0" parTransId="{94DD1596-F2D2-4046-AE05-423072562B8C}" sibTransId="{036FDCC8-2E28-4F30-87E2-32A5C6D8137D}"/>
    <dgm:cxn modelId="{14140030-D40A-4CAF-BA08-FCFBF1B581B9}" type="presOf" srcId="{1D84E645-B804-49E1-B930-6C53AE5BC026}" destId="{7B0C825C-00CC-44D0-8BBB-8D792461D8A3}" srcOrd="1" destOrd="0" presId="urn:microsoft.com/office/officeart/2005/8/layout/venn2"/>
    <dgm:cxn modelId="{F2F82D5F-E688-4B71-952A-D1811431A974}" type="presOf" srcId="{5B3623B3-EB29-48F9-B01D-9E8E9A72D38A}" destId="{767A281C-EA57-4717-9237-E78105A4FD6E}" srcOrd="1" destOrd="0" presId="urn:microsoft.com/office/officeart/2005/8/layout/venn2"/>
    <dgm:cxn modelId="{57F8434A-7F31-4EEC-8F5C-1D36AF12B4A3}" srcId="{CB9C7941-BD7E-41AF-85CC-2739C0BC96F8}" destId="{59EF249A-0A66-40C9-9686-AEDD110E5DC3}" srcOrd="3" destOrd="0" parTransId="{5D08439D-7DF3-4DD8-A59A-BF381EFFDB8F}" sibTransId="{2FDFB5D1-799D-481E-B0F2-56C1F290DF84}"/>
    <dgm:cxn modelId="{D7909851-8A10-4809-912F-572FFE80EBC2}" type="presOf" srcId="{4038F13B-3480-49EC-9232-970DEB1CF32E}" destId="{B66B2E51-AA1C-4E16-988E-EFAF250C2DCA}" srcOrd="0" destOrd="0" presId="urn:microsoft.com/office/officeart/2005/8/layout/venn2"/>
    <dgm:cxn modelId="{75A29355-9C56-46D1-A65E-40475E73D207}" type="presOf" srcId="{CB9C7941-BD7E-41AF-85CC-2739C0BC96F8}" destId="{871ED83B-7AE2-4C68-8E08-829E007DEA92}" srcOrd="0" destOrd="0" presId="urn:microsoft.com/office/officeart/2005/8/layout/venn2"/>
    <dgm:cxn modelId="{498A8988-B9D8-404A-AD5D-D5E46D38AC9D}" type="presOf" srcId="{59EF249A-0A66-40C9-9686-AEDD110E5DC3}" destId="{41EC664A-866D-4360-9EFB-0F8B2A8D599D}" srcOrd="0" destOrd="0" presId="urn:microsoft.com/office/officeart/2005/8/layout/venn2"/>
    <dgm:cxn modelId="{F04629AC-FF9D-48F2-9F6C-612FE0E034E7}" type="presOf" srcId="{4038F13B-3480-49EC-9232-970DEB1CF32E}" destId="{939BACBE-8C02-42D0-AE0B-4C370201A230}" srcOrd="1" destOrd="0" presId="urn:microsoft.com/office/officeart/2005/8/layout/venn2"/>
    <dgm:cxn modelId="{D34713BA-DBC1-4139-84C7-6F567F95B076}" type="presOf" srcId="{1D84E645-B804-49E1-B930-6C53AE5BC026}" destId="{3D7584A8-9C16-498F-BD73-4B111119E37B}" srcOrd="0" destOrd="0" presId="urn:microsoft.com/office/officeart/2005/8/layout/venn2"/>
    <dgm:cxn modelId="{EA73B5C0-F236-4709-B4DE-30AE6D6F5169}" type="presOf" srcId="{5B3623B3-EB29-48F9-B01D-9E8E9A72D38A}" destId="{852D3D91-DB39-4E81-87E3-19A27B83D3DA}" srcOrd="0" destOrd="0" presId="urn:microsoft.com/office/officeart/2005/8/layout/venn2"/>
    <dgm:cxn modelId="{FE6BBADA-8760-492E-8671-666F58C94B45}" type="presOf" srcId="{59EF249A-0A66-40C9-9686-AEDD110E5DC3}" destId="{8727FEBE-3B8D-42B5-8970-4599DE92F3BE}" srcOrd="1" destOrd="0" presId="urn:microsoft.com/office/officeart/2005/8/layout/venn2"/>
    <dgm:cxn modelId="{082C06E0-55EE-412E-A93E-647F1613B53E}" srcId="{CB9C7941-BD7E-41AF-85CC-2739C0BC96F8}" destId="{1D84E645-B804-49E1-B930-6C53AE5BC026}" srcOrd="2" destOrd="0" parTransId="{CE5C4517-CC35-44F1-9E7F-F75FB4B389D3}" sibTransId="{CCBD368C-8749-4C22-AE24-80F6315D485B}"/>
    <dgm:cxn modelId="{0E3C0AD4-3F7D-4721-9724-F1B5697599BA}" type="presParOf" srcId="{871ED83B-7AE2-4C68-8E08-829E007DEA92}" destId="{1594B5ED-E911-4BE4-B6EE-1893F65D8885}" srcOrd="0" destOrd="0" presId="urn:microsoft.com/office/officeart/2005/8/layout/venn2"/>
    <dgm:cxn modelId="{7E039534-E68D-4886-BB70-97822CEF737D}" type="presParOf" srcId="{1594B5ED-E911-4BE4-B6EE-1893F65D8885}" destId="{852D3D91-DB39-4E81-87E3-19A27B83D3DA}" srcOrd="0" destOrd="0" presId="urn:microsoft.com/office/officeart/2005/8/layout/venn2"/>
    <dgm:cxn modelId="{EBC263EC-C8CC-4CFD-9693-B10D849102F0}" type="presParOf" srcId="{1594B5ED-E911-4BE4-B6EE-1893F65D8885}" destId="{767A281C-EA57-4717-9237-E78105A4FD6E}" srcOrd="1" destOrd="0" presId="urn:microsoft.com/office/officeart/2005/8/layout/venn2"/>
    <dgm:cxn modelId="{64FF8763-56A3-432F-802A-669F280DFB61}" type="presParOf" srcId="{871ED83B-7AE2-4C68-8E08-829E007DEA92}" destId="{E392E67A-AC82-4C65-879B-BDC32C0CFED8}" srcOrd="1" destOrd="0" presId="urn:microsoft.com/office/officeart/2005/8/layout/venn2"/>
    <dgm:cxn modelId="{E89A8070-E4FA-4A58-AE49-E6495C54032A}" type="presParOf" srcId="{E392E67A-AC82-4C65-879B-BDC32C0CFED8}" destId="{B66B2E51-AA1C-4E16-988E-EFAF250C2DCA}" srcOrd="0" destOrd="0" presId="urn:microsoft.com/office/officeart/2005/8/layout/venn2"/>
    <dgm:cxn modelId="{D6EDA053-2E56-428A-ADB7-58D5F45000F7}" type="presParOf" srcId="{E392E67A-AC82-4C65-879B-BDC32C0CFED8}" destId="{939BACBE-8C02-42D0-AE0B-4C370201A230}" srcOrd="1" destOrd="0" presId="urn:microsoft.com/office/officeart/2005/8/layout/venn2"/>
    <dgm:cxn modelId="{27F45F19-4CB8-4404-AEF0-D0D7272DD277}" type="presParOf" srcId="{871ED83B-7AE2-4C68-8E08-829E007DEA92}" destId="{8E400B0D-5616-4CF6-9082-F878FB091991}" srcOrd="2" destOrd="0" presId="urn:microsoft.com/office/officeart/2005/8/layout/venn2"/>
    <dgm:cxn modelId="{3B1DDA2A-DED6-4BF4-BCCB-F448F76C32DA}" type="presParOf" srcId="{8E400B0D-5616-4CF6-9082-F878FB091991}" destId="{3D7584A8-9C16-498F-BD73-4B111119E37B}" srcOrd="0" destOrd="0" presId="urn:microsoft.com/office/officeart/2005/8/layout/venn2"/>
    <dgm:cxn modelId="{2F64D10F-2FA3-4CD4-8382-21FC6D93982A}" type="presParOf" srcId="{8E400B0D-5616-4CF6-9082-F878FB091991}" destId="{7B0C825C-00CC-44D0-8BBB-8D792461D8A3}" srcOrd="1" destOrd="0" presId="urn:microsoft.com/office/officeart/2005/8/layout/venn2"/>
    <dgm:cxn modelId="{37ADE024-AE24-4662-B66A-CF64E35D9FD9}" type="presParOf" srcId="{871ED83B-7AE2-4C68-8E08-829E007DEA92}" destId="{BDF858E4-1B6C-4C4D-9B2C-26A5CC11841D}" srcOrd="3" destOrd="0" presId="urn:microsoft.com/office/officeart/2005/8/layout/venn2"/>
    <dgm:cxn modelId="{A6C7598E-E3DF-44DC-80C8-535CD81CA9B2}" type="presParOf" srcId="{BDF858E4-1B6C-4C4D-9B2C-26A5CC11841D}" destId="{41EC664A-866D-4360-9EFB-0F8B2A8D599D}" srcOrd="0" destOrd="0" presId="urn:microsoft.com/office/officeart/2005/8/layout/venn2"/>
    <dgm:cxn modelId="{99104D1A-8FE0-44D0-95C7-403017C81A90}" type="presParOf" srcId="{BDF858E4-1B6C-4C4D-9B2C-26A5CC11841D}" destId="{8727FEBE-3B8D-42B5-8970-4599DE92F3B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D3D91-DB39-4E81-87E3-19A27B83D3DA}">
      <dsp:nvSpPr>
        <dsp:cNvPr id="0" name=""/>
        <dsp:cNvSpPr/>
      </dsp:nvSpPr>
      <dsp:spPr>
        <a:xfrm>
          <a:off x="951461" y="0"/>
          <a:ext cx="6028966" cy="48198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Policy</a:t>
          </a:r>
          <a:r>
            <a:rPr lang="en-US" sz="2100" kern="1200" dirty="0"/>
            <a:t> </a:t>
          </a:r>
        </a:p>
      </dsp:txBody>
      <dsp:txXfrm>
        <a:off x="3123094" y="240994"/>
        <a:ext cx="1685699" cy="722984"/>
      </dsp:txXfrm>
    </dsp:sp>
    <dsp:sp modelId="{B66B2E51-AA1C-4E16-988E-EFAF250C2DCA}">
      <dsp:nvSpPr>
        <dsp:cNvPr id="0" name=""/>
        <dsp:cNvSpPr/>
      </dsp:nvSpPr>
      <dsp:spPr>
        <a:xfrm>
          <a:off x="1064386" y="963979"/>
          <a:ext cx="5803116" cy="38559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Institution</a:t>
          </a:r>
        </a:p>
      </dsp:txBody>
      <dsp:txXfrm>
        <a:off x="2951849" y="1195334"/>
        <a:ext cx="2028189" cy="694065"/>
      </dsp:txXfrm>
    </dsp:sp>
    <dsp:sp modelId="{3D7584A8-9C16-498F-BD73-4B111119E37B}">
      <dsp:nvSpPr>
        <dsp:cNvPr id="0" name=""/>
        <dsp:cNvSpPr/>
      </dsp:nvSpPr>
      <dsp:spPr>
        <a:xfrm>
          <a:off x="1967832" y="1927958"/>
          <a:ext cx="3996223" cy="289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Provider</a:t>
          </a:r>
        </a:p>
      </dsp:txBody>
      <dsp:txXfrm>
        <a:off x="3034824" y="2144853"/>
        <a:ext cx="1862240" cy="650685"/>
      </dsp:txXfrm>
    </dsp:sp>
    <dsp:sp modelId="{41EC664A-866D-4360-9EFB-0F8B2A8D599D}">
      <dsp:nvSpPr>
        <dsp:cNvPr id="0" name=""/>
        <dsp:cNvSpPr/>
      </dsp:nvSpPr>
      <dsp:spPr>
        <a:xfrm>
          <a:off x="2791711" y="2891937"/>
          <a:ext cx="2348465" cy="1927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Patient</a:t>
          </a:r>
        </a:p>
      </dsp:txBody>
      <dsp:txXfrm>
        <a:off x="3135636" y="3373927"/>
        <a:ext cx="1660615" cy="963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D2BCE2-7010-F644-AB89-A65EE5A67640}" type="datetimeFigureOut">
              <a:rPr lang="en-US" smtClean="0">
                <a:latin typeface="+mj-lt"/>
              </a:rPr>
              <a:t>8/29/2022</a:t>
            </a:fld>
            <a:endParaRPr lang="en-US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CA57E9-51A2-7947-AB37-7FD92AC46FAB}" type="slidenum">
              <a:rPr lang="en-US" smtClean="0">
                <a:latin typeface="+mj-lt"/>
              </a:rPr>
              <a:t>‹#›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4531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l">
              <a:defRPr sz="1200"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r">
              <a:defRPr sz="1200">
                <a:latin typeface="+mj-lt"/>
                <a:cs typeface="Arial"/>
              </a:defRPr>
            </a:lvl1pPr>
          </a:lstStyle>
          <a:p>
            <a:fld id="{98604DDD-2496-49BA-A92D-93BCCF281F50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1550" y="673100"/>
            <a:ext cx="5067300" cy="2851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3827" y="3725239"/>
            <a:ext cx="6062747" cy="4873932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l">
              <a:defRPr sz="1200">
                <a:latin typeface="+mj-lt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r">
              <a:defRPr sz="1200">
                <a:latin typeface="+mj-lt"/>
                <a:cs typeface="Arial"/>
              </a:defRPr>
            </a:lvl1pPr>
          </a:lstStyle>
          <a:p>
            <a:fld id="{D69323AF-D38B-4DB9-A28C-9CA60664DD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85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spcBef>
        <a:spcPts val="1200"/>
      </a:spcBef>
      <a:defRPr sz="1600" kern="1200">
        <a:solidFill>
          <a:schemeClr val="tx1"/>
        </a:solidFill>
        <a:latin typeface="+mj-lt"/>
        <a:ea typeface="+mn-ea"/>
        <a:cs typeface="Arial"/>
      </a:defRPr>
    </a:lvl1pPr>
    <a:lvl2pPr marL="182875" indent="-182875" algn="l" defTabSz="914377" rtl="0" eaLnBrk="1" latinLnBrk="0" hangingPunct="1">
      <a:spcBef>
        <a:spcPts val="600"/>
      </a:spcBef>
      <a:buFont typeface="Arial"/>
      <a:buChar char="•"/>
      <a:defRPr sz="1467" kern="1200">
        <a:solidFill>
          <a:schemeClr val="tx1"/>
        </a:solidFill>
        <a:latin typeface="+mj-lt"/>
        <a:ea typeface="+mn-ea"/>
        <a:cs typeface="Arial"/>
      </a:defRPr>
    </a:lvl2pPr>
    <a:lvl3pPr marL="457189" indent="-182875" algn="l" defTabSz="914377" rtl="0" eaLnBrk="1" latinLnBrk="0" hangingPunct="1">
      <a:spcBef>
        <a:spcPts val="600"/>
      </a:spcBef>
      <a:buFont typeface="Arial"/>
      <a:buChar char="•"/>
      <a:defRPr sz="1467" kern="1200">
        <a:solidFill>
          <a:schemeClr val="tx1"/>
        </a:solidFill>
        <a:latin typeface="+mj-lt"/>
        <a:ea typeface="+mn-ea"/>
        <a:cs typeface="Arial"/>
      </a:defRPr>
    </a:lvl3pPr>
    <a:lvl4pPr marL="777221" indent="-182875" algn="l" defTabSz="914377" rtl="0" eaLnBrk="1" latinLnBrk="0" hangingPunct="1">
      <a:spcBef>
        <a:spcPts val="600"/>
      </a:spcBef>
      <a:buFont typeface="Arial"/>
      <a:buChar char="•"/>
      <a:defRPr sz="1467" kern="1200">
        <a:solidFill>
          <a:schemeClr val="tx1"/>
        </a:solidFill>
        <a:latin typeface="+mj-lt"/>
        <a:ea typeface="+mn-ea"/>
        <a:cs typeface="Arial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=  medications, cost of imaging</a:t>
            </a:r>
          </a:p>
          <a:p>
            <a:r>
              <a:rPr lang="en-US" dirty="0"/>
              <a:t>Indirect = travel, lost wages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5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= 11 item validated PRO for the detection of FT in cancer patients. 0 – 44 with low values meaning worse toxicity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74 studies. 598,751 patients.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8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74 studies. 598,751 patients.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74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53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4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89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7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0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2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13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0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had reconstruction</a:t>
            </a:r>
          </a:p>
          <a:p>
            <a:r>
              <a:rPr lang="en-US" dirty="0"/>
              <a:t>Majority of women were White (91.4%), young (58.6%) and 46% reported income &gt; 50K, 90% had private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83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Outpatient breast cancer clinic.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31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Outpatient breast cancer clinic.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79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Outpatient breast cancer clinic.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22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38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69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 0.4- weak</a:t>
            </a:r>
          </a:p>
          <a:p>
            <a:r>
              <a:rPr lang="en-US" dirty="0"/>
              <a:t>0.4 to 0.6 moderate</a:t>
            </a:r>
          </a:p>
          <a:p>
            <a:r>
              <a:rPr lang="en-US" dirty="0"/>
              <a:t>0.6 to 0.8 strong</a:t>
            </a:r>
          </a:p>
          <a:p>
            <a:r>
              <a:rPr lang="en-US" dirty="0"/>
              <a:t>&gt; 0.8 “very strong.”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7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02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62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modelled as continuous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3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modelled as continuous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29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3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5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45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7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68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4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5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0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issues are often framed at the health policy level in both of these 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issues are often framed at the health policy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issues are often framed at the health policy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issues are often framed at the health policy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 Fu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1999" cy="6857998"/>
          </a:xfrm>
          <a:solidFill>
            <a:schemeClr val="bg1">
              <a:lumMod val="85000"/>
            </a:schemeClr>
          </a:solidFill>
          <a:effectLst/>
        </p:spPr>
        <p:txBody>
          <a:bodyPr anchor="t" anchorCtr="1">
            <a:no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CA7D49-9149-4597-9F1D-70894881A3C1}"/>
              </a:ext>
            </a:extLst>
          </p:cNvPr>
          <p:cNvSpPr/>
          <p:nvPr userDrawn="1"/>
        </p:nvSpPr>
        <p:spPr>
          <a:xfrm>
            <a:off x="0" y="2975802"/>
            <a:ext cx="12192001" cy="2453448"/>
          </a:xfrm>
          <a:prstGeom prst="rect">
            <a:avLst/>
          </a:prstGeom>
          <a:solidFill>
            <a:srgbClr val="201E1C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8B036F4-CB1B-48E5-A42D-036A58C87F87}"/>
              </a:ext>
            </a:extLst>
          </p:cNvPr>
          <p:cNvSpPr/>
          <p:nvPr userDrawn="1"/>
        </p:nvSpPr>
        <p:spPr>
          <a:xfrm flipH="1">
            <a:off x="7271084" y="1840832"/>
            <a:ext cx="4920916" cy="5017168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4604F1-3A8B-4FAF-BA6A-289A33B3C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9775" y="5031649"/>
            <a:ext cx="2169695" cy="105097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131196"/>
            <a:ext cx="8763002" cy="38277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85801" y="4781550"/>
            <a:ext cx="8763000" cy="428626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600" b="0" i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445565"/>
            <a:ext cx="8763000" cy="1547770"/>
          </a:xfrm>
          <a:effectLst/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6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387996"/>
            <a:ext cx="11080750" cy="8474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4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434971"/>
            <a:ext cx="11089301" cy="1097280"/>
          </a:xfrm>
        </p:spPr>
        <p:txBody>
          <a:bodyPr anchor="b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74454" y="6354990"/>
            <a:ext cx="39511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3724275"/>
            <a:ext cx="6096000" cy="16840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140D3-BA67-4054-9FBC-817588964939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/>
                </a:solidFill>
                <a:latin typeface="+mj-lt"/>
              </a:rPr>
              <a:t>MD Anderson Cancer Center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239A1E2-47CA-4882-812D-83B718E58829}"/>
              </a:ext>
            </a:extLst>
          </p:cNvPr>
          <p:cNvSpPr/>
          <p:nvPr userDrawn="1"/>
        </p:nvSpPr>
        <p:spPr>
          <a:xfrm flipH="1">
            <a:off x="9094713" y="3700131"/>
            <a:ext cx="3097287" cy="3157869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290E0C-4378-49F5-B508-265E2AE5B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877" y="6183801"/>
            <a:ext cx="1158842" cy="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8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ellow">
    <p:bg bwMode="gray"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434971"/>
            <a:ext cx="11089301" cy="1097280"/>
          </a:xfrm>
        </p:spPr>
        <p:txBody>
          <a:bodyPr anchor="b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74454" y="6354990"/>
            <a:ext cx="39511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3724275"/>
            <a:ext cx="6096000" cy="16840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140D3-BA67-4054-9FBC-817588964939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/>
                </a:solidFill>
                <a:latin typeface="+mj-lt"/>
              </a:rPr>
              <a:t>MD Anderson Cancer Center</a:t>
            </a: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44400AD-2A84-4EF7-89EA-7631143AB52D}"/>
              </a:ext>
            </a:extLst>
          </p:cNvPr>
          <p:cNvSpPr/>
          <p:nvPr userDrawn="1"/>
        </p:nvSpPr>
        <p:spPr>
          <a:xfrm flipH="1">
            <a:off x="9094713" y="3700131"/>
            <a:ext cx="3097287" cy="315786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C943D4-DFC7-4FA0-BA03-1BC1E51B30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877" y="6183801"/>
            <a:ext cx="1158842" cy="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4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gray"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8A4DD-0070-44D3-AB4B-167993CE9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9"/>
          <a:stretch/>
        </p:blipFill>
        <p:spPr>
          <a:xfrm>
            <a:off x="4398394" y="2668484"/>
            <a:ext cx="3429571" cy="13399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2DFE9AC-8CA5-4CBE-9EC6-A5BBF3455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6183" y="6006349"/>
            <a:ext cx="2923012" cy="5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26" name="Picture 2" descr="Image result for hospital at hom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13290"/>
          <a:stretch/>
        </p:blipFill>
        <p:spPr bwMode="auto">
          <a:xfrm>
            <a:off x="5486400" y="74"/>
            <a:ext cx="8229600" cy="68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574800"/>
            <a:ext cx="11078209" cy="457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381001"/>
            <a:ext cx="11078209" cy="8636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574800"/>
            <a:ext cx="11094720" cy="457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402047"/>
            <a:ext cx="11078209" cy="842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0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574800"/>
            <a:ext cx="11094720" cy="457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381000"/>
            <a:ext cx="11078209" cy="8572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8581A-7306-4C3A-BB37-BDB310D8719A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/>
                </a:solidFill>
                <a:latin typeface="+mj-lt"/>
              </a:rPr>
              <a:t>MD Anderson Cancer Center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E243486-75CC-4C0B-9C75-F266AAB5EDE6}"/>
              </a:ext>
            </a:extLst>
          </p:cNvPr>
          <p:cNvSpPr/>
          <p:nvPr userDrawn="1"/>
        </p:nvSpPr>
        <p:spPr>
          <a:xfrm flipH="1">
            <a:off x="9094713" y="3700131"/>
            <a:ext cx="3097287" cy="315786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sitting, large, baseball&#10;&#10;Description automatically generated">
            <a:extLst>
              <a:ext uri="{FF2B5EF4-FFF2-40B4-BE49-F238E27FC236}">
                <a16:creationId xmlns:a16="http://schemas.microsoft.com/office/drawing/2014/main" id="{42C44984-1E59-438F-8D81-5AEF2F5F4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76" y="6183801"/>
            <a:ext cx="1158844" cy="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8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381000"/>
            <a:ext cx="11078207" cy="860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2" y="1574800"/>
            <a:ext cx="11078208" cy="457835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DBADF6-E01C-4D23-9D5D-1BB5E8D2259D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238382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93D4426-C82E-43B8-A645-4C738720D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0" y="0"/>
            <a:ext cx="57912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381000"/>
            <a:ext cx="5503242" cy="868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6100" y="1574800"/>
            <a:ext cx="5505785" cy="457835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DBADF6-E01C-4D23-9D5D-1BB5E8D2259D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72350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301BD28-EE5F-4D16-86C9-09873F20689B}"/>
              </a:ext>
            </a:extLst>
          </p:cNvPr>
          <p:cNvSpPr/>
          <p:nvPr userDrawn="1"/>
        </p:nvSpPr>
        <p:spPr>
          <a:xfrm>
            <a:off x="8686800" y="0"/>
            <a:ext cx="35052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384175"/>
            <a:ext cx="7633332" cy="860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38" y="1574800"/>
            <a:ext cx="7633337" cy="457835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DBADF6-E01C-4D23-9D5D-1BB5E8D2259D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MD Anderson Cancer Center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EFE32BF4-2AE6-474A-B339-D83B136F5D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48750" y="714936"/>
            <a:ext cx="2578100" cy="543821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9EDC1312-8E59-4D39-BF27-19B4D38ADE3F}"/>
              </a:ext>
            </a:extLst>
          </p:cNvPr>
          <p:cNvSpPr/>
          <p:nvPr userDrawn="1"/>
        </p:nvSpPr>
        <p:spPr>
          <a:xfrm flipH="1">
            <a:off x="9094713" y="3700131"/>
            <a:ext cx="3097287" cy="3157869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929A3B-EFB1-4F97-8B60-2242BEBFA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877" y="6183801"/>
            <a:ext cx="1158842" cy="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387350"/>
            <a:ext cx="11094271" cy="857250"/>
          </a:xfrm>
        </p:spPr>
        <p:txBody>
          <a:bodyPr anchor="b" anchorCtr="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48639" y="1574800"/>
            <a:ext cx="3474720" cy="457835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2000" b="1" i="0" cap="none">
                <a:latin typeface="+mj-lt"/>
              </a:defRPr>
            </a:lvl1pPr>
            <a:lvl2pPr marL="342900" indent="0">
              <a:spcBef>
                <a:spcPts val="600"/>
              </a:spcBef>
              <a:buNone/>
              <a:defRPr sz="1600">
                <a:solidFill>
                  <a:srgbClr val="63666A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50384" y="1574800"/>
            <a:ext cx="3474720" cy="457835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2000" b="1" i="0" cap="none">
                <a:latin typeface="+mj-lt"/>
              </a:defRPr>
            </a:lvl1pPr>
            <a:lvl2pPr marL="342900" indent="0">
              <a:spcBef>
                <a:spcPts val="600"/>
              </a:spcBef>
              <a:buNone/>
              <a:defRPr sz="1600">
                <a:solidFill>
                  <a:srgbClr val="63666A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52130" y="1574800"/>
            <a:ext cx="3474720" cy="457835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2000" b="1" i="0" cap="none">
                <a:latin typeface="+mj-lt"/>
              </a:defRPr>
            </a:lvl1pPr>
            <a:lvl2pPr marL="342900" indent="0">
              <a:spcBef>
                <a:spcPts val="600"/>
              </a:spcBef>
              <a:buNone/>
              <a:defRPr sz="1600">
                <a:solidFill>
                  <a:srgbClr val="63666A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301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371838"/>
            <a:ext cx="11078208" cy="872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39" y="1574800"/>
            <a:ext cx="5242560" cy="457835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351" y="1574800"/>
            <a:ext cx="5226499" cy="457835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6858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F933FA3-4297-4279-AEE1-F2715F21A53E}"/>
              </a:ext>
            </a:extLst>
          </p:cNvPr>
          <p:cNvSpPr/>
          <p:nvPr userDrawn="1"/>
        </p:nvSpPr>
        <p:spPr>
          <a:xfrm flipH="1">
            <a:off x="9094713" y="3700131"/>
            <a:ext cx="3097287" cy="3157869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1" y="393156"/>
            <a:ext cx="11078209" cy="853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75303"/>
            <a:ext cx="11078209" cy="4577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74079" y="6354038"/>
            <a:ext cx="39511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 b="1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defRPr>
            </a:lvl1pPr>
          </a:lstStyle>
          <a:p>
            <a:fld id="{CC041753-90EA-4E44-9BB8-633978F3CC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76035A-3852-40BB-A490-B71EA99062B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877" y="6183801"/>
            <a:ext cx="1158842" cy="262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822CAA-2321-4AAF-BDE6-B0A815B866B4}"/>
              </a:ext>
            </a:extLst>
          </p:cNvPr>
          <p:cNvSpPr txBox="1"/>
          <p:nvPr userDrawn="1"/>
        </p:nvSpPr>
        <p:spPr>
          <a:xfrm>
            <a:off x="546100" y="6354038"/>
            <a:ext cx="741672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-1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28613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703" r:id="rId3"/>
    <p:sldLayoutId id="2147483707" r:id="rId4"/>
    <p:sldLayoutId id="2147483697" r:id="rId5"/>
    <p:sldLayoutId id="2147483710" r:id="rId6"/>
    <p:sldLayoutId id="2147483709" r:id="rId7"/>
    <p:sldLayoutId id="2147483695" r:id="rId8"/>
    <p:sldLayoutId id="2147483708" r:id="rId9"/>
    <p:sldLayoutId id="2147483698" r:id="rId10"/>
    <p:sldLayoutId id="2147483700" r:id="rId11"/>
    <p:sldLayoutId id="2147483705" r:id="rId12"/>
    <p:sldLayoutId id="2147483711" r:id="rId13"/>
    <p:sldLayoutId id="2147483714" r:id="rId14"/>
    <p:sldLayoutId id="2147483715" r:id="rId15"/>
    <p:sldLayoutId id="2147483716" r:id="rId16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000" b="1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1pPr>
      <a:lvl2pPr marL="173034" indent="-173034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2pPr>
      <a:lvl3pPr marL="342900" indent="-171450" algn="l" defTabSz="914377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3pPr>
      <a:lvl4pPr marL="515938" indent="-171450" algn="l" defTabSz="914377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24" userDrawn="1">
          <p15:clr>
            <a:srgbClr val="F26B43"/>
          </p15:clr>
        </p15:guide>
        <p15:guide id="3" pos="344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orient="horz" pos="992" userDrawn="1">
          <p15:clr>
            <a:srgbClr val="F26B43"/>
          </p15:clr>
        </p15:guide>
        <p15:guide id="6" orient="horz" pos="784" userDrawn="1">
          <p15:clr>
            <a:srgbClr val="F26B43"/>
          </p15:clr>
        </p15:guide>
        <p15:guide id="8" orient="horz" pos="3876" userDrawn="1">
          <p15:clr>
            <a:srgbClr val="F26B43"/>
          </p15:clr>
        </p15:guide>
        <p15:guide id="9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68" y="696670"/>
            <a:ext cx="4707775" cy="317738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Cured into Destitution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8" y="281946"/>
            <a:ext cx="1888375" cy="914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410" y="6324600"/>
            <a:ext cx="6096000" cy="379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AUGUST 22</a:t>
            </a:r>
            <a:r>
              <a:rPr lang="en-US" b="1" baseline="300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ND</a:t>
            </a:r>
            <a:r>
              <a:rPr lang="en-US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, 2022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4AC22D-DDE6-B34E-9F36-99B3D6AE4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0" y="4662577"/>
            <a:ext cx="576512" cy="576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92524-5D73-6441-A1FD-80A38E9B885D}"/>
              </a:ext>
            </a:extLst>
          </p:cNvPr>
          <p:cNvSpPr txBox="1"/>
          <p:nvPr/>
        </p:nvSpPr>
        <p:spPr>
          <a:xfrm>
            <a:off x="748108" y="4766167"/>
            <a:ext cx="242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latin typeface="Franklin Gothic Book" panose="020B0503020102020204" pitchFamily="34" charset="0"/>
                <a:cs typeface="Arial"/>
              </a:rPr>
              <a:t>@anaeze_offodile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74F786E-68A8-AD40-89F0-3CBC7D0F0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68" y="3873619"/>
            <a:ext cx="4951418" cy="685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 Book" panose="020B0503020102020204" pitchFamily="34" charset="0"/>
              </a:rPr>
              <a:t>FINANCIAL TOXICITY &amp; BREAST CANCER CARE</a:t>
            </a:r>
          </a:p>
        </p:txBody>
      </p:sp>
      <p:pic>
        <p:nvPicPr>
          <p:cNvPr id="10" name="Picture 9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280EF5B2-567E-C44D-8A80-76030A99D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3929"/>
          <a:stretch/>
        </p:blipFill>
        <p:spPr>
          <a:xfrm>
            <a:off x="5373387" y="0"/>
            <a:ext cx="8342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161" y="0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ASCO 2018 National Cancer Opinion Survey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2956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182DB77-E5A2-40FB-9917-934B0694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7" t="21185" r="19833" b="23999"/>
          <a:stretch/>
        </p:blipFill>
        <p:spPr>
          <a:xfrm>
            <a:off x="1442721" y="1256591"/>
            <a:ext cx="8717800" cy="43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2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053" y="-39778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Growing attention in lay press as well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1796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155208-8595-B546-95C8-C7981C0306E0}"/>
              </a:ext>
            </a:extLst>
          </p:cNvPr>
          <p:cNvSpPr txBox="1"/>
          <p:nvPr/>
        </p:nvSpPr>
        <p:spPr>
          <a:xfrm>
            <a:off x="4958326" y="645197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NY Times. Feb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0D13A-2AD4-764E-B545-FB36A2C71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5914" r="31450" b="9247"/>
          <a:stretch/>
        </p:blipFill>
        <p:spPr>
          <a:xfrm>
            <a:off x="3837432" y="1180242"/>
            <a:ext cx="4517136" cy="5132571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2214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531" y="114840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How do patients characterize FT?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1061767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37C8F6-CA06-4B34-95E3-877DB9CBAA0D}"/>
              </a:ext>
            </a:extLst>
          </p:cNvPr>
          <p:cNvSpPr txBox="1"/>
          <p:nvPr/>
        </p:nvSpPr>
        <p:spPr>
          <a:xfrm>
            <a:off x="4048047" y="635503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JCO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2021; 17(6): e872-881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19C977-5A0F-9148-8632-8B98D2305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9524" r="28480" b="24201"/>
          <a:stretch/>
        </p:blipFill>
        <p:spPr>
          <a:xfrm>
            <a:off x="3407229" y="1369266"/>
            <a:ext cx="4953000" cy="481911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8535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550" y="1105989"/>
            <a:ext cx="11078209" cy="5487851"/>
          </a:xfrm>
        </p:spPr>
        <p:txBody>
          <a:bodyPr>
            <a:noAutofit/>
          </a:bodyPr>
          <a:lstStyle/>
          <a:p>
            <a:r>
              <a:rPr lang="en-US" sz="2600" dirty="0"/>
              <a:t>“For me, the financial aspect of my treatment was incredibly anxiety provoking and subsequently, guilt ridden. There was no question that I was going to undergo treatment, but we had to use savings to cover all of the costs, ask our families for support…” </a:t>
            </a:r>
            <a:r>
              <a:rPr lang="en-US" sz="2600" dirty="0">
                <a:solidFill>
                  <a:srgbClr val="FF0000"/>
                </a:solidFill>
              </a:rPr>
              <a:t>(Limited resources)</a:t>
            </a:r>
            <a:br>
              <a:rPr lang="en-US" sz="2600" dirty="0">
                <a:solidFill>
                  <a:srgbClr val="FF0000"/>
                </a:solidFill>
              </a:rPr>
            </a:br>
            <a:br>
              <a:rPr lang="en-US" sz="2600" dirty="0">
                <a:solidFill>
                  <a:srgbClr val="FF0000"/>
                </a:solidFill>
              </a:rPr>
            </a:b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“I heard rumors at work that I was often passed over for promotions, because they feared that if I got cancer again, they would have to pay me more if I had to go on medical disability. It took me 10 years to finally get a promotion that I had deserved…” (Career disruption)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b="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“Living 100 miles from Dr’s and treatments – traveling was my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biggest hardship” (Indirect costs)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335" y="47559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Key themes representing patient perspectives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39847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5A2F1E-340E-4642-9043-39747EF6D08A}"/>
              </a:ext>
            </a:extLst>
          </p:cNvPr>
          <p:cNvSpPr txBox="1"/>
          <p:nvPr/>
        </p:nvSpPr>
        <p:spPr>
          <a:xfrm>
            <a:off x="4048047" y="635503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JCO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2021; 17(6): e872-881</a:t>
            </a:r>
          </a:p>
        </p:txBody>
      </p:sp>
    </p:spTree>
    <p:extLst>
      <p:ext uri="{BB962C8B-B14F-4D97-AF65-F5344CB8AC3E}">
        <p14:creationId xmlns:p14="http://schemas.microsoft.com/office/powerpoint/2010/main" val="309606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550" y="1105989"/>
            <a:ext cx="11078209" cy="5487851"/>
          </a:xfrm>
        </p:spPr>
        <p:txBody>
          <a:bodyPr>
            <a:noAutofit/>
          </a:bodyPr>
          <a:lstStyle/>
          <a:p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“For me, the financial aspect of my treatment was incredibly anxiety provoking and subsequently, guilt ridden. There was no question that I was going to undergo treatment, but we had to use savings to cover all of the costs, ask our families for support…” (Limited resources)</a:t>
            </a:r>
            <a:br>
              <a:rPr lang="en-US" sz="2600" dirty="0">
                <a:solidFill>
                  <a:srgbClr val="FF0000"/>
                </a:solidFill>
              </a:rPr>
            </a:br>
            <a:br>
              <a:rPr lang="en-US" sz="2600" dirty="0">
                <a:solidFill>
                  <a:srgbClr val="FF0000"/>
                </a:solidFill>
              </a:rPr>
            </a:br>
            <a:r>
              <a:rPr lang="en-US" sz="2600" dirty="0"/>
              <a:t>“I heard rumors at work that I was often passed over for promotions, because they feared that if I got cancer again, they would have to pay me more if I had to go on medical disability. It took me 10 years to finally get a promotion that I had deserved…”</a:t>
            </a:r>
            <a:r>
              <a:rPr lang="en-US" sz="2600" dirty="0">
                <a:solidFill>
                  <a:srgbClr val="FF0000"/>
                </a:solidFill>
              </a:rPr>
              <a:t> (Career disruption)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b="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“Living 100 miles from Dr’s and treatments – traveling was my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biggest hardship” (Indirect costs)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335" y="47559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Key themes representing patient perspectives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39847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B212DFE-D5E9-9249-A748-9040F47B0DB7}"/>
              </a:ext>
            </a:extLst>
          </p:cNvPr>
          <p:cNvSpPr txBox="1"/>
          <p:nvPr/>
        </p:nvSpPr>
        <p:spPr>
          <a:xfrm>
            <a:off x="4048047" y="635503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JCO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2021; 17(6): e872-881</a:t>
            </a:r>
          </a:p>
        </p:txBody>
      </p:sp>
    </p:spTree>
    <p:extLst>
      <p:ext uri="{BB962C8B-B14F-4D97-AF65-F5344CB8AC3E}">
        <p14:creationId xmlns:p14="http://schemas.microsoft.com/office/powerpoint/2010/main" val="79734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550" y="1105989"/>
            <a:ext cx="11078209" cy="5487851"/>
          </a:xfrm>
        </p:spPr>
        <p:txBody>
          <a:bodyPr>
            <a:noAutofit/>
          </a:bodyPr>
          <a:lstStyle/>
          <a:p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“For me, the financial aspect of my treatment was incredibly anxiety provoking and subsequently, guilt ridden. There was no question that I was going to undergo treatment, but we had to use savings to cover all of the costs, ask our families for support…” (Limited resources)</a:t>
            </a:r>
            <a:br>
              <a:rPr lang="en-US" sz="2600" b="0" dirty="0">
                <a:solidFill>
                  <a:schemeClr val="bg1">
                    <a:lumMod val="75000"/>
                  </a:schemeClr>
                </a:solidFill>
              </a:rPr>
            </a:br>
            <a:br>
              <a:rPr lang="en-US" sz="26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600" b="0" dirty="0">
                <a:solidFill>
                  <a:schemeClr val="bg1">
                    <a:lumMod val="75000"/>
                  </a:schemeClr>
                </a:solidFill>
              </a:rPr>
              <a:t>“I heard rumors at work that I was often passed over for promotions, because they feared that if I got cancer again, they would have to pay me more if I had to go on medical disability. It took me 10 years to finally get a promotion that I had deserved…” (Career disruption)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“Living 100 miles from Dr’s and treatments – traveling was my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biggest hardship” </a:t>
            </a:r>
            <a:r>
              <a:rPr lang="en-US" sz="2600" dirty="0">
                <a:solidFill>
                  <a:srgbClr val="FF0000"/>
                </a:solidFill>
              </a:rPr>
              <a:t>(Indirect costs)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335" y="47559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Key themes representing patient perspectives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39847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BDEDB0-EC5D-0E4A-BE2C-6E83B68DA1FA}"/>
              </a:ext>
            </a:extLst>
          </p:cNvPr>
          <p:cNvSpPr txBox="1"/>
          <p:nvPr/>
        </p:nvSpPr>
        <p:spPr>
          <a:xfrm>
            <a:off x="4048047" y="635503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JCO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2021; 17(6): e872-881</a:t>
            </a:r>
          </a:p>
        </p:txBody>
      </p:sp>
    </p:spTree>
    <p:extLst>
      <p:ext uri="{BB962C8B-B14F-4D97-AF65-F5344CB8AC3E}">
        <p14:creationId xmlns:p14="http://schemas.microsoft.com/office/powerpoint/2010/main" val="36171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305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How do we measure FT?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9D5D1-6EFA-B945-A6BE-0C692DAC7E0A}"/>
              </a:ext>
            </a:extLst>
          </p:cNvPr>
          <p:cNvSpPr txBox="1"/>
          <p:nvPr/>
        </p:nvSpPr>
        <p:spPr>
          <a:xfrm>
            <a:off x="4430398" y="642289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Cancer. 2017; 123: 476-84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E9D29-5731-E148-A8F1-087A827D3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19747" r="31265" b="29114"/>
          <a:stretch/>
        </p:blipFill>
        <p:spPr>
          <a:xfrm>
            <a:off x="2785153" y="1357654"/>
            <a:ext cx="5704917" cy="4731873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9322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83639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45" y="-92538"/>
            <a:ext cx="11078208" cy="8727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Who is at risk for FT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4B637-0D6B-CD4E-A511-BC057828C6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95682" y="1683364"/>
            <a:ext cx="5745051" cy="45783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49% </a:t>
            </a:r>
            <a:r>
              <a:rPr lang="en-US" dirty="0"/>
              <a:t>of cancer patients reported some form of FT</a:t>
            </a:r>
          </a:p>
          <a:p>
            <a:r>
              <a:rPr lang="en-US" u="sng" dirty="0"/>
              <a:t>Risk profile</a:t>
            </a:r>
            <a:r>
              <a:rPr lang="en-US" dirty="0"/>
              <a:t>: uninsured (2x), lower income, </a:t>
            </a:r>
            <a:r>
              <a:rPr lang="en-US" dirty="0">
                <a:solidFill>
                  <a:srgbClr val="FF0000"/>
                </a:solidFill>
              </a:rPr>
              <a:t>young age</a:t>
            </a:r>
            <a:r>
              <a:rPr lang="en-US" dirty="0"/>
              <a:t>, unemployed, racial minority</a:t>
            </a:r>
          </a:p>
          <a:p>
            <a:r>
              <a:rPr lang="en-US" u="sng" dirty="0"/>
              <a:t>Timing:</a:t>
            </a:r>
            <a:r>
              <a:rPr lang="en-US" dirty="0"/>
              <a:t> Early in treatment and no major </a:t>
            </a:r>
          </a:p>
          <a:p>
            <a:r>
              <a:rPr lang="en-US" dirty="0"/>
              <a:t>variation by disease site</a:t>
            </a:r>
          </a:p>
          <a:p>
            <a:r>
              <a:rPr lang="en-US" u="sng" dirty="0"/>
              <a:t>Impact</a:t>
            </a:r>
            <a:r>
              <a:rPr lang="en-US" dirty="0"/>
              <a:t>: Worse QoL &amp; Rx non-adherence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9D5D1-6EFA-B945-A6BE-0C692DAC7E0A}"/>
              </a:ext>
            </a:extLst>
          </p:cNvPr>
          <p:cNvSpPr txBox="1"/>
          <p:nvPr/>
        </p:nvSpPr>
        <p:spPr>
          <a:xfrm>
            <a:off x="2961377" y="6317881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 Natl </a:t>
            </a:r>
            <a:r>
              <a:rPr lang="en-US" sz="1600" b="1" dirty="0" err="1">
                <a:latin typeface="+mj-lt"/>
              </a:rPr>
              <a:t>Compr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Canc</a:t>
            </a:r>
            <a:r>
              <a:rPr lang="en-US" sz="1600" b="1" dirty="0">
                <a:latin typeface="+mj-lt"/>
              </a:rPr>
              <a:t> Netw. 2019; 17(10): 1184-92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DC352-7F73-1F4A-BE61-9F94704427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6370" r="3394" b="2074"/>
          <a:stretch/>
        </p:blipFill>
        <p:spPr>
          <a:xfrm>
            <a:off x="300747" y="1687189"/>
            <a:ext cx="5321260" cy="3483621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0372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83639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23" y="-91458"/>
            <a:ext cx="11078208" cy="8727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Contextualization of FT in AYA with cancer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9D5D1-6EFA-B945-A6BE-0C692DAC7E0A}"/>
              </a:ext>
            </a:extLst>
          </p:cNvPr>
          <p:cNvSpPr txBox="1"/>
          <p:nvPr/>
        </p:nvSpPr>
        <p:spPr>
          <a:xfrm>
            <a:off x="3423290" y="628017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Cancer Nursing. 2021; 44(6): e636-51</a:t>
            </a:r>
          </a:p>
        </p:txBody>
      </p:sp>
      <p:pic>
        <p:nvPicPr>
          <p:cNvPr id="9" name="Picture Placeholder 1" descr="Figure 2">
            <a:extLst>
              <a:ext uri="{FF2B5EF4-FFF2-40B4-BE49-F238E27FC236}">
                <a16:creationId xmlns:a16="http://schemas.microsoft.com/office/drawing/2014/main" id="{267555D0-AE63-724B-A242-415CE0E4B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3" y="1677707"/>
            <a:ext cx="9217328" cy="35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3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2956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609C48A-F1FD-C14D-B2FC-C5C7B426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51" y="26728"/>
            <a:ext cx="11391771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COVID may exacerbate FT in AYA survivors</a:t>
            </a:r>
          </a:p>
        </p:txBody>
      </p:sp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442C8FE-DFF5-D743-BF9D-618E2F6EB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 t="19365" r="27411" b="26508"/>
          <a:stretch/>
        </p:blipFill>
        <p:spPr>
          <a:xfrm>
            <a:off x="239485" y="1574280"/>
            <a:ext cx="5747658" cy="4267198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4E99E-5883-9146-8C7F-31A514FF17B5}"/>
              </a:ext>
            </a:extLst>
          </p:cNvPr>
          <p:cNvSpPr txBox="1"/>
          <p:nvPr/>
        </p:nvSpPr>
        <p:spPr>
          <a:xfrm>
            <a:off x="3712984" y="634578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Cancer. 2021; 127(23): 4481-91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AAAB363-8914-C44F-BE1B-330BF564AA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6949" y="1574280"/>
            <a:ext cx="5745051" cy="4578350"/>
          </a:xfrm>
        </p:spPr>
        <p:txBody>
          <a:bodyPr/>
          <a:lstStyle/>
          <a:p>
            <a:r>
              <a:rPr lang="en-US" dirty="0"/>
              <a:t>Cross-sectional survey (social media)</a:t>
            </a:r>
          </a:p>
          <a:p>
            <a:r>
              <a:rPr lang="en-US" dirty="0"/>
              <a:t>212 participants with a mean age of 27.4</a:t>
            </a:r>
          </a:p>
          <a:p>
            <a:r>
              <a:rPr lang="en-US" dirty="0"/>
              <a:t>High levels of financial toxicity (COST 14.0)</a:t>
            </a:r>
          </a:p>
          <a:p>
            <a:r>
              <a:rPr lang="en-US" dirty="0"/>
              <a:t>67% of patients reported at least 1 negative pandemic-related economic event (e.g., job loss)</a:t>
            </a:r>
          </a:p>
          <a:p>
            <a:r>
              <a:rPr lang="en-US" dirty="0"/>
              <a:t>71% in at least 1 coping behavior</a:t>
            </a:r>
          </a:p>
          <a:p>
            <a:r>
              <a:rPr lang="en-US" dirty="0"/>
              <a:t>Both strongly correlated with FT</a:t>
            </a:r>
          </a:p>
        </p:txBody>
      </p:sp>
    </p:spTree>
    <p:extLst>
      <p:ext uri="{BB962C8B-B14F-4D97-AF65-F5344CB8AC3E}">
        <p14:creationId xmlns:p14="http://schemas.microsoft.com/office/powerpoint/2010/main" val="3017460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459" y="14822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17.8% of Americans report medical debt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28997-1DD9-4846-87FD-010E1C7B0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0" b="-1131"/>
          <a:stretch/>
        </p:blipFill>
        <p:spPr>
          <a:xfrm>
            <a:off x="3019884" y="1372124"/>
            <a:ext cx="5870681" cy="4113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FA8D23-15BF-7047-9D8A-E78B037EF348}"/>
              </a:ext>
            </a:extLst>
          </p:cNvPr>
          <p:cNvSpPr/>
          <p:nvPr/>
        </p:nvSpPr>
        <p:spPr>
          <a:xfrm>
            <a:off x="2519680" y="1601589"/>
            <a:ext cx="304800" cy="264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7725-2CF8-0040-82D0-9C2C328D304A}"/>
              </a:ext>
            </a:extLst>
          </p:cNvPr>
          <p:cNvSpPr txBox="1"/>
          <p:nvPr/>
        </p:nvSpPr>
        <p:spPr>
          <a:xfrm>
            <a:off x="4691972" y="6340668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JAMA 2021; 321(3): 250-56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A91E9-5CAD-FE4D-A494-9F3CD8DFD90E}"/>
              </a:ext>
            </a:extLst>
          </p:cNvPr>
          <p:cNvSpPr txBox="1"/>
          <p:nvPr/>
        </p:nvSpPr>
        <p:spPr>
          <a:xfrm>
            <a:off x="2824480" y="5645349"/>
            <a:ext cx="674825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+mj-lt"/>
                <a:cs typeface="Arial"/>
              </a:rPr>
              <a:t>Total medical debt in collections = $140 billion</a:t>
            </a:r>
          </a:p>
        </p:txBody>
      </p:sp>
    </p:spTree>
    <p:extLst>
      <p:ext uri="{BB962C8B-B14F-4D97-AF65-F5344CB8AC3E}">
        <p14:creationId xmlns:p14="http://schemas.microsoft.com/office/powerpoint/2010/main" val="136509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382" y="1272178"/>
            <a:ext cx="11078209" cy="54878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Although effects are presumed to be similar, very limited data in a surgical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oncology context i.e., causes and consequences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Breast cancer is expensive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	- </a:t>
            </a:r>
            <a:r>
              <a:rPr lang="en-US" dirty="0"/>
              <a:t>highest among solid tumors ($20 billion in 2020) and has steepest trajectory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Early-stage cancer is preference sensitive and </a:t>
            </a:r>
            <a:r>
              <a:rPr lang="en-US" sz="2400" u="sng" dirty="0">
                <a:solidFill>
                  <a:schemeClr val="bg1">
                    <a:lumMod val="75000"/>
                  </a:schemeClr>
                </a:solidFill>
              </a:rPr>
              <a:t>a surgical disease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 BCT vs. mastectomy                                        equal outcomes but varying costs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	- Contralateral prophylactic mastectomy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Cost has been shown to influence treatment decisions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136" y="100195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Why focus on breast cancer surgical patients?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3795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4F6CE820-2781-9946-9681-F6E66337F442}"/>
              </a:ext>
            </a:extLst>
          </p:cNvPr>
          <p:cNvSpPr/>
          <p:nvPr/>
        </p:nvSpPr>
        <p:spPr bwMode="gray">
          <a:xfrm>
            <a:off x="6343651" y="4376057"/>
            <a:ext cx="155448" cy="914400"/>
          </a:xfrm>
          <a:prstGeom prst="rightBrace">
            <a:avLst/>
          </a:prstGeom>
          <a:ln w="12700" cap="rnd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382" y="1272178"/>
            <a:ext cx="11078209" cy="54878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Although effects are presumed to be similar, very limited data in a surgical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oncology context i.e., causes and consequences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u="sng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Breast cancer is expensive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	-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highest among solid tumors ($20 billion in 2020) and has steepest trajectory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Early-stage cancer is preference sensitive and </a:t>
            </a:r>
            <a:r>
              <a:rPr lang="en-US" sz="2400" u="sng" dirty="0"/>
              <a:t>a surgical disease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	</a:t>
            </a:r>
            <a:r>
              <a:rPr lang="en-US" dirty="0"/>
              <a:t>- BCT vs. mastectomy                                        </a:t>
            </a:r>
            <a:r>
              <a:rPr lang="en-US" dirty="0">
                <a:solidFill>
                  <a:srgbClr val="FF0000"/>
                </a:solidFill>
              </a:rPr>
              <a:t>equal outcomes but varying costs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	- Contralateral prophylactic mastectomy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Cost has been shown to influence treatment decisions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136" y="100195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Why focus on breast cancer surgical patients?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3795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4F6CE820-2781-9946-9681-F6E66337F442}"/>
              </a:ext>
            </a:extLst>
          </p:cNvPr>
          <p:cNvSpPr/>
          <p:nvPr/>
        </p:nvSpPr>
        <p:spPr bwMode="gray">
          <a:xfrm>
            <a:off x="6343651" y="4376057"/>
            <a:ext cx="155448" cy="914400"/>
          </a:xfrm>
          <a:prstGeom prst="rightBrace">
            <a:avLst/>
          </a:prstGeom>
          <a:ln w="12700" cap="rnd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1" y="25005"/>
            <a:ext cx="1181097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Impact of cost information in breast cancer surgery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4EF18A-5E55-B945-BF41-D0C35667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t="16428" r="31027" b="19404"/>
          <a:stretch/>
        </p:blipFill>
        <p:spPr>
          <a:xfrm>
            <a:off x="3551464" y="1616527"/>
            <a:ext cx="4531178" cy="440055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BC39EA-9412-6E42-B73D-7666A5308A9E}"/>
              </a:ext>
            </a:extLst>
          </p:cNvPr>
          <p:cNvSpPr txBox="1"/>
          <p:nvPr/>
        </p:nvSpPr>
        <p:spPr>
          <a:xfrm>
            <a:off x="4188326" y="636310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2019; 15: e666-76</a:t>
            </a:r>
          </a:p>
        </p:txBody>
      </p:sp>
    </p:spTree>
    <p:extLst>
      <p:ext uri="{BB962C8B-B14F-4D97-AF65-F5344CB8AC3E}">
        <p14:creationId xmlns:p14="http://schemas.microsoft.com/office/powerpoint/2010/main" val="1991478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E4EF18A-5E55-B945-BF41-D0C35667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t="16428" r="31027" b="19404"/>
          <a:stretch/>
        </p:blipFill>
        <p:spPr>
          <a:xfrm>
            <a:off x="3551464" y="1616527"/>
            <a:ext cx="4531178" cy="440055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BC39EA-9412-6E42-B73D-7666A5308A9E}"/>
              </a:ext>
            </a:extLst>
          </p:cNvPr>
          <p:cNvSpPr txBox="1"/>
          <p:nvPr/>
        </p:nvSpPr>
        <p:spPr>
          <a:xfrm>
            <a:off x="4188326" y="636310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 Oncol </a:t>
            </a:r>
            <a:r>
              <a:rPr lang="en-US" sz="1600" b="1" dirty="0" err="1">
                <a:latin typeface="+mj-lt"/>
              </a:rPr>
              <a:t>Pract</a:t>
            </a:r>
            <a:r>
              <a:rPr lang="en-US" sz="1600" b="1" dirty="0">
                <a:latin typeface="+mj-lt"/>
              </a:rPr>
              <a:t>. 2019; 15: e666-76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80B20-1317-DD45-BD5E-620A085636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35859" r="18956" b="56487"/>
          <a:stretch/>
        </p:blipFill>
        <p:spPr>
          <a:xfrm>
            <a:off x="322886" y="2975507"/>
            <a:ext cx="11418010" cy="914400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65CF0-781B-134D-92D3-E1A32C4BBE48}"/>
              </a:ext>
            </a:extLst>
          </p:cNvPr>
          <p:cNvCxnSpPr>
            <a:cxnSpLocks/>
          </p:cNvCxnSpPr>
          <p:nvPr/>
        </p:nvCxnSpPr>
        <p:spPr bwMode="gray">
          <a:xfrm>
            <a:off x="469190" y="3535680"/>
            <a:ext cx="11271706" cy="0"/>
          </a:xfrm>
          <a:prstGeom prst="line">
            <a:avLst/>
          </a:prstGeom>
          <a:ln w="28575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C5A67F-87F6-0645-8EF5-200F027894D8}"/>
              </a:ext>
            </a:extLst>
          </p:cNvPr>
          <p:cNvCxnSpPr>
            <a:cxnSpLocks/>
          </p:cNvCxnSpPr>
          <p:nvPr/>
        </p:nvCxnSpPr>
        <p:spPr bwMode="gray">
          <a:xfrm flipV="1">
            <a:off x="469190" y="3844544"/>
            <a:ext cx="6077914" cy="12898"/>
          </a:xfrm>
          <a:prstGeom prst="line">
            <a:avLst/>
          </a:prstGeom>
          <a:ln w="28575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162771E4-63A5-7E45-A869-B0C598C68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1" y="25005"/>
            <a:ext cx="1181097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Impact of cost information in breast cancer surgery</a:t>
            </a:r>
          </a:p>
        </p:txBody>
      </p:sp>
    </p:spTree>
    <p:extLst>
      <p:ext uri="{BB962C8B-B14F-4D97-AF65-F5344CB8AC3E}">
        <p14:creationId xmlns:p14="http://schemas.microsoft.com/office/powerpoint/2010/main" val="1768386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1" y="73384"/>
            <a:ext cx="12192000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Patient attitudes on cost discussions and risk factors for 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816D9-4502-CB45-83D2-C23314A06F37}"/>
              </a:ext>
            </a:extLst>
          </p:cNvPr>
          <p:cNvSpPr txBox="1"/>
          <p:nvPr/>
        </p:nvSpPr>
        <p:spPr>
          <a:xfrm>
            <a:off x="3850922" y="634969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Plast </a:t>
            </a:r>
            <a:r>
              <a:rPr lang="en-US" sz="1600" b="1" dirty="0" err="1">
                <a:latin typeface="+mj-lt"/>
              </a:rPr>
              <a:t>Reconst</a:t>
            </a:r>
            <a:r>
              <a:rPr lang="en-US" sz="1600" b="1" dirty="0">
                <a:latin typeface="+mj-lt"/>
              </a:rPr>
              <a:t> Surg. 2021; 147(4): 587e-595e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38FF4-96FC-164F-9F08-693BB2880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8736" r="34224" b="18161"/>
          <a:stretch/>
        </p:blipFill>
        <p:spPr>
          <a:xfrm>
            <a:off x="3478266" y="1298997"/>
            <a:ext cx="5026296" cy="477598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19195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97291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4CF314-5D3F-FF44-997B-0AF639D64BDD}"/>
              </a:ext>
            </a:extLst>
          </p:cNvPr>
          <p:cNvSpPr txBox="1"/>
          <p:nvPr/>
        </p:nvSpPr>
        <p:spPr>
          <a:xfrm>
            <a:off x="464365" y="1159750"/>
            <a:ext cx="11310032" cy="5693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latin typeface="+mj-lt"/>
                <a:cs typeface="Arial"/>
              </a:rPr>
              <a:t>Single institution 29-item patient survey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-  Adult pts,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/>
              </a:rPr>
              <a:t>1/2018 – 6/2019</a:t>
            </a:r>
            <a:r>
              <a:rPr lang="en-US" sz="2000" dirty="0">
                <a:latin typeface="+mj-lt"/>
                <a:cs typeface="Arial"/>
              </a:rPr>
              <a:t>, receipt of BR due to cancer, DCIS or BRCA+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-  Demographics, cancer expenses and experience with cancer treatment overall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	-  Cross-linked with electronic record and de-identified</a:t>
            </a:r>
          </a:p>
          <a:p>
            <a:pPr lvl="1">
              <a:spcBef>
                <a:spcPts val="1200"/>
              </a:spcBef>
            </a:pPr>
            <a:endParaRPr lang="en-US" sz="2000" dirty="0">
              <a:latin typeface="+mj-lt"/>
              <a:cs typeface="Arial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  Multivariate regression analysis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	- 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Response to prompt “what degree of financial burden have cancer treatment costs 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	    been on you or your family?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+mj-lt"/>
              <a:cs typeface="Arial"/>
            </a:endParaRPr>
          </a:p>
          <a:p>
            <a:pPr lvl="1">
              <a:spcBef>
                <a:spcPts val="1200"/>
              </a:spcBef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+mj-lt"/>
              <a:cs typeface="Arial"/>
            </a:endParaRP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28.2% response rate (n = 647 patients)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	-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399 patients had BR (study focus)</a:t>
            </a:r>
          </a:p>
          <a:p>
            <a:pPr>
              <a:spcBef>
                <a:spcPts val="1200"/>
              </a:spcBef>
            </a:pPr>
            <a:endParaRPr lang="en-US" sz="2600" dirty="0">
              <a:latin typeface="+mj-lt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093548-84A4-F047-8B96-3AE7421915C2}"/>
              </a:ext>
            </a:extLst>
          </p:cNvPr>
          <p:cNvSpPr txBox="1">
            <a:spLocks/>
          </p:cNvSpPr>
          <p:nvPr/>
        </p:nvSpPr>
        <p:spPr>
          <a:xfrm>
            <a:off x="2995286" y="15892"/>
            <a:ext cx="12192000" cy="863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Risk factors for self-reported FT</a:t>
            </a:r>
          </a:p>
        </p:txBody>
      </p:sp>
    </p:spTree>
    <p:extLst>
      <p:ext uri="{BB962C8B-B14F-4D97-AF65-F5344CB8AC3E}">
        <p14:creationId xmlns:p14="http://schemas.microsoft.com/office/powerpoint/2010/main" val="149153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97291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4CF314-5D3F-FF44-997B-0AF639D64BDD}"/>
              </a:ext>
            </a:extLst>
          </p:cNvPr>
          <p:cNvSpPr txBox="1"/>
          <p:nvPr/>
        </p:nvSpPr>
        <p:spPr>
          <a:xfrm>
            <a:off x="464365" y="1159750"/>
            <a:ext cx="11310032" cy="5693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Single institution 29-item patient survey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      -  Adult pts, 1/2018 – 6/2019, receipt of BR due to cancer, DCIS or BRCA+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      -  Demographics, cancer expenses and experience with cancer treatment overall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  <a:cs typeface="Arial"/>
              </a:rPr>
              <a:t>	-  Cross-linked with electronic record and de-identified</a:t>
            </a:r>
          </a:p>
          <a:p>
            <a:pPr lvl="1">
              <a:spcBef>
                <a:spcPts val="1200"/>
              </a:spcBef>
            </a:pPr>
            <a:endParaRPr lang="en-US" sz="2000" dirty="0">
              <a:latin typeface="+mj-lt"/>
              <a:cs typeface="Arial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  <a:cs typeface="Arial"/>
              </a:rPr>
              <a:t>  </a:t>
            </a:r>
            <a:r>
              <a:rPr lang="en-US" sz="2400" b="1" dirty="0">
                <a:latin typeface="+mj-lt"/>
                <a:cs typeface="Arial"/>
              </a:rPr>
              <a:t>Multivariate regression analysis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cs typeface="Arial"/>
              </a:rPr>
              <a:t>	-  </a:t>
            </a:r>
            <a:r>
              <a:rPr lang="en-US" sz="2000" dirty="0">
                <a:latin typeface="+mj-lt"/>
              </a:rPr>
              <a:t>Response to prompt “what degree of financial burden have cancer treatment costs </a:t>
            </a:r>
          </a:p>
          <a:p>
            <a:r>
              <a:rPr lang="en-US" sz="2000" dirty="0">
                <a:latin typeface="+mj-lt"/>
              </a:rPr>
              <a:t>	    been on you or your family?</a:t>
            </a:r>
            <a:endParaRPr lang="en-US" sz="4400" dirty="0">
              <a:latin typeface="+mj-lt"/>
              <a:cs typeface="Arial"/>
            </a:endParaRPr>
          </a:p>
          <a:p>
            <a:pPr lvl="1">
              <a:spcBef>
                <a:spcPts val="1200"/>
              </a:spcBef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+mj-lt"/>
              <a:cs typeface="Arial"/>
            </a:endParaRP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latin typeface="+mj-lt"/>
                <a:cs typeface="Arial"/>
              </a:rPr>
              <a:t>28.2% response rate (n = 647 patients)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latin typeface="+mj-lt"/>
                <a:cs typeface="Arial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Arial"/>
              </a:rPr>
              <a:t>-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/>
              </a:rPr>
              <a:t>399 patients had BR (study focus)</a:t>
            </a:r>
          </a:p>
          <a:p>
            <a:pPr>
              <a:spcBef>
                <a:spcPts val="1200"/>
              </a:spcBef>
            </a:pPr>
            <a:endParaRPr lang="en-US" sz="2600" dirty="0">
              <a:latin typeface="+mj-lt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931C93-AD56-4EBB-908B-DCC9202B56B1}"/>
              </a:ext>
            </a:extLst>
          </p:cNvPr>
          <p:cNvSpPr txBox="1">
            <a:spLocks/>
          </p:cNvSpPr>
          <p:nvPr/>
        </p:nvSpPr>
        <p:spPr>
          <a:xfrm>
            <a:off x="2995286" y="15892"/>
            <a:ext cx="12192000" cy="863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Risk factors for self-reported FT</a:t>
            </a:r>
          </a:p>
        </p:txBody>
      </p:sp>
    </p:spTree>
    <p:extLst>
      <p:ext uri="{BB962C8B-B14F-4D97-AF65-F5344CB8AC3E}">
        <p14:creationId xmlns:p14="http://schemas.microsoft.com/office/powerpoint/2010/main" val="2283244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824CD16-F77B-4561-BCD0-8AEDA3B0F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25" t="19476" r="29298" b="37079"/>
          <a:stretch/>
        </p:blipFill>
        <p:spPr>
          <a:xfrm>
            <a:off x="1715793" y="1099333"/>
            <a:ext cx="8126849" cy="49726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3D008E-97B7-4943-BBE7-DB883DB6CBAD}"/>
              </a:ext>
            </a:extLst>
          </p:cNvPr>
          <p:cNvSpPr/>
          <p:nvPr/>
        </p:nvSpPr>
        <p:spPr>
          <a:xfrm>
            <a:off x="1959890" y="2928136"/>
            <a:ext cx="7687544" cy="421236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FA517-1EC8-48B7-A451-61CE375A496C}"/>
              </a:ext>
            </a:extLst>
          </p:cNvPr>
          <p:cNvSpPr/>
          <p:nvPr/>
        </p:nvSpPr>
        <p:spPr>
          <a:xfrm>
            <a:off x="1959890" y="4756939"/>
            <a:ext cx="7687544" cy="421236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DF985E-8A85-40C6-953C-F8005B0F9C70}"/>
              </a:ext>
            </a:extLst>
          </p:cNvPr>
          <p:cNvSpPr txBox="1">
            <a:spLocks/>
          </p:cNvSpPr>
          <p:nvPr/>
        </p:nvSpPr>
        <p:spPr>
          <a:xfrm>
            <a:off x="4403719" y="85630"/>
            <a:ext cx="12192000" cy="863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Principal findings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99406E-68DD-DD4B-8BB5-D824B2D7EA57}"/>
              </a:ext>
            </a:extLst>
          </p:cNvPr>
          <p:cNvSpPr/>
          <p:nvPr/>
        </p:nvSpPr>
        <p:spPr>
          <a:xfrm>
            <a:off x="1954438" y="2034289"/>
            <a:ext cx="7687544" cy="210618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72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047" y="116577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Frequency and importance of cost discussions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C2727-E424-514D-82D8-166199D9E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0" t="31041" r="41172" b="46667"/>
          <a:stretch/>
        </p:blipFill>
        <p:spPr>
          <a:xfrm>
            <a:off x="592049" y="1500186"/>
            <a:ext cx="4861632" cy="3371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D3AED-0E37-434A-8833-1F984CF48A56}"/>
              </a:ext>
            </a:extLst>
          </p:cNvPr>
          <p:cNvSpPr txBox="1"/>
          <p:nvPr/>
        </p:nvSpPr>
        <p:spPr>
          <a:xfrm>
            <a:off x="454902" y="5064125"/>
            <a:ext cx="4800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latin typeface="+mj-lt"/>
                <a:cs typeface="Arial"/>
              </a:rPr>
              <a:t>I discuss costs with my surgeon or someone on the care team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14766-A57D-3342-BD2B-E337176C9DBE}"/>
              </a:ext>
            </a:extLst>
          </p:cNvPr>
          <p:cNvSpPr txBox="1"/>
          <p:nvPr/>
        </p:nvSpPr>
        <p:spPr>
          <a:xfrm>
            <a:off x="5782162" y="5078413"/>
            <a:ext cx="4800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latin typeface="+mj-lt"/>
                <a:cs typeface="Arial"/>
              </a:rPr>
              <a:t>Plastic surgeons should factor costs in planning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32274-F0E4-0944-804C-8BA616D0CA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t="41528" r="37958" b="31530"/>
          <a:stretch/>
        </p:blipFill>
        <p:spPr>
          <a:xfrm>
            <a:off x="5603568" y="1628774"/>
            <a:ext cx="5157788" cy="3114676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ABF98-1356-EB41-A087-DCAFAA572876}"/>
              </a:ext>
            </a:extLst>
          </p:cNvPr>
          <p:cNvSpPr txBox="1"/>
          <p:nvPr/>
        </p:nvSpPr>
        <p:spPr>
          <a:xfrm>
            <a:off x="3517043" y="631065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Plast </a:t>
            </a:r>
            <a:r>
              <a:rPr lang="en-US" sz="1600" b="1" dirty="0" err="1">
                <a:latin typeface="+mj-lt"/>
              </a:rPr>
              <a:t>Reconst</a:t>
            </a:r>
            <a:r>
              <a:rPr lang="en-US" sz="1600" b="1" dirty="0">
                <a:latin typeface="+mj-lt"/>
              </a:rPr>
              <a:t> Surg. 2021; 147(4): 587e-595e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8C1EE6-D84D-1042-8C2B-B0BF589AD591}"/>
              </a:ext>
            </a:extLst>
          </p:cNvPr>
          <p:cNvSpPr/>
          <p:nvPr/>
        </p:nvSpPr>
        <p:spPr>
          <a:xfrm>
            <a:off x="8965821" y="2201616"/>
            <a:ext cx="12618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1513263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82" y="120201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Pursuing breast reconstruction caused financial strain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A5DBC7-F725-1943-AE8A-7EA67DD98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9" t="32914" r="38071" b="44324"/>
          <a:stretch/>
        </p:blipFill>
        <p:spPr>
          <a:xfrm>
            <a:off x="2508885" y="1949243"/>
            <a:ext cx="6889578" cy="3286546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7201C57D-2386-424C-8D53-EC9DC63C5CD4}"/>
              </a:ext>
            </a:extLst>
          </p:cNvPr>
          <p:cNvSpPr/>
          <p:nvPr/>
        </p:nvSpPr>
        <p:spPr bwMode="gray">
          <a:xfrm rot="16200000">
            <a:off x="4173855" y="3066994"/>
            <a:ext cx="492062" cy="1565338"/>
          </a:xfrm>
          <a:prstGeom prst="rightBrace">
            <a:avLst/>
          </a:prstGeom>
          <a:ln w="12700" cap="rnd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54E021-FE98-024C-80AC-112E747FDF5A}"/>
              </a:ext>
            </a:extLst>
          </p:cNvPr>
          <p:cNvSpPr/>
          <p:nvPr/>
        </p:nvSpPr>
        <p:spPr>
          <a:xfrm>
            <a:off x="3788944" y="2864968"/>
            <a:ext cx="14136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16</a:t>
            </a:r>
            <a:r>
              <a:rPr lang="en-US" sz="4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4653B-C16A-C44B-8104-A527CCCA07D5}"/>
              </a:ext>
            </a:extLst>
          </p:cNvPr>
          <p:cNvSpPr txBox="1"/>
          <p:nvPr/>
        </p:nvSpPr>
        <p:spPr>
          <a:xfrm>
            <a:off x="3476403" y="625985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Plast </a:t>
            </a:r>
            <a:r>
              <a:rPr lang="en-US" sz="1600" b="1" dirty="0" err="1">
                <a:latin typeface="+mj-lt"/>
              </a:rPr>
              <a:t>Reconst</a:t>
            </a:r>
            <a:r>
              <a:rPr lang="en-US" sz="1600" b="1" dirty="0">
                <a:latin typeface="+mj-lt"/>
              </a:rPr>
              <a:t> Surg. 2021; 147(4): 587e-595e</a:t>
            </a:r>
          </a:p>
        </p:txBody>
      </p:sp>
    </p:spTree>
    <p:extLst>
      <p:ext uri="{BB962C8B-B14F-4D97-AF65-F5344CB8AC3E}">
        <p14:creationId xmlns:p14="http://schemas.microsoft.com/office/powerpoint/2010/main" val="49215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059" y="107582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Most people report significant medical debt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FA8D23-15BF-7047-9D8A-E78B037EF348}"/>
              </a:ext>
            </a:extLst>
          </p:cNvPr>
          <p:cNvSpPr/>
          <p:nvPr/>
        </p:nvSpPr>
        <p:spPr>
          <a:xfrm>
            <a:off x="2519680" y="1601589"/>
            <a:ext cx="304800" cy="264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7725-2CF8-0040-82D0-9C2C328D304A}"/>
              </a:ext>
            </a:extLst>
          </p:cNvPr>
          <p:cNvSpPr txBox="1"/>
          <p:nvPr/>
        </p:nvSpPr>
        <p:spPr>
          <a:xfrm>
            <a:off x="3581630" y="6318896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Peterson-KFF Health System Tracker 2022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8B65F5-B9DF-4E4E-8711-4BA07B8BF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t="37143" r="18928" b="34285"/>
          <a:stretch/>
        </p:blipFill>
        <p:spPr>
          <a:xfrm>
            <a:off x="427583" y="1865749"/>
            <a:ext cx="10301399" cy="26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6" y="116076"/>
            <a:ext cx="12192000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Similar findings in a national survey-based analysis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816D9-4502-CB45-83D2-C23314A06F37}"/>
              </a:ext>
            </a:extLst>
          </p:cNvPr>
          <p:cNvSpPr txBox="1"/>
          <p:nvPr/>
        </p:nvSpPr>
        <p:spPr>
          <a:xfrm>
            <a:off x="3523023" y="6387798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Ann Surg Oncol. 2022; 29(1): 535-44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1F369-AA67-3649-92F8-F65F1A1D7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3" t="18699" r="33872" b="7412"/>
          <a:stretch/>
        </p:blipFill>
        <p:spPr>
          <a:xfrm>
            <a:off x="589301" y="1446549"/>
            <a:ext cx="3570101" cy="451898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6CD8A-0139-CE4A-92F5-DC84C4780DDF}"/>
              </a:ext>
            </a:extLst>
          </p:cNvPr>
          <p:cNvSpPr txBox="1"/>
          <p:nvPr/>
        </p:nvSpPr>
        <p:spPr>
          <a:xfrm>
            <a:off x="4469442" y="1446549"/>
            <a:ext cx="678213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Leveraged 922 women via the Susan Love Research Foundation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	- 2% response rate (45,870 received survey)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25.8% </a:t>
            </a:r>
            <a:r>
              <a:rPr lang="en-US" sz="1800" dirty="0">
                <a:latin typeface="+mj-lt"/>
                <a:cs typeface="Arial"/>
              </a:rPr>
              <a:t>self-reported financial toxicity following breast reconstruction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Associated with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	- Increased risk of debt (51% vs. 3.2%)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	- Increased out-of-pocket medical expenses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	- </a:t>
            </a: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Younger age</a:t>
            </a:r>
            <a:r>
              <a:rPr lang="en-US" sz="1800" dirty="0">
                <a:latin typeface="+mj-lt"/>
                <a:cs typeface="Arial"/>
              </a:rPr>
              <a:t>, lower annual income, post-op 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	   complications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Considerable decision regret among patients with financial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  <a:cs typeface="Arial"/>
              </a:rPr>
              <a:t>toxicity </a:t>
            </a:r>
          </a:p>
        </p:txBody>
      </p:sp>
    </p:spTree>
    <p:extLst>
      <p:ext uri="{BB962C8B-B14F-4D97-AF65-F5344CB8AC3E}">
        <p14:creationId xmlns:p14="http://schemas.microsoft.com/office/powerpoint/2010/main" val="355970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760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Why are cost discussions so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7CBF-BC40-9340-B9DF-5CEB70BB18DB}"/>
              </a:ext>
            </a:extLst>
          </p:cNvPr>
          <p:cNvSpPr txBox="1"/>
          <p:nvPr/>
        </p:nvSpPr>
        <p:spPr>
          <a:xfrm>
            <a:off x="3318317" y="631903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Journal of Oncology Practice. 2017; 13(11): e944-956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58416-3103-483C-A34E-4A84366B2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9" t="24627" r="31572" b="6517"/>
          <a:stretch/>
        </p:blipFill>
        <p:spPr>
          <a:xfrm>
            <a:off x="3534311" y="1305177"/>
            <a:ext cx="4808306" cy="4613455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39741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760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Why are cost discussions so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7CBF-BC40-9340-B9DF-5CEB70BB18DB}"/>
              </a:ext>
            </a:extLst>
          </p:cNvPr>
          <p:cNvSpPr txBox="1"/>
          <p:nvPr/>
        </p:nvSpPr>
        <p:spPr>
          <a:xfrm>
            <a:off x="3318317" y="631903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Journal of Oncology Practice. 2017; 13(11): e944-956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58416-3103-483C-A34E-4A84366B2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9" t="24627" r="31572" b="6517"/>
          <a:stretch/>
        </p:blipFill>
        <p:spPr>
          <a:xfrm>
            <a:off x="3534311" y="1305177"/>
            <a:ext cx="4808306" cy="4613455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26B9D0-6DC0-634C-9837-2CE729224722}"/>
              </a:ext>
            </a:extLst>
          </p:cNvPr>
          <p:cNvSpPr/>
          <p:nvPr/>
        </p:nvSpPr>
        <p:spPr>
          <a:xfrm>
            <a:off x="471340" y="2875002"/>
            <a:ext cx="6289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F3940-6CDC-D240-A8B8-E2C5A9FDE8D2}"/>
              </a:ext>
            </a:extLst>
          </p:cNvPr>
          <p:cNvSpPr/>
          <p:nvPr/>
        </p:nvSpPr>
        <p:spPr>
          <a:xfrm>
            <a:off x="821180" y="2875002"/>
            <a:ext cx="6289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7A4C2-CAC5-4743-9A3B-F91333D47DA2}"/>
              </a:ext>
            </a:extLst>
          </p:cNvPr>
          <p:cNvSpPr txBox="1"/>
          <p:nvPr/>
        </p:nvSpPr>
        <p:spPr>
          <a:xfrm>
            <a:off x="1450094" y="3302327"/>
            <a:ext cx="16618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latin typeface="+mj-lt"/>
                <a:cs typeface="Arial"/>
              </a:rPr>
              <a:t>seconds</a:t>
            </a:r>
          </a:p>
        </p:txBody>
      </p:sp>
    </p:spTree>
    <p:extLst>
      <p:ext uri="{BB962C8B-B14F-4D97-AF65-F5344CB8AC3E}">
        <p14:creationId xmlns:p14="http://schemas.microsoft.com/office/powerpoint/2010/main" val="3621843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760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Why are cost discussions so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7CBF-BC40-9340-B9DF-5CEB70BB18DB}"/>
              </a:ext>
            </a:extLst>
          </p:cNvPr>
          <p:cNvSpPr txBox="1"/>
          <p:nvPr/>
        </p:nvSpPr>
        <p:spPr>
          <a:xfrm>
            <a:off x="3318317" y="631903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Journal of Oncology Practice. 2017; 13(11): e944-956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58416-3103-483C-A34E-4A84366B2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9" t="24627" r="31572" b="6517"/>
          <a:stretch/>
        </p:blipFill>
        <p:spPr>
          <a:xfrm>
            <a:off x="3534311" y="1305177"/>
            <a:ext cx="4808306" cy="4613455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6" name="Down Arrow 7">
            <a:extLst>
              <a:ext uri="{FF2B5EF4-FFF2-40B4-BE49-F238E27FC236}">
                <a16:creationId xmlns:a16="http://schemas.microsoft.com/office/drawing/2014/main" id="{3409E673-5BC6-934F-969B-6E4D4DBBB79D}"/>
              </a:ext>
            </a:extLst>
          </p:cNvPr>
          <p:cNvSpPr/>
          <p:nvPr/>
        </p:nvSpPr>
        <p:spPr>
          <a:xfrm>
            <a:off x="360270" y="2885436"/>
            <a:ext cx="677329" cy="847778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157F3-5374-F146-808F-325B47C38843}"/>
              </a:ext>
            </a:extLst>
          </p:cNvPr>
          <p:cNvSpPr txBox="1"/>
          <p:nvPr/>
        </p:nvSpPr>
        <p:spPr>
          <a:xfrm>
            <a:off x="1242494" y="2801493"/>
            <a:ext cx="166189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latin typeface="+mj-lt"/>
                <a:cs typeface="Arial"/>
              </a:rPr>
              <a:t>Financial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latin typeface="+mj-lt"/>
                <a:cs typeface="Arial"/>
              </a:rPr>
              <a:t>toxicity</a:t>
            </a:r>
          </a:p>
        </p:txBody>
      </p:sp>
    </p:spTree>
    <p:extLst>
      <p:ext uri="{BB962C8B-B14F-4D97-AF65-F5344CB8AC3E}">
        <p14:creationId xmlns:p14="http://schemas.microsoft.com/office/powerpoint/2010/main" val="1616122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5" y="89012"/>
            <a:ext cx="12104230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Why is FT in the context of breast cancer surgery important?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4AE28-E2F1-429F-952C-617CF4DD1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35" y="1744542"/>
            <a:ext cx="7303478" cy="38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742" y="160681"/>
            <a:ext cx="11747442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Relationship b/w FT and quality-of-life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993240-328D-0940-8BFC-BE0C7D4B0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17037" r="26583" b="1037"/>
          <a:stretch/>
        </p:blipFill>
        <p:spPr>
          <a:xfrm>
            <a:off x="3533911" y="1285768"/>
            <a:ext cx="4859323" cy="4976136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6FBD0-557E-8241-85A1-49F9357E88CB}"/>
              </a:ext>
            </a:extLst>
          </p:cNvPr>
          <p:cNvSpPr txBox="1"/>
          <p:nvPr/>
        </p:nvSpPr>
        <p:spPr>
          <a:xfrm>
            <a:off x="4162450" y="640027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 Am Coll Surg. 2021; 232(3): 253-63</a:t>
            </a:r>
          </a:p>
        </p:txBody>
      </p:sp>
    </p:spTree>
    <p:extLst>
      <p:ext uri="{BB962C8B-B14F-4D97-AF65-F5344CB8AC3E}">
        <p14:creationId xmlns:p14="http://schemas.microsoft.com/office/powerpoint/2010/main" val="536270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1525D0-0CFF-C145-8CE0-984A1BDDE4A1}"/>
              </a:ext>
            </a:extLst>
          </p:cNvPr>
          <p:cNvSpPr txBox="1"/>
          <p:nvPr/>
        </p:nvSpPr>
        <p:spPr>
          <a:xfrm>
            <a:off x="509120" y="1433967"/>
            <a:ext cx="10741472" cy="6832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latin typeface="+mj-lt"/>
                <a:cs typeface="Arial"/>
              </a:rPr>
              <a:t>Correlation between FT (COST score) and QOL 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-  Condition-specific: Breast-Q (One QoL &amp; Two patient satisfaction domains)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-  Global: SF-12 (mental &amp; physical)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-  Cross-sectional analysis of overall population and BR patients</a:t>
            </a:r>
          </a:p>
          <a:p>
            <a:pPr lvl="1">
              <a:spcBef>
                <a:spcPts val="1200"/>
              </a:spcBef>
            </a:pPr>
            <a:endParaRPr lang="en-US" sz="2000" b="1" dirty="0">
              <a:latin typeface="+mj-lt"/>
              <a:cs typeface="Arial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000" b="1" dirty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Multivariate regression model to examine association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latin typeface="+mj-lt"/>
                <a:cs typeface="Arial"/>
              </a:rPr>
              <a:t>	</a:t>
            </a:r>
            <a:r>
              <a:rPr lang="en-US" sz="2000" dirty="0">
                <a:latin typeface="+mj-lt"/>
                <a:cs typeface="Arial"/>
              </a:rPr>
              <a:t>- Pre-specified cut-offs for correlation coefficients</a:t>
            </a:r>
          </a:p>
          <a:p>
            <a:pPr lvl="1">
              <a:spcBef>
                <a:spcPts val="1200"/>
              </a:spcBef>
            </a:pPr>
            <a:endParaRPr lang="en-US" sz="2000" b="1" dirty="0">
              <a:latin typeface="+mj-lt"/>
              <a:cs typeface="Arial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latin typeface="+mj-lt"/>
                <a:cs typeface="Arial"/>
              </a:rPr>
              <a:t> Sensitivity analysis</a:t>
            </a:r>
            <a:endParaRPr lang="en-US" sz="2000" b="1" dirty="0">
              <a:latin typeface="+mj-lt"/>
              <a:cs typeface="Arial"/>
            </a:endParaRPr>
          </a:p>
          <a:p>
            <a:pPr lvl="2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- Mastectomy only and pts with &gt; 1 </a:t>
            </a:r>
            <a:r>
              <a:rPr lang="en-US" sz="2000" dirty="0" err="1">
                <a:latin typeface="+mj-lt"/>
                <a:cs typeface="Arial"/>
              </a:rPr>
              <a:t>yr</a:t>
            </a:r>
            <a:r>
              <a:rPr lang="en-US" sz="2000" dirty="0">
                <a:latin typeface="+mj-lt"/>
                <a:cs typeface="Arial"/>
              </a:rPr>
              <a:t> follow-up</a:t>
            </a:r>
          </a:p>
          <a:p>
            <a:pPr lvl="1">
              <a:spcBef>
                <a:spcPts val="1200"/>
              </a:spcBef>
            </a:pPr>
            <a:endParaRPr lang="en-US" sz="2400" dirty="0">
              <a:latin typeface="+mj-lt"/>
              <a:cs typeface="Arial"/>
            </a:endParaRPr>
          </a:p>
          <a:p>
            <a:pPr lvl="1">
              <a:spcBef>
                <a:spcPts val="1200"/>
              </a:spcBef>
            </a:pPr>
            <a:endParaRPr lang="en-US" sz="2400" dirty="0">
              <a:latin typeface="+mj-lt"/>
              <a:cs typeface="Arial"/>
            </a:endParaRP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j-lt"/>
                <a:cs typeface="Arial"/>
              </a:rPr>
              <a:t>      </a:t>
            </a:r>
            <a:endParaRPr lang="en-US" sz="2400" dirty="0">
              <a:latin typeface="+mj-lt"/>
              <a:cs typeface="Arial"/>
            </a:endParaRPr>
          </a:p>
          <a:p>
            <a:pPr>
              <a:spcBef>
                <a:spcPts val="1200"/>
              </a:spcBef>
            </a:pPr>
            <a:endParaRPr lang="en-US" sz="2600" dirty="0">
              <a:latin typeface="+mj-lt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556047-58A1-374C-88A0-C363ED2E4E8C}"/>
              </a:ext>
            </a:extLst>
          </p:cNvPr>
          <p:cNvSpPr txBox="1">
            <a:spLocks/>
          </p:cNvSpPr>
          <p:nvPr/>
        </p:nvSpPr>
        <p:spPr>
          <a:xfrm>
            <a:off x="1920828" y="160681"/>
            <a:ext cx="11747442" cy="863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  Relationship b/w FT and quality-of-life</a:t>
            </a:r>
          </a:p>
        </p:txBody>
      </p:sp>
    </p:spTree>
    <p:extLst>
      <p:ext uri="{BB962C8B-B14F-4D97-AF65-F5344CB8AC3E}">
        <p14:creationId xmlns:p14="http://schemas.microsoft.com/office/powerpoint/2010/main" val="36893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882" y="160681"/>
            <a:ext cx="11747442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FT and PRO (all patients)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9E767-6093-1D46-BF11-5CF03BE27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0741" r="34514" b="10617"/>
          <a:stretch/>
        </p:blipFill>
        <p:spPr>
          <a:xfrm>
            <a:off x="2700669" y="1425894"/>
            <a:ext cx="5945767" cy="5035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28A6E-4729-404C-B886-E86A33173A55}"/>
              </a:ext>
            </a:extLst>
          </p:cNvPr>
          <p:cNvSpPr txBox="1"/>
          <p:nvPr/>
        </p:nvSpPr>
        <p:spPr>
          <a:xfrm>
            <a:off x="4120587" y="1287393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0.54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3BA11-C78C-9348-AE48-5F2F05DFA7A0}"/>
              </a:ext>
            </a:extLst>
          </p:cNvPr>
          <p:cNvSpPr txBox="1"/>
          <p:nvPr/>
        </p:nvSpPr>
        <p:spPr>
          <a:xfrm>
            <a:off x="6865717" y="1301174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2F2BD-32D8-B74F-89FE-E557D3795C47}"/>
              </a:ext>
            </a:extLst>
          </p:cNvPr>
          <p:cNvSpPr txBox="1"/>
          <p:nvPr/>
        </p:nvSpPr>
        <p:spPr>
          <a:xfrm>
            <a:off x="4018344" y="6325468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17A91-B185-8A4F-B78C-7BFA900ED0B3}"/>
              </a:ext>
            </a:extLst>
          </p:cNvPr>
          <p:cNvSpPr txBox="1"/>
          <p:nvPr/>
        </p:nvSpPr>
        <p:spPr>
          <a:xfrm>
            <a:off x="6723339" y="6327674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0.41</a:t>
            </a:r>
          </a:p>
        </p:txBody>
      </p:sp>
    </p:spTree>
    <p:extLst>
      <p:ext uri="{BB962C8B-B14F-4D97-AF65-F5344CB8AC3E}">
        <p14:creationId xmlns:p14="http://schemas.microsoft.com/office/powerpoint/2010/main" val="3301360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594" y="100622"/>
            <a:ext cx="11747442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FT and PRO (BR patients)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E4394-6FCA-8042-9D95-E85D595F6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19754" r="29376" b="26666"/>
          <a:stretch/>
        </p:blipFill>
        <p:spPr>
          <a:xfrm>
            <a:off x="2381694" y="1390280"/>
            <a:ext cx="6789986" cy="484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E81EC-0860-7743-960A-3C107F884689}"/>
              </a:ext>
            </a:extLst>
          </p:cNvPr>
          <p:cNvSpPr txBox="1"/>
          <p:nvPr/>
        </p:nvSpPr>
        <p:spPr>
          <a:xfrm>
            <a:off x="3426106" y="1251779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02915-890F-2444-9C63-0D5216F48E54}"/>
              </a:ext>
            </a:extLst>
          </p:cNvPr>
          <p:cNvSpPr txBox="1"/>
          <p:nvPr/>
        </p:nvSpPr>
        <p:spPr>
          <a:xfrm>
            <a:off x="5627225" y="1251779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D8C12-808E-384C-A1EE-01F3FE229BC4}"/>
              </a:ext>
            </a:extLst>
          </p:cNvPr>
          <p:cNvSpPr txBox="1"/>
          <p:nvPr/>
        </p:nvSpPr>
        <p:spPr>
          <a:xfrm>
            <a:off x="5463250" y="6365718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0490C-E95A-A34A-A0F0-09B8CA3A3E4A}"/>
              </a:ext>
            </a:extLst>
          </p:cNvPr>
          <p:cNvSpPr txBox="1"/>
          <p:nvPr/>
        </p:nvSpPr>
        <p:spPr>
          <a:xfrm>
            <a:off x="3385594" y="6375581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C63BA-9116-B841-B223-2EB3E5A2E48A}"/>
              </a:ext>
            </a:extLst>
          </p:cNvPr>
          <p:cNvSpPr txBox="1"/>
          <p:nvPr/>
        </p:nvSpPr>
        <p:spPr>
          <a:xfrm>
            <a:off x="7799278" y="1270162"/>
            <a:ext cx="9375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/>
              </a:rPr>
              <a:t>r = 0.13</a:t>
            </a:r>
          </a:p>
        </p:txBody>
      </p:sp>
    </p:spTree>
    <p:extLst>
      <p:ext uri="{BB962C8B-B14F-4D97-AF65-F5344CB8AC3E}">
        <p14:creationId xmlns:p14="http://schemas.microsoft.com/office/powerpoint/2010/main" val="1062396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6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Changes in PRO scores per unit change in COST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44306-FADC-FE41-9537-A1B61F68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53858" r="18544" b="32919"/>
          <a:stretch/>
        </p:blipFill>
        <p:spPr>
          <a:xfrm>
            <a:off x="868269" y="2677954"/>
            <a:ext cx="10544370" cy="1232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FC76C-6EFE-DE4D-A297-969D747D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47302" r="18544" b="46128"/>
          <a:stretch/>
        </p:blipFill>
        <p:spPr>
          <a:xfrm>
            <a:off x="1759519" y="1900663"/>
            <a:ext cx="8904980" cy="517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7C5C2B-879D-CB4A-9D92-328958C0F97E}"/>
              </a:ext>
            </a:extLst>
          </p:cNvPr>
          <p:cNvSpPr/>
          <p:nvPr/>
        </p:nvSpPr>
        <p:spPr>
          <a:xfrm>
            <a:off x="9595414" y="2858944"/>
            <a:ext cx="1516282" cy="11549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3D9F8-96B3-814A-81DC-EC13F54B3F72}"/>
              </a:ext>
            </a:extLst>
          </p:cNvPr>
          <p:cNvSpPr txBox="1"/>
          <p:nvPr/>
        </p:nvSpPr>
        <p:spPr>
          <a:xfrm>
            <a:off x="4162450" y="640027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 Am Coll Surg. 2021; 232(3): 253-63</a:t>
            </a:r>
          </a:p>
        </p:txBody>
      </p:sp>
    </p:spTree>
    <p:extLst>
      <p:ext uri="{BB962C8B-B14F-4D97-AF65-F5344CB8AC3E}">
        <p14:creationId xmlns:p14="http://schemas.microsoft.com/office/powerpoint/2010/main" val="414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61AA95-1979-4A43-9FDB-3CAEC1B45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t="11139" r="32824" b="56700"/>
          <a:stretch/>
        </p:blipFill>
        <p:spPr>
          <a:xfrm>
            <a:off x="3224157" y="1097694"/>
            <a:ext cx="5484891" cy="2955998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9608" y="1370149"/>
            <a:ext cx="11822392" cy="54878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Cancer is 2</a:t>
            </a:r>
            <a:r>
              <a:rPr lang="en-US" sz="2600" baseline="30000" dirty="0"/>
              <a:t>nd</a:t>
            </a:r>
            <a:r>
              <a:rPr lang="en-US" sz="2600" dirty="0"/>
              <a:t> most expensive chronic condition per capita in the US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	</a:t>
            </a:r>
            <a:r>
              <a:rPr lang="en-US" sz="2600" dirty="0"/>
              <a:t>-</a:t>
            </a:r>
            <a:r>
              <a:rPr lang="en-US" dirty="0"/>
              <a:t> Advancements in diagnosis/treatment, over-treatment,     cost-sharing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	</a:t>
            </a:r>
            <a:r>
              <a:rPr lang="en-US" sz="2600" dirty="0"/>
              <a:t>- </a:t>
            </a:r>
            <a:r>
              <a:rPr lang="en-US" dirty="0"/>
              <a:t>48-73% of survivors report financial hardship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	</a:t>
            </a:r>
            <a:r>
              <a:rPr lang="en-US" sz="2600" dirty="0"/>
              <a:t>-</a:t>
            </a:r>
            <a:r>
              <a:rPr lang="en-US" dirty="0"/>
              <a:t> Worse QoL, bankruptcy, treatment non-adherence &amp; symptom burden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617" y="-37551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Definition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841212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>
            <a:extLst>
              <a:ext uri="{FF2B5EF4-FFF2-40B4-BE49-F238E27FC236}">
                <a16:creationId xmlns:a16="http://schemas.microsoft.com/office/drawing/2014/main" id="{C2E9802D-7B30-6644-8411-9124F74056F3}"/>
              </a:ext>
            </a:extLst>
          </p:cNvPr>
          <p:cNvSpPr/>
          <p:nvPr/>
        </p:nvSpPr>
        <p:spPr>
          <a:xfrm rot="10800000">
            <a:off x="8091805" y="4652489"/>
            <a:ext cx="280525" cy="366087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C8216-1241-1F47-9114-302CB4683D19}"/>
              </a:ext>
            </a:extLst>
          </p:cNvPr>
          <p:cNvSpPr txBox="1"/>
          <p:nvPr/>
        </p:nvSpPr>
        <p:spPr>
          <a:xfrm>
            <a:off x="2277520" y="6410643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Jour of Surg </a:t>
            </a:r>
            <a:r>
              <a:rPr lang="en-US" sz="1600" b="1" dirty="0" err="1">
                <a:latin typeface="+mj-lt"/>
              </a:rPr>
              <a:t>Onc</a:t>
            </a:r>
            <a:r>
              <a:rPr lang="en-US" sz="1600" b="1" dirty="0">
                <a:latin typeface="+mj-lt"/>
              </a:rPr>
              <a:t>. 2019; 120(1): 85-92.  &amp; JAMA </a:t>
            </a:r>
            <a:r>
              <a:rPr lang="en-US" sz="1600" b="1" dirty="0" err="1">
                <a:latin typeface="+mj-lt"/>
              </a:rPr>
              <a:t>Onc</a:t>
            </a:r>
            <a:r>
              <a:rPr lang="en-US" sz="1600" b="1" dirty="0">
                <a:latin typeface="+mj-lt"/>
              </a:rPr>
              <a:t> March 2022 </a:t>
            </a:r>
          </a:p>
        </p:txBody>
      </p:sp>
    </p:spTree>
    <p:extLst>
      <p:ext uri="{BB962C8B-B14F-4D97-AF65-F5344CB8AC3E}">
        <p14:creationId xmlns:p14="http://schemas.microsoft.com/office/powerpoint/2010/main" val="4230228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6" y="160681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Changes in PRO scores per unit change in COST score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FC76C-6EFE-DE4D-A297-969D747D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47302" r="18544" b="46128"/>
          <a:stretch/>
        </p:blipFill>
        <p:spPr>
          <a:xfrm>
            <a:off x="1759519" y="1900663"/>
            <a:ext cx="8904980" cy="51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EAC17-2680-2A41-8B09-31FBCF63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67219" r="18544" b="17299"/>
          <a:stretch/>
        </p:blipFill>
        <p:spPr>
          <a:xfrm>
            <a:off x="1148167" y="2599964"/>
            <a:ext cx="10144938" cy="138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03294F-C6EB-4741-8049-65D67241DA91}"/>
              </a:ext>
            </a:extLst>
          </p:cNvPr>
          <p:cNvSpPr/>
          <p:nvPr/>
        </p:nvSpPr>
        <p:spPr>
          <a:xfrm>
            <a:off x="9514391" y="2789499"/>
            <a:ext cx="1516282" cy="119942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B159F-673A-6742-A2E8-9C6B18C874CC}"/>
              </a:ext>
            </a:extLst>
          </p:cNvPr>
          <p:cNvSpPr txBox="1"/>
          <p:nvPr/>
        </p:nvSpPr>
        <p:spPr>
          <a:xfrm>
            <a:off x="4162450" y="6400279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 Am Coll Surg. 2021; 232(3): 253-63</a:t>
            </a:r>
          </a:p>
        </p:txBody>
      </p:sp>
    </p:spTree>
    <p:extLst>
      <p:ext uri="{BB962C8B-B14F-4D97-AF65-F5344CB8AC3E}">
        <p14:creationId xmlns:p14="http://schemas.microsoft.com/office/powerpoint/2010/main" val="24327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B003F-FEDC-49C9-B891-987BD61C13E0}"/>
              </a:ext>
            </a:extLst>
          </p:cNvPr>
          <p:cNvCxnSpPr/>
          <p:nvPr/>
        </p:nvCxnSpPr>
        <p:spPr>
          <a:xfrm>
            <a:off x="0" y="1024281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A831B3D-F349-BF49-8D41-99049D1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33" y="68218"/>
            <a:ext cx="12419714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FT as a marker of surgical care quality?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B159F-673A-6742-A2E8-9C6B18C874CC}"/>
              </a:ext>
            </a:extLst>
          </p:cNvPr>
          <p:cNvSpPr txBox="1"/>
          <p:nvPr/>
        </p:nvSpPr>
        <p:spPr>
          <a:xfrm>
            <a:off x="4128955" y="651768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Ann Surg Oncol. 2022; 29(1): 25-27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1FDBA-0540-F544-8861-326907B09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17886" r="23719" b="5774"/>
          <a:stretch/>
        </p:blipFill>
        <p:spPr>
          <a:xfrm>
            <a:off x="3668568" y="1265298"/>
            <a:ext cx="4527578" cy="5134479"/>
          </a:xfrm>
          <a:prstGeom prst="rect">
            <a:avLst/>
          </a:prstGeom>
          <a:ln w="349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37375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6895" y="1225337"/>
            <a:ext cx="11078209" cy="54878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 </a:t>
            </a: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036" y="7876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Difficult problem = multi-level solutions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261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3E4B18D-4ED2-4FE4-825E-7BE252002DED}"/>
              </a:ext>
            </a:extLst>
          </p:cNvPr>
          <p:cNvGraphicFramePr/>
          <p:nvPr/>
        </p:nvGraphicFramePr>
        <p:xfrm>
          <a:off x="-250748" y="1389193"/>
          <a:ext cx="7931889" cy="481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75B78C-1CF5-46E0-AC4C-5A8A859031BD}"/>
              </a:ext>
            </a:extLst>
          </p:cNvPr>
          <p:cNvSpPr txBox="1"/>
          <p:nvPr/>
        </p:nvSpPr>
        <p:spPr>
          <a:xfrm>
            <a:off x="7318285" y="2691145"/>
            <a:ext cx="431681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+mj-lt"/>
                <a:cs typeface="Arial"/>
              </a:rPr>
              <a:t>Solutions must exist within reinforcing systemic, institutional, and interpersonal frameworks</a:t>
            </a:r>
          </a:p>
        </p:txBody>
      </p:sp>
    </p:spTree>
    <p:extLst>
      <p:ext uri="{BB962C8B-B14F-4D97-AF65-F5344CB8AC3E}">
        <p14:creationId xmlns:p14="http://schemas.microsoft.com/office/powerpoint/2010/main" val="1615113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6895" y="1225337"/>
            <a:ext cx="11078209" cy="54878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 </a:t>
            </a: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036" y="7876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Difficult problem = multi-level solutions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261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13707D4-D6C7-8F47-A784-2ACE8F6A5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15936" r="34969" b="8455"/>
          <a:stretch/>
        </p:blipFill>
        <p:spPr>
          <a:xfrm>
            <a:off x="4226312" y="1225337"/>
            <a:ext cx="3914078" cy="5055684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87147-571F-9242-836C-149E7A1B615E}"/>
              </a:ext>
            </a:extLst>
          </p:cNvPr>
          <p:cNvSpPr txBox="1"/>
          <p:nvPr/>
        </p:nvSpPr>
        <p:spPr>
          <a:xfrm>
            <a:off x="4407670" y="6466967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JAMA Oncol. 2021; 7(12): 1761-1762</a:t>
            </a:r>
          </a:p>
        </p:txBody>
      </p:sp>
    </p:spTree>
    <p:extLst>
      <p:ext uri="{BB962C8B-B14F-4D97-AF65-F5344CB8AC3E}">
        <p14:creationId xmlns:p14="http://schemas.microsoft.com/office/powerpoint/2010/main" val="1155926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6895" y="1225337"/>
            <a:ext cx="11078209" cy="54878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 </a:t>
            </a: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85" y="55471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Financial navigation = ? panacea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261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987147-571F-9242-836C-149E7A1B615E}"/>
              </a:ext>
            </a:extLst>
          </p:cNvPr>
          <p:cNvSpPr txBox="1"/>
          <p:nvPr/>
        </p:nvSpPr>
        <p:spPr>
          <a:xfrm>
            <a:off x="3649983" y="6521674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Journal of Clinical Oncology. March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442F5-B3D7-9D40-960D-4F50320895B4}"/>
              </a:ext>
            </a:extLst>
          </p:cNvPr>
          <p:cNvSpPr txBox="1"/>
          <p:nvPr/>
        </p:nvSpPr>
        <p:spPr>
          <a:xfrm>
            <a:off x="7599872" y="1984075"/>
            <a:ext cx="14664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20ACC7-FD9F-4555-9AE1-AC3C8632D157}"/>
              </a:ext>
            </a:extLst>
          </p:cNvPr>
          <p:cNvSpPr/>
          <p:nvPr/>
        </p:nvSpPr>
        <p:spPr>
          <a:xfrm>
            <a:off x="8447965" y="2404155"/>
            <a:ext cx="431172" cy="2157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E1F9948-F89C-3C42-B8FE-844BB5049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13402" r="28184" b="2111"/>
          <a:stretch/>
        </p:blipFill>
        <p:spPr>
          <a:xfrm>
            <a:off x="3244191" y="1225337"/>
            <a:ext cx="4895613" cy="521116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27395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6895" y="1225337"/>
            <a:ext cx="11078209" cy="54878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 </a:t>
            </a:r>
            <a:endParaRPr lang="en-US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623" y="34660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    What can we do?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261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41A7C9-52C3-354E-B968-E24F5AF7C0CC}"/>
              </a:ext>
            </a:extLst>
          </p:cNvPr>
          <p:cNvSpPr txBox="1"/>
          <p:nvPr/>
        </p:nvSpPr>
        <p:spPr>
          <a:xfrm>
            <a:off x="3506883" y="587377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Plast </a:t>
            </a:r>
            <a:r>
              <a:rPr lang="en-US" sz="1600" b="1" dirty="0" err="1">
                <a:latin typeface="+mj-lt"/>
              </a:rPr>
              <a:t>Reconst</a:t>
            </a:r>
            <a:r>
              <a:rPr lang="en-US" sz="1600" b="1" dirty="0">
                <a:latin typeface="+mj-lt"/>
              </a:rPr>
              <a:t> Surg. 2021; 147(4): 587e-595e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28576D-6A13-2941-BACD-3A0E1A697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201496"/>
              </p:ext>
            </p:extLst>
          </p:nvPr>
        </p:nvGraphicFramePr>
        <p:xfrm>
          <a:off x="1547362" y="1582467"/>
          <a:ext cx="8703734" cy="36981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62412911"/>
                    </a:ext>
                  </a:extLst>
                </a:gridCol>
                <a:gridCol w="5808134">
                  <a:extLst>
                    <a:ext uri="{9D8B030D-6E8A-4147-A177-3AD203B41FA5}">
                      <a16:colId xmlns:a16="http://schemas.microsoft.com/office/drawing/2014/main" val="1478228343"/>
                    </a:ext>
                  </a:extLst>
                </a:gridCol>
              </a:tblGrid>
              <a:tr h="49771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Mitigation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90710"/>
                  </a:ext>
                </a:extLst>
              </a:tr>
              <a:tr h="53219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discussions and financial literacy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 of care providers and patients about resources. Cost discussions by any/all care team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398002"/>
                  </a:ext>
                </a:extLst>
              </a:tr>
              <a:tr h="53219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Integrate COST tool into clinic workflow. Identify patients who might benefit from targeted referrals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4852"/>
                  </a:ext>
                </a:extLst>
              </a:tr>
              <a:tr h="53219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De-emphasize low-value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Avoid routine pre-op testing in low-risk clinical situations e.g. fat grafting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716309"/>
                  </a:ext>
                </a:extLst>
              </a:tr>
              <a:tr h="53219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 the care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Switch to generic Rx, consolidate post-op visits with other providers to limit travel burden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149391"/>
                  </a:ext>
                </a:extLst>
              </a:tr>
              <a:tr h="53219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 financial 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Direct patients to resources e.g. switching plans, co-pay assistance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51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626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240" y="45182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Online patient resources for financial toxicity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45F68-E4DA-5D40-95DD-6E40DCC53E47}"/>
              </a:ext>
            </a:extLst>
          </p:cNvPr>
          <p:cNvCxnSpPr/>
          <p:nvPr/>
        </p:nvCxnSpPr>
        <p:spPr>
          <a:xfrm>
            <a:off x="0" y="96261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6D9FDE-575F-1E4D-BACE-B24C2308A26B}"/>
              </a:ext>
            </a:extLst>
          </p:cNvPr>
          <p:cNvSpPr txBox="1"/>
          <p:nvPr/>
        </p:nvSpPr>
        <p:spPr>
          <a:xfrm>
            <a:off x="4022347" y="6442030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Nature Cancer. 2020; 1: 1136-1139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66E3DB2-48E3-7647-84BD-86D80437EC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6" t="21475" r="28666" b="20377"/>
          <a:stretch/>
        </p:blipFill>
        <p:spPr>
          <a:xfrm>
            <a:off x="2882095" y="1365813"/>
            <a:ext cx="6275017" cy="4919240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58CD670-8E4C-B14D-97C5-947041474068}"/>
              </a:ext>
            </a:extLst>
          </p:cNvPr>
          <p:cNvSpPr/>
          <p:nvPr/>
        </p:nvSpPr>
        <p:spPr>
          <a:xfrm>
            <a:off x="6921661" y="3252485"/>
            <a:ext cx="1909823" cy="856527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8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69B30E-CF75-8A4C-A52B-8F4CB01674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3" y="1249263"/>
            <a:ext cx="1912799" cy="240766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10D80D-4C44-9C49-B119-27AD2FF029EE}"/>
              </a:ext>
            </a:extLst>
          </p:cNvPr>
          <p:cNvCxnSpPr/>
          <p:nvPr/>
        </p:nvCxnSpPr>
        <p:spPr>
          <a:xfrm>
            <a:off x="0" y="969044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3140D9-47B1-3C4B-82D5-2BC002A70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46" y="1249263"/>
            <a:ext cx="1991585" cy="2377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66E79-7E2A-E642-937E-9A05F94E1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02" y="1249263"/>
            <a:ext cx="2191651" cy="2333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834863-9ADC-934C-BE48-CF5F7E23C066}"/>
              </a:ext>
            </a:extLst>
          </p:cNvPr>
          <p:cNvSpPr txBox="1"/>
          <p:nvPr/>
        </p:nvSpPr>
        <p:spPr>
          <a:xfrm>
            <a:off x="740343" y="3834750"/>
            <a:ext cx="142001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Malke Asaad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FFBA0-33AF-254F-B292-18AB28A0E075}"/>
              </a:ext>
            </a:extLst>
          </p:cNvPr>
          <p:cNvSpPr txBox="1"/>
          <p:nvPr/>
        </p:nvSpPr>
        <p:spPr>
          <a:xfrm>
            <a:off x="3300504" y="3807145"/>
            <a:ext cx="22606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Stefanos Boukovalas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0C945-983F-7B48-AC50-E51985E9C6DD}"/>
              </a:ext>
            </a:extLst>
          </p:cNvPr>
          <p:cNvSpPr txBox="1"/>
          <p:nvPr/>
        </p:nvSpPr>
        <p:spPr>
          <a:xfrm>
            <a:off x="6701246" y="3814930"/>
            <a:ext cx="22606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Chad Bailey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21996-F2C4-394D-86DC-57D6F67D1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181" r="1299" b="37515"/>
          <a:stretch/>
        </p:blipFill>
        <p:spPr>
          <a:xfrm>
            <a:off x="9259718" y="1249263"/>
            <a:ext cx="2039076" cy="2333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842DF9-C9FC-4842-926F-2FE9333CBD7D}"/>
              </a:ext>
            </a:extLst>
          </p:cNvPr>
          <p:cNvSpPr txBox="1"/>
          <p:nvPr/>
        </p:nvSpPr>
        <p:spPr>
          <a:xfrm>
            <a:off x="9718075" y="3814931"/>
            <a:ext cx="142001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Yu-Li Lin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F868F0-DFAD-884F-A9BB-E0336E26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262" y="61215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Research support via the SINF grant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805A8-506B-4579-BE06-EDD4D42C4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88" y="4368672"/>
            <a:ext cx="1929503" cy="1987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3CE85-57D5-4453-B71B-D4EF4CD46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77" y="4368672"/>
            <a:ext cx="1929502" cy="1962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F228DD-DDA0-4FF6-B5A3-A3157732D115}"/>
              </a:ext>
            </a:extLst>
          </p:cNvPr>
          <p:cNvSpPr txBox="1"/>
          <p:nvPr/>
        </p:nvSpPr>
        <p:spPr>
          <a:xfrm>
            <a:off x="3379145" y="6476074"/>
            <a:ext cx="22606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Joseph </a:t>
            </a:r>
            <a:r>
              <a:rPr lang="en-US" sz="1600" b="1" dirty="0" err="1">
                <a:latin typeface="+mj-lt"/>
              </a:rPr>
              <a:t>Corkum</a:t>
            </a:r>
            <a:endParaRPr lang="en-US" sz="1600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57E98-12F7-4162-89EC-40F9557986F0}"/>
              </a:ext>
            </a:extLst>
          </p:cNvPr>
          <p:cNvSpPr txBox="1"/>
          <p:nvPr/>
        </p:nvSpPr>
        <p:spPr>
          <a:xfrm>
            <a:off x="6552257" y="6477717"/>
            <a:ext cx="22606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Chris Coroneos</a:t>
            </a:r>
          </a:p>
        </p:txBody>
      </p:sp>
    </p:spTree>
    <p:extLst>
      <p:ext uri="{BB962C8B-B14F-4D97-AF65-F5344CB8AC3E}">
        <p14:creationId xmlns:p14="http://schemas.microsoft.com/office/powerpoint/2010/main" val="2620250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3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1D568D-13EF-134A-AD33-BE29D1343878}"/>
              </a:ext>
            </a:extLst>
          </p:cNvPr>
          <p:cNvSpPr txBox="1"/>
          <p:nvPr/>
        </p:nvSpPr>
        <p:spPr>
          <a:xfrm>
            <a:off x="4353064" y="6284788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latin typeface="+mj-lt"/>
              </a:rPr>
              <a:t>Analysis by Milliman Group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059" y="20918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Cancer care is abrupt and expensive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5B5A4-138F-4A96-B910-740A768F5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0" t="22817" r="18304" b="23282"/>
          <a:stretch/>
        </p:blipFill>
        <p:spPr>
          <a:xfrm>
            <a:off x="886823" y="1321370"/>
            <a:ext cx="9395097" cy="43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1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1D568D-13EF-134A-AD33-BE29D1343878}"/>
              </a:ext>
            </a:extLst>
          </p:cNvPr>
          <p:cNvSpPr txBox="1"/>
          <p:nvPr/>
        </p:nvSpPr>
        <p:spPr>
          <a:xfrm>
            <a:off x="4149864" y="6284788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Health Affairs. 2013; 32(6): 1143-52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9" y="20918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Cancer patients are at greater risk for bankruptcy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B333F-D6CE-4E67-831E-857151CEE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2948" r="28417" b="20000"/>
          <a:stretch/>
        </p:blipFill>
        <p:spPr>
          <a:xfrm>
            <a:off x="2209561" y="1613077"/>
            <a:ext cx="8037340" cy="40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3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1D568D-13EF-134A-AD33-BE29D1343878}"/>
              </a:ext>
            </a:extLst>
          </p:cNvPr>
          <p:cNvSpPr txBox="1"/>
          <p:nvPr/>
        </p:nvSpPr>
        <p:spPr>
          <a:xfrm>
            <a:off x="3969465" y="6436361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 err="1">
                <a:latin typeface="+mj-lt"/>
              </a:rPr>
              <a:t>Journ</a:t>
            </a:r>
            <a:r>
              <a:rPr lang="en-US" sz="1600" b="1" dirty="0">
                <a:latin typeface="+mj-lt"/>
              </a:rPr>
              <a:t> of Clin Oncol. 2016; 34(9): 980-86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9" y="209183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Bankruptcy = Independent RF for    mortality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601451D4-BCC5-431D-AEA5-72D0FCADBB5B}"/>
              </a:ext>
            </a:extLst>
          </p:cNvPr>
          <p:cNvSpPr/>
          <p:nvPr/>
        </p:nvSpPr>
        <p:spPr>
          <a:xfrm>
            <a:off x="8031480" y="559464"/>
            <a:ext cx="355600" cy="439228"/>
          </a:xfrm>
          <a:prstGeom prst="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D0F22-90E9-46C1-B845-8D4F6EA49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25777" r="11417" b="32889"/>
          <a:stretch/>
        </p:blipFill>
        <p:spPr>
          <a:xfrm>
            <a:off x="670561" y="1659375"/>
            <a:ext cx="10430214" cy="3105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B7E957-A71C-41F6-A01B-1B0A67DD1B86}"/>
              </a:ext>
            </a:extLst>
          </p:cNvPr>
          <p:cNvSpPr/>
          <p:nvPr/>
        </p:nvSpPr>
        <p:spPr>
          <a:xfrm>
            <a:off x="853440" y="2367280"/>
            <a:ext cx="10078720" cy="21308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en-US" sz="18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CCC09-6751-4F7C-A956-AB8D2667511C}"/>
              </a:ext>
            </a:extLst>
          </p:cNvPr>
          <p:cNvSpPr txBox="1"/>
          <p:nvPr/>
        </p:nvSpPr>
        <p:spPr>
          <a:xfrm>
            <a:off x="-731519" y="5047750"/>
            <a:ext cx="12490604" cy="5847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900" b="1" dirty="0">
                <a:latin typeface="+mj-lt"/>
              </a:rPr>
              <a:t>N = 7,570 total patients. Matched pairs of adult cancer patients with a bankruptcy filing                                        and those who did not. All in the Greater Washington area between 1995-2009</a:t>
            </a:r>
          </a:p>
        </p:txBody>
      </p:sp>
    </p:spTree>
    <p:extLst>
      <p:ext uri="{BB962C8B-B14F-4D97-AF65-F5344CB8AC3E}">
        <p14:creationId xmlns:p14="http://schemas.microsoft.com/office/powerpoint/2010/main" val="33102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3A5C7E40-F75A-AE48-BD3C-A006D537D42D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t="1" r="-561" b="1094"/>
          <a:stretch/>
        </p:blipFill>
        <p:spPr>
          <a:xfrm>
            <a:off x="1799972" y="1445163"/>
            <a:ext cx="8203343" cy="4528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D568D-13EF-134A-AD33-BE29D1343878}"/>
              </a:ext>
            </a:extLst>
          </p:cNvPr>
          <p:cNvSpPr txBox="1"/>
          <p:nvPr/>
        </p:nvSpPr>
        <p:spPr>
          <a:xfrm>
            <a:off x="3712984" y="634578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JNCI. 2017; 109(2). </a:t>
            </a:r>
            <a:r>
              <a:rPr lang="en-US" sz="1600" b="1" dirty="0" err="1">
                <a:latin typeface="+mj-lt"/>
              </a:rPr>
              <a:t>doi</a:t>
            </a:r>
            <a:r>
              <a:rPr lang="en-US" sz="1600" b="1" dirty="0">
                <a:latin typeface="+mj-lt"/>
              </a:rPr>
              <a:t>: 10.1093/</a:t>
            </a:r>
            <a:r>
              <a:rPr lang="en-US" sz="1600" b="1" dirty="0" err="1">
                <a:latin typeface="+mj-lt"/>
              </a:rPr>
              <a:t>jnci</a:t>
            </a:r>
            <a:r>
              <a:rPr lang="en-US" sz="1600" b="1" dirty="0">
                <a:latin typeface="+mj-lt"/>
              </a:rPr>
              <a:t>/djw205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0752-BAD9-774E-96D2-63BF65CCCE1D}"/>
              </a:ext>
            </a:extLst>
          </p:cNvPr>
          <p:cNvCxnSpPr/>
          <p:nvPr/>
        </p:nvCxnSpPr>
        <p:spPr>
          <a:xfrm>
            <a:off x="0" y="1072783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EF7968A-FA6B-A747-BFD9-015F0EEB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51" y="209182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Three domains of financial toxicity (FT)</a:t>
            </a:r>
          </a:p>
        </p:txBody>
      </p:sp>
    </p:spTree>
    <p:extLst>
      <p:ext uri="{BB962C8B-B14F-4D97-AF65-F5344CB8AC3E}">
        <p14:creationId xmlns:p14="http://schemas.microsoft.com/office/powerpoint/2010/main" val="204137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F4FAD664-8053-C145-B4E2-A770996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" b="802"/>
          <a:stretch/>
        </p:blipFill>
        <p:spPr bwMode="auto">
          <a:xfrm>
            <a:off x="2749943" y="1453654"/>
            <a:ext cx="6583478" cy="466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2FAB44-F6F9-2646-8276-458DFAE7F9A6}"/>
              </a:ext>
            </a:extLst>
          </p:cNvPr>
          <p:cNvCxnSpPr>
            <a:cxnSpLocks/>
          </p:cNvCxnSpPr>
          <p:nvPr/>
        </p:nvCxnSpPr>
        <p:spPr bwMode="gray">
          <a:xfrm>
            <a:off x="2921563" y="1793639"/>
            <a:ext cx="1220134" cy="0"/>
          </a:xfrm>
          <a:prstGeom prst="line">
            <a:avLst/>
          </a:prstGeom>
          <a:ln w="41275" cap="rnd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70A44-49D5-5348-8383-8C595FD5CEE6}"/>
              </a:ext>
            </a:extLst>
          </p:cNvPr>
          <p:cNvCxnSpPr>
            <a:cxnSpLocks/>
          </p:cNvCxnSpPr>
          <p:nvPr/>
        </p:nvCxnSpPr>
        <p:spPr bwMode="gray">
          <a:xfrm>
            <a:off x="5420388" y="1793639"/>
            <a:ext cx="1429152" cy="0"/>
          </a:xfrm>
          <a:prstGeom prst="line">
            <a:avLst/>
          </a:prstGeom>
          <a:ln w="41275" cap="rnd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7819A1-3AEA-3448-B8BD-4E550A77113E}"/>
              </a:ext>
            </a:extLst>
          </p:cNvPr>
          <p:cNvCxnSpPr>
            <a:cxnSpLocks/>
          </p:cNvCxnSpPr>
          <p:nvPr/>
        </p:nvCxnSpPr>
        <p:spPr bwMode="gray">
          <a:xfrm>
            <a:off x="8084852" y="1785401"/>
            <a:ext cx="1144550" cy="0"/>
          </a:xfrm>
          <a:prstGeom prst="line">
            <a:avLst/>
          </a:prstGeom>
          <a:ln w="41275" cap="rnd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D855BB-6C0C-8842-820E-3121574945DB}"/>
              </a:ext>
            </a:extLst>
          </p:cNvPr>
          <p:cNvSpPr txBox="1"/>
          <p:nvPr/>
        </p:nvSpPr>
        <p:spPr>
          <a:xfrm>
            <a:off x="3712984" y="6345782"/>
            <a:ext cx="1026952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Journal of Surg Oncol. 2019; 120(1): 85-92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CD593E-7F93-8E4C-AC07-033C17750239}"/>
              </a:ext>
            </a:extLst>
          </p:cNvPr>
          <p:cNvCxnSpPr/>
          <p:nvPr/>
        </p:nvCxnSpPr>
        <p:spPr>
          <a:xfrm>
            <a:off x="-2152" y="1057240"/>
            <a:ext cx="121920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547C658-D0BA-7B4A-9747-78C5B5A0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376" y="184708"/>
            <a:ext cx="11078209" cy="863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Conceptual framework </a:t>
            </a:r>
          </a:p>
        </p:txBody>
      </p:sp>
    </p:spTree>
    <p:extLst>
      <p:ext uri="{BB962C8B-B14F-4D97-AF65-F5344CB8AC3E}">
        <p14:creationId xmlns:p14="http://schemas.microsoft.com/office/powerpoint/2010/main" val="191687471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_Widescreen_Basic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defRPr sz="1800" b="1" dirty="0" smtClean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12700" cap="rnd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2880" indent="-182880">
          <a:spcBef>
            <a:spcPts val="1200"/>
          </a:spcBef>
          <a:buFont typeface="Arial" panose="020B0604020202020204" pitchFamily="34" charset="0"/>
          <a:buChar char="•"/>
          <a:defRPr sz="1800" dirty="0" smtClean="0"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 VBC vPSTM ASPS talk" id="{5D878988-96AA-5B4F-80EE-4E11A8BB0D65}" vid="{A0BBE880-EAD0-B749-B3EA-2766FB3BE429}"/>
    </a:ext>
  </a:extLst>
</a:theme>
</file>

<file path=ppt/theme/theme2.xml><?xml version="1.0" encoding="utf-8"?>
<a:theme xmlns:a="http://schemas.openxmlformats.org/drawingml/2006/main" name="Office Theme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Presentation_16x9_Widescreen_Basic</Template>
  <TotalTime>10344</TotalTime>
  <Words>2136</Words>
  <Application>Microsoft Office PowerPoint</Application>
  <PresentationFormat>Widescreen</PresentationFormat>
  <Paragraphs>299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Calibri</vt:lpstr>
      <vt:lpstr>Franklin Gothic Book</vt:lpstr>
      <vt:lpstr>Times New Roman</vt:lpstr>
      <vt:lpstr>Wingdings</vt:lpstr>
      <vt:lpstr>Presentation_16x9_Widescreen_Basic</vt:lpstr>
      <vt:lpstr>Cured into Destitution </vt:lpstr>
      <vt:lpstr>17.8% of Americans report medical debt</vt:lpstr>
      <vt:lpstr>Most people report significant medical debt</vt:lpstr>
      <vt:lpstr>  Definition </vt:lpstr>
      <vt:lpstr>Cancer care is abrupt and expensive</vt:lpstr>
      <vt:lpstr>Cancer patients are at greater risk for bankruptcy</vt:lpstr>
      <vt:lpstr>Bankruptcy = Independent RF for    mortality</vt:lpstr>
      <vt:lpstr>  Three domains of financial toxicity (FT)</vt:lpstr>
      <vt:lpstr>  Conceptual framework </vt:lpstr>
      <vt:lpstr> ASCO 2018 National Cancer Opinion Survey</vt:lpstr>
      <vt:lpstr>  Growing attention in lay press as well</vt:lpstr>
      <vt:lpstr>  How do patients characterize FT?</vt:lpstr>
      <vt:lpstr>  Key themes representing patient perspectives</vt:lpstr>
      <vt:lpstr>  Key themes representing patient perspectives</vt:lpstr>
      <vt:lpstr>  Key themes representing patient perspectives</vt:lpstr>
      <vt:lpstr>  How do we measure FT?</vt:lpstr>
      <vt:lpstr>  Who is at risk for FT</vt:lpstr>
      <vt:lpstr>  Contextualization of FT in AYA with cancer</vt:lpstr>
      <vt:lpstr>  COVID may exacerbate FT in AYA survivors</vt:lpstr>
      <vt:lpstr>  Why focus on breast cancer surgical patients?</vt:lpstr>
      <vt:lpstr>  Why focus on breast cancer surgical patients?</vt:lpstr>
      <vt:lpstr>  Impact of cost information in breast cancer surgery</vt:lpstr>
      <vt:lpstr>  Impact of cost information in breast cancer surgery</vt:lpstr>
      <vt:lpstr>  Patient attitudes on cost discussions and risk factors for FT</vt:lpstr>
      <vt:lpstr>PowerPoint Presentation</vt:lpstr>
      <vt:lpstr>PowerPoint Presentation</vt:lpstr>
      <vt:lpstr>PowerPoint Presentation</vt:lpstr>
      <vt:lpstr>  Frequency and importance of cost discussions</vt:lpstr>
      <vt:lpstr>  Pursuing breast reconstruction caused financial strain</vt:lpstr>
      <vt:lpstr>  Similar findings in a national survey-based analysis </vt:lpstr>
      <vt:lpstr>  Why are cost discussions so important?</vt:lpstr>
      <vt:lpstr>  Why are cost discussions so important?</vt:lpstr>
      <vt:lpstr>  Why are cost discussions so important?</vt:lpstr>
      <vt:lpstr> Why is FT in the context of breast cancer surgery important?</vt:lpstr>
      <vt:lpstr>  Relationship b/w FT and quality-of-life</vt:lpstr>
      <vt:lpstr>PowerPoint Presentation</vt:lpstr>
      <vt:lpstr>  FT and PRO (all patients)</vt:lpstr>
      <vt:lpstr>  FT and PRO (BR patients)</vt:lpstr>
      <vt:lpstr>  Changes in PRO scores per unit change in COST score</vt:lpstr>
      <vt:lpstr>  Changes in PRO scores per unit change in COST score</vt:lpstr>
      <vt:lpstr>  FT as a marker of surgical care quality?</vt:lpstr>
      <vt:lpstr>  Difficult problem = multi-level solutions </vt:lpstr>
      <vt:lpstr>  Difficult problem = multi-level solutions </vt:lpstr>
      <vt:lpstr>  Financial navigation = ? panacea</vt:lpstr>
      <vt:lpstr>      What can we do? </vt:lpstr>
      <vt:lpstr>  Online patient resources for financial toxicity</vt:lpstr>
      <vt:lpstr>  Research support via the SINF grant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Value-based Care–  why it matters in plastic surgery</dc:title>
  <dc:creator>Microsoft Office User</dc:creator>
  <cp:lastModifiedBy>Rodriguez, Pedro (CDC/DDNID/NCCDPHP/DCPC) (CTR)</cp:lastModifiedBy>
  <cp:revision>271</cp:revision>
  <cp:lastPrinted>2022-04-06T15:05:06Z</cp:lastPrinted>
  <dcterms:created xsi:type="dcterms:W3CDTF">2020-09-17T15:47:08Z</dcterms:created>
  <dcterms:modified xsi:type="dcterms:W3CDTF">2022-08-29T18:50:57Z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2022-08-23T13:41:40Z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0975daa8-2959-4215-9ea7-af7ee8878cc5</vt:lpwstr>
  </property>
  <property fmtid="{D5CDD505-2E9C-101B-9397-08002B2CF9AE}" pid="8" name="MSIP_Label_7b94a7b8-f06c-4dfe-bdcc-9b548fd58c31_ContentBits">
    <vt:lpwstr>0</vt:lpwstr>
  </property>
</Properties>
</file>