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58" r:id="rId7"/>
    <p:sldId id="261" r:id="rId8"/>
    <p:sldId id="259" r:id="rId9"/>
    <p:sldId id="264" r:id="rId10"/>
    <p:sldId id="260" r:id="rId11"/>
    <p:sldId id="265" r:id="rId12"/>
    <p:sldId id="266" r:id="rId13"/>
    <p:sldId id="263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2471" autoAdjust="0"/>
  </p:normalViewPr>
  <p:slideViewPr>
    <p:cSldViewPr snapToGrid="0">
      <p:cViewPr varScale="1">
        <p:scale>
          <a:sx n="58" d="100"/>
          <a:sy n="58" d="100"/>
        </p:scale>
        <p:origin x="98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6D89F-222E-4F71-95CC-3DA8A2FC4FD2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1045BD-BC65-44C0-AAC9-DE99ED1F9E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08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045BD-BC65-44C0-AAC9-DE99ED1F9E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101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045BD-BC65-44C0-AAC9-DE99ED1F9E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288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045BD-BC65-44C0-AAC9-DE99ED1F9E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709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1045BD-BC65-44C0-AAC9-DE99ED1F9E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07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B91B2F-C0D6-B789-0CC6-7703145C23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ADAFFC9-4F4F-9A27-A65C-C6332E0FA4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BBC0CF-1C8C-568B-5212-597AE4474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CB8E-E879-4A57-B78B-9F9682B4608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71D264-A614-1837-B6A3-DBDED083D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3B609-003B-87D8-5A57-099468E2C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81FE-2165-4598-8BD6-281FC1212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360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55EF62-B502-DBB5-711F-E35DF18D65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619139-44A1-E469-E51B-EB5882148E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629B2E-FD68-42EC-1E81-306DF5D81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CB8E-E879-4A57-B78B-9F9682B4608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E74FD-379C-845A-A5AF-6D0109287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31227B-9B00-8DDD-3D3C-4CBEAC24A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81FE-2165-4598-8BD6-281FC1212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78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265BAA-42C6-CD3A-9C68-E7FACC81E9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63FEBB-CB66-3B63-E1EE-015CBB425F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6DF69-25FD-C3C4-7D2C-66703D426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CB8E-E879-4A57-B78B-9F9682B4608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B419CD-2C4C-9557-F986-D3E80ACC3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6F6AAD-7E1F-C2DC-9605-2291FF792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81FE-2165-4598-8BD6-281FC1212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720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8F1A0-5EBC-1FA4-99E8-8029341C3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84D989-28ED-8FCD-7741-5AA1DC94F1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03C851-CE62-68CE-F3B8-64065A182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CB8E-E879-4A57-B78B-9F9682B4608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9FA2C-7BE6-C2C3-A3BE-ED7714B87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C92FB0-053B-BF46-8A0A-A4D7E5835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81FE-2165-4598-8BD6-281FC1212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53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BEBEB-C341-1F6A-2DE1-54838C25AA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BB2765-1F30-36FB-5EB9-FD2C3D183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887DAA-0B22-3A88-E169-C0E95E14B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CB8E-E879-4A57-B78B-9F9682B4608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02E96-5D7C-A859-2ACD-26D04EB1F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A90B2C-54ED-730C-BB96-60E0D108A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81FE-2165-4598-8BD6-281FC1212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91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803E9D-B57B-BA8F-1052-028E36250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AEB09-FBB0-3A0C-9CF2-BE870DA1F6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89A7A5-8E5E-3DE6-E989-1F98A178EE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35A0C9-40D9-5A3A-1700-1C05F7D03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CB8E-E879-4A57-B78B-9F9682B4608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F308C9-5E7C-15F2-E78A-93FE5A057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49CB80F-F05F-1EB6-6FD0-3ACE32E5A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81FE-2165-4598-8BD6-281FC1212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853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27142-E13C-D3BE-EA18-FEC693C24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9068C1-DBA3-F2EF-B8CF-7B98D5DECE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446296-380C-C699-3F2E-A3274E363C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4B8D0B-7EF6-FE61-49E0-0AF1F43D98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7131EF-CEE2-3827-EFF0-17028FF248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18A1FF1-DC04-1B0B-AC70-E9895E620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CB8E-E879-4A57-B78B-9F9682B4608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16E140-49FD-7E2B-0E1A-4829229DA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C7A642-A1AC-3F5C-3B09-80A0A9271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81FE-2165-4598-8BD6-281FC1212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0662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3C32A-6062-87CE-121C-DB26EAAE5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77293E-F2F3-7F7E-B1F6-74F14A1906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CB8E-E879-4A57-B78B-9F9682B4608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A8BBE4-1B08-0062-D82B-D8F92E890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4A2FE-067D-5824-4396-0B26AC397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81FE-2165-4598-8BD6-281FC1212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376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67FF16-DF85-60DE-ED92-86BA046D82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CB8E-E879-4A57-B78B-9F9682B4608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B6EB53-5EC6-1B93-2A96-7D6FB3BDD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57726-E97D-3F73-5650-7FD74F382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81FE-2165-4598-8BD6-281FC1212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44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F1E07-23E8-7D54-5A21-CEF6E4C8A9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7F086D-B545-0025-B066-310C1B830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E4CD60-C493-3081-5EE6-74A6C28FA7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A4A8B5-4544-FD32-1873-FF0E226A7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CB8E-E879-4A57-B78B-9F9682B4608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374067-A1F2-6A84-9BEB-EE56FFE3E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AD140D-8228-9D91-A03A-06A405EAA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81FE-2165-4598-8BD6-281FC1212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301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5F901-80D5-73FB-E9E8-C56FC94F6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0E29DD-658B-962A-1E95-33FFD8034D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7191D8-B815-BF0F-2610-975DF7F25E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0A59FE-BA4D-A4D8-80FF-D5451C348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90CB8E-E879-4A57-B78B-9F9682B4608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F97DE6-2E6B-08F2-9DA4-FF57C6840B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39842-9FAE-2949-0860-9BB44DCA2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5181FE-2165-4598-8BD6-281FC1212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77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942D42-4C99-B522-32A4-735E38656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3FBF6-9E85-5221-9602-E0F847909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113AD0-B9CF-C6F0-FB1B-DEBF5C0DF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0CB8E-E879-4A57-B78B-9F9682B4608B}" type="datetimeFigureOut">
              <a:rPr lang="en-US" smtClean="0"/>
              <a:t>5/16/2023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1F1367-5CE6-D8A8-F821-BAA5FBB321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F2FDC-386F-82FA-EECA-6296016A2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5181FE-2165-4598-8BD6-281FC12127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644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D499A-AE01-A9AE-E85E-687BDF86BA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528" y="1122363"/>
            <a:ext cx="10661904" cy="2387600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Recent Scientific Presentations About Breast Cancer in Young Women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7C2273-1EF7-89C2-7DF1-17555FC52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762" y="4141998"/>
            <a:ext cx="2467740" cy="18362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65AA33A-9C64-CF8C-AB5E-DF3B96EE07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0432"/>
          <a:stretch/>
        </p:blipFill>
        <p:spPr>
          <a:xfrm>
            <a:off x="2808768" y="4141998"/>
            <a:ext cx="3961572" cy="18501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9E1D874-7487-0B54-2B29-F83423BA79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0340" y="4124793"/>
            <a:ext cx="5137671" cy="9422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B3EDD6F-7450-DB15-59B4-A5ED46AAE27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699" r="3907"/>
          <a:stretch/>
        </p:blipFill>
        <p:spPr>
          <a:xfrm>
            <a:off x="6770340" y="5247713"/>
            <a:ext cx="2512293" cy="94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052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A9C8976-29B5-D658-E512-B55A38D4E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12" y="681037"/>
            <a:ext cx="11695176" cy="1325563"/>
          </a:xfrm>
        </p:spPr>
        <p:txBody>
          <a:bodyPr>
            <a:noAutofit/>
          </a:bodyPr>
          <a:lstStyle/>
          <a:p>
            <a:r>
              <a:rPr lang="en-US" sz="36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Racial/Ethnic Disparities in Overall Survival among Young Women with Triple Negative Breast Cancer and Residual Disease after Neoadjuvant Chemotherapy</a:t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36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D2F2DA0-22AB-7F9D-87A3-366FA56FB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2337" y="2014565"/>
            <a:ext cx="10990342" cy="4779426"/>
          </a:xfrm>
        </p:spPr>
        <p:txBody>
          <a:bodyPr>
            <a:noAutofit/>
          </a:bodyPr>
          <a:lstStyle/>
          <a:p>
            <a:pPr marL="0" marR="0" indent="0">
              <a:spcAft>
                <a:spcPts val="1200"/>
              </a:spcAft>
              <a:buNone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INTRODUCTION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Studies have shown that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pCR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neoadjuvant chemo correlates with improved OS for patients with TNBC. While race/ethnicity and SES variables can influence access to care and treatment, it is unclear whether these variables influence OS in patients with TNBC who have residual disease.  </a:t>
            </a:r>
          </a:p>
          <a:p>
            <a:pPr marL="0" marR="0" indent="0">
              <a:spcAft>
                <a:spcPts val="1200"/>
              </a:spcAft>
              <a:buNone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METHODS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Patients &lt; 50 </a:t>
            </a:r>
            <a:r>
              <a:rPr lang="en-US" sz="1800" dirty="0" err="1">
                <a:latin typeface="Calibri" panose="020F0502020204030204" pitchFamily="34" charset="0"/>
                <a:ea typeface="Calibri" panose="020F0502020204030204" pitchFamily="34" charset="0"/>
              </a:rPr>
              <a:t>yrs</a:t>
            </a:r>
            <a:r>
              <a:rPr lang="en-US" sz="18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with stage I-III TNBC diagnosed 2010-2019 who received were reviewed in the National Cancer Database (NCDB). Race/ethnicity groups were defined as Hispanic (H), Non-Hispanic White (NHW), Non-Hispanic Black (NHB), Non-Hispanic Asian (NHA) and Non-Hispanic Other (NHO).  </a:t>
            </a:r>
          </a:p>
          <a:p>
            <a:pPr marL="0" marR="0" indent="0">
              <a:spcAft>
                <a:spcPts val="1200"/>
              </a:spcAft>
              <a:buNone/>
            </a:pP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RESULTS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Of the 16,416 patients identified, 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66.3% (n=10,890) had RD after NAC. Rates of RD were highest for NHB (70.8%)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while NHA (66.6%) and H (65.5%) had similar rates of RD compared to NHW (64.6%). Among those with RD, NHA (HR=0.61, 95% CI 0.48-0.79, p&lt; 0.001) and H (HR=0.80, 95% CI 0.68-0.94, p=0.008) had improved OS compared to NHW after adjusting for select covariates. Although NHB had higher rates of RD, NHB race was not independently associated with worse OS (HR=1.07, 95% CI 0.96-1.19, p=0.22).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CONCLUSIONS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Rates of RD after NAC for young women with TNBC vary by race/ethnicity, with NHB patients having the highest rates of RD. However, among those with RD, NHA and H race/ethnicity groups had better OS while NHB had similar OS compared to NHW. </a:t>
            </a:r>
            <a:r>
              <a:rPr lang="en-US" sz="18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While most SE factors were not associated with OS, insurance type was significant. Beyond SE factors, race/ethnicity remained significantly associated with OS in young patients with TNBC and RD after NAC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BC0973-4CAA-BE40-C120-C932350C120B}"/>
              </a:ext>
            </a:extLst>
          </p:cNvPr>
          <p:cNvSpPr txBox="1"/>
          <p:nvPr/>
        </p:nvSpPr>
        <p:spPr>
          <a:xfrm>
            <a:off x="10900642" y="6560639"/>
            <a:ext cx="14610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+mn-lt"/>
              </a:rPr>
              <a:t>Parrish et al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F63ACB5-CEDF-00B5-B70F-ADFBF1D1A8DC}"/>
              </a:ext>
            </a:extLst>
          </p:cNvPr>
          <p:cNvCxnSpPr/>
          <p:nvPr/>
        </p:nvCxnSpPr>
        <p:spPr>
          <a:xfrm>
            <a:off x="402336" y="2006600"/>
            <a:ext cx="1122883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247B444-1D2E-FA63-9195-CF92F120A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1356" y="1391801"/>
            <a:ext cx="2154577" cy="433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9283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C80EF6-76B3-0A6F-DDBA-78C034DBCD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02" b="3140"/>
          <a:stretch/>
        </p:blipFill>
        <p:spPr>
          <a:xfrm>
            <a:off x="200349" y="0"/>
            <a:ext cx="11391287" cy="681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900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3A44E-1961-9EE7-17AB-17820B3A4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473" y="365125"/>
            <a:ext cx="11705151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Delays in Diagnosis of Adolescent and Young Adult Breast Cancer and Lack of Breast Health Education</a:t>
            </a:r>
            <a:br>
              <a:rPr lang="en-US" dirty="0">
                <a:latin typeface="+mn-lt"/>
              </a:rPr>
            </a:br>
            <a:br>
              <a:rPr lang="en-US" sz="900" dirty="0">
                <a:latin typeface="+mn-lt"/>
              </a:rPr>
            </a:br>
            <a:endParaRPr lang="en-US" sz="3100" dirty="0">
              <a:latin typeface="+mn-lt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FAAD928-4C64-4ADB-66B5-9C6935920C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6128" y="2250927"/>
            <a:ext cx="11036240" cy="4351338"/>
          </a:xfrm>
        </p:spPr>
        <p:txBody>
          <a:bodyPr>
            <a:noAutofit/>
          </a:bodyPr>
          <a:lstStyle/>
          <a:p>
            <a:r>
              <a:rPr lang="en-US" sz="2000" dirty="0"/>
              <a:t>Online survey via social media to women diagnosed &lt; 40 years old, w 455 responses.</a:t>
            </a:r>
          </a:p>
          <a:p>
            <a:r>
              <a:rPr lang="en-US" sz="2000" dirty="0"/>
              <a:t>RESULTS: 70% of respondents (n=320) required extra steps to obtain a diagnosis. </a:t>
            </a:r>
          </a:p>
          <a:p>
            <a:pPr lvl="1"/>
            <a:r>
              <a:rPr lang="en-US" sz="2000" dirty="0"/>
              <a:t>36% of survivors faced delays (&gt;8 </a:t>
            </a:r>
            <a:r>
              <a:rPr lang="en-US" sz="2000" dirty="0" err="1"/>
              <a:t>wks</a:t>
            </a:r>
            <a:r>
              <a:rPr lang="en-US" sz="2000" dirty="0"/>
              <a:t> from detection to diagnosis). </a:t>
            </a:r>
          </a:p>
          <a:p>
            <a:pPr lvl="1"/>
            <a:r>
              <a:rPr lang="en-US" sz="2000" dirty="0">
                <a:highlight>
                  <a:srgbClr val="FFFF00"/>
                </a:highlight>
              </a:rPr>
              <a:t>62% of survivors never received breast health education prior to diagnosis from a physician</a:t>
            </a:r>
          </a:p>
          <a:p>
            <a:pPr lvl="1"/>
            <a:r>
              <a:rPr lang="en-US" sz="2000" dirty="0"/>
              <a:t>54% unfamiliar w/ breast self-awareness (BSA) and 54% incorrectly defined breast self-exams</a:t>
            </a:r>
          </a:p>
          <a:p>
            <a:r>
              <a:rPr lang="en-US" sz="2000" dirty="0"/>
              <a:t>DISCUSSION:  These data confirm earlier findings:</a:t>
            </a:r>
          </a:p>
          <a:p>
            <a:pPr marL="914400" lvl="2" indent="0">
              <a:buNone/>
            </a:pPr>
            <a:r>
              <a:rPr lang="en-US" sz="1800" dirty="0"/>
              <a:t>1) women under 40 face a significant rate of delayed diagnosis </a:t>
            </a:r>
          </a:p>
          <a:p>
            <a:pPr marL="914400" lvl="2" indent="0">
              <a:buNone/>
            </a:pPr>
            <a:r>
              <a:rPr lang="en-US" sz="1800" dirty="0"/>
              <a:t>2) patient perceptions and medical provider perceptions contribute to these delays. </a:t>
            </a:r>
          </a:p>
          <a:p>
            <a:r>
              <a:rPr lang="en-US" sz="2000" dirty="0"/>
              <a:t>Earlier diagnosis of breast cancer in young women will initiate quicker treatment interventions which have been shown to increase 5-year survival rates and lower long-term mortality rates </a:t>
            </a:r>
          </a:p>
          <a:p>
            <a:r>
              <a:rPr lang="en-US" sz="2000" dirty="0"/>
              <a:t>CONCLUSION:  Greater efforts should be made to educate young women on breast health, and the medical community should be made aware of these challenges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D648A9-6896-6F78-8614-268A31523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7815" y="1428693"/>
            <a:ext cx="6152225" cy="5239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0FDAF16-2F60-D130-FEDB-DB59BFE7D6E4}"/>
              </a:ext>
            </a:extLst>
          </p:cNvPr>
          <p:cNvSpPr txBox="1"/>
          <p:nvPr/>
        </p:nvSpPr>
        <p:spPr>
          <a:xfrm>
            <a:off x="10551211" y="6417599"/>
            <a:ext cx="19149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0070C0"/>
                </a:solidFill>
                <a:latin typeface="+mn-lt"/>
              </a:rPr>
              <a:t>M Peters et al 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8982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62509-C8D3-9F6D-601C-C7F9128F8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09" y="67857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+mn-lt"/>
              </a:rPr>
              <a:t>Embryo Utilization in Young Breast Cancer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Patients Who have Undergone Egg </a:t>
            </a:r>
            <a:br>
              <a:rPr lang="en-US" dirty="0">
                <a:latin typeface="+mn-lt"/>
              </a:rPr>
            </a:br>
            <a:r>
              <a:rPr lang="en-US" dirty="0">
                <a:latin typeface="+mn-lt"/>
              </a:rPr>
              <a:t>Harvesting for Fertility Preservation              </a:t>
            </a:r>
            <a:r>
              <a:rPr lang="en-US" dirty="0"/>
              <a:t>				    </a:t>
            </a:r>
            <a:r>
              <a:rPr lang="en-US" sz="2000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FE69B-729F-35F8-A372-5C733F5590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607" y="2332380"/>
            <a:ext cx="11530584" cy="4351338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2000" dirty="0"/>
              <a:t>Limited investigation of the ultimate issue in fertility preservation, namely the frequency with which women who have undergone egg harvesting </a:t>
            </a:r>
            <a:r>
              <a:rPr lang="en-US" sz="2000" b="1" dirty="0"/>
              <a:t>actually pursue childbearing</a:t>
            </a:r>
          </a:p>
          <a:p>
            <a:pPr>
              <a:buFontTx/>
              <a:buChar char="-"/>
            </a:pPr>
            <a:r>
              <a:rPr lang="en-US" sz="2000" dirty="0"/>
              <a:t>RESULTS: 316 breast cancer patients of reproductive age were identified, 2010-2020</a:t>
            </a:r>
          </a:p>
          <a:p>
            <a:pPr lvl="1"/>
            <a:r>
              <a:rPr lang="en-US" sz="1800" dirty="0">
                <a:highlight>
                  <a:srgbClr val="FFFF00"/>
                </a:highlight>
              </a:rPr>
              <a:t>Of these, 168 patients (53%) were offered fertility referral and 118 (38%) saw a fertility specialist</a:t>
            </a:r>
            <a:r>
              <a:rPr lang="en-US" sz="1800" dirty="0"/>
              <a:t>.</a:t>
            </a:r>
          </a:p>
          <a:p>
            <a:pPr lvl="1"/>
            <a:r>
              <a:rPr lang="en-US" sz="1800" dirty="0"/>
              <a:t>91 patients (29%) pursued egg harvesting followed by cryopreservation in 49 cases and embryos in 41; 1 unknown.</a:t>
            </a:r>
          </a:p>
          <a:p>
            <a:pPr lvl="1"/>
            <a:r>
              <a:rPr lang="en-US" sz="1800" dirty="0"/>
              <a:t>Over an average of 5 years of follow-up (range: 2 - 12 years), 28 women (31% of those who pursued egg harvesting) utilized the egg or embryo to pursue childbearing. </a:t>
            </a:r>
          </a:p>
          <a:p>
            <a:pPr lvl="2"/>
            <a:r>
              <a:rPr lang="en-US" sz="1800" dirty="0"/>
              <a:t>17 underwent embryo transfer to themselves</a:t>
            </a:r>
          </a:p>
          <a:p>
            <a:pPr lvl="2"/>
            <a:r>
              <a:rPr lang="en-US" sz="1800" dirty="0"/>
              <a:t>11 used surrogate carriers. </a:t>
            </a:r>
          </a:p>
          <a:p>
            <a:pPr lvl="2"/>
            <a:r>
              <a:rPr lang="en-US" sz="1800" dirty="0">
                <a:highlight>
                  <a:srgbClr val="FFFF00"/>
                </a:highlight>
              </a:rPr>
              <a:t>To date, this has resulted in 20 childbirths from 24 pregnancies</a:t>
            </a:r>
            <a:r>
              <a:rPr lang="en-US" sz="1800" dirty="0"/>
              <a:t>. Four pregnancies are underway and 1 woman is awaiting embryo transfer. Four patients who had undergone egg harvesting conceived without fertility intervention.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3B39E4-5299-95CE-663B-0C08EEDC0743}"/>
              </a:ext>
            </a:extLst>
          </p:cNvPr>
          <p:cNvSpPr txBox="1"/>
          <p:nvPr/>
        </p:nvSpPr>
        <p:spPr>
          <a:xfrm>
            <a:off x="10828441" y="6417599"/>
            <a:ext cx="13635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Weltz</a:t>
            </a:r>
            <a:r>
              <a:rPr lang="en-US" dirty="0">
                <a:solidFill>
                  <a:srgbClr val="0070C0"/>
                </a:solidFill>
              </a:rPr>
              <a:t> et 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BF8412-3CEB-0E10-ECFE-4CF1039411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6534" y="602940"/>
            <a:ext cx="2506057" cy="85744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02DCCA9-3531-B3AF-EB3B-E1D44B921D21}"/>
              </a:ext>
            </a:extLst>
          </p:cNvPr>
          <p:cNvCxnSpPr/>
          <p:nvPr/>
        </p:nvCxnSpPr>
        <p:spPr>
          <a:xfrm>
            <a:off x="310896" y="2004140"/>
            <a:ext cx="1122883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8854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1FC85-94D7-A777-CFB4-B10F7AB69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3192" y="75073"/>
            <a:ext cx="10515600" cy="1325563"/>
          </a:xfrm>
        </p:spPr>
        <p:txBody>
          <a:bodyPr/>
          <a:lstStyle/>
          <a:p>
            <a:r>
              <a:rPr lang="en-US" dirty="0"/>
              <a:t>Embryo Utilization,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D19647-7743-42C1-6EA8-E65F351EB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0416" y="1459865"/>
            <a:ext cx="11762232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/>
              <a:t>- </a:t>
            </a:r>
            <a:r>
              <a:rPr lang="en-US" sz="2000" dirty="0">
                <a:highlight>
                  <a:srgbClr val="FFFF00"/>
                </a:highlight>
              </a:rPr>
              <a:t>Of the 55 Medicaid patients of reproductive age diagnosed with breast cancer, only 8 (15%) met with a fertility specialist, 4 harvested eggs, and none pursued childbearing. </a:t>
            </a:r>
          </a:p>
          <a:p>
            <a:r>
              <a:rPr lang="en-US" sz="2000" dirty="0"/>
              <a:t>HMO/PPO insured patients were significantly more likely than Medicaid patients to pursue egg harvesting and embryo utilization (X2 = 7.320, </a:t>
            </a:r>
            <a:r>
              <a:rPr lang="en-US" sz="2000" dirty="0" err="1"/>
              <a:t>df</a:t>
            </a:r>
            <a:r>
              <a:rPr lang="en-US" sz="2000" dirty="0"/>
              <a:t> = 2, </a:t>
            </a:r>
            <a:r>
              <a:rPr lang="en-US" sz="2000" dirty="0">
                <a:solidFill>
                  <a:srgbClr val="FF0000"/>
                </a:solidFill>
              </a:rPr>
              <a:t>p = 0.026</a:t>
            </a:r>
            <a:r>
              <a:rPr lang="en-US" sz="2000" dirty="0"/>
              <a:t>). </a:t>
            </a:r>
          </a:p>
          <a:p>
            <a:r>
              <a:rPr lang="en-US" sz="2000" dirty="0"/>
              <a:t>Of 260 HMO/PPO insured pts, 110 (42%) met w/fertility expert, 87 harvested eggs, 28 had embryo transfer. </a:t>
            </a:r>
          </a:p>
          <a:p>
            <a:r>
              <a:rPr lang="en-US" sz="2000" dirty="0"/>
              <a:t>Due to small sample size, analysis did not yield statistically significant differences across groups (p=0.067). Nevertheless, apparent racial disparities exist. </a:t>
            </a:r>
          </a:p>
          <a:p>
            <a:pPr lvl="1"/>
            <a:r>
              <a:rPr lang="en-US" sz="2000" dirty="0"/>
              <a:t>5 of 17 (29%) Asian patients, 22 of 62 (36%) White patients utilized embryos as opposed to Black patients (1 of 4 or 25%), Hispanic patients (0 of 4 or 0%) and “other” (1 of 4 or 25%). </a:t>
            </a:r>
          </a:p>
          <a:p>
            <a:r>
              <a:rPr lang="en-US" sz="2000" dirty="0"/>
              <a:t>CONCLUSIONS: These data demonstrate a low overall rate of cryopreserved egg and embryo utilization among women treated for breast cancer whose earlier pursuit of egg harvesting was evidence of a desire for childbearing. </a:t>
            </a:r>
          </a:p>
          <a:p>
            <a:r>
              <a:rPr lang="en-US" sz="2000" dirty="0"/>
              <a:t>Furthermore, racial and insurance data demonstrate disparities in the pursuit of fertility treatment and utilization of preserved eggs and embryos. Further research will utilize interviews to analyze individual women’s decision-making process relevant to such issues as </a:t>
            </a:r>
            <a:r>
              <a:rPr lang="en-US" sz="2000" b="1" dirty="0"/>
              <a:t>hormone therapy utilization</a:t>
            </a:r>
            <a:r>
              <a:rPr lang="en-US" sz="2000" dirty="0"/>
              <a:t>, concerns about </a:t>
            </a:r>
            <a:r>
              <a:rPr lang="en-US" sz="2000" b="1" dirty="0"/>
              <a:t>breast cancer recurrence</a:t>
            </a:r>
            <a:r>
              <a:rPr lang="en-US" sz="2000" dirty="0"/>
              <a:t>, </a:t>
            </a:r>
            <a:r>
              <a:rPr lang="en-US" sz="2000" b="1" dirty="0"/>
              <a:t>progression of disease </a:t>
            </a:r>
            <a:r>
              <a:rPr lang="en-US" sz="2000" dirty="0"/>
              <a:t>and restraints imposed by </a:t>
            </a:r>
            <a:r>
              <a:rPr lang="en-US" sz="2000" b="1" dirty="0"/>
              <a:t>relationship status and finances.</a:t>
            </a:r>
          </a:p>
          <a:p>
            <a:endParaRPr lang="en-US" sz="20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9F7C95C-0589-D506-34EF-D2993C05BDEB}"/>
              </a:ext>
            </a:extLst>
          </p:cNvPr>
          <p:cNvCxnSpPr/>
          <p:nvPr/>
        </p:nvCxnSpPr>
        <p:spPr>
          <a:xfrm>
            <a:off x="393192" y="1327484"/>
            <a:ext cx="1122883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2956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964DF-BB8F-649F-54C9-9D22FCE5F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395129" cy="1325563"/>
          </a:xfrm>
        </p:spPr>
        <p:txBody>
          <a:bodyPr/>
          <a:lstStyle/>
          <a:p>
            <a:r>
              <a:rPr lang="en-US" dirty="0">
                <a:latin typeface="+mn-lt"/>
              </a:rPr>
              <a:t>Conception and Pregnancy Among Young Breast Cancer Survivors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A47F0C-D035-3611-ACF2-3799559DCF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2783" y="2024854"/>
            <a:ext cx="11168271" cy="4351338"/>
          </a:xfrm>
        </p:spPr>
        <p:txBody>
          <a:bodyPr>
            <a:noAutofit/>
          </a:bodyPr>
          <a:lstStyle/>
          <a:p>
            <a:r>
              <a:rPr lang="en-US" sz="2000" dirty="0"/>
              <a:t>Participants:  stage 0-III BC in Young Women's Breast Cancer Study (NCT01468246), a multi-center, prospective cohort of women diagnosed age ≤ 40 from 2006-2016 who reported ≥ 1 live birth after Rx</a:t>
            </a:r>
          </a:p>
          <a:p>
            <a:r>
              <a:rPr lang="en-US" sz="2000" dirty="0"/>
              <a:t>Survey assessed conception, use of assisted reproductive technology ART), pre-implantation genetic testing (PGT), endocrine therapy (ET), and peripartum complications. Summary statistics are presented.</a:t>
            </a:r>
          </a:p>
          <a:p>
            <a:r>
              <a:rPr lang="en-US" sz="2000" dirty="0"/>
              <a:t>Results: 92/119 eligible women completed the survey (response rate: 77%). </a:t>
            </a:r>
          </a:p>
          <a:p>
            <a:pPr lvl="1"/>
            <a:r>
              <a:rPr lang="en-US" sz="1800" dirty="0"/>
              <a:t>Median time from diagnosis to delivery was 58 months (range: 11-154). </a:t>
            </a:r>
          </a:p>
          <a:p>
            <a:pPr lvl="1"/>
            <a:r>
              <a:rPr lang="en-US" sz="1800" dirty="0"/>
              <a:t>Most women had stage 2 BC (43%, 40/92); 68% received chemotherapy 963/92); about half (51%, 47/92) were nulligravida at diagnosis. </a:t>
            </a:r>
          </a:p>
          <a:p>
            <a:pPr lvl="1"/>
            <a:r>
              <a:rPr lang="en-US" sz="1800" dirty="0"/>
              <a:t>Overall, </a:t>
            </a:r>
            <a:r>
              <a:rPr lang="en-US" sz="1800" dirty="0">
                <a:highlight>
                  <a:srgbClr val="FFFF00"/>
                </a:highlight>
              </a:rPr>
              <a:t>61% of pregnancies were conceived naturally (56/92) and 39% with ART (36/92): </a:t>
            </a:r>
            <a:r>
              <a:rPr lang="en-US" sz="1800" dirty="0"/>
              <a:t>32% by in-vitro fertilization (IVF, 29/92), 7% with fertility medications only (6/92), and 1 with IUI. </a:t>
            </a:r>
          </a:p>
          <a:p>
            <a:pPr lvl="1"/>
            <a:r>
              <a:rPr lang="en-US" sz="1800" dirty="0">
                <a:highlight>
                  <a:srgbClr val="FFFF00"/>
                </a:highlight>
              </a:rPr>
              <a:t>38% of IVF pregnancies conceived using products from fertility preservation prior to BC Rx (11/29). </a:t>
            </a:r>
          </a:p>
          <a:p>
            <a:pPr lvl="1"/>
            <a:r>
              <a:rPr lang="en-US" sz="1800" dirty="0"/>
              <a:t>Among women who used ART, 74% attempted to conceive naturally (25/36) for a median of 9 (range: 2-48) months prior to pursuing ART. The most common reasons for pursuing ART include infertility following BC treatment (33%, 12/36) and expediting conception to resume treatment (17%, 6/36).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0D92A95-9557-1432-C218-47C1EC1069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291"/>
          <a:stretch/>
        </p:blipFill>
        <p:spPr>
          <a:xfrm>
            <a:off x="9009409" y="578463"/>
            <a:ext cx="2901645" cy="82150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8DEDA38-A29B-324E-7B22-2D885C7EF4D1}"/>
              </a:ext>
            </a:extLst>
          </p:cNvPr>
          <p:cNvSpPr txBox="1"/>
          <p:nvPr/>
        </p:nvSpPr>
        <p:spPr>
          <a:xfrm>
            <a:off x="10545418" y="6376192"/>
            <a:ext cx="14610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  <a:latin typeface="+mn-lt"/>
              </a:rPr>
              <a:t>Sorouri</a:t>
            </a:r>
            <a:r>
              <a:rPr lang="en-US" dirty="0">
                <a:solidFill>
                  <a:srgbClr val="0070C0"/>
                </a:solidFill>
                <a:latin typeface="+mn-lt"/>
              </a:rPr>
              <a:t> et al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AA1A31A-3217-2988-0777-763EB214B950}"/>
              </a:ext>
            </a:extLst>
          </p:cNvPr>
          <p:cNvCxnSpPr/>
          <p:nvPr/>
        </p:nvCxnSpPr>
        <p:spPr>
          <a:xfrm>
            <a:off x="682222" y="1818085"/>
            <a:ext cx="1122883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7774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0461A5-78DA-9CC5-D2EA-E4979144D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Conception and Pregnancy, cont.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50849-708F-0636-1D09-97AD38AD2A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dirty="0">
                <a:highlight>
                  <a:srgbClr val="FFFF00"/>
                </a:highlight>
              </a:rPr>
              <a:t>11% of those with known inherited pathologic variant mutations underwent PGT (2/19)</a:t>
            </a:r>
            <a:r>
              <a:rPr lang="en-US" sz="2000" dirty="0"/>
              <a:t>. Reasons for not pursuing PGT included belief in more effective cancer risk reduction in the future (29%, 5/17), not being offered PGT (24%, 4/17), high cost (12%, 2/17), no interest in IVF (12%, 2/17), acceptable odds for inheriting the mutation (24%, 4/17), and belief in other risk reduction strategies (18%, 3/17); 1 woman reported ethical concerns. </a:t>
            </a:r>
          </a:p>
          <a:p>
            <a:r>
              <a:rPr lang="en-US" sz="2000" dirty="0"/>
              <a:t>Conclusion: </a:t>
            </a:r>
          </a:p>
          <a:p>
            <a:pPr lvl="1"/>
            <a:r>
              <a:rPr lang="en-US" sz="1800" dirty="0"/>
              <a:t>Among young BC survivors with a live birth following diagnosis, most conceived naturally, with the majority who used ART first attempting natural conception.</a:t>
            </a:r>
          </a:p>
          <a:p>
            <a:pPr lvl="1"/>
            <a:r>
              <a:rPr lang="en-US" sz="1800" dirty="0"/>
              <a:t>There was limited use of PGT among mutation carriers with 25% not having been offered testing.</a:t>
            </a:r>
          </a:p>
          <a:p>
            <a:pPr lvl="1"/>
            <a:r>
              <a:rPr lang="en-US" sz="1800" dirty="0"/>
              <a:t>Patient reported peripartum complications appear consistent with population norms, though the relatively higher rate of HDP bears further research. Among those yet to complete their ET, a notable proportion did not resume following delivery. This novel data may help to inform the care of young breast cancer survivors pursuing pregnancy.</a:t>
            </a:r>
          </a:p>
          <a:p>
            <a:endParaRPr lang="en-US" sz="20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468D76B-589C-BA16-B076-86BCA3FC7F53}"/>
              </a:ext>
            </a:extLst>
          </p:cNvPr>
          <p:cNvCxnSpPr/>
          <p:nvPr/>
        </p:nvCxnSpPr>
        <p:spPr>
          <a:xfrm>
            <a:off x="838200" y="1479757"/>
            <a:ext cx="1122883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44955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4D479F-6BB5-3004-1480-FB04CF62F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844" y="465709"/>
            <a:ext cx="11640312" cy="1325563"/>
          </a:xfrm>
        </p:spPr>
        <p:txBody>
          <a:bodyPr>
            <a:noAutofit/>
          </a:bodyPr>
          <a:lstStyle/>
          <a:p>
            <a:r>
              <a:rPr lang="en-US" sz="3600" dirty="0"/>
              <a:t>Utilization of the </a:t>
            </a:r>
            <a:r>
              <a:rPr lang="en-US" sz="3600" dirty="0" err="1"/>
              <a:t>OncotypeDX</a:t>
            </a:r>
            <a:r>
              <a:rPr lang="en-US" sz="3600" dirty="0"/>
              <a:t> Assay for Young Patients with Early-Stage, Hormone Receptor-Positive, HER2-Negative Breast Cancer in an Integrated Health System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CBDD4-FBDE-3429-4D7C-52578BA4CA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844" y="2265490"/>
            <a:ext cx="10515600" cy="4351338"/>
          </a:xfrm>
        </p:spPr>
        <p:txBody>
          <a:bodyPr>
            <a:noAutofit/>
          </a:bodyPr>
          <a:lstStyle/>
          <a:p>
            <a:r>
              <a:rPr lang="en-US" sz="2000" dirty="0"/>
              <a:t>Previous studies demonstrated reduction in chemotherapy in patients with a low ODX Recurrence Score (RS). Over recent years, utilization of this tool has increased in young breast cancer (YBC) patients (age ≤ 40 years), a population often underrepresented in randomized clinical trials. </a:t>
            </a:r>
          </a:p>
          <a:p>
            <a:r>
              <a:rPr lang="en-US" sz="2000" dirty="0"/>
              <a:t>The purpose of this retrospective study was to assess the utilization of this assay over time in an integrated health system and whether ODX RS results altered clinical practice. </a:t>
            </a:r>
          </a:p>
          <a:p>
            <a:r>
              <a:rPr lang="en-US" sz="2000" dirty="0"/>
              <a:t>Results: From 2008-2018, 1,436 Stage I-III YBC patients were diagnosed with invasive breast cancer, and 455 met eligibility criteria for ODX testing. </a:t>
            </a:r>
          </a:p>
          <a:p>
            <a:pPr lvl="1"/>
            <a:r>
              <a:rPr lang="en-US" sz="1800" dirty="0">
                <a:highlight>
                  <a:srgbClr val="FFFF00"/>
                </a:highlight>
              </a:rPr>
              <a:t>Prior to 2018, 52.1% of patients were tested; after 2017, ODX testing rate increased to 88%. </a:t>
            </a:r>
          </a:p>
          <a:p>
            <a:pPr lvl="1"/>
            <a:r>
              <a:rPr lang="en-US" sz="1800" dirty="0"/>
              <a:t>Overall, there were 255 patients who underwent ODX testing (55.9%). </a:t>
            </a:r>
          </a:p>
          <a:p>
            <a:pPr lvl="1"/>
            <a:r>
              <a:rPr lang="en-US" sz="1800" dirty="0"/>
              <a:t>There was no overall difference in testing based on ethnicity (p=0.42). </a:t>
            </a:r>
          </a:p>
          <a:p>
            <a:pPr lvl="1"/>
            <a:r>
              <a:rPr lang="en-US" sz="1800" dirty="0">
                <a:highlight>
                  <a:srgbClr val="FFFF00"/>
                </a:highlight>
              </a:rPr>
              <a:t>Adjuvant chemotherapy was administered to 61.0% (122/200) patients who were not tested, whereas 38.4% (98/255) of those tested received chemotherapy (p&lt; 0.001). </a:t>
            </a:r>
            <a:r>
              <a:rPr lang="en-US" sz="1800" dirty="0"/>
              <a:t>In tested patients, 6% of low-risk (RS 0-15), 37% of intermediate risk (RS 16-25), 92% of high risk (RS &gt;25) patient received adjuvant chemo  </a:t>
            </a:r>
          </a:p>
          <a:p>
            <a:pPr lvl="1"/>
            <a:r>
              <a:rPr lang="en-US" sz="1800" dirty="0"/>
              <a:t>There were no differences in recurrence based on ODX testing, 11.0% (22/200) not tested vs. 9.4% (24/255) tested (p=0.26). 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8629C6-9AB4-050F-099F-F380D3B158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1444" y="836677"/>
            <a:ext cx="1330898" cy="103327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74D0B88-08AD-9B64-99DD-5959269738B2}"/>
              </a:ext>
            </a:extLst>
          </p:cNvPr>
          <p:cNvCxnSpPr/>
          <p:nvPr/>
        </p:nvCxnSpPr>
        <p:spPr>
          <a:xfrm>
            <a:off x="275844" y="2039112"/>
            <a:ext cx="1122883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278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E8FDE5-2CA4-284F-FC52-0F1325B09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OncotypeDX</a:t>
            </a:r>
            <a:r>
              <a:rPr lang="en-US" dirty="0"/>
              <a:t> for Young Patients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3DFEA-4198-D535-79EA-1952F13FA6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Conclusions: </a:t>
            </a:r>
          </a:p>
          <a:p>
            <a:pPr lvl="1">
              <a:buFontTx/>
              <a:buChar char="-"/>
            </a:pPr>
            <a:r>
              <a:rPr lang="en-US" sz="1800" dirty="0"/>
              <a:t>Utilization of ODX testing increased after 2017. </a:t>
            </a:r>
          </a:p>
          <a:p>
            <a:pPr lvl="1">
              <a:buFontTx/>
              <a:buChar char="-"/>
            </a:pPr>
            <a:r>
              <a:rPr lang="en-US" sz="1800" dirty="0"/>
              <a:t>A significantly lower proportion of women who underwent ODX testing received chemotherapy, compared with women not tested for ODX. </a:t>
            </a:r>
          </a:p>
          <a:p>
            <a:pPr lvl="1">
              <a:buFontTx/>
              <a:buChar char="-"/>
            </a:pPr>
            <a:r>
              <a:rPr lang="en-US" sz="1800" dirty="0"/>
              <a:t>A higher percent of women with T2 cancer received chemotherapy if testing was not completed, which may reflect a greater fear of recurrence in younger patients. </a:t>
            </a:r>
          </a:p>
          <a:p>
            <a:pPr lvl="1">
              <a:buFontTx/>
              <a:buChar char="-"/>
            </a:pPr>
            <a:r>
              <a:rPr lang="en-US" sz="1800" dirty="0"/>
              <a:t>Further investigation is needed to better understand this potential risk of overtreatment in the YBC population</a:t>
            </a:r>
            <a:r>
              <a:rPr lang="en-US" sz="1600" dirty="0"/>
              <a:t>.</a:t>
            </a:r>
          </a:p>
          <a:p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BC8BF81-3200-12C3-3D69-2B9FD8AD1813}"/>
              </a:ext>
            </a:extLst>
          </p:cNvPr>
          <p:cNvCxnSpPr/>
          <p:nvPr/>
        </p:nvCxnSpPr>
        <p:spPr>
          <a:xfrm>
            <a:off x="838200" y="1463040"/>
            <a:ext cx="1122883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5477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E9960-AA99-220F-3E1A-2F343D9F9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24" y="365125"/>
            <a:ext cx="11887200" cy="1325563"/>
          </a:xfrm>
        </p:spPr>
        <p:txBody>
          <a:bodyPr>
            <a:normAutofit/>
          </a:bodyPr>
          <a:lstStyle/>
          <a:p>
            <a:r>
              <a:rPr lang="en-US" sz="3600" dirty="0"/>
              <a:t>Impact of Genomic Testing and Chemotherapy on Survival in Women Diagnosed with Breast Cancer Under Age 40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7EAE6A3-1A2F-0C6B-11E7-577F2036E3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87752" y="1831422"/>
            <a:ext cx="5619929" cy="4990637"/>
          </a:xfr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8A8FDD7-5D10-B0D3-06BB-64AD522236C0}"/>
              </a:ext>
            </a:extLst>
          </p:cNvPr>
          <p:cNvCxnSpPr/>
          <p:nvPr/>
        </p:nvCxnSpPr>
        <p:spPr>
          <a:xfrm>
            <a:off x="316992" y="1690688"/>
            <a:ext cx="11228832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D10785A1-5543-E755-DE9E-D920BA04D356}"/>
              </a:ext>
            </a:extLst>
          </p:cNvPr>
          <p:cNvSpPr txBox="1"/>
          <p:nvPr/>
        </p:nvSpPr>
        <p:spPr>
          <a:xfrm>
            <a:off x="10618172" y="6452727"/>
            <a:ext cx="14610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+mn-lt"/>
              </a:rPr>
              <a:t>Brennan et al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90E93CE-C1B6-C86B-A218-FCD7FA2BBA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1749" y="1867363"/>
            <a:ext cx="2124075" cy="800100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5740598-0DFC-4E83-ADF7-A5CD25C3AFF6}"/>
              </a:ext>
            </a:extLst>
          </p:cNvPr>
          <p:cNvCxnSpPr>
            <a:cxnSpLocks/>
          </p:cNvCxnSpPr>
          <p:nvPr/>
        </p:nvCxnSpPr>
        <p:spPr>
          <a:xfrm>
            <a:off x="2624328" y="3648456"/>
            <a:ext cx="52638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3A5453-A806-C06E-4768-7B37D3346471}"/>
              </a:ext>
            </a:extLst>
          </p:cNvPr>
          <p:cNvCxnSpPr>
            <a:cxnSpLocks/>
          </p:cNvCxnSpPr>
          <p:nvPr/>
        </p:nvCxnSpPr>
        <p:spPr>
          <a:xfrm>
            <a:off x="2624328" y="3846576"/>
            <a:ext cx="20665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8717387-0DB0-E78F-A413-AF566C7A1407}"/>
              </a:ext>
            </a:extLst>
          </p:cNvPr>
          <p:cNvCxnSpPr>
            <a:cxnSpLocks/>
          </p:cNvCxnSpPr>
          <p:nvPr/>
        </p:nvCxnSpPr>
        <p:spPr>
          <a:xfrm>
            <a:off x="6539948" y="4175760"/>
            <a:ext cx="165858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EB84054-BFFC-C808-23D4-69F8E76AC8FB}"/>
              </a:ext>
            </a:extLst>
          </p:cNvPr>
          <p:cNvCxnSpPr>
            <a:cxnSpLocks/>
          </p:cNvCxnSpPr>
          <p:nvPr/>
        </p:nvCxnSpPr>
        <p:spPr>
          <a:xfrm>
            <a:off x="2633472" y="4348076"/>
            <a:ext cx="52638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403A857-2DC6-94E8-79AD-FCD0D48FEB72}"/>
              </a:ext>
            </a:extLst>
          </p:cNvPr>
          <p:cNvCxnSpPr>
            <a:cxnSpLocks/>
          </p:cNvCxnSpPr>
          <p:nvPr/>
        </p:nvCxnSpPr>
        <p:spPr>
          <a:xfrm>
            <a:off x="2587752" y="6376416"/>
            <a:ext cx="54772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D4DA3B3-8679-D93F-DABD-0E2FB03D14F5}"/>
              </a:ext>
            </a:extLst>
          </p:cNvPr>
          <p:cNvCxnSpPr>
            <a:cxnSpLocks/>
          </p:cNvCxnSpPr>
          <p:nvPr/>
        </p:nvCxnSpPr>
        <p:spPr>
          <a:xfrm>
            <a:off x="2578608" y="6556248"/>
            <a:ext cx="54772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4914782-3BA0-8AB1-FB31-7209C8538F73}"/>
              </a:ext>
            </a:extLst>
          </p:cNvPr>
          <p:cNvCxnSpPr>
            <a:cxnSpLocks/>
          </p:cNvCxnSpPr>
          <p:nvPr/>
        </p:nvCxnSpPr>
        <p:spPr>
          <a:xfrm>
            <a:off x="2578608" y="6726936"/>
            <a:ext cx="3352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08640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D1AAF6-DE2F-4EE8-AAE6-13AAF6926A6E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DF138CD6-617B-4816-BDDB-D923965202A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5F0D97B-89FB-44FB-9381-000DDEDEBA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536</TotalTime>
  <Words>1847</Words>
  <Application>Microsoft Office PowerPoint</Application>
  <PresentationFormat>Widescreen</PresentationFormat>
  <Paragraphs>73</Paragraphs>
  <Slides>11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 Recent Scientific Presentations About Breast Cancer in Young Women</vt:lpstr>
      <vt:lpstr>Delays in Diagnosis of Adolescent and Young Adult Breast Cancer and Lack of Breast Health Education  </vt:lpstr>
      <vt:lpstr>Embryo Utilization in Young Breast Cancer Patients Who have Undergone Egg  Harvesting for Fertility Preservation                       </vt:lpstr>
      <vt:lpstr>Embryo Utilization, cont.</vt:lpstr>
      <vt:lpstr>Conception and Pregnancy Among Young Breast Cancer Survivors</vt:lpstr>
      <vt:lpstr>Conception and Pregnancy, cont.</vt:lpstr>
      <vt:lpstr>Utilization of the OncotypeDX Assay for Young Patients with Early-Stage, Hormone Receptor-Positive, HER2-Negative Breast Cancer in an Integrated Health System</vt:lpstr>
      <vt:lpstr>OncotypeDX for Young Patients</vt:lpstr>
      <vt:lpstr>Impact of Genomic Testing and Chemotherapy on Survival in Women Diagnosed with Breast Cancer Under Age 40</vt:lpstr>
      <vt:lpstr>Racial/Ethnic Disparities in Overall Survival among Young Women with Triple Negative Breast Cancer and Residual Disease after Neoadjuvant Chemotherapy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Updates in Scientific Presentations About Breast Cancer in Young Women</dc:title>
  <dc:creator>Checka,Cristina M</dc:creator>
  <cp:lastModifiedBy>Rodriguez, Pedro (CDC/DDNID/NCCDPHP/DCPC) (CTR)</cp:lastModifiedBy>
  <cp:revision>11</cp:revision>
  <dcterms:created xsi:type="dcterms:W3CDTF">2023-05-07T23:08:32Z</dcterms:created>
  <dcterms:modified xsi:type="dcterms:W3CDTF">2023-05-16T17:59:30Z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b94a7b8-f06c-4dfe-bdcc-9b548fd58c31_Enabled">
    <vt:lpwstr>true</vt:lpwstr>
  </property>
  <property fmtid="{D5CDD505-2E9C-101B-9397-08002B2CF9AE}" pid="3" name="MSIP_Label_7b94a7b8-f06c-4dfe-bdcc-9b548fd58c31_SetDate">
    <vt:lpwstr>2023-05-09T17:14:44Z</vt:lpwstr>
  </property>
  <property fmtid="{D5CDD505-2E9C-101B-9397-08002B2CF9AE}" pid="4" name="MSIP_Label_7b94a7b8-f06c-4dfe-bdcc-9b548fd58c31_Method">
    <vt:lpwstr>Privileged</vt:lpwstr>
  </property>
  <property fmtid="{D5CDD505-2E9C-101B-9397-08002B2CF9AE}" pid="5" name="MSIP_Label_7b94a7b8-f06c-4dfe-bdcc-9b548fd58c31_Name">
    <vt:lpwstr>7b94a7b8-f06c-4dfe-bdcc-9b548fd58c31</vt:lpwstr>
  </property>
  <property fmtid="{D5CDD505-2E9C-101B-9397-08002B2CF9AE}" pid="6" name="MSIP_Label_7b94a7b8-f06c-4dfe-bdcc-9b548fd58c31_SiteId">
    <vt:lpwstr>9ce70869-60db-44fd-abe8-d2767077fc8f</vt:lpwstr>
  </property>
  <property fmtid="{D5CDD505-2E9C-101B-9397-08002B2CF9AE}" pid="7" name="MSIP_Label_7b94a7b8-f06c-4dfe-bdcc-9b548fd58c31_ActionId">
    <vt:lpwstr>3e368c2b-2bf9-4066-b063-255825cfb2bf</vt:lpwstr>
  </property>
  <property fmtid="{D5CDD505-2E9C-101B-9397-08002B2CF9AE}" pid="8" name="MSIP_Label_7b94a7b8-f06c-4dfe-bdcc-9b548fd58c31_ContentBits">
    <vt:lpwstr>0</vt:lpwstr>
  </property>
</Properties>
</file>