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0"/>
  </p:notesMasterIdLst>
  <p:sldIdLst>
    <p:sldId id="257" r:id="rId3"/>
    <p:sldId id="296" r:id="rId4"/>
    <p:sldId id="297" r:id="rId5"/>
    <p:sldId id="264" r:id="rId6"/>
    <p:sldId id="287" r:id="rId7"/>
    <p:sldId id="286" r:id="rId8"/>
    <p:sldId id="258" r:id="rId9"/>
    <p:sldId id="268" r:id="rId10"/>
    <p:sldId id="265" r:id="rId11"/>
    <p:sldId id="272" r:id="rId12"/>
    <p:sldId id="285" r:id="rId13"/>
    <p:sldId id="259" r:id="rId14"/>
    <p:sldId id="295" r:id="rId15"/>
    <p:sldId id="288" r:id="rId16"/>
    <p:sldId id="271" r:id="rId17"/>
    <p:sldId id="293" r:id="rId18"/>
    <p:sldId id="270" r:id="rId19"/>
    <p:sldId id="289" r:id="rId20"/>
    <p:sldId id="291" r:id="rId21"/>
    <p:sldId id="281" r:id="rId22"/>
    <p:sldId id="292" r:id="rId23"/>
    <p:sldId id="283" r:id="rId24"/>
    <p:sldId id="262" r:id="rId25"/>
    <p:sldId id="269" r:id="rId26"/>
    <p:sldId id="294" r:id="rId27"/>
    <p:sldId id="284"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738"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3FB2C-ABBB-4AFC-9AB8-9481EB8013E7}" type="datetimeFigureOut">
              <a:rPr lang="en-US" smtClean="0"/>
              <a:t>8/19/2019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5A7AB-F87B-410E-A7C9-01E2A6040E96}" type="slidenum">
              <a:rPr lang="en-US" smtClean="0"/>
              <a:t>‹#›</a:t>
            </a:fld>
            <a:endParaRPr lang="en-US"/>
          </a:p>
        </p:txBody>
      </p:sp>
    </p:spTree>
    <p:extLst>
      <p:ext uri="{BB962C8B-B14F-4D97-AF65-F5344CB8AC3E}">
        <p14:creationId xmlns:p14="http://schemas.microsoft.com/office/powerpoint/2010/main" val="246563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222190-14B7-4818-8328-3FA12C7F2C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Living Beyond Breast Cancer Overview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92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pic>
        <p:nvPicPr>
          <p:cNvPr id="6" name="Picture 5" descr="LBBC SLIDES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275309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Autofit/>
          </a:bodyPr>
          <a:lstStyle>
            <a:lvl1pPr marL="228600" indent="-228600">
              <a:defRPr lang="en-US" sz="2400" kern="1200" dirty="0" smtClean="0">
                <a:solidFill>
                  <a:schemeClr val="tx1"/>
                </a:solidFill>
                <a:latin typeface="+mn-lt"/>
                <a:ea typeface="+mn-ea"/>
                <a:cs typeface="+mn-cs"/>
              </a:defRPr>
            </a:lvl1pPr>
            <a:lvl2pPr marL="514350" indent="-173038">
              <a:defRPr lang="en-US" sz="2000" kern="1200" dirty="0" smtClean="0">
                <a:solidFill>
                  <a:schemeClr val="tx1"/>
                </a:solidFill>
                <a:latin typeface="+mn-lt"/>
                <a:ea typeface="+mn-ea"/>
                <a:cs typeface="+mn-cs"/>
              </a:defRPr>
            </a:lvl2pPr>
            <a:lvl3pPr marL="746125" indent="-168275">
              <a:defRPr lang="en-US" sz="1800" kern="1200" dirty="0" smtClean="0">
                <a:solidFill>
                  <a:schemeClr val="tx1"/>
                </a:solidFill>
                <a:latin typeface="+mn-lt"/>
                <a:ea typeface="+mn-ea"/>
                <a:cs typeface="+mn-cs"/>
              </a:defRPr>
            </a:lvl3pPr>
            <a:lvl4pPr marL="1030288" indent="-173038">
              <a:defRPr lang="en-US" sz="1600" kern="1200" dirty="0" smtClean="0">
                <a:solidFill>
                  <a:schemeClr val="tx1"/>
                </a:solidFill>
                <a:latin typeface="+mn-lt"/>
                <a:ea typeface="+mn-ea"/>
                <a:cs typeface="+mn-cs"/>
              </a:defRPr>
            </a:lvl4pPr>
            <a:lvl5pPr marL="1314450" indent="-166688">
              <a:defRPr lang="en-US" sz="16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noAutofit/>
          </a:bodyPr>
          <a:lstStyle>
            <a:lvl1pPr marL="228600" indent="-228600" algn="l" defTabSz="914400" rtl="0" eaLnBrk="1" latinLnBrk="0" hangingPunct="1">
              <a:lnSpc>
                <a:spcPct val="100000"/>
              </a:lnSpc>
              <a:spcBef>
                <a:spcPts val="0"/>
              </a:spcBef>
              <a:buFont typeface="Arial" panose="020B0604020202020204" pitchFamily="34" charset="0"/>
              <a:buChar char="•"/>
              <a:defRPr lang="en-US" sz="2400" kern="1200" dirty="0" smtClean="0">
                <a:solidFill>
                  <a:schemeClr val="tx1"/>
                </a:solidFill>
                <a:latin typeface="+mn-lt"/>
                <a:ea typeface="+mn-ea"/>
                <a:cs typeface="+mn-cs"/>
              </a:defRPr>
            </a:lvl1pPr>
            <a:lvl2pPr marL="514350" indent="-173038" algn="l" defTabSz="914400" rtl="0" eaLnBrk="1" latinLnBrk="0" hangingPunct="1">
              <a:lnSpc>
                <a:spcPct val="100000"/>
              </a:lnSpc>
              <a:spcBef>
                <a:spcPts val="0"/>
              </a:spcBef>
              <a:buFont typeface="Arial" panose="020B0604020202020204" pitchFamily="34" charset="0"/>
              <a:buChar char="•"/>
              <a:defRPr lang="en-US" sz="2000" kern="1200" dirty="0" smtClean="0">
                <a:solidFill>
                  <a:schemeClr val="tx1"/>
                </a:solidFill>
                <a:latin typeface="+mn-lt"/>
                <a:ea typeface="+mn-ea"/>
                <a:cs typeface="+mn-cs"/>
              </a:defRPr>
            </a:lvl2pPr>
            <a:lvl3pPr marL="746125" indent="-168275" algn="l" defTabSz="914400" rtl="0" eaLnBrk="1" latinLnBrk="0" hangingPunct="1">
              <a:lnSpc>
                <a:spcPct val="100000"/>
              </a:lnSpc>
              <a:spcBef>
                <a:spcPts val="0"/>
              </a:spcBef>
              <a:buFont typeface="Arial" panose="020B0604020202020204" pitchFamily="34" charset="0"/>
              <a:buChar char="•"/>
              <a:defRPr lang="en-US" sz="1800" kern="1200" dirty="0" smtClean="0">
                <a:solidFill>
                  <a:schemeClr val="tx1"/>
                </a:solidFill>
                <a:latin typeface="+mn-lt"/>
                <a:ea typeface="+mn-ea"/>
                <a:cs typeface="+mn-cs"/>
              </a:defRPr>
            </a:lvl3pPr>
            <a:lvl4pPr marL="1030288" indent="-173038" algn="l" defTabSz="914400" rtl="0" eaLnBrk="1" latinLnBrk="0" hangingPunct="1">
              <a:lnSpc>
                <a:spcPct val="100000"/>
              </a:lnSpc>
              <a:spcBef>
                <a:spcPts val="0"/>
              </a:spcBef>
              <a:buFont typeface="Arial" panose="020B0604020202020204" pitchFamily="34" charset="0"/>
              <a:buChar char="•"/>
              <a:defRPr lang="en-US" sz="1600" kern="1200" dirty="0" smtClean="0">
                <a:solidFill>
                  <a:schemeClr val="tx1"/>
                </a:solidFill>
                <a:latin typeface="+mn-lt"/>
                <a:ea typeface="+mn-ea"/>
                <a:cs typeface="+mn-cs"/>
              </a:defRPr>
            </a:lvl4pPr>
            <a:lvl5pPr marL="1314450" indent="-166688" algn="l" defTabSz="914400" rtl="0" eaLnBrk="1" latinLnBrk="0" hangingPunct="1">
              <a:lnSpc>
                <a:spcPct val="100000"/>
              </a:lnSpc>
              <a:spcBef>
                <a:spcPts val="0"/>
              </a:spcBef>
              <a:buFont typeface="Arial" panose="020B0604020202020204" pitchFamily="34" charset="0"/>
              <a:buChar char="•"/>
              <a:defRPr lang="en-US" sz="16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6E5C8695-E68A-4B5D-A48E-075A8792A3E7}" type="datetimeFigureOut">
              <a:rPr lang="en-US"/>
              <a:pPr>
                <a:defRPr/>
              </a:pPr>
              <a:t>8/19/2019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4E94DE2-99D2-4457-8B4D-9972EDDD9015}" type="slidenum">
              <a:rPr lang="en-US"/>
              <a:pPr>
                <a:defRPr/>
              </a:pPr>
              <a:t>‹#›</a:t>
            </a:fld>
            <a:endParaRPr lang="en-US" dirty="0"/>
          </a:p>
        </p:txBody>
      </p:sp>
    </p:spTree>
    <p:extLst>
      <p:ext uri="{BB962C8B-B14F-4D97-AF65-F5344CB8AC3E}">
        <p14:creationId xmlns:p14="http://schemas.microsoft.com/office/powerpoint/2010/main" val="20222536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570F3D-AB4B-4BBB-99A0-3DF92D5CF0C1}" type="datetimeFigureOut">
              <a:rPr lang="en-US"/>
              <a:pPr>
                <a:defRPr/>
              </a:pPr>
              <a:t>8/19/2019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9690205-8588-473D-9525-D14EB4B5928F}" type="slidenum">
              <a:rPr lang="en-US"/>
              <a:pPr>
                <a:defRPr/>
              </a:pPr>
              <a:t>‹#›</a:t>
            </a:fld>
            <a:endParaRPr lang="en-US" dirty="0"/>
          </a:p>
        </p:txBody>
      </p:sp>
    </p:spTree>
    <p:extLst>
      <p:ext uri="{BB962C8B-B14F-4D97-AF65-F5344CB8AC3E}">
        <p14:creationId xmlns:p14="http://schemas.microsoft.com/office/powerpoint/2010/main" val="309309706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3A2E4D-0509-4ADC-A44F-C9B69D0EC98D}" type="datetimeFigureOut">
              <a:rPr lang="en-US"/>
              <a:pPr>
                <a:defRPr/>
              </a:pPr>
              <a:t>8/19/2019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D3FF390-6B6B-429A-BE70-6958210DBC16}" type="slidenum">
              <a:rPr lang="en-US"/>
              <a:pPr>
                <a:defRPr/>
              </a:pPr>
              <a:t>‹#›</a:t>
            </a:fld>
            <a:endParaRPr lang="en-US" dirty="0"/>
          </a:p>
        </p:txBody>
      </p:sp>
    </p:spTree>
    <p:extLst>
      <p:ext uri="{BB962C8B-B14F-4D97-AF65-F5344CB8AC3E}">
        <p14:creationId xmlns:p14="http://schemas.microsoft.com/office/powerpoint/2010/main" val="56836918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90FED6-E628-4D34-A284-B6826D98A24E}" type="datetimeFigureOut">
              <a:rPr lang="en-US" smtClean="0">
                <a:solidFill>
                  <a:prstClr val="black">
                    <a:tint val="75000"/>
                  </a:prstClr>
                </a:solidFill>
              </a:rPr>
              <a:pPr/>
              <a:t>8/19/2019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943166-3DA7-4505-8A9F-F6D64F941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992015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0FED6-E628-4D34-A284-B6826D98A24E}" type="datetimeFigureOut">
              <a:rPr lang="en-US" smtClean="0">
                <a:solidFill>
                  <a:prstClr val="black">
                    <a:tint val="75000"/>
                  </a:prstClr>
                </a:solidFill>
              </a:rPr>
              <a:pPr/>
              <a:t>8/19/2019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943166-3DA7-4505-8A9F-F6D64F941F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8011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Autofit/>
          </a:bodyPr>
          <a:lstStyle>
            <a:lvl1pPr marL="228600" indent="-228600">
              <a:defRPr lang="en-US" sz="2400" kern="1200" dirty="0" smtClean="0">
                <a:solidFill>
                  <a:schemeClr val="tx1"/>
                </a:solidFill>
                <a:latin typeface="+mn-lt"/>
                <a:ea typeface="+mn-ea"/>
                <a:cs typeface="+mn-cs"/>
              </a:defRPr>
            </a:lvl1pPr>
            <a:lvl2pPr marL="514350" indent="-173038">
              <a:defRPr lang="en-US" sz="2000" kern="1200" dirty="0" smtClean="0">
                <a:solidFill>
                  <a:schemeClr val="tx1"/>
                </a:solidFill>
                <a:latin typeface="+mn-lt"/>
                <a:ea typeface="+mn-ea"/>
                <a:cs typeface="+mn-cs"/>
              </a:defRPr>
            </a:lvl2pPr>
            <a:lvl3pPr marL="746125" indent="-168275">
              <a:defRPr lang="en-US" sz="1800" kern="1200" dirty="0" smtClean="0">
                <a:solidFill>
                  <a:schemeClr val="tx1"/>
                </a:solidFill>
                <a:latin typeface="+mn-lt"/>
                <a:ea typeface="+mn-ea"/>
                <a:cs typeface="+mn-cs"/>
              </a:defRPr>
            </a:lvl3pPr>
            <a:lvl4pPr marL="1030288" indent="-173038">
              <a:defRPr lang="en-US" sz="1600" kern="1200" dirty="0" smtClean="0">
                <a:solidFill>
                  <a:schemeClr val="tx1"/>
                </a:solidFill>
                <a:latin typeface="+mn-lt"/>
                <a:ea typeface="+mn-ea"/>
                <a:cs typeface="+mn-cs"/>
              </a:defRPr>
            </a:lvl4pPr>
            <a:lvl5pPr marL="1314450" indent="-166688">
              <a:defRPr lang="en-US" sz="1600" kern="1200" dirty="0">
                <a:solidFill>
                  <a:schemeClr val="tx1"/>
                </a:solidFill>
                <a:latin typeface="+mn-lt"/>
                <a:ea typeface="+mn-ea"/>
                <a:cs typeface="+mn-cs"/>
              </a:defRPr>
            </a:lvl5pPr>
          </a:lstStyle>
          <a:p>
            <a:pPr marL="228600" lvl="0" indent="-228600" algn="l" defTabSz="914400" rtl="0" eaLnBrk="1" latinLnBrk="0" hangingPunct="1">
              <a:lnSpc>
                <a:spcPct val="100000"/>
              </a:lnSpc>
              <a:spcBef>
                <a:spcPts val="0"/>
              </a:spcBef>
              <a:buFont typeface="Arial" panose="020B0604020202020204" pitchFamily="34" charset="0"/>
              <a:buChar char="•"/>
            </a:pPr>
            <a:r>
              <a:rPr lang="en-US" smtClean="0"/>
              <a:t>Click to edit Master text styles</a:t>
            </a:r>
          </a:p>
          <a:p>
            <a:pPr marL="228600" lvl="1" indent="-228600" algn="l" defTabSz="914400" rtl="0" eaLnBrk="1" latinLnBrk="0" hangingPunct="1">
              <a:lnSpc>
                <a:spcPct val="100000"/>
              </a:lnSpc>
              <a:spcBef>
                <a:spcPts val="0"/>
              </a:spcBef>
              <a:buFont typeface="Arial" panose="020B0604020202020204" pitchFamily="34" charset="0"/>
              <a:buChar char="•"/>
            </a:pPr>
            <a:r>
              <a:rPr lang="en-US" smtClean="0"/>
              <a:t>Second level</a:t>
            </a:r>
          </a:p>
          <a:p>
            <a:pPr marL="228600" lvl="2" indent="-228600" algn="l" defTabSz="914400" rtl="0" eaLnBrk="1" latinLnBrk="0" hangingPunct="1">
              <a:lnSpc>
                <a:spcPct val="100000"/>
              </a:lnSpc>
              <a:spcBef>
                <a:spcPts val="0"/>
              </a:spcBef>
              <a:buFont typeface="Arial" panose="020B0604020202020204" pitchFamily="34" charset="0"/>
              <a:buChar char="•"/>
            </a:pPr>
            <a:r>
              <a:rPr lang="en-US" smtClean="0"/>
              <a:t>Third level</a:t>
            </a:r>
          </a:p>
          <a:p>
            <a:pPr marL="228600" lvl="3" indent="-228600" algn="l" defTabSz="914400" rtl="0" eaLnBrk="1" latinLnBrk="0" hangingPunct="1">
              <a:lnSpc>
                <a:spcPct val="100000"/>
              </a:lnSpc>
              <a:spcBef>
                <a:spcPts val="0"/>
              </a:spcBef>
              <a:buFont typeface="Arial" panose="020B0604020202020204" pitchFamily="34" charset="0"/>
              <a:buChar char="•"/>
            </a:pPr>
            <a:r>
              <a:rPr lang="en-US" smtClean="0"/>
              <a:t>Fourth level</a:t>
            </a:r>
          </a:p>
          <a:p>
            <a:pPr marL="228600" lvl="4" indent="-228600" algn="l" defTabSz="914400" rtl="0" eaLnBrk="1" latinLnBrk="0" hangingPunct="1">
              <a:lnSpc>
                <a:spcPct val="100000"/>
              </a:lnSpc>
              <a:spcBef>
                <a:spcPts val="0"/>
              </a:spcBef>
              <a:buFont typeface="Arial" panose="020B0604020202020204" pitchFamily="34" charset="0"/>
              <a:buChar char="•"/>
            </a:pPr>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noAutofit/>
          </a:bodyPr>
          <a:lstStyle>
            <a:lvl1pPr marL="228600" indent="-228600" algn="l" defTabSz="914400" rtl="0" eaLnBrk="1" latinLnBrk="0" hangingPunct="1">
              <a:lnSpc>
                <a:spcPct val="100000"/>
              </a:lnSpc>
              <a:spcBef>
                <a:spcPts val="0"/>
              </a:spcBef>
              <a:buFont typeface="Arial" panose="020B0604020202020204" pitchFamily="34" charset="0"/>
              <a:buChar char="•"/>
              <a:defRPr lang="en-US" sz="2400" kern="1200" dirty="0" smtClean="0">
                <a:solidFill>
                  <a:schemeClr val="tx1"/>
                </a:solidFill>
                <a:latin typeface="+mn-lt"/>
                <a:ea typeface="+mn-ea"/>
                <a:cs typeface="+mn-cs"/>
              </a:defRPr>
            </a:lvl1pPr>
            <a:lvl2pPr marL="514350" indent="-173038" algn="l" defTabSz="914400" rtl="0" eaLnBrk="1" latinLnBrk="0" hangingPunct="1">
              <a:lnSpc>
                <a:spcPct val="100000"/>
              </a:lnSpc>
              <a:spcBef>
                <a:spcPts val="0"/>
              </a:spcBef>
              <a:buFont typeface="Arial" panose="020B0604020202020204" pitchFamily="34" charset="0"/>
              <a:buChar char="•"/>
              <a:defRPr lang="en-US" sz="2000" kern="1200" dirty="0" smtClean="0">
                <a:solidFill>
                  <a:schemeClr val="tx1"/>
                </a:solidFill>
                <a:latin typeface="+mn-lt"/>
                <a:ea typeface="+mn-ea"/>
                <a:cs typeface="+mn-cs"/>
              </a:defRPr>
            </a:lvl2pPr>
            <a:lvl3pPr marL="746125" indent="-168275" algn="l" defTabSz="914400" rtl="0" eaLnBrk="1" latinLnBrk="0" hangingPunct="1">
              <a:lnSpc>
                <a:spcPct val="100000"/>
              </a:lnSpc>
              <a:spcBef>
                <a:spcPts val="0"/>
              </a:spcBef>
              <a:buFont typeface="Arial" panose="020B0604020202020204" pitchFamily="34" charset="0"/>
              <a:buChar char="•"/>
              <a:defRPr lang="en-US" sz="1800" kern="1200" dirty="0" smtClean="0">
                <a:solidFill>
                  <a:schemeClr val="tx1"/>
                </a:solidFill>
                <a:latin typeface="+mn-lt"/>
                <a:ea typeface="+mn-ea"/>
                <a:cs typeface="+mn-cs"/>
              </a:defRPr>
            </a:lvl3pPr>
            <a:lvl4pPr marL="1030288" indent="-173038" algn="l" defTabSz="914400" rtl="0" eaLnBrk="1" latinLnBrk="0" hangingPunct="1">
              <a:lnSpc>
                <a:spcPct val="100000"/>
              </a:lnSpc>
              <a:spcBef>
                <a:spcPts val="0"/>
              </a:spcBef>
              <a:buFont typeface="Arial" panose="020B0604020202020204" pitchFamily="34" charset="0"/>
              <a:buChar char="•"/>
              <a:defRPr lang="en-US" sz="1600" kern="1200" dirty="0" smtClean="0">
                <a:solidFill>
                  <a:schemeClr val="tx1"/>
                </a:solidFill>
                <a:latin typeface="+mn-lt"/>
                <a:ea typeface="+mn-ea"/>
                <a:cs typeface="+mn-cs"/>
              </a:defRPr>
            </a:lvl4pPr>
            <a:lvl5pPr marL="1314450" indent="-166688" algn="l" defTabSz="914400" rtl="0" eaLnBrk="1" latinLnBrk="0" hangingPunct="1">
              <a:lnSpc>
                <a:spcPct val="100000"/>
              </a:lnSpc>
              <a:spcBef>
                <a:spcPts val="0"/>
              </a:spcBef>
              <a:buFont typeface="Arial" panose="020B0604020202020204" pitchFamily="34" charset="0"/>
              <a:buChar char="•"/>
              <a:defRPr lang="en-US" sz="16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914400"/>
            <a:fld id="{B690FED6-E628-4D34-A284-B6826D98A24E}" type="datetimeFigureOut">
              <a:rPr lang="en-US" smtClean="0">
                <a:solidFill>
                  <a:prstClr val="black">
                    <a:tint val="75000"/>
                  </a:prstClr>
                </a:solidFill>
              </a:rPr>
              <a:pPr defTabSz="914400"/>
              <a:t>8/19/2019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B5943166-3DA7-4505-8A9F-F6D64F941F3D}"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08716623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914400"/>
            <a:fld id="{B690FED6-E628-4D34-A284-B6826D98A24E}" type="datetimeFigureOut">
              <a:rPr lang="en-US" smtClean="0">
                <a:solidFill>
                  <a:prstClr val="black">
                    <a:tint val="75000"/>
                  </a:prstClr>
                </a:solidFill>
              </a:rPr>
              <a:pPr defTabSz="914400"/>
              <a:t>8/19/2019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B5943166-3DA7-4505-8A9F-F6D64F941F3D}"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3219288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3910-3C4F-4DA0-A9C3-E00DDD4C34D2}" type="datetimeFigureOut">
              <a:rPr lang="en-US" smtClean="0">
                <a:solidFill>
                  <a:prstClr val="black">
                    <a:tint val="75000"/>
                  </a:prstClr>
                </a:solidFill>
              </a:rPr>
              <a:pPr/>
              <a:t>8/19/2019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22DC68-A8DB-4EA3-95EA-872CC7D705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748321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2" name="Picture 7" descr="LBBC SLIDES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64554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522677D-E478-4CC8-92A4-ED17BCDFA6E9}" type="datetimeFigureOut">
              <a:rPr lang="en-US"/>
              <a:pPr>
                <a:defRPr/>
              </a:pPr>
              <a:t>8/19/2019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FD492F0-BDAD-4978-A40C-957C791701FB}" type="slidenum">
              <a:rPr lang="en-US"/>
              <a:pPr>
                <a:defRPr/>
              </a:pPr>
              <a:t>‹#›</a:t>
            </a:fld>
            <a:endParaRPr lang="en-US" dirty="0"/>
          </a:p>
        </p:txBody>
      </p:sp>
    </p:spTree>
    <p:extLst>
      <p:ext uri="{BB962C8B-B14F-4D97-AF65-F5344CB8AC3E}">
        <p14:creationId xmlns:p14="http://schemas.microsoft.com/office/powerpoint/2010/main" val="885237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F05E6F-3128-492D-97AF-3C5C78AED534}" type="datetimeFigureOut">
              <a:rPr lang="en-US"/>
              <a:pPr>
                <a:defRPr/>
              </a:pPr>
              <a:t>8/19/2019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BE5FEE-F52F-4D2D-98B9-4E4A94EC3889}" type="slidenum">
              <a:rPr lang="en-US"/>
              <a:pPr>
                <a:defRPr/>
              </a:pPr>
              <a:t>‹#›</a:t>
            </a:fld>
            <a:endParaRPr lang="en-US" dirty="0"/>
          </a:p>
        </p:txBody>
      </p:sp>
    </p:spTree>
    <p:extLst>
      <p:ext uri="{BB962C8B-B14F-4D97-AF65-F5344CB8AC3E}">
        <p14:creationId xmlns:p14="http://schemas.microsoft.com/office/powerpoint/2010/main" val="49175362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BBC SLID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419099"/>
            <a:ext cx="7886700" cy="609601"/>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21261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endParaRPr lang="en-US" dirty="0">
              <a:solidFill>
                <a:srgbClr val="7030A0"/>
              </a:solidFill>
            </a:endParaRPr>
          </a:p>
        </p:txBody>
      </p:sp>
      <p:sp>
        <p:nvSpPr>
          <p:cNvPr id="5" name="Footer Placeholder 4"/>
          <p:cNvSpPr>
            <a:spLocks noGrp="1"/>
          </p:cNvSpPr>
          <p:nvPr>
            <p:ph type="ftr" sz="quarter" idx="3"/>
          </p:nvPr>
        </p:nvSpPr>
        <p:spPr>
          <a:xfrm>
            <a:off x="3028950" y="6356351"/>
            <a:ext cx="3086100" cy="21261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r>
              <a:rPr lang="en-US" dirty="0" smtClean="0">
                <a:solidFill>
                  <a:srgbClr val="7030A0"/>
                </a:solidFill>
              </a:rPr>
              <a:t>© Triage Cancer 2016</a:t>
            </a:r>
            <a:endParaRPr lang="en-US" dirty="0">
              <a:solidFill>
                <a:srgbClr val="7030A0"/>
              </a:solidFill>
            </a:endParaRPr>
          </a:p>
        </p:txBody>
      </p:sp>
      <p:sp>
        <p:nvSpPr>
          <p:cNvPr id="6" name="Slide Number Placeholder 5"/>
          <p:cNvSpPr>
            <a:spLocks noGrp="1"/>
          </p:cNvSpPr>
          <p:nvPr>
            <p:ph type="sldNum" sz="quarter" idx="4"/>
          </p:nvPr>
        </p:nvSpPr>
        <p:spPr>
          <a:xfrm>
            <a:off x="6457950" y="6356351"/>
            <a:ext cx="2057400" cy="21261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6CDBB2E2-EC4A-49E4-A6C2-983408BB237B}" type="slidenum">
              <a:rPr lang="en-US" smtClean="0">
                <a:solidFill>
                  <a:srgbClr val="7030A0"/>
                </a:solidFill>
              </a:rPr>
              <a:pPr defTabSz="457200">
                <a:defRPr/>
              </a:pPr>
              <a:t>‹#›</a:t>
            </a:fld>
            <a:endParaRPr lang="en-US" dirty="0">
              <a:solidFill>
                <a:srgbClr val="7030A0"/>
              </a:solidFill>
            </a:endParaRPr>
          </a:p>
        </p:txBody>
      </p:sp>
    </p:spTree>
    <p:extLst>
      <p:ext uri="{BB962C8B-B14F-4D97-AF65-F5344CB8AC3E}">
        <p14:creationId xmlns:p14="http://schemas.microsoft.com/office/powerpoint/2010/main" val="3137844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slow">
    <p:fade/>
  </p:transition>
  <p:hf sldNum="0" hdr="0" dt="0"/>
  <p:txStyles>
    <p:titleStyle>
      <a:lvl1pPr marL="0" algn="ctr" defTabSz="457200" rtl="0" eaLnBrk="1" latinLnBrk="0" hangingPunct="1">
        <a:lnSpc>
          <a:spcPct val="90000"/>
        </a:lnSpc>
        <a:spcBef>
          <a:spcPct val="0"/>
        </a:spcBef>
        <a:buNone/>
        <a:defRPr lang="en-US" sz="3200" b="1" kern="1200" dirty="0">
          <a:solidFill>
            <a:srgbClr val="8A0054"/>
          </a:solidFill>
          <a:latin typeface="+mn-lt"/>
          <a:ea typeface="+mn-ea"/>
          <a:cs typeface="+mn-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mn-cs"/>
        </a:defRPr>
      </a:lvl1pPr>
      <a:lvl2pPr marL="514350" indent="-173038" algn="l" defTabSz="914400" rtl="0" eaLnBrk="1" latinLnBrk="0" hangingPunct="1">
        <a:lnSpc>
          <a:spcPct val="100000"/>
        </a:lnSpc>
        <a:spcBef>
          <a:spcPts val="0"/>
        </a:spcBef>
        <a:buFont typeface="Arial" panose="020B0604020202020204" pitchFamily="34" charset="0"/>
        <a:buChar char="•"/>
        <a:tabLst/>
        <a:defRPr sz="2400" kern="1200">
          <a:solidFill>
            <a:schemeClr val="tx1"/>
          </a:solidFill>
          <a:latin typeface="+mn-lt"/>
          <a:ea typeface="+mn-ea"/>
          <a:cs typeface="+mn-cs"/>
        </a:defRPr>
      </a:lvl2pPr>
      <a:lvl3pPr marL="746125" indent="-1682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030288" indent="-173038"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1314450" indent="-166688"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648" userDrawn="1">
          <p15:clr>
            <a:srgbClr val="F26B43"/>
          </p15:clr>
        </p15:guide>
        <p15:guide id="4" orient="horz" pos="264" userDrawn="1">
          <p15:clr>
            <a:srgbClr val="F26B43"/>
          </p15:clr>
        </p15:guide>
        <p15:guide id="5" orient="horz" pos="768" userDrawn="1">
          <p15:clr>
            <a:srgbClr val="F26B43"/>
          </p15:clr>
        </p15:guide>
        <p15:guide id="6" pos="384" userDrawn="1">
          <p15:clr>
            <a:srgbClr val="F26B43"/>
          </p15:clr>
        </p15:guide>
        <p15:guide id="7" pos="53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LBBC SLID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28650" y="419100"/>
            <a:ext cx="788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628650" y="1219200"/>
            <a:ext cx="78867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2127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02BC8ED1-5525-40F3-B5C8-047CCF08AFB0}" type="datetimeFigureOut">
              <a:rPr lang="en-US"/>
              <a:pPr>
                <a:defRPr/>
              </a:pPr>
              <a:t>8/19/2019</a:t>
            </a:fld>
            <a:endParaRPr lang="en-US" dirty="0"/>
          </a:p>
        </p:txBody>
      </p:sp>
      <p:sp>
        <p:nvSpPr>
          <p:cNvPr id="5" name="Footer Placeholder 4"/>
          <p:cNvSpPr>
            <a:spLocks noGrp="1"/>
          </p:cNvSpPr>
          <p:nvPr>
            <p:ph type="ftr" sz="quarter" idx="3"/>
          </p:nvPr>
        </p:nvSpPr>
        <p:spPr>
          <a:xfrm>
            <a:off x="3028950" y="6356350"/>
            <a:ext cx="3086100" cy="2127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2127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DE0CCA40-C1DE-4649-9342-C059280435BC}" type="slidenum">
              <a:rPr lang="en-US"/>
              <a:pPr>
                <a:defRPr/>
              </a:pPr>
              <a:t>‹#›</a:t>
            </a:fld>
            <a:endParaRPr lang="en-US" dirty="0"/>
          </a:p>
        </p:txBody>
      </p:sp>
    </p:spTree>
    <p:extLst>
      <p:ext uri="{BB962C8B-B14F-4D97-AF65-F5344CB8AC3E}">
        <p14:creationId xmlns:p14="http://schemas.microsoft.com/office/powerpoint/2010/main" val="13211761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spd="slow">
    <p:fade/>
  </p:transition>
  <p:txStyles>
    <p:titleStyle>
      <a:lvl1pPr algn="ctr" defTabSz="457200" rtl="0" eaLnBrk="0" fontAlgn="base" hangingPunct="0">
        <a:lnSpc>
          <a:spcPct val="90000"/>
        </a:lnSpc>
        <a:spcBef>
          <a:spcPct val="0"/>
        </a:spcBef>
        <a:spcAft>
          <a:spcPct val="0"/>
        </a:spcAft>
        <a:defRPr lang="en-US" sz="3200" b="1" kern="1200" dirty="0">
          <a:solidFill>
            <a:srgbClr val="8A0054"/>
          </a:solidFill>
          <a:latin typeface="+mn-lt"/>
          <a:ea typeface="+mn-ea"/>
          <a:cs typeface="+mn-cs"/>
        </a:defRPr>
      </a:lvl1pPr>
      <a:lvl2pPr algn="ctr" defTabSz="457200" rtl="0" eaLnBrk="0" fontAlgn="base" hangingPunct="0">
        <a:lnSpc>
          <a:spcPct val="90000"/>
        </a:lnSpc>
        <a:spcBef>
          <a:spcPct val="0"/>
        </a:spcBef>
        <a:spcAft>
          <a:spcPct val="0"/>
        </a:spcAft>
        <a:defRPr sz="3200" b="1">
          <a:solidFill>
            <a:srgbClr val="8A0054"/>
          </a:solidFill>
          <a:latin typeface="Calibri" pitchFamily="34" charset="0"/>
        </a:defRPr>
      </a:lvl2pPr>
      <a:lvl3pPr algn="ctr" defTabSz="457200" rtl="0" eaLnBrk="0" fontAlgn="base" hangingPunct="0">
        <a:lnSpc>
          <a:spcPct val="90000"/>
        </a:lnSpc>
        <a:spcBef>
          <a:spcPct val="0"/>
        </a:spcBef>
        <a:spcAft>
          <a:spcPct val="0"/>
        </a:spcAft>
        <a:defRPr sz="3200" b="1">
          <a:solidFill>
            <a:srgbClr val="8A0054"/>
          </a:solidFill>
          <a:latin typeface="Calibri" pitchFamily="34" charset="0"/>
        </a:defRPr>
      </a:lvl3pPr>
      <a:lvl4pPr algn="ctr" defTabSz="457200" rtl="0" eaLnBrk="0" fontAlgn="base" hangingPunct="0">
        <a:lnSpc>
          <a:spcPct val="90000"/>
        </a:lnSpc>
        <a:spcBef>
          <a:spcPct val="0"/>
        </a:spcBef>
        <a:spcAft>
          <a:spcPct val="0"/>
        </a:spcAft>
        <a:defRPr sz="3200" b="1">
          <a:solidFill>
            <a:srgbClr val="8A0054"/>
          </a:solidFill>
          <a:latin typeface="Calibri" pitchFamily="34" charset="0"/>
        </a:defRPr>
      </a:lvl4pPr>
      <a:lvl5pPr algn="ctr" defTabSz="457200" rtl="0" eaLnBrk="0" fontAlgn="base" hangingPunct="0">
        <a:lnSpc>
          <a:spcPct val="90000"/>
        </a:lnSpc>
        <a:spcBef>
          <a:spcPct val="0"/>
        </a:spcBef>
        <a:spcAft>
          <a:spcPct val="0"/>
        </a:spcAft>
        <a:defRPr sz="3200" b="1">
          <a:solidFill>
            <a:srgbClr val="8A0054"/>
          </a:solidFill>
          <a:latin typeface="Calibri" pitchFamily="34" charset="0"/>
        </a:defRPr>
      </a:lvl5pPr>
      <a:lvl6pPr marL="457200" algn="ctr" defTabSz="457200" rtl="0" fontAlgn="base">
        <a:lnSpc>
          <a:spcPct val="90000"/>
        </a:lnSpc>
        <a:spcBef>
          <a:spcPct val="0"/>
        </a:spcBef>
        <a:spcAft>
          <a:spcPct val="0"/>
        </a:spcAft>
        <a:defRPr sz="3200" b="1">
          <a:solidFill>
            <a:srgbClr val="8A0054"/>
          </a:solidFill>
          <a:latin typeface="Calibri" pitchFamily="34" charset="0"/>
        </a:defRPr>
      </a:lvl6pPr>
      <a:lvl7pPr marL="914400" algn="ctr" defTabSz="457200" rtl="0" fontAlgn="base">
        <a:lnSpc>
          <a:spcPct val="90000"/>
        </a:lnSpc>
        <a:spcBef>
          <a:spcPct val="0"/>
        </a:spcBef>
        <a:spcAft>
          <a:spcPct val="0"/>
        </a:spcAft>
        <a:defRPr sz="3200" b="1">
          <a:solidFill>
            <a:srgbClr val="8A0054"/>
          </a:solidFill>
          <a:latin typeface="Calibri" pitchFamily="34" charset="0"/>
        </a:defRPr>
      </a:lvl7pPr>
      <a:lvl8pPr marL="1371600" algn="ctr" defTabSz="457200" rtl="0" fontAlgn="base">
        <a:lnSpc>
          <a:spcPct val="90000"/>
        </a:lnSpc>
        <a:spcBef>
          <a:spcPct val="0"/>
        </a:spcBef>
        <a:spcAft>
          <a:spcPct val="0"/>
        </a:spcAft>
        <a:defRPr sz="3200" b="1">
          <a:solidFill>
            <a:srgbClr val="8A0054"/>
          </a:solidFill>
          <a:latin typeface="Calibri" pitchFamily="34" charset="0"/>
        </a:defRPr>
      </a:lvl8pPr>
      <a:lvl9pPr marL="1828800" algn="ctr" defTabSz="457200" rtl="0" fontAlgn="base">
        <a:lnSpc>
          <a:spcPct val="90000"/>
        </a:lnSpc>
        <a:spcBef>
          <a:spcPct val="0"/>
        </a:spcBef>
        <a:spcAft>
          <a:spcPct val="0"/>
        </a:spcAft>
        <a:defRPr sz="3200" b="1">
          <a:solidFill>
            <a:srgbClr val="8A0054"/>
          </a:solidFill>
          <a:latin typeface="Calibri" pitchFamily="34" charset="0"/>
        </a:defRPr>
      </a:lvl9pPr>
    </p:titleStyle>
    <p:bodyStyle>
      <a:lvl1pPr marL="228600" indent="-228600" algn="l" rtl="0" eaLnBrk="0" fontAlgn="base" hangingPunct="0">
        <a:spcBef>
          <a:spcPct val="0"/>
        </a:spcBef>
        <a:spcAft>
          <a:spcPct val="0"/>
        </a:spcAft>
        <a:buFont typeface="Arial" charset="0"/>
        <a:buChar char="•"/>
        <a:defRPr sz="2800" kern="1200">
          <a:solidFill>
            <a:schemeClr val="tx1"/>
          </a:solidFill>
          <a:latin typeface="+mn-lt"/>
          <a:ea typeface="+mn-ea"/>
          <a:cs typeface="+mn-cs"/>
        </a:defRPr>
      </a:lvl1pPr>
      <a:lvl2pPr marL="514350" indent="-173038" algn="l" rtl="0" eaLnBrk="0" fontAlgn="base" hangingPunct="0">
        <a:spcBef>
          <a:spcPct val="0"/>
        </a:spcBef>
        <a:spcAft>
          <a:spcPct val="0"/>
        </a:spcAft>
        <a:buFont typeface="Arial" charset="0"/>
        <a:buChar char="•"/>
        <a:defRPr sz="2400" kern="1200">
          <a:solidFill>
            <a:schemeClr val="tx1"/>
          </a:solidFill>
          <a:latin typeface="+mn-lt"/>
          <a:ea typeface="+mn-ea"/>
          <a:cs typeface="+mn-cs"/>
        </a:defRPr>
      </a:lvl2pPr>
      <a:lvl3pPr marL="746125" indent="-168275" algn="l" rtl="0" eaLnBrk="0" fontAlgn="base" hangingPunct="0">
        <a:spcBef>
          <a:spcPct val="0"/>
        </a:spcBef>
        <a:spcAft>
          <a:spcPct val="0"/>
        </a:spcAft>
        <a:buFont typeface="Arial" charset="0"/>
        <a:buChar char="•"/>
        <a:defRPr sz="2000" kern="1200">
          <a:solidFill>
            <a:schemeClr val="tx1"/>
          </a:solidFill>
          <a:latin typeface="+mn-lt"/>
          <a:ea typeface="+mn-ea"/>
          <a:cs typeface="+mn-cs"/>
        </a:defRPr>
      </a:lvl3pPr>
      <a:lvl4pPr marL="1030288" indent="-173038" algn="l" rtl="0" eaLnBrk="0" fontAlgn="base" hangingPunct="0">
        <a:spcBef>
          <a:spcPct val="0"/>
        </a:spcBef>
        <a:spcAft>
          <a:spcPct val="0"/>
        </a:spcAft>
        <a:buFont typeface="Arial" charset="0"/>
        <a:buChar char="•"/>
        <a:defRPr kern="1200">
          <a:solidFill>
            <a:schemeClr val="tx1"/>
          </a:solidFill>
          <a:latin typeface="+mn-lt"/>
          <a:ea typeface="+mn-ea"/>
          <a:cs typeface="+mn-cs"/>
        </a:defRPr>
      </a:lvl4pPr>
      <a:lvl5pPr marL="1314450" indent="-166688" algn="l" rtl="0" eaLnBrk="0" fontAlgn="base" hangingPunct="0">
        <a:spcBef>
          <a:spcPct val="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in@lbbc.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5332" y="2819400"/>
            <a:ext cx="4593248" cy="1601740"/>
          </a:xfrm>
        </p:spPr>
        <p:txBody>
          <a:bodyPr>
            <a:normAutofit fontScale="90000"/>
          </a:bodyPr>
          <a:lstStyle/>
          <a:p>
            <a:pPr algn="l"/>
            <a:r>
              <a:rPr lang="en-US" sz="4889" dirty="0" smtClean="0">
                <a:solidFill>
                  <a:schemeClr val="tx1"/>
                </a:solidFill>
                <a:cs typeface="Arial"/>
              </a:rPr>
              <a:t>Survivorship Series for Young Women Affected By Breast Cancer</a:t>
            </a:r>
            <a:endParaRPr lang="en-US" sz="4889" dirty="0">
              <a:solidFill>
                <a:schemeClr val="tx1"/>
              </a:solidFill>
              <a:cs typeface="Arial"/>
            </a:endParaRPr>
          </a:p>
        </p:txBody>
      </p:sp>
      <p:pic>
        <p:nvPicPr>
          <p:cNvPr id="6" name="Picture 5"/>
          <p:cNvPicPr>
            <a:picLocks noChangeAspect="1"/>
          </p:cNvPicPr>
          <p:nvPr/>
        </p:nvPicPr>
        <p:blipFill>
          <a:blip r:embed="rId2"/>
          <a:stretch>
            <a:fillRect/>
          </a:stretch>
        </p:blipFill>
        <p:spPr>
          <a:xfrm>
            <a:off x="615061" y="1754841"/>
            <a:ext cx="3157817" cy="3157817"/>
          </a:xfrm>
          <a:prstGeom prst="rect">
            <a:avLst/>
          </a:prstGeom>
        </p:spPr>
      </p:pic>
      <p:sp>
        <p:nvSpPr>
          <p:cNvPr id="3" name="TextBox 2"/>
          <p:cNvSpPr txBox="1"/>
          <p:nvPr/>
        </p:nvSpPr>
        <p:spPr>
          <a:xfrm>
            <a:off x="3886200" y="5104844"/>
            <a:ext cx="4761522" cy="923330"/>
          </a:xfrm>
          <a:prstGeom prst="rect">
            <a:avLst/>
          </a:prstGeom>
          <a:noFill/>
        </p:spPr>
        <p:txBody>
          <a:bodyPr wrap="square" rtlCol="0">
            <a:spAutoFit/>
          </a:bodyPr>
          <a:lstStyle/>
          <a:p>
            <a:r>
              <a:rPr lang="en-US" b="1" dirty="0" smtClean="0"/>
              <a:t>Arin Ahlum Hanson, MPH</a:t>
            </a:r>
          </a:p>
          <a:p>
            <a:r>
              <a:rPr lang="en-US" b="1" dirty="0" smtClean="0"/>
              <a:t>Associate Director of Outreach and Partnerships</a:t>
            </a:r>
          </a:p>
          <a:p>
            <a:r>
              <a:rPr lang="en-US" b="1" dirty="0" smtClean="0">
                <a:hlinkClick r:id="rId3"/>
              </a:rPr>
              <a:t>arin@lbbc.org</a:t>
            </a:r>
            <a:r>
              <a:rPr lang="en-US" b="1" dirty="0" smtClean="0"/>
              <a:t> </a:t>
            </a:r>
            <a:endParaRPr lang="en-US" b="1" dirty="0"/>
          </a:p>
        </p:txBody>
      </p:sp>
    </p:spTree>
    <p:extLst>
      <p:ext uri="{BB962C8B-B14F-4D97-AF65-F5344CB8AC3E}">
        <p14:creationId xmlns:p14="http://schemas.microsoft.com/office/powerpoint/2010/main" val="93737167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Survivorship Series Sessions</a:t>
            </a:r>
            <a:endParaRPr lang="en-US" dirty="0"/>
          </a:p>
        </p:txBody>
      </p:sp>
      <p:sp>
        <p:nvSpPr>
          <p:cNvPr id="3" name="Content Placeholder 2"/>
          <p:cNvSpPr>
            <a:spLocks noGrp="1"/>
          </p:cNvSpPr>
          <p:nvPr>
            <p:ph idx="1"/>
          </p:nvPr>
        </p:nvSpPr>
        <p:spPr>
          <a:xfrm>
            <a:off x="628650" y="762000"/>
            <a:ext cx="7886700" cy="4957763"/>
          </a:xfrm>
        </p:spPr>
        <p:txBody>
          <a:bodyPr/>
          <a:lstStyle/>
          <a:p>
            <a:pPr marL="0" indent="0">
              <a:buNone/>
            </a:pPr>
            <a:r>
              <a:rPr lang="en-US" sz="2500" dirty="0" smtClean="0">
                <a:cs typeface="Arial" panose="020B0604020202020204" pitchFamily="34" charset="0"/>
              </a:rPr>
              <a:t>Year 1:</a:t>
            </a:r>
          </a:p>
          <a:p>
            <a:pPr marL="514350" indent="-514350">
              <a:buFont typeface="+mj-lt"/>
              <a:buAutoNum type="arabicPeriod"/>
            </a:pPr>
            <a:r>
              <a:rPr lang="en-US" sz="2500" dirty="0">
                <a:cs typeface="Arial" panose="020B0604020202020204" pitchFamily="34" charset="0"/>
              </a:rPr>
              <a:t>Let’s Talk About Sex and Breast Cancer</a:t>
            </a:r>
          </a:p>
          <a:p>
            <a:pPr marL="514350" indent="-514350">
              <a:buFont typeface="+mj-lt"/>
              <a:buAutoNum type="arabicPeriod"/>
            </a:pPr>
            <a:r>
              <a:rPr lang="en-US" sz="2500" dirty="0" smtClean="0">
                <a:cs typeface="Arial" panose="020B0604020202020204" pitchFamily="34" charset="0"/>
              </a:rPr>
              <a:t>Hot and Bothered: Coping with Early Menopause</a:t>
            </a:r>
          </a:p>
          <a:p>
            <a:pPr marL="514350" indent="-514350">
              <a:buFont typeface="+mj-lt"/>
              <a:buAutoNum type="arabicPeriod"/>
            </a:pPr>
            <a:r>
              <a:rPr lang="en-US" sz="2500" dirty="0" smtClean="0">
                <a:cs typeface="Arial" panose="020B0604020202020204" pitchFamily="34" charset="0"/>
              </a:rPr>
              <a:t>Stay Alert: Managing the Long-Term Side Effects of Breast Cancer Treatment</a:t>
            </a:r>
          </a:p>
          <a:p>
            <a:pPr marL="514350" indent="-514350">
              <a:buFont typeface="+mj-lt"/>
              <a:buAutoNum type="arabicPeriod"/>
            </a:pPr>
            <a:r>
              <a:rPr lang="en-US" sz="2500" dirty="0" smtClean="0">
                <a:cs typeface="Arial" panose="020B0604020202020204" pitchFamily="34" charset="0"/>
              </a:rPr>
              <a:t>More You Know: Understanding Your Genetic and Cancer Risk</a:t>
            </a:r>
          </a:p>
          <a:p>
            <a:pPr marL="514350" indent="-514350">
              <a:buFont typeface="+mj-lt"/>
              <a:buAutoNum type="arabicPeriod"/>
            </a:pPr>
            <a:endParaRPr lang="en-US" sz="2500" dirty="0">
              <a:cs typeface="Arial" panose="020B0604020202020204" pitchFamily="34" charset="0"/>
            </a:endParaRPr>
          </a:p>
          <a:p>
            <a:pPr marL="0" indent="0">
              <a:buNone/>
            </a:pPr>
            <a:r>
              <a:rPr lang="en-US" sz="2500" dirty="0" smtClean="0">
                <a:cs typeface="Arial" panose="020B0604020202020204" pitchFamily="34" charset="0"/>
              </a:rPr>
              <a:t>Year 2:</a:t>
            </a:r>
          </a:p>
          <a:p>
            <a:pPr marL="514350" indent="-514350">
              <a:buFont typeface="+mj-lt"/>
              <a:buAutoNum type="arabicPeriod"/>
            </a:pPr>
            <a:r>
              <a:rPr lang="en-US" sz="2500" dirty="0" smtClean="0">
                <a:cs typeface="Arial" panose="020B0604020202020204" pitchFamily="34" charset="0"/>
              </a:rPr>
              <a:t>Hot </a:t>
            </a:r>
            <a:r>
              <a:rPr lang="en-US" sz="2500" dirty="0">
                <a:cs typeface="Arial" panose="020B0604020202020204" pitchFamily="34" charset="0"/>
              </a:rPr>
              <a:t>and Bothered: Coping with Early Menopause</a:t>
            </a:r>
          </a:p>
          <a:p>
            <a:pPr marL="514350" indent="-514350">
              <a:buFont typeface="+mj-lt"/>
              <a:buAutoNum type="arabicPeriod"/>
            </a:pPr>
            <a:r>
              <a:rPr lang="en-US" sz="2500" dirty="0">
                <a:cs typeface="Arial" panose="020B0604020202020204" pitchFamily="34" charset="0"/>
              </a:rPr>
              <a:t>Stay Alert: Managing the Long-Term Side Effects of Breast Cancer Treatment</a:t>
            </a:r>
          </a:p>
          <a:p>
            <a:pPr marL="514350" indent="-514350">
              <a:buFont typeface="+mj-lt"/>
              <a:buAutoNum type="arabicPeriod"/>
            </a:pPr>
            <a:r>
              <a:rPr lang="en-US" sz="2500" dirty="0">
                <a:cs typeface="Arial" panose="020B0604020202020204" pitchFamily="34" charset="0"/>
              </a:rPr>
              <a:t>Let’s Talk About Sex and Breast </a:t>
            </a:r>
            <a:r>
              <a:rPr lang="en-US" sz="2500" dirty="0" smtClean="0">
                <a:cs typeface="Arial" panose="020B0604020202020204" pitchFamily="34" charset="0"/>
              </a:rPr>
              <a:t>Cancer</a:t>
            </a:r>
          </a:p>
          <a:p>
            <a:pPr marL="514350" indent="-514350">
              <a:buFont typeface="+mj-lt"/>
              <a:buAutoNum type="arabicPeriod"/>
            </a:pPr>
            <a:r>
              <a:rPr lang="en-US" sz="2500" dirty="0">
                <a:cs typeface="Arial" panose="020B0604020202020204" pitchFamily="34" charset="0"/>
              </a:rPr>
              <a:t>Self Care After Breast Cancer</a:t>
            </a:r>
          </a:p>
          <a:p>
            <a:pPr marL="514350" indent="-514350">
              <a:buFont typeface="+mj-lt"/>
              <a:buAutoNum type="arabicPeriod"/>
            </a:pPr>
            <a:endParaRPr lang="en-US" sz="2500" dirty="0">
              <a:cs typeface="Arial" panose="020B0604020202020204" pitchFamily="34" charset="0"/>
            </a:endParaRPr>
          </a:p>
          <a:p>
            <a:pPr marL="514350" indent="-514350">
              <a:buFont typeface="+mj-lt"/>
              <a:buAutoNum type="arabicPeriod"/>
            </a:pPr>
            <a:endParaRPr lang="en-US" sz="2500" dirty="0" smtClean="0">
              <a:cs typeface="Arial" panose="020B0604020202020204" pitchFamily="34" charset="0"/>
            </a:endParaRPr>
          </a:p>
          <a:p>
            <a:pPr marL="0" indent="0">
              <a:buNone/>
            </a:pPr>
            <a:endParaRPr lang="en-US" sz="2500" dirty="0" smtClean="0">
              <a:cs typeface="Arial" panose="020B0604020202020204" pitchFamily="34" charset="0"/>
            </a:endParaRPr>
          </a:p>
          <a:p>
            <a:pPr marL="0" indent="0">
              <a:buNone/>
            </a:pPr>
            <a:endParaRPr lang="en-US" sz="2500" dirty="0" smtClean="0">
              <a:cs typeface="Arial" panose="020B0604020202020204"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146563344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Provided to Program Leaders</a:t>
            </a:r>
            <a:endParaRPr lang="en-US" dirty="0"/>
          </a:p>
        </p:txBody>
      </p:sp>
      <p:sp>
        <p:nvSpPr>
          <p:cNvPr id="3" name="Content Placeholder 2"/>
          <p:cNvSpPr>
            <a:spLocks noGrp="1"/>
          </p:cNvSpPr>
          <p:nvPr>
            <p:ph idx="1"/>
          </p:nvPr>
        </p:nvSpPr>
        <p:spPr/>
        <p:txBody>
          <a:bodyPr/>
          <a:lstStyle/>
          <a:p>
            <a:pPr marL="0" indent="0">
              <a:buNone/>
            </a:pPr>
            <a:r>
              <a:rPr lang="en-US" sz="2500" dirty="0">
                <a:cs typeface="Arial" panose="020B0604020202020204" pitchFamily="34" charset="0"/>
              </a:rPr>
              <a:t>Set of materials for each session include:</a:t>
            </a:r>
          </a:p>
          <a:p>
            <a:pPr lvl="1"/>
            <a:r>
              <a:rPr lang="en-US" sz="2300" dirty="0"/>
              <a:t>Slide Decks with discussion prompts and online videos</a:t>
            </a:r>
          </a:p>
          <a:p>
            <a:pPr lvl="1"/>
            <a:r>
              <a:rPr lang="en-US" sz="2300" dirty="0" smtClean="0"/>
              <a:t>Worksheets</a:t>
            </a:r>
          </a:p>
          <a:p>
            <a:pPr lvl="1"/>
            <a:r>
              <a:rPr lang="en-US" sz="2300" dirty="0" smtClean="0"/>
              <a:t>LBBC Mailing List Sign Up Forms</a:t>
            </a:r>
            <a:endParaRPr lang="en-US" sz="2300" dirty="0"/>
          </a:p>
          <a:p>
            <a:pPr lvl="1"/>
            <a:r>
              <a:rPr lang="en-US" sz="2300" dirty="0"/>
              <a:t>LBBC </a:t>
            </a:r>
            <a:r>
              <a:rPr lang="en-US" sz="2300" dirty="0" smtClean="0"/>
              <a:t>Care Boxes or gifts</a:t>
            </a:r>
          </a:p>
          <a:p>
            <a:pPr lvl="1"/>
            <a:r>
              <a:rPr lang="en-US" sz="2300" dirty="0" smtClean="0"/>
              <a:t>Marketing </a:t>
            </a:r>
            <a:r>
              <a:rPr lang="en-US" sz="2300" dirty="0"/>
              <a:t>templates</a:t>
            </a:r>
          </a:p>
          <a:p>
            <a:pPr lvl="1"/>
            <a:r>
              <a:rPr lang="en-US" sz="2300" dirty="0"/>
              <a:t>Participant </a:t>
            </a:r>
            <a:r>
              <a:rPr lang="en-US" sz="2300" dirty="0" smtClean="0"/>
              <a:t>Evaluations</a:t>
            </a:r>
          </a:p>
          <a:p>
            <a:pPr lvl="1"/>
            <a:r>
              <a:rPr lang="en-US" sz="2300" dirty="0" smtClean="0"/>
              <a:t>Program Leader Session Reports </a:t>
            </a:r>
          </a:p>
          <a:p>
            <a:pPr lvl="1"/>
            <a:endParaRPr lang="en-US" dirty="0"/>
          </a:p>
          <a:p>
            <a:pPr lvl="1"/>
            <a:endParaRPr lang="en-US" sz="2300" dirty="0"/>
          </a:p>
          <a:p>
            <a:endParaRPr lang="en-US" dirty="0"/>
          </a:p>
        </p:txBody>
      </p:sp>
    </p:spTree>
    <p:extLst>
      <p:ext uri="{BB962C8B-B14F-4D97-AF65-F5344CB8AC3E}">
        <p14:creationId xmlns:p14="http://schemas.microsoft.com/office/powerpoint/2010/main" val="405194638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86700" cy="609601"/>
          </a:xfrm>
        </p:spPr>
        <p:txBody>
          <a:bodyPr/>
          <a:lstStyle/>
          <a:p>
            <a:r>
              <a:rPr lang="en-US" dirty="0" smtClean="0"/>
              <a:t>Survivorship Series Program Leaders</a:t>
            </a:r>
            <a:endParaRPr lang="en-US" dirty="0"/>
          </a:p>
        </p:txBody>
      </p:sp>
      <p:sp>
        <p:nvSpPr>
          <p:cNvPr id="3" name="Content Placeholder 2"/>
          <p:cNvSpPr>
            <a:spLocks noGrp="1"/>
          </p:cNvSpPr>
          <p:nvPr>
            <p:ph idx="1"/>
          </p:nvPr>
        </p:nvSpPr>
        <p:spPr>
          <a:xfrm>
            <a:off x="628650" y="1028700"/>
            <a:ext cx="7886700" cy="4957763"/>
          </a:xfrm>
        </p:spPr>
        <p:txBody>
          <a:bodyPr/>
          <a:lstStyle/>
          <a:p>
            <a:pPr marL="0" indent="0">
              <a:buNone/>
            </a:pPr>
            <a:endParaRPr lang="en-US" dirty="0" smtClean="0"/>
          </a:p>
          <a:p>
            <a:endParaRPr lang="en-US" dirty="0"/>
          </a:p>
        </p:txBody>
      </p:sp>
      <p:pic>
        <p:nvPicPr>
          <p:cNvPr id="2050" name="Picture 2" descr="Z:\~Population Initiatives\Young Women\CDC\Survivorship Series\2018\Photo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232" y="1587335"/>
            <a:ext cx="4063999"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99204" y="5029200"/>
            <a:ext cx="7958995" cy="861774"/>
          </a:xfrm>
          <a:prstGeom prst="rect">
            <a:avLst/>
          </a:prstGeom>
        </p:spPr>
        <p:txBody>
          <a:bodyPr wrap="square">
            <a:spAutoFit/>
          </a:bodyPr>
          <a:lstStyle/>
          <a:p>
            <a:pPr algn="ctr" defTabSz="457200"/>
            <a:r>
              <a:rPr lang="en-US" sz="2500" dirty="0" smtClean="0">
                <a:solidFill>
                  <a:prstClr val="black"/>
                </a:solidFill>
                <a:cs typeface="Arial" panose="020B0604020202020204" pitchFamily="34" charset="0"/>
              </a:rPr>
              <a:t>26 oncology </a:t>
            </a:r>
            <a:r>
              <a:rPr lang="en-US" sz="2500" dirty="0" smtClean="0">
                <a:solidFill>
                  <a:prstClr val="black"/>
                </a:solidFill>
                <a:cs typeface="Arial" panose="020B0604020202020204" pitchFamily="34" charset="0"/>
              </a:rPr>
              <a:t>nurse navigators have been trained and all have successfully implemented the series.  </a:t>
            </a:r>
            <a:endParaRPr lang="en-US" sz="2500" dirty="0">
              <a:solidFill>
                <a:prstClr val="black"/>
              </a:solidFill>
              <a:cs typeface="Arial" panose="020B0604020202020204" pitchFamily="34" charset="0"/>
            </a:endParaRPr>
          </a:p>
        </p:txBody>
      </p:sp>
      <p:pic>
        <p:nvPicPr>
          <p:cNvPr id="2055" name="Picture 7" descr="Z:\~Population Initiatives\Young Women\CDC\Survivorship Series\2019\Photos\SS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484" y="1587336"/>
            <a:ext cx="4070722" cy="30815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7943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Survivorship Series Program Leaders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066800"/>
            <a:ext cx="7886700" cy="41830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914400" y="5410200"/>
            <a:ext cx="7391400" cy="861774"/>
          </a:xfrm>
          <a:prstGeom prst="rect">
            <a:avLst/>
          </a:prstGeom>
          <a:noFill/>
        </p:spPr>
        <p:txBody>
          <a:bodyPr wrap="square" rtlCol="0">
            <a:spAutoFit/>
          </a:bodyPr>
          <a:lstStyle/>
          <a:p>
            <a:pPr algn="ctr"/>
            <a:r>
              <a:rPr lang="en-US" sz="2500" dirty="0" smtClean="0"/>
              <a:t>Program Leaders represent 26 cancer centers, with the majority of them being community cancer centers.</a:t>
            </a:r>
            <a:endParaRPr lang="en-US" sz="2500" dirty="0"/>
          </a:p>
        </p:txBody>
      </p:sp>
    </p:spTree>
    <p:extLst>
      <p:ext uri="{BB962C8B-B14F-4D97-AF65-F5344CB8AC3E}">
        <p14:creationId xmlns:p14="http://schemas.microsoft.com/office/powerpoint/2010/main" val="258799156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Adaptable to the Setting and Community</a:t>
            </a:r>
            <a:endParaRPr lang="en-US" dirty="0"/>
          </a:p>
        </p:txBody>
      </p:sp>
      <p:sp>
        <p:nvSpPr>
          <p:cNvPr id="3" name="Content Placeholder 2"/>
          <p:cNvSpPr>
            <a:spLocks noGrp="1"/>
          </p:cNvSpPr>
          <p:nvPr>
            <p:ph idx="1"/>
          </p:nvPr>
        </p:nvSpPr>
        <p:spPr>
          <a:xfrm>
            <a:off x="609600" y="1062037"/>
            <a:ext cx="7886700" cy="4957763"/>
          </a:xfrm>
        </p:spPr>
        <p:txBody>
          <a:bodyPr/>
          <a:lstStyle/>
          <a:p>
            <a:r>
              <a:rPr lang="en-US" sz="2500" dirty="0" smtClean="0"/>
              <a:t>Since the Program Leaders know their patient community best, they are given autonomy to make many programmatic decisions.</a:t>
            </a:r>
          </a:p>
          <a:p>
            <a:endParaRPr lang="en-US" sz="2500" dirty="0"/>
          </a:p>
          <a:p>
            <a:r>
              <a:rPr lang="en-US" sz="2500" dirty="0" smtClean="0"/>
              <a:t>Program Leaders select the timing and flow of the program.</a:t>
            </a:r>
          </a:p>
          <a:p>
            <a:endParaRPr lang="en-US" sz="2500" dirty="0">
              <a:cs typeface="Arial" panose="020B0604020202020204" pitchFamily="34" charset="0"/>
            </a:endParaRPr>
          </a:p>
          <a:p>
            <a:r>
              <a:rPr lang="en-US" sz="2500" dirty="0" smtClean="0">
                <a:cs typeface="Arial" panose="020B0604020202020204" pitchFamily="34" charset="0"/>
              </a:rPr>
              <a:t>Program </a:t>
            </a:r>
            <a:r>
              <a:rPr lang="en-US" sz="2500" dirty="0">
                <a:cs typeface="Arial" panose="020B0604020202020204" pitchFamily="34" charset="0"/>
              </a:rPr>
              <a:t>Leaders can include guest speakers </a:t>
            </a:r>
            <a:r>
              <a:rPr lang="en-US" sz="2500" dirty="0" smtClean="0">
                <a:cs typeface="Arial" panose="020B0604020202020204" pitchFamily="34" charset="0"/>
              </a:rPr>
              <a:t>(</a:t>
            </a:r>
            <a:r>
              <a:rPr lang="en-US" sz="2500" dirty="0">
                <a:cs typeface="Arial" panose="020B0604020202020204" pitchFamily="34" charset="0"/>
              </a:rPr>
              <a:t>i.e. yoga instructors, pelvic floor physical therapists, etc</a:t>
            </a:r>
            <a:r>
              <a:rPr lang="en-US" sz="2500" dirty="0" smtClean="0">
                <a:cs typeface="Arial" panose="020B0604020202020204" pitchFamily="34" charset="0"/>
              </a:rPr>
              <a:t>.). </a:t>
            </a:r>
          </a:p>
          <a:p>
            <a:endParaRPr lang="en-US" sz="2500" dirty="0" smtClean="0">
              <a:cs typeface="Arial" panose="020B0604020202020204" pitchFamily="34" charset="0"/>
            </a:endParaRPr>
          </a:p>
          <a:p>
            <a:r>
              <a:rPr lang="en-US" sz="2500" dirty="0" smtClean="0">
                <a:cs typeface="Arial" panose="020B0604020202020204" pitchFamily="34" charset="0"/>
              </a:rPr>
              <a:t>Program Leaders create Resource Sheets which </a:t>
            </a:r>
            <a:r>
              <a:rPr lang="en-US" sz="2500" dirty="0" smtClean="0">
                <a:cs typeface="Arial" panose="020B0604020202020204" pitchFamily="34" charset="0"/>
              </a:rPr>
              <a:t>list</a:t>
            </a:r>
            <a:r>
              <a:rPr lang="en-US" sz="2500" dirty="0" smtClean="0">
                <a:cs typeface="Arial" panose="020B0604020202020204" pitchFamily="34" charset="0"/>
              </a:rPr>
              <a:t> </a:t>
            </a:r>
            <a:r>
              <a:rPr lang="en-US" sz="2500" dirty="0" smtClean="0">
                <a:cs typeface="Arial" panose="020B0604020202020204" pitchFamily="34" charset="0"/>
              </a:rPr>
              <a:t>LBBC resources and highlighted local resources specific to the </a:t>
            </a:r>
            <a:r>
              <a:rPr lang="en-US" sz="2500" dirty="0" smtClean="0">
                <a:cs typeface="Arial" panose="020B0604020202020204" pitchFamily="34" charset="0"/>
              </a:rPr>
              <a:t>topic.</a:t>
            </a:r>
            <a:endParaRPr lang="en-US" sz="2500" dirty="0">
              <a:cs typeface="Arial" panose="020B0604020202020204" pitchFamily="34" charset="0"/>
            </a:endParaRPr>
          </a:p>
          <a:p>
            <a:endParaRPr lang="en-US" dirty="0"/>
          </a:p>
        </p:txBody>
      </p:sp>
    </p:spTree>
    <p:extLst>
      <p:ext uri="{BB962C8B-B14F-4D97-AF65-F5344CB8AC3E}">
        <p14:creationId xmlns:p14="http://schemas.microsoft.com/office/powerpoint/2010/main" val="412775251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609601"/>
          </a:xfrm>
        </p:spPr>
        <p:txBody>
          <a:bodyPr/>
          <a:lstStyle/>
          <a:p>
            <a:r>
              <a:rPr lang="en-US" dirty="0" smtClean="0"/>
              <a:t>Evaluation Elements</a:t>
            </a:r>
            <a:endParaRPr lang="en-US" dirty="0"/>
          </a:p>
        </p:txBody>
      </p:sp>
      <p:sp>
        <p:nvSpPr>
          <p:cNvPr id="3" name="Content Placeholder 2"/>
          <p:cNvSpPr>
            <a:spLocks noGrp="1"/>
          </p:cNvSpPr>
          <p:nvPr>
            <p:ph idx="1"/>
          </p:nvPr>
        </p:nvSpPr>
        <p:spPr>
          <a:xfrm>
            <a:off x="609600" y="833437"/>
            <a:ext cx="7886700" cy="4957763"/>
          </a:xfrm>
        </p:spPr>
        <p:txBody>
          <a:bodyPr/>
          <a:lstStyle/>
          <a:p>
            <a:r>
              <a:rPr lang="en-US" sz="2400" dirty="0" smtClean="0"/>
              <a:t>Program Leaders </a:t>
            </a:r>
            <a:r>
              <a:rPr lang="en-US" sz="2400" dirty="0" smtClean="0"/>
              <a:t>complete </a:t>
            </a:r>
            <a:r>
              <a:rPr lang="en-US" sz="2400" dirty="0" smtClean="0"/>
              <a:t>a Pre and Post Training </a:t>
            </a:r>
            <a:r>
              <a:rPr lang="en-US" sz="2400" b="1" dirty="0" smtClean="0"/>
              <a:t>Assessment </a:t>
            </a:r>
            <a:r>
              <a:rPr lang="en-US" sz="2400" dirty="0" smtClean="0"/>
              <a:t> and Post- Training </a:t>
            </a:r>
            <a:r>
              <a:rPr lang="en-US" sz="2400" b="1" dirty="0" smtClean="0"/>
              <a:t>Evaluation</a:t>
            </a:r>
            <a:r>
              <a:rPr lang="en-US" sz="2400" dirty="0" smtClean="0"/>
              <a:t>.</a:t>
            </a:r>
          </a:p>
          <a:p>
            <a:endParaRPr lang="en-US" sz="2400" dirty="0" smtClean="0"/>
          </a:p>
          <a:p>
            <a:r>
              <a:rPr lang="en-US" sz="2400" dirty="0" smtClean="0"/>
              <a:t>Program </a:t>
            </a:r>
            <a:r>
              <a:rPr lang="en-US" sz="2400" dirty="0"/>
              <a:t>leaders </a:t>
            </a:r>
            <a:r>
              <a:rPr lang="en-US" sz="2400" dirty="0" smtClean="0"/>
              <a:t>complete </a:t>
            </a:r>
            <a:r>
              <a:rPr lang="en-US" sz="2400" b="1" dirty="0"/>
              <a:t>session reports </a:t>
            </a:r>
            <a:r>
              <a:rPr lang="en-US" sz="2400" dirty="0" smtClean="0"/>
              <a:t>and submitted their </a:t>
            </a:r>
            <a:r>
              <a:rPr lang="en-US" sz="2400" dirty="0" smtClean="0"/>
              <a:t>modified materials after each session.</a:t>
            </a:r>
            <a:r>
              <a:rPr lang="en-US" sz="2400" i="1" dirty="0" smtClean="0"/>
              <a:t> </a:t>
            </a:r>
          </a:p>
          <a:p>
            <a:endParaRPr lang="en-US" sz="2400" i="1" dirty="0" smtClean="0"/>
          </a:p>
          <a:p>
            <a:r>
              <a:rPr lang="en-US" sz="2400" dirty="0"/>
              <a:t>P</a:t>
            </a:r>
            <a:r>
              <a:rPr lang="en-US" sz="2400" dirty="0" smtClean="0"/>
              <a:t>rogram </a:t>
            </a:r>
            <a:r>
              <a:rPr lang="en-US" sz="2400" dirty="0"/>
              <a:t>leaders </a:t>
            </a:r>
            <a:r>
              <a:rPr lang="en-US" sz="2400" dirty="0" smtClean="0"/>
              <a:t>passed </a:t>
            </a:r>
            <a:r>
              <a:rPr lang="en-US" sz="2400" dirty="0"/>
              <a:t>out </a:t>
            </a:r>
            <a:r>
              <a:rPr lang="en-US" sz="2400" b="1" dirty="0"/>
              <a:t>evaluation forms </a:t>
            </a:r>
            <a:r>
              <a:rPr lang="en-US" sz="2400" dirty="0"/>
              <a:t>to each participant to complete by </a:t>
            </a:r>
            <a:r>
              <a:rPr lang="en-US" sz="2400" dirty="0" smtClean="0"/>
              <a:t>hand at each session. </a:t>
            </a:r>
          </a:p>
          <a:p>
            <a:endParaRPr lang="en-US" sz="2400" dirty="0" smtClean="0"/>
          </a:p>
          <a:p>
            <a:r>
              <a:rPr lang="en-US" sz="2400" dirty="0"/>
              <a:t>One-hour </a:t>
            </a:r>
            <a:r>
              <a:rPr lang="en-US" sz="2400" b="1" dirty="0"/>
              <a:t>interviews</a:t>
            </a:r>
            <a:r>
              <a:rPr lang="en-US" sz="2400" dirty="0"/>
              <a:t> were conducted over the phone with all </a:t>
            </a:r>
            <a:r>
              <a:rPr lang="en-US" sz="2400" dirty="0" smtClean="0"/>
              <a:t>26</a:t>
            </a:r>
            <a:r>
              <a:rPr lang="en-US" sz="2400" b="1" dirty="0" smtClean="0"/>
              <a:t> program </a:t>
            </a:r>
            <a:r>
              <a:rPr lang="en-US" sz="2400" b="1" dirty="0"/>
              <a:t>leaders </a:t>
            </a:r>
            <a:r>
              <a:rPr lang="en-US" sz="2400" dirty="0"/>
              <a:t>and a subset of </a:t>
            </a:r>
            <a:r>
              <a:rPr lang="en-US" sz="2400" b="1" dirty="0"/>
              <a:t>program attendees </a:t>
            </a:r>
            <a:r>
              <a:rPr lang="en-US" sz="2400" dirty="0"/>
              <a:t>(33 participants from 20 of the 26 sites). </a:t>
            </a:r>
          </a:p>
          <a:p>
            <a:endParaRPr lang="en-US" sz="2400" dirty="0" smtClean="0"/>
          </a:p>
          <a:p>
            <a:r>
              <a:rPr lang="en-US" sz="2400" b="1" dirty="0" smtClean="0"/>
              <a:t>LBBC staff </a:t>
            </a:r>
            <a:r>
              <a:rPr lang="en-US" sz="2400" dirty="0" smtClean="0"/>
              <a:t>was also interviewed. </a:t>
            </a:r>
            <a:endParaRPr lang="en-US" sz="2400" dirty="0"/>
          </a:p>
          <a:p>
            <a:endParaRPr lang="en-US" sz="2500" dirty="0" smtClean="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17530999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609601"/>
          </a:xfrm>
        </p:spPr>
        <p:txBody>
          <a:bodyPr/>
          <a:lstStyle/>
          <a:p>
            <a:r>
              <a:rPr lang="en-US" dirty="0" smtClean="0"/>
              <a:t>Impact on Program Leaders</a:t>
            </a:r>
            <a:endParaRPr lang="en-US" dirty="0"/>
          </a:p>
        </p:txBody>
      </p:sp>
      <p:sp>
        <p:nvSpPr>
          <p:cNvPr id="3" name="Content Placeholder 2"/>
          <p:cNvSpPr>
            <a:spLocks noGrp="1"/>
          </p:cNvSpPr>
          <p:nvPr>
            <p:ph idx="1"/>
          </p:nvPr>
        </p:nvSpPr>
        <p:spPr>
          <a:xfrm>
            <a:off x="628650" y="762000"/>
            <a:ext cx="7886700" cy="4957763"/>
          </a:xfrm>
        </p:spPr>
        <p:txBody>
          <a:bodyPr/>
          <a:lstStyle/>
          <a:p>
            <a:endParaRPr lang="en-US" sz="2200" dirty="0" smtClean="0"/>
          </a:p>
          <a:p>
            <a:r>
              <a:rPr lang="en-US" dirty="0" smtClean="0"/>
              <a:t>Pre and Post assessment showed increase knowledge gains on all survivorship series topics as a result of the in-person training. </a:t>
            </a:r>
          </a:p>
          <a:p>
            <a:endParaRPr lang="en-US" dirty="0" smtClean="0"/>
          </a:p>
          <a:p>
            <a:r>
              <a:rPr lang="en-US" dirty="0" smtClean="0"/>
              <a:t>Program </a:t>
            </a:r>
            <a:r>
              <a:rPr lang="en-US" dirty="0" smtClean="0"/>
              <a:t>Leaders reported high levels of satisfaction with the training.</a:t>
            </a:r>
          </a:p>
          <a:p>
            <a:endParaRPr lang="en-US" dirty="0" smtClean="0"/>
          </a:p>
          <a:p>
            <a:pPr marL="0" lvl="0" indent="0" algn="ctr">
              <a:buNone/>
            </a:pPr>
            <a:r>
              <a:rPr lang="en-US" sz="2500" dirty="0" smtClean="0"/>
              <a:t>“</a:t>
            </a:r>
            <a:r>
              <a:rPr lang="en-US" sz="2200" dirty="0" smtClean="0"/>
              <a:t>I'm </a:t>
            </a:r>
            <a:r>
              <a:rPr lang="en-US" sz="2200" dirty="0"/>
              <a:t>so very impressed by this training and the program you've put together. As a survivor, I think you've chosen the right topics (I wish I would have known this info way back when!) As an RN, you've created a well-organized, evidence-based program that I think will be the right combination of education and experience sharing</a:t>
            </a:r>
            <a:r>
              <a:rPr lang="en-US" sz="2200" dirty="0" smtClean="0"/>
              <a:t>.” </a:t>
            </a:r>
          </a:p>
          <a:p>
            <a:pPr marL="0" lvl="0" indent="0" algn="ctr">
              <a:buNone/>
            </a:pPr>
            <a:r>
              <a:rPr lang="en-US" sz="2200" dirty="0" smtClean="0"/>
              <a:t>– Program Leader</a:t>
            </a:r>
            <a:endParaRPr lang="en-US" sz="2200" dirty="0"/>
          </a:p>
          <a:p>
            <a:endParaRPr lang="en-US" dirty="0"/>
          </a:p>
        </p:txBody>
      </p:sp>
    </p:spTree>
    <p:extLst>
      <p:ext uri="{BB962C8B-B14F-4D97-AF65-F5344CB8AC3E}">
        <p14:creationId xmlns:p14="http://schemas.microsoft.com/office/powerpoint/2010/main" val="2518464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Reach</a:t>
            </a:r>
            <a:endParaRPr lang="en-US" dirty="0"/>
          </a:p>
        </p:txBody>
      </p:sp>
      <p:sp>
        <p:nvSpPr>
          <p:cNvPr id="3" name="Content Placeholder 2"/>
          <p:cNvSpPr>
            <a:spLocks noGrp="1"/>
          </p:cNvSpPr>
          <p:nvPr>
            <p:ph idx="1"/>
          </p:nvPr>
        </p:nvSpPr>
        <p:spPr>
          <a:xfrm>
            <a:off x="381000" y="1143000"/>
            <a:ext cx="8191500" cy="4957763"/>
          </a:xfrm>
        </p:spPr>
        <p:txBody>
          <a:bodyPr/>
          <a:lstStyle/>
          <a:p>
            <a:r>
              <a:rPr lang="en-US" sz="2500" dirty="0" smtClean="0">
                <a:cs typeface="Arial" panose="020B0604020202020204" pitchFamily="34" charset="0"/>
              </a:rPr>
              <a:t>For Year 1, total </a:t>
            </a:r>
            <a:r>
              <a:rPr lang="en-US" sz="2500" dirty="0">
                <a:cs typeface="Arial" panose="020B0604020202020204" pitchFamily="34" charset="0"/>
              </a:rPr>
              <a:t>attendance per session topic ranged from 68 to </a:t>
            </a:r>
            <a:r>
              <a:rPr lang="en-US" sz="2500" dirty="0" smtClean="0">
                <a:cs typeface="Arial" panose="020B0604020202020204" pitchFamily="34" charset="0"/>
              </a:rPr>
              <a:t>111</a:t>
            </a:r>
            <a:r>
              <a:rPr lang="en-US" sz="2500" dirty="0">
                <a:cs typeface="Arial" panose="020B0604020202020204" pitchFamily="34" charset="0"/>
              </a:rPr>
              <a:t> </a:t>
            </a:r>
            <a:r>
              <a:rPr lang="en-US" sz="2500" dirty="0" smtClean="0">
                <a:cs typeface="Arial" panose="020B0604020202020204" pitchFamily="34" charset="0"/>
              </a:rPr>
              <a:t>for the 11 sites.</a:t>
            </a:r>
            <a:endParaRPr lang="en-US" sz="2500" dirty="0" smtClean="0">
              <a:cs typeface="Arial" panose="020B0604020202020204" pitchFamily="34" charset="0"/>
            </a:endParaRPr>
          </a:p>
          <a:p>
            <a:endParaRPr lang="en-US" sz="2500" dirty="0" smtClean="0">
              <a:cs typeface="Arial" panose="020B0604020202020204" pitchFamily="34" charset="0"/>
            </a:endParaRPr>
          </a:p>
          <a:p>
            <a:r>
              <a:rPr lang="en-US" sz="2400" dirty="0" smtClean="0"/>
              <a:t>For Year 2, total attendance per session topic  ranged from 81 </a:t>
            </a:r>
            <a:r>
              <a:rPr lang="en-US" sz="2400" dirty="0"/>
              <a:t>to </a:t>
            </a:r>
            <a:r>
              <a:rPr lang="en-US" sz="2400" dirty="0" smtClean="0"/>
              <a:t>123</a:t>
            </a:r>
            <a:r>
              <a:rPr lang="en-US" sz="2400" dirty="0"/>
              <a:t> </a:t>
            </a:r>
            <a:r>
              <a:rPr lang="en-US" sz="2400" dirty="0" smtClean="0"/>
              <a:t>for the 15 programs.</a:t>
            </a:r>
          </a:p>
          <a:p>
            <a:endParaRPr lang="en-US" sz="2500" dirty="0">
              <a:cs typeface="Arial" panose="020B0604020202020204" pitchFamily="34" charset="0"/>
            </a:endParaRPr>
          </a:p>
          <a:p>
            <a:r>
              <a:rPr lang="en-US" sz="2400" dirty="0"/>
              <a:t>A</a:t>
            </a:r>
            <a:r>
              <a:rPr lang="en-US" sz="2400" dirty="0" smtClean="0"/>
              <a:t>pproximately </a:t>
            </a:r>
            <a:r>
              <a:rPr lang="en-US" sz="2400" dirty="0"/>
              <a:t>700 attendees in total </a:t>
            </a:r>
            <a:r>
              <a:rPr lang="en-US" sz="2400" dirty="0" smtClean="0"/>
              <a:t>over the </a:t>
            </a:r>
            <a:r>
              <a:rPr lang="en-US" sz="2400" dirty="0"/>
              <a:t>past 2 years. </a:t>
            </a:r>
            <a:r>
              <a:rPr lang="en-US" sz="2400" dirty="0" smtClean="0"/>
              <a:t>(This </a:t>
            </a:r>
            <a:r>
              <a:rPr lang="en-US" sz="2400" dirty="0"/>
              <a:t>counts attendance, not unique </a:t>
            </a:r>
            <a:r>
              <a:rPr lang="en-US" sz="2400" dirty="0" smtClean="0"/>
              <a:t>participants.) </a:t>
            </a:r>
            <a:endParaRPr lang="en-US" sz="2500" dirty="0" smtClean="0">
              <a:cs typeface="Arial" panose="020B0604020202020204" pitchFamily="34" charset="0"/>
            </a:endParaRPr>
          </a:p>
          <a:p>
            <a:endParaRPr lang="en-US" sz="800" dirty="0" smtClean="0">
              <a:cs typeface="Arial" panose="020B0604020202020204" pitchFamily="34" charset="0"/>
            </a:endParaRPr>
          </a:p>
          <a:p>
            <a:endParaRPr lang="en-US" sz="2500" i="1"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0956472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Highlights</a:t>
            </a:r>
            <a:endParaRPr lang="en-US" dirty="0"/>
          </a:p>
        </p:txBody>
      </p:sp>
      <p:sp>
        <p:nvSpPr>
          <p:cNvPr id="3" name="Content Placeholder 2"/>
          <p:cNvSpPr>
            <a:spLocks noGrp="1"/>
          </p:cNvSpPr>
          <p:nvPr>
            <p:ph idx="1"/>
          </p:nvPr>
        </p:nvSpPr>
        <p:spPr>
          <a:xfrm>
            <a:off x="381000" y="838200"/>
            <a:ext cx="8191500" cy="4957763"/>
          </a:xfrm>
        </p:spPr>
        <p:txBody>
          <a:bodyPr/>
          <a:lstStyle/>
          <a:p>
            <a:endParaRPr lang="en-US" sz="800" dirty="0" smtClean="0">
              <a:cs typeface="Arial" panose="020B0604020202020204" pitchFamily="34" charset="0"/>
            </a:endParaRPr>
          </a:p>
          <a:p>
            <a:pPr marL="0" indent="0">
              <a:buNone/>
            </a:pPr>
            <a:r>
              <a:rPr lang="en-US" sz="2400" dirty="0"/>
              <a:t>Participants favorably reviewed the content of all four </a:t>
            </a:r>
            <a:r>
              <a:rPr lang="en-US" sz="2400" dirty="0" smtClean="0"/>
              <a:t>sessions.</a:t>
            </a:r>
            <a:endParaRPr lang="en-US" sz="2500" dirty="0">
              <a:latin typeface="Arial" panose="020B0604020202020204" pitchFamily="34" charset="0"/>
              <a:cs typeface="Arial" panose="020B0604020202020204" pitchFamily="34"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86739080"/>
              </p:ext>
            </p:extLst>
          </p:nvPr>
        </p:nvGraphicFramePr>
        <p:xfrm>
          <a:off x="838200" y="1554480"/>
          <a:ext cx="7696200" cy="307848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The majority of participants strongly agreed with the following statements:</a:t>
                      </a:r>
                    </a:p>
                  </a:txBody>
                  <a:tcPr/>
                </a:tc>
                <a:extLst>
                  <a:ext uri="{0D108BD9-81ED-4DB2-BD59-A6C34878D82A}">
                    <a16:rowId xmlns:a16="http://schemas.microsoft.com/office/drawing/2014/main" val="10000"/>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 feel this session was helpful to me (79%)</a:t>
                      </a:r>
                    </a:p>
                  </a:txBody>
                  <a:tcPr/>
                </a:tc>
                <a:extLst>
                  <a:ext uri="{0D108BD9-81ED-4DB2-BD59-A6C34878D82A}">
                    <a16:rowId xmlns:a16="http://schemas.microsoft.com/office/drawing/2014/main" val="10001"/>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 feel the length of the session was appropriate (78%)</a:t>
                      </a:r>
                    </a:p>
                  </a:txBody>
                  <a:tcPr/>
                </a:tc>
                <a:extLst>
                  <a:ext uri="{0D108BD9-81ED-4DB2-BD59-A6C34878D82A}">
                    <a16:rowId xmlns:a16="http://schemas.microsoft.com/office/drawing/2014/main" val="10002"/>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 feel the instructor showed a thorough knowledge of the topic (76%)</a:t>
                      </a:r>
                    </a:p>
                  </a:txBody>
                  <a:tcPr/>
                </a:tc>
                <a:extLst>
                  <a:ext uri="{0D108BD9-81ED-4DB2-BD59-A6C34878D82A}">
                    <a16:rowId xmlns:a16="http://schemas.microsoft.com/office/drawing/2014/main" val="10003"/>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 feel the instructor answered questions effectively (83%)</a:t>
                      </a:r>
                    </a:p>
                  </a:txBody>
                  <a:tcPr/>
                </a:tc>
                <a:extLst>
                  <a:ext uri="{0D108BD9-81ED-4DB2-BD59-A6C34878D82A}">
                    <a16:rowId xmlns:a16="http://schemas.microsoft.com/office/drawing/2014/main" val="10004"/>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 feel the materials were easy to understand (84%)</a:t>
                      </a:r>
                    </a:p>
                  </a:txBody>
                  <a:tcPr/>
                </a:tc>
                <a:extLst>
                  <a:ext uri="{0D108BD9-81ED-4DB2-BD59-A6C34878D82A}">
                    <a16:rowId xmlns:a16="http://schemas.microsoft.com/office/drawing/2014/main" val="10005"/>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I feel that I am not alone in my experience with breast cancer (79%)</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8950175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r>
              <a:rPr lang="en-US" dirty="0" smtClean="0"/>
              <a:t>Results</a:t>
            </a:r>
            <a:endParaRPr lang="en-US" dirty="0"/>
          </a:p>
        </p:txBody>
      </p:sp>
      <p:sp>
        <p:nvSpPr>
          <p:cNvPr id="3" name="Content Placeholder 2"/>
          <p:cNvSpPr>
            <a:spLocks noGrp="1"/>
          </p:cNvSpPr>
          <p:nvPr>
            <p:ph idx="1"/>
          </p:nvPr>
        </p:nvSpPr>
        <p:spPr>
          <a:xfrm>
            <a:off x="628650" y="990600"/>
            <a:ext cx="7886700" cy="4957763"/>
          </a:xfrm>
        </p:spPr>
        <p:txBody>
          <a:bodyPr/>
          <a:lstStyle/>
          <a:p>
            <a:pPr marL="0" indent="0">
              <a:buNone/>
            </a:pPr>
            <a:r>
              <a:rPr lang="en-US" dirty="0" smtClean="0"/>
              <a:t>Only half of participants reported becoming more familiar with LBBC as a result of the program.  </a:t>
            </a:r>
            <a:endParaRPr lang="en-US" dirty="0"/>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marL="0" indent="0">
              <a:buNone/>
            </a:pPr>
            <a:r>
              <a:rPr lang="en-US" dirty="0" smtClean="0"/>
              <a:t>This indicates that LBBC should focus more on training the Program Leaders to serve as more effective “ambassadors” for LBBC and develop a more effective post-program engagement strategy.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92540451"/>
              </p:ext>
            </p:extLst>
          </p:nvPr>
        </p:nvGraphicFramePr>
        <p:xfrm>
          <a:off x="762000" y="2240280"/>
          <a:ext cx="7543800" cy="1493520"/>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370840">
                <a:tc>
                  <a:txBody>
                    <a:bodyPr/>
                    <a:lstStyle/>
                    <a:p>
                      <a:r>
                        <a:rPr lang="en-US" sz="2000" dirty="0" smtClean="0"/>
                        <a:t>Percent</a:t>
                      </a:r>
                      <a:r>
                        <a:rPr lang="en-US" sz="2000" baseline="0" dirty="0" smtClean="0"/>
                        <a:t> of Participants who strongly agreed with the following statements:</a:t>
                      </a:r>
                      <a:endParaRPr lang="en-US" sz="20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 am familiar with Living Beyond Breast Cancer as an organization</a:t>
                      </a:r>
                      <a:r>
                        <a:rPr lang="en-US" sz="2000" baseline="0" dirty="0" smtClean="0"/>
                        <a:t> (53%)</a:t>
                      </a:r>
                      <a:endParaRPr lang="en-US" sz="2000" dirty="0" smtClean="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 am familiar with LBBC resources (48%)</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5459201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endParaRPr altLang="en-US" dirty="0" smtClean="0"/>
          </a:p>
        </p:txBody>
      </p:sp>
      <p:sp>
        <p:nvSpPr>
          <p:cNvPr id="5" name="Content Placeholder 4"/>
          <p:cNvSpPr>
            <a:spLocks noGrp="1"/>
          </p:cNvSpPr>
          <p:nvPr>
            <p:ph idx="1"/>
          </p:nvPr>
        </p:nvSpPr>
        <p:spPr/>
        <p:txBody>
          <a:bodyPr rtlCol="0">
            <a:noAutofit/>
          </a:bodyPr>
          <a:lstStyle/>
          <a:p>
            <a:pPr eaLnBrk="1" fontAlgn="auto" hangingPunct="1">
              <a:spcBef>
                <a:spcPts val="0"/>
              </a:spcBef>
              <a:spcAft>
                <a:spcPts val="0"/>
              </a:spcAft>
              <a:buFont typeface="Arial" panose="020B0604020202020204" pitchFamily="34" charset="0"/>
              <a:buChar char="•"/>
              <a:defRPr/>
            </a:pPr>
            <a:endParaRPr lang="en-US" altLang="en-US" b="1" dirty="0" smtClean="0"/>
          </a:p>
          <a:p>
            <a:pPr marL="0" indent="0" eaLnBrk="1" fontAlgn="auto" hangingPunct="1">
              <a:spcBef>
                <a:spcPts val="0"/>
              </a:spcBef>
              <a:spcAft>
                <a:spcPts val="0"/>
              </a:spcAft>
              <a:buFont typeface="Arial" panose="020B0604020202020204" pitchFamily="34" charset="0"/>
              <a:buNone/>
              <a:defRPr/>
            </a:pPr>
            <a:endParaRPr lang="en-US" altLang="en-US" b="1" dirty="0" smtClean="0"/>
          </a:p>
          <a:p>
            <a:pPr marL="0" indent="0" eaLnBrk="1" fontAlgn="auto" hangingPunct="1">
              <a:spcBef>
                <a:spcPts val="0"/>
              </a:spcBef>
              <a:spcAft>
                <a:spcPts val="0"/>
              </a:spcAft>
              <a:buFont typeface="Arial" panose="020B0604020202020204" pitchFamily="34" charset="0"/>
              <a:buNone/>
              <a:defRPr/>
            </a:pPr>
            <a:endParaRPr lang="en-US" altLang="en-US" b="1" dirty="0"/>
          </a:p>
          <a:p>
            <a:pPr marL="0" indent="0" eaLnBrk="1" fontAlgn="auto" hangingPunct="1">
              <a:spcBef>
                <a:spcPts val="0"/>
              </a:spcBef>
              <a:spcAft>
                <a:spcPts val="0"/>
              </a:spcAft>
              <a:buFont typeface="Arial" panose="020B0604020202020204" pitchFamily="34" charset="0"/>
              <a:buNone/>
              <a:defRPr/>
            </a:pPr>
            <a:endParaRPr lang="en-US" altLang="en-US" b="1" dirty="0" smtClean="0"/>
          </a:p>
          <a:p>
            <a:pPr marL="0" indent="0" eaLnBrk="1" fontAlgn="auto" hangingPunct="1">
              <a:spcBef>
                <a:spcPts val="0"/>
              </a:spcBef>
              <a:spcAft>
                <a:spcPts val="0"/>
              </a:spcAft>
              <a:buFont typeface="Arial" panose="020B0604020202020204" pitchFamily="34" charset="0"/>
              <a:buNone/>
              <a:defRPr/>
            </a:pPr>
            <a:endParaRPr lang="en-US" altLang="en-US" b="1" dirty="0" smtClean="0"/>
          </a:p>
          <a:p>
            <a:pPr marL="0" indent="0" eaLnBrk="1" fontAlgn="auto" hangingPunct="1">
              <a:spcBef>
                <a:spcPts val="0"/>
              </a:spcBef>
              <a:spcAft>
                <a:spcPts val="0"/>
              </a:spcAft>
              <a:buFont typeface="Arial" panose="020B0604020202020204" pitchFamily="34" charset="0"/>
              <a:buNone/>
              <a:defRPr/>
            </a:pPr>
            <a:endParaRPr lang="en-US" altLang="en-US" b="1" dirty="0"/>
          </a:p>
          <a:p>
            <a:pPr marL="0" indent="0" eaLnBrk="1" fontAlgn="auto" hangingPunct="1">
              <a:spcBef>
                <a:spcPts val="0"/>
              </a:spcBef>
              <a:spcAft>
                <a:spcPts val="0"/>
              </a:spcAft>
              <a:buFont typeface="Arial" panose="020B0604020202020204" pitchFamily="34" charset="0"/>
              <a:buNone/>
              <a:defRPr/>
            </a:pPr>
            <a:endParaRPr lang="en-US" altLang="en-US" b="1" dirty="0" smtClean="0"/>
          </a:p>
          <a:p>
            <a:pPr marL="0" indent="0" algn="ctr" eaLnBrk="1" fontAlgn="auto" hangingPunct="1">
              <a:spcBef>
                <a:spcPts val="0"/>
              </a:spcBef>
              <a:spcAft>
                <a:spcPts val="0"/>
              </a:spcAft>
              <a:buFont typeface="Arial" panose="020B0604020202020204" pitchFamily="34" charset="0"/>
              <a:buNone/>
              <a:defRPr/>
            </a:pPr>
            <a:endParaRPr lang="en-US" altLang="en-US" b="1" dirty="0">
              <a:latin typeface="Arial"/>
              <a:cs typeface="Arial"/>
            </a:endParaRPr>
          </a:p>
          <a:p>
            <a:pPr marL="0" indent="0" algn="ctr" eaLnBrk="1" fontAlgn="auto" hangingPunct="1">
              <a:spcBef>
                <a:spcPts val="0"/>
              </a:spcBef>
              <a:spcAft>
                <a:spcPts val="0"/>
              </a:spcAft>
              <a:buFont typeface="Arial" panose="020B0604020202020204" pitchFamily="34" charset="0"/>
              <a:buNone/>
              <a:defRPr/>
            </a:pPr>
            <a:r>
              <a:rPr lang="en-US" altLang="en-US" b="1" dirty="0" smtClean="0">
                <a:latin typeface="Arial"/>
                <a:cs typeface="Arial"/>
              </a:rPr>
              <a:t>Mission: To </a:t>
            </a:r>
            <a:r>
              <a:rPr lang="en-US" altLang="en-US" b="1" dirty="0">
                <a:latin typeface="Arial"/>
                <a:cs typeface="Arial"/>
              </a:rPr>
              <a:t>connect people with trusted breast cancer information and a community of support. </a:t>
            </a:r>
          </a:p>
          <a:p>
            <a:pPr eaLnBrk="1" fontAlgn="auto" hangingPunct="1">
              <a:spcBef>
                <a:spcPts val="0"/>
              </a:spcBef>
              <a:spcAft>
                <a:spcPts val="0"/>
              </a:spcAft>
              <a:buFont typeface="Arial" panose="020B0604020202020204" pitchFamily="34" charset="0"/>
              <a:buChar char="•"/>
              <a:defRPr/>
            </a:pPr>
            <a:endParaRPr lang="en-US" dirty="0"/>
          </a:p>
        </p:txBody>
      </p:sp>
      <p:pic>
        <p:nvPicPr>
          <p:cNvPr id="11268" name="Picture 5"/>
          <p:cNvPicPr>
            <a:picLocks noChangeAspect="1"/>
          </p:cNvPicPr>
          <p:nvPr/>
        </p:nvPicPr>
        <p:blipFill>
          <a:blip r:embed="rId3">
            <a:extLst>
              <a:ext uri="{28A0092B-C50C-407E-A947-70E740481C1C}">
                <a14:useLocalDpi xmlns:a14="http://schemas.microsoft.com/office/drawing/2010/main" val="0"/>
              </a:ext>
            </a:extLst>
          </a:blip>
          <a:srcRect l="-1920" t="21594" r="2031" b="45796"/>
          <a:stretch>
            <a:fillRect/>
          </a:stretch>
        </p:blipFill>
        <p:spPr bwMode="auto">
          <a:xfrm>
            <a:off x="260350" y="419100"/>
            <a:ext cx="84534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82076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43000"/>
            <a:ext cx="7886700" cy="4957763"/>
          </a:xfrm>
        </p:spPr>
        <p:txBody>
          <a:bodyPr/>
          <a:lstStyle/>
          <a:p>
            <a:pPr marL="0" indent="0">
              <a:buNone/>
            </a:pPr>
            <a:endParaRPr lang="en-US" dirty="0" smtClean="0"/>
          </a:p>
          <a:p>
            <a:pPr marL="0" indent="0">
              <a:buNone/>
            </a:pPr>
            <a:r>
              <a:rPr lang="en-US" dirty="0" smtClean="0"/>
              <a:t>In the interviews, participants where asked why they attended the program and the majority said they were attracted to the emphasis on young women.</a:t>
            </a:r>
            <a:endParaRPr lang="en-US" dirty="0"/>
          </a:p>
        </p:txBody>
      </p:sp>
      <p:sp>
        <p:nvSpPr>
          <p:cNvPr id="5" name="Title 4"/>
          <p:cNvSpPr>
            <a:spLocks noGrp="1"/>
          </p:cNvSpPr>
          <p:nvPr>
            <p:ph type="title"/>
          </p:nvPr>
        </p:nvSpPr>
        <p:spPr/>
        <p:txBody>
          <a:bodyPr/>
          <a:lstStyle/>
          <a:p>
            <a:r>
              <a:rPr lang="en-US" dirty="0" smtClean="0"/>
              <a:t>Why did Participants Attend?</a:t>
            </a:r>
            <a:endParaRPr lang="en-US" dirty="0"/>
          </a:p>
        </p:txBody>
      </p:sp>
      <p:sp>
        <p:nvSpPr>
          <p:cNvPr id="9" name="Rectangle 8"/>
          <p:cNvSpPr/>
          <p:nvPr/>
        </p:nvSpPr>
        <p:spPr>
          <a:xfrm>
            <a:off x="1219200" y="3643610"/>
            <a:ext cx="6781800" cy="923330"/>
          </a:xfrm>
          <a:prstGeom prst="rect">
            <a:avLst/>
          </a:prstGeom>
        </p:spPr>
        <p:txBody>
          <a:bodyPr wrap="square">
            <a:spAutoFit/>
          </a:bodyPr>
          <a:lstStyle/>
          <a:p>
            <a:pPr>
              <a:buClr>
                <a:srgbClr val="000000"/>
              </a:buClr>
              <a:buFont typeface="Arial"/>
              <a:buNone/>
            </a:pPr>
            <a:r>
              <a:rPr lang="en-US" i="1" kern="0" dirty="0" smtClean="0">
                <a:solidFill>
                  <a:srgbClr val="000000"/>
                </a:solidFill>
                <a:cs typeface="Arial" panose="020B0604020202020204" pitchFamily="34" charset="0"/>
                <a:sym typeface="Arial"/>
              </a:rPr>
              <a:t>“I </a:t>
            </a:r>
            <a:r>
              <a:rPr lang="en-US" i="1" kern="0" dirty="0">
                <a:solidFill>
                  <a:srgbClr val="000000"/>
                </a:solidFill>
                <a:cs typeface="Arial" panose="020B0604020202020204" pitchFamily="34" charset="0"/>
                <a:sym typeface="Arial"/>
              </a:rPr>
              <a:t>was instantly </a:t>
            </a:r>
            <a:r>
              <a:rPr lang="en-US" i="1" kern="0" dirty="0" smtClean="0">
                <a:solidFill>
                  <a:srgbClr val="000000"/>
                </a:solidFill>
                <a:cs typeface="Arial" panose="020B0604020202020204" pitchFamily="34" charset="0"/>
                <a:sym typeface="Arial"/>
              </a:rPr>
              <a:t>interested…It </a:t>
            </a:r>
            <a:r>
              <a:rPr lang="en-US" i="1" kern="0" dirty="0">
                <a:solidFill>
                  <a:srgbClr val="000000"/>
                </a:solidFill>
                <a:cs typeface="Arial" panose="020B0604020202020204" pitchFamily="34" charset="0"/>
                <a:sym typeface="Arial"/>
              </a:rPr>
              <a:t>did not list specific topics but the fact that it was geared to young women was enough for me. “Young Woman with breast cancer – that’s me!”</a:t>
            </a:r>
          </a:p>
        </p:txBody>
      </p:sp>
    </p:spTree>
    <p:extLst>
      <p:ext uri="{BB962C8B-B14F-4D97-AF65-F5344CB8AC3E}">
        <p14:creationId xmlns:p14="http://schemas.microsoft.com/office/powerpoint/2010/main" val="2113577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Interview Findings</a:t>
            </a:r>
            <a:endParaRPr lang="en-US" dirty="0"/>
          </a:p>
        </p:txBody>
      </p:sp>
      <p:sp>
        <p:nvSpPr>
          <p:cNvPr id="3" name="Content Placeholder 2"/>
          <p:cNvSpPr>
            <a:spLocks noGrp="1"/>
          </p:cNvSpPr>
          <p:nvPr>
            <p:ph idx="1"/>
          </p:nvPr>
        </p:nvSpPr>
        <p:spPr>
          <a:xfrm>
            <a:off x="628650" y="1066800"/>
            <a:ext cx="7886700" cy="4957763"/>
          </a:xfrm>
        </p:spPr>
        <p:txBody>
          <a:bodyPr/>
          <a:lstStyle/>
          <a:p>
            <a:r>
              <a:rPr lang="en-US" dirty="0"/>
              <a:t>Participants indicated they </a:t>
            </a:r>
            <a:r>
              <a:rPr lang="en-US" dirty="0" smtClean="0"/>
              <a:t>appreciated: </a:t>
            </a:r>
          </a:p>
          <a:p>
            <a:pPr lvl="1"/>
            <a:r>
              <a:rPr lang="en-US" dirty="0"/>
              <a:t>C</a:t>
            </a:r>
            <a:r>
              <a:rPr lang="en-US" dirty="0" smtClean="0"/>
              <a:t>onnections </a:t>
            </a:r>
            <a:r>
              <a:rPr lang="en-US" dirty="0"/>
              <a:t>they made with </a:t>
            </a:r>
            <a:r>
              <a:rPr lang="en-US" dirty="0" smtClean="0"/>
              <a:t>others</a:t>
            </a:r>
          </a:p>
          <a:p>
            <a:pPr lvl="1"/>
            <a:r>
              <a:rPr lang="en-US" dirty="0"/>
              <a:t>I</a:t>
            </a:r>
            <a:r>
              <a:rPr lang="en-US" dirty="0" smtClean="0"/>
              <a:t>nformation </a:t>
            </a:r>
            <a:r>
              <a:rPr lang="en-US" dirty="0"/>
              <a:t>they learned from group </a:t>
            </a:r>
            <a:endParaRPr lang="en-US" dirty="0" smtClean="0"/>
          </a:p>
          <a:p>
            <a:pPr lvl="1"/>
            <a:r>
              <a:rPr lang="en-US" dirty="0"/>
              <a:t>L</a:t>
            </a:r>
            <a:r>
              <a:rPr lang="en-US" dirty="0" smtClean="0"/>
              <a:t>istening </a:t>
            </a:r>
            <a:r>
              <a:rPr lang="en-US" dirty="0"/>
              <a:t>to others facing similar </a:t>
            </a:r>
            <a:r>
              <a:rPr lang="en-US" dirty="0" smtClean="0"/>
              <a:t>situations </a:t>
            </a:r>
            <a:endParaRPr lang="en-US" dirty="0"/>
          </a:p>
          <a:p>
            <a:pPr marL="0" indent="0">
              <a:buNone/>
            </a:pPr>
            <a:endParaRPr lang="en-US" dirty="0" smtClean="0"/>
          </a:p>
          <a:p>
            <a:r>
              <a:rPr lang="en-US" dirty="0" smtClean="0"/>
              <a:t>Many </a:t>
            </a:r>
            <a:r>
              <a:rPr lang="en-US" dirty="0"/>
              <a:t>women offered specific examples of information they learned in each </a:t>
            </a:r>
            <a:r>
              <a:rPr lang="en-US" dirty="0" smtClean="0"/>
              <a:t>session during the interview.</a:t>
            </a:r>
          </a:p>
          <a:p>
            <a:endParaRPr lang="en-US" dirty="0" smtClean="0"/>
          </a:p>
          <a:p>
            <a:r>
              <a:rPr lang="en-US" dirty="0" smtClean="0"/>
              <a:t>Participants reported </a:t>
            </a:r>
            <a:r>
              <a:rPr lang="en-US" dirty="0" smtClean="0"/>
              <a:t>“</a:t>
            </a:r>
            <a:r>
              <a:rPr lang="en-US" dirty="0"/>
              <a:t>feeling not alone,” “affirmed,” and validated by other participants.</a:t>
            </a:r>
          </a:p>
          <a:p>
            <a:endParaRPr lang="en-US" dirty="0"/>
          </a:p>
        </p:txBody>
      </p:sp>
    </p:spTree>
    <p:extLst>
      <p:ext uri="{BB962C8B-B14F-4D97-AF65-F5344CB8AC3E}">
        <p14:creationId xmlns:p14="http://schemas.microsoft.com/office/powerpoint/2010/main" val="406020483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the Program Participants</a:t>
            </a:r>
            <a:endParaRPr lang="en-US" dirty="0"/>
          </a:p>
        </p:txBody>
      </p:sp>
      <p:sp>
        <p:nvSpPr>
          <p:cNvPr id="3" name="Content Placeholder 2"/>
          <p:cNvSpPr>
            <a:spLocks noGrp="1"/>
          </p:cNvSpPr>
          <p:nvPr>
            <p:ph idx="1"/>
          </p:nvPr>
        </p:nvSpPr>
        <p:spPr>
          <a:xfrm>
            <a:off x="628650" y="950118"/>
            <a:ext cx="7886700" cy="4957763"/>
          </a:xfrm>
        </p:spPr>
        <p:txBody>
          <a:bodyPr/>
          <a:lstStyle/>
          <a:p>
            <a:r>
              <a:rPr lang="en-US" sz="2500" dirty="0">
                <a:cs typeface="Arial" panose="020B0604020202020204" pitchFamily="34" charset="0"/>
              </a:rPr>
              <a:t>Many women cited specific actions they’ve taken since the series. </a:t>
            </a:r>
            <a:endParaRPr lang="en-US" sz="2500" dirty="0" smtClean="0">
              <a:cs typeface="Arial" panose="020B0604020202020204" pitchFamily="34" charset="0"/>
            </a:endParaRPr>
          </a:p>
          <a:p>
            <a:endParaRPr lang="en-US" sz="800" dirty="0">
              <a:cs typeface="Arial" panose="020B0604020202020204" pitchFamily="34" charset="0"/>
            </a:endParaRPr>
          </a:p>
          <a:p>
            <a:r>
              <a:rPr lang="en-US" sz="2500" dirty="0">
                <a:cs typeface="Arial" panose="020B0604020202020204" pitchFamily="34" charset="0"/>
              </a:rPr>
              <a:t>Women described the continued networking and connections that came from the experience</a:t>
            </a:r>
            <a:r>
              <a:rPr lang="en-US" dirty="0"/>
              <a:t>. </a:t>
            </a:r>
            <a:endParaRPr lang="en-US" dirty="0" smtClean="0"/>
          </a:p>
          <a:p>
            <a:pPr>
              <a:buFont typeface="Wingdings" panose="05000000000000000000" pitchFamily="2" charset="2"/>
              <a:buChar char="§"/>
            </a:pPr>
            <a:endParaRPr lang="en-US" dirty="0"/>
          </a:p>
          <a:p>
            <a:endParaRPr lang="en-US" dirty="0"/>
          </a:p>
        </p:txBody>
      </p:sp>
      <p:sp>
        <p:nvSpPr>
          <p:cNvPr id="5" name="Rectangle 4"/>
          <p:cNvSpPr/>
          <p:nvPr/>
        </p:nvSpPr>
        <p:spPr>
          <a:xfrm>
            <a:off x="2209800" y="2895600"/>
            <a:ext cx="5791200" cy="1200329"/>
          </a:xfrm>
          <a:prstGeom prst="rect">
            <a:avLst/>
          </a:prstGeom>
        </p:spPr>
        <p:txBody>
          <a:bodyPr wrap="square">
            <a:spAutoFit/>
          </a:bodyPr>
          <a:lstStyle/>
          <a:p>
            <a:r>
              <a:rPr lang="en-US" dirty="0" smtClean="0">
                <a:cs typeface="Arial" panose="020B0604020202020204" pitchFamily="34" charset="0"/>
              </a:rPr>
              <a:t>“I </a:t>
            </a:r>
            <a:r>
              <a:rPr lang="en-US" dirty="0">
                <a:cs typeface="Arial" panose="020B0604020202020204" pitchFamily="34" charset="0"/>
              </a:rPr>
              <a:t>got two women’s phone numbers. </a:t>
            </a:r>
            <a:r>
              <a:rPr lang="en-US" b="1" dirty="0">
                <a:solidFill>
                  <a:srgbClr val="8A0054"/>
                </a:solidFill>
                <a:cs typeface="Arial" panose="020B0604020202020204" pitchFamily="34" charset="0"/>
              </a:rPr>
              <a:t>I still talk to one of them. </a:t>
            </a:r>
            <a:r>
              <a:rPr lang="en-US" dirty="0">
                <a:cs typeface="Arial" panose="020B0604020202020204" pitchFamily="34" charset="0"/>
              </a:rPr>
              <a:t>She is still going through chemo </a:t>
            </a:r>
            <a:r>
              <a:rPr lang="en-US" dirty="0" smtClean="0">
                <a:cs typeface="Arial" panose="020B0604020202020204" pitchFamily="34" charset="0"/>
              </a:rPr>
              <a:t>treatment…So </a:t>
            </a:r>
            <a:r>
              <a:rPr lang="en-US" dirty="0">
                <a:cs typeface="Arial" panose="020B0604020202020204" pitchFamily="34" charset="0"/>
              </a:rPr>
              <a:t>I feel like both clinical information and communication with the people I was around in the class is important</a:t>
            </a:r>
            <a:r>
              <a:rPr lang="en-US" dirty="0" smtClean="0">
                <a:cs typeface="Arial" panose="020B0604020202020204" pitchFamily="34" charset="0"/>
              </a:rPr>
              <a:t>.”</a:t>
            </a:r>
            <a:endParaRPr lang="en-US" dirty="0">
              <a:cs typeface="Arial" panose="020B0604020202020204" pitchFamily="34" charset="0"/>
            </a:endParaRPr>
          </a:p>
        </p:txBody>
      </p:sp>
      <p:sp>
        <p:nvSpPr>
          <p:cNvPr id="7" name="Rectangle 6"/>
          <p:cNvSpPr/>
          <p:nvPr/>
        </p:nvSpPr>
        <p:spPr>
          <a:xfrm>
            <a:off x="952500" y="4495800"/>
            <a:ext cx="7467600" cy="1754326"/>
          </a:xfrm>
          <a:prstGeom prst="rect">
            <a:avLst/>
          </a:prstGeom>
        </p:spPr>
        <p:txBody>
          <a:bodyPr wrap="square">
            <a:spAutoFit/>
          </a:bodyPr>
          <a:lstStyle/>
          <a:p>
            <a:r>
              <a:rPr lang="en-US" dirty="0" smtClean="0">
                <a:cs typeface="Arial" panose="020B0604020202020204" pitchFamily="34" charset="0"/>
              </a:rPr>
              <a:t>“I </a:t>
            </a:r>
            <a:r>
              <a:rPr lang="en-US" dirty="0">
                <a:cs typeface="Arial" panose="020B0604020202020204" pitchFamily="34" charset="0"/>
              </a:rPr>
              <a:t>appreciate the PL was open to the idea of bringing in a yoga instructor. As a result, the instructor offered to do free classes for breast cancer survivors. It was a cool connection…It brought people together in a way that something really valuable came out of it. </a:t>
            </a:r>
            <a:r>
              <a:rPr lang="en-US" b="1" dirty="0">
                <a:solidFill>
                  <a:srgbClr val="8A0054"/>
                </a:solidFill>
                <a:cs typeface="Arial" panose="020B0604020202020204" pitchFamily="34" charset="0"/>
              </a:rPr>
              <a:t>I have been going to that class once a week</a:t>
            </a:r>
            <a:r>
              <a:rPr lang="en-US" dirty="0">
                <a:cs typeface="Arial" panose="020B0604020202020204" pitchFamily="34" charset="0"/>
              </a:rPr>
              <a:t>…I personally had done yoga previously but I had to take a break when I was going through my treatment and it was hard to get back </a:t>
            </a:r>
            <a:r>
              <a:rPr lang="en-US" dirty="0" smtClean="0">
                <a:cs typeface="Arial" panose="020B0604020202020204" pitchFamily="34" charset="0"/>
              </a:rPr>
              <a:t>into.”</a:t>
            </a:r>
            <a:endParaRPr lang="en-US" dirty="0">
              <a:cs typeface="Arial" panose="020B0604020202020204" pitchFamily="34" charset="0"/>
            </a:endParaRPr>
          </a:p>
        </p:txBody>
      </p:sp>
    </p:spTree>
    <p:extLst>
      <p:ext uri="{BB962C8B-B14F-4D97-AF65-F5344CB8AC3E}">
        <p14:creationId xmlns:p14="http://schemas.microsoft.com/office/powerpoint/2010/main" val="4139839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352800"/>
            <a:ext cx="7772400" cy="2387600"/>
          </a:xfrm>
        </p:spPr>
        <p:txBody>
          <a:bodyPr>
            <a:noAutofit/>
          </a:bodyPr>
          <a:lstStyle/>
          <a:p>
            <a:r>
              <a:rPr lang="en-US" sz="3500" dirty="0" smtClean="0"/>
              <a:t>“Just </a:t>
            </a:r>
            <a:r>
              <a:rPr lang="en-US" sz="3500" dirty="0"/>
              <a:t>the very idea of having classes like this is so important. It was such a good help and it made me feel like someone is there to answer our questions or help us </a:t>
            </a:r>
            <a:r>
              <a:rPr lang="en-US" sz="3500" dirty="0" smtClean="0"/>
              <a:t>…I </a:t>
            </a:r>
            <a:r>
              <a:rPr lang="en-US" sz="3500" dirty="0"/>
              <a:t>know this is the first year and they are trying to work on it, but it is amazing</a:t>
            </a:r>
            <a:r>
              <a:rPr lang="en-US" sz="3500" dirty="0" smtClean="0"/>
              <a:t>.”</a:t>
            </a:r>
            <a:br>
              <a:rPr lang="en-US" sz="3500" dirty="0" smtClean="0"/>
            </a:br>
            <a:r>
              <a:rPr lang="en-US" sz="3500" dirty="0"/>
              <a:t/>
            </a:r>
            <a:br>
              <a:rPr lang="en-US" sz="3500" dirty="0"/>
            </a:br>
            <a:r>
              <a:rPr lang="en-US" sz="2500" dirty="0" smtClean="0">
                <a:solidFill>
                  <a:schemeClr val="tx1"/>
                </a:solidFill>
              </a:rPr>
              <a:t>Quote from 2018 Survivorship Series Participant</a:t>
            </a:r>
            <a:endParaRPr lang="en-US" sz="2500" dirty="0">
              <a:solidFill>
                <a:schemeClr val="tx1"/>
              </a:solidFill>
            </a:endParaRPr>
          </a:p>
        </p:txBody>
      </p:sp>
    </p:spTree>
    <p:extLst>
      <p:ext uri="{BB962C8B-B14F-4D97-AF65-F5344CB8AC3E}">
        <p14:creationId xmlns:p14="http://schemas.microsoft.com/office/powerpoint/2010/main" val="249392170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2019 Program Changes</a:t>
            </a:r>
            <a:endParaRPr lang="en-US" dirty="0"/>
          </a:p>
        </p:txBody>
      </p:sp>
      <p:sp>
        <p:nvSpPr>
          <p:cNvPr id="4" name="Content Placeholder 3"/>
          <p:cNvSpPr>
            <a:spLocks noGrp="1"/>
          </p:cNvSpPr>
          <p:nvPr>
            <p:ph idx="1"/>
          </p:nvPr>
        </p:nvSpPr>
        <p:spPr>
          <a:xfrm>
            <a:off x="609600" y="1066800"/>
            <a:ext cx="7886700" cy="4957763"/>
          </a:xfrm>
        </p:spPr>
        <p:txBody>
          <a:bodyPr/>
          <a:lstStyle/>
          <a:p>
            <a:r>
              <a:rPr lang="en-US" dirty="0" smtClean="0"/>
              <a:t>Recruited Program Leaders with more prior experience facilitating in-person programs.</a:t>
            </a:r>
          </a:p>
          <a:p>
            <a:endParaRPr lang="en-US" sz="800" dirty="0" smtClean="0"/>
          </a:p>
          <a:p>
            <a:r>
              <a:rPr lang="en-US" dirty="0" smtClean="0"/>
              <a:t>Increased facilitation skill building in the training from 1 hour to 4 hours. </a:t>
            </a:r>
          </a:p>
          <a:p>
            <a:endParaRPr lang="en-US" sz="800" dirty="0" smtClean="0"/>
          </a:p>
          <a:p>
            <a:r>
              <a:rPr lang="en-US" dirty="0" smtClean="0"/>
              <a:t>Local Resource Templates for PLs to modify.</a:t>
            </a:r>
          </a:p>
          <a:p>
            <a:endParaRPr lang="en-US" sz="800" dirty="0" smtClean="0"/>
          </a:p>
          <a:p>
            <a:r>
              <a:rPr lang="en-US" dirty="0" smtClean="0"/>
              <a:t>Survivorship Series landing page (LBBC.ORG/SURVIVORSHIP)</a:t>
            </a:r>
          </a:p>
          <a:p>
            <a:endParaRPr lang="en-US" sz="800" dirty="0" smtClean="0"/>
          </a:p>
          <a:p>
            <a:r>
              <a:rPr lang="en-US" dirty="0" smtClean="0"/>
              <a:t>Multi-touch email engagement strategy</a:t>
            </a:r>
          </a:p>
          <a:p>
            <a:endParaRPr lang="en-US" sz="800" dirty="0" smtClean="0"/>
          </a:p>
          <a:p>
            <a:r>
              <a:rPr lang="en-US" dirty="0" smtClean="0"/>
              <a:t>Integration of YWiConnect Text sign up  </a:t>
            </a:r>
          </a:p>
          <a:p>
            <a:endParaRPr lang="en-US" sz="800" dirty="0" smtClean="0"/>
          </a:p>
          <a:p>
            <a:r>
              <a:rPr lang="en-US" dirty="0" smtClean="0"/>
              <a:t>LBBC </a:t>
            </a:r>
            <a:r>
              <a:rPr lang="en-US" dirty="0" smtClean="0"/>
              <a:t>name tags</a:t>
            </a:r>
          </a:p>
        </p:txBody>
      </p:sp>
    </p:spTree>
    <p:extLst>
      <p:ext uri="{BB962C8B-B14F-4D97-AF65-F5344CB8AC3E}">
        <p14:creationId xmlns:p14="http://schemas.microsoft.com/office/powerpoint/2010/main" val="255308660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609601"/>
          </a:xfrm>
        </p:spPr>
        <p:txBody>
          <a:bodyPr/>
          <a:lstStyle/>
          <a:p>
            <a:r>
              <a:rPr lang="en-US" dirty="0" smtClean="0"/>
              <a:t>2020 Proposed Changes</a:t>
            </a:r>
            <a:endParaRPr lang="en-US" dirty="0"/>
          </a:p>
        </p:txBody>
      </p:sp>
      <p:sp>
        <p:nvSpPr>
          <p:cNvPr id="3" name="Content Placeholder 2"/>
          <p:cNvSpPr>
            <a:spLocks noGrp="1"/>
          </p:cNvSpPr>
          <p:nvPr>
            <p:ph idx="1"/>
          </p:nvPr>
        </p:nvSpPr>
        <p:spPr>
          <a:xfrm>
            <a:off x="533400" y="833437"/>
            <a:ext cx="8039100" cy="4957763"/>
          </a:xfrm>
        </p:spPr>
        <p:txBody>
          <a:bodyPr/>
          <a:lstStyle/>
          <a:p>
            <a:r>
              <a:rPr lang="en-US" sz="2500" dirty="0" smtClean="0"/>
              <a:t>Develop a session for young women living metastatic breast cancer. Rename the program to be more inclusive to the metastatic experience.</a:t>
            </a:r>
          </a:p>
          <a:p>
            <a:endParaRPr lang="en-US" sz="800" dirty="0" smtClean="0"/>
          </a:p>
          <a:p>
            <a:r>
              <a:rPr lang="en-US" sz="2500" dirty="0" smtClean="0"/>
              <a:t>Increase cancer center buy-in by inviting all key personnel from participating institutions to attend a webinar that provides an overview of the series content and reviews strategies on how to support and promote the program.</a:t>
            </a:r>
          </a:p>
          <a:p>
            <a:endParaRPr lang="en-US" sz="800" dirty="0"/>
          </a:p>
          <a:p>
            <a:r>
              <a:rPr lang="en-US" sz="2500" dirty="0" smtClean="0"/>
              <a:t>Better align program with National Accreditation Program for Breast </a:t>
            </a:r>
            <a:r>
              <a:rPr lang="en-US" sz="2500" dirty="0" smtClean="0"/>
              <a:t>Centers </a:t>
            </a:r>
            <a:r>
              <a:rPr lang="en-US" sz="2500" dirty="0" smtClean="0"/>
              <a:t>(NAPBC) accreditation requirements.</a:t>
            </a:r>
          </a:p>
          <a:p>
            <a:pPr marL="0" indent="0">
              <a:buNone/>
            </a:pPr>
            <a:endParaRPr lang="en-US" sz="800" dirty="0"/>
          </a:p>
          <a:p>
            <a:r>
              <a:rPr lang="en-US" sz="2500" dirty="0" smtClean="0"/>
              <a:t>Pursue nursing CE accreditation</a:t>
            </a:r>
          </a:p>
          <a:p>
            <a:endParaRPr lang="en-US" sz="800" dirty="0"/>
          </a:p>
          <a:p>
            <a:r>
              <a:rPr lang="en-US" sz="2500" dirty="0" smtClean="0"/>
              <a:t>Modify evaluation plan and evaluate potential institutional change elements of the program.</a:t>
            </a:r>
            <a:endParaRPr lang="en-US" sz="2500" dirty="0"/>
          </a:p>
        </p:txBody>
      </p:sp>
    </p:spTree>
    <p:extLst>
      <p:ext uri="{BB962C8B-B14F-4D97-AF65-F5344CB8AC3E}">
        <p14:creationId xmlns:p14="http://schemas.microsoft.com/office/powerpoint/2010/main" val="83820039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609600" y="1066800"/>
            <a:ext cx="7886700" cy="4957763"/>
          </a:xfrm>
        </p:spPr>
        <p:txBody>
          <a:bodyPr/>
          <a:lstStyle/>
          <a:p>
            <a:r>
              <a:rPr lang="en-US" dirty="0" smtClean="0"/>
              <a:t>The pilot evaluation conducted by ORAU showed that the Survivorship Series was an impactful program on Program Leaders and participants.</a:t>
            </a:r>
          </a:p>
          <a:p>
            <a:endParaRPr lang="en-US" sz="800" dirty="0" smtClean="0"/>
          </a:p>
          <a:p>
            <a:r>
              <a:rPr lang="en-US" dirty="0" smtClean="0"/>
              <a:t>This </a:t>
            </a:r>
            <a:r>
              <a:rPr lang="en-US" dirty="0" smtClean="0"/>
              <a:t>program successfully </a:t>
            </a:r>
            <a:r>
              <a:rPr lang="en-US" dirty="0" smtClean="0"/>
              <a:t>provided a high-touch </a:t>
            </a:r>
            <a:r>
              <a:rPr lang="en-US" dirty="0" smtClean="0"/>
              <a:t>supportive educational </a:t>
            </a:r>
            <a:r>
              <a:rPr lang="en-US" dirty="0" smtClean="0"/>
              <a:t>experience</a:t>
            </a:r>
            <a:r>
              <a:rPr lang="en-US" dirty="0" smtClean="0"/>
              <a:t> to over 300 people.</a:t>
            </a:r>
            <a:endParaRPr lang="en-US" dirty="0" smtClean="0"/>
          </a:p>
          <a:p>
            <a:endParaRPr lang="en-US" sz="800" dirty="0" smtClean="0"/>
          </a:p>
          <a:p>
            <a:r>
              <a:rPr lang="en-US" dirty="0" smtClean="0"/>
              <a:t>This model demonstrates that engaged HCPs can be a effective way to deepen LBBC’s reach in areas of the country with little LBBC presence. </a:t>
            </a:r>
            <a:endParaRPr lang="en-US" dirty="0"/>
          </a:p>
        </p:txBody>
      </p:sp>
    </p:spTree>
    <p:extLst>
      <p:ext uri="{BB962C8B-B14F-4D97-AF65-F5344CB8AC3E}">
        <p14:creationId xmlns:p14="http://schemas.microsoft.com/office/powerpoint/2010/main" val="385934712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69733" y="2306315"/>
            <a:ext cx="3157817" cy="3157817"/>
          </a:xfrm>
          <a:prstGeom prst="rect">
            <a:avLst/>
          </a:prstGeom>
        </p:spPr>
      </p:pic>
      <p:sp>
        <p:nvSpPr>
          <p:cNvPr id="2" name="TextBox 1"/>
          <p:cNvSpPr txBox="1"/>
          <p:nvPr/>
        </p:nvSpPr>
        <p:spPr>
          <a:xfrm>
            <a:off x="743539" y="1157321"/>
            <a:ext cx="7410203" cy="769441"/>
          </a:xfrm>
          <a:prstGeom prst="rect">
            <a:avLst/>
          </a:prstGeom>
          <a:noFill/>
        </p:spPr>
        <p:txBody>
          <a:bodyPr wrap="square" rtlCol="0">
            <a:spAutoFit/>
          </a:bodyPr>
          <a:lstStyle/>
          <a:p>
            <a:pPr algn="ctr" defTabSz="457200"/>
            <a:r>
              <a:rPr lang="en-US" sz="4400" b="1" dirty="0">
                <a:solidFill>
                  <a:prstClr val="black"/>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03129916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1053495"/>
            <a:ext cx="21512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Source Sans Pro" pitchFamily="34" charset="0"/>
                <a:ea typeface="Times New Roman" pitchFamily="18" charset="0"/>
                <a:cs typeface="Arial" pitchFamily="34" charset="0"/>
              </a:rPr>
              <a:t> </a:t>
            </a:r>
            <a:endParaRPr kumimoji="0" lang="en-US" altLang="en-US" sz="1200" b="0" i="0" u="none" strike="noStrike" kern="1200" cap="none" spc="0" normalizeH="0" baseline="0" noProof="0" dirty="0" smtClean="0">
              <a:ln>
                <a:noFill/>
              </a:ln>
              <a:solidFill>
                <a:prstClr val="black"/>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6" name="Title 5"/>
          <p:cNvSpPr>
            <a:spLocks noGrp="1"/>
          </p:cNvSpPr>
          <p:nvPr>
            <p:ph type="title"/>
          </p:nvPr>
        </p:nvSpPr>
        <p:spPr/>
        <p:txBody>
          <a:bodyPr/>
          <a:lstStyle/>
          <a:p>
            <a:r>
              <a:rPr lang="en-US" sz="3800" dirty="0" smtClean="0">
                <a:latin typeface="Arial"/>
                <a:cs typeface="Arial"/>
              </a:rPr>
              <a:t>LBBC </a:t>
            </a:r>
            <a:r>
              <a:rPr sz="3800" dirty="0" smtClean="0">
                <a:latin typeface="Arial"/>
                <a:cs typeface="Arial"/>
              </a:rPr>
              <a:t>Programs</a:t>
            </a:r>
            <a:endParaRPr lang="en-US" sz="3800" dirty="0">
              <a:latin typeface="Arial"/>
              <a:cs typeface="Arial"/>
            </a:endParaRPr>
          </a:p>
        </p:txBody>
      </p:sp>
      <p:grpSp>
        <p:nvGrpSpPr>
          <p:cNvPr id="11" name="Group 1"/>
          <p:cNvGrpSpPr>
            <a:grpSpLocks/>
          </p:cNvGrpSpPr>
          <p:nvPr/>
        </p:nvGrpSpPr>
        <p:grpSpPr bwMode="auto">
          <a:xfrm>
            <a:off x="473075" y="1444020"/>
            <a:ext cx="8112125" cy="2058987"/>
            <a:chOff x="645180" y="1888667"/>
            <a:chExt cx="8111384" cy="2059632"/>
          </a:xfrm>
        </p:grpSpPr>
        <p:pic>
          <p:nvPicPr>
            <p:cNvPr id="12" name="Picture 4" descr="E:\2015 LBBC\Images\Icons\Services Icons\In person.png"/>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6933" y="1888667"/>
              <a:ext cx="2059631" cy="20596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2015 LBBC\Images\Icons\Services Icons\Print.png"/>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1324" y="1979328"/>
              <a:ext cx="1976876" cy="19689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2015 LBBC\Images\Icons\Services Icons\Online.png"/>
            <p:cNvPicPr>
              <a:picLocks noChangeAspect="1" noChangeArrowheads="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180" y="1934921"/>
              <a:ext cx="2025852" cy="20133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E:\2015 LBBC\Images\Icons\Services Icons\Phone.png"/>
            <p:cNvPicPr>
              <a:picLocks noChangeAspect="1" noChangeArrowheads="1"/>
            </p:cNvPicPr>
            <p:nvPr/>
          </p:nvPicPr>
          <p:blipFill>
            <a:blip r:embed="rId5" cstate="print">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4400" y="2000108"/>
              <a:ext cx="1892773" cy="189277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3"/>
          <p:cNvSpPr>
            <a:spLocks noChangeArrowheads="1"/>
          </p:cNvSpPr>
          <p:nvPr/>
        </p:nvSpPr>
        <p:spPr bwMode="auto">
          <a:xfrm>
            <a:off x="623888" y="3717925"/>
            <a:ext cx="182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Calibri" pitchFamily="34" charset="0"/>
                <a:ea typeface="Times New Roman" pitchFamily="18" charset="0"/>
                <a:cs typeface="Arial" charset="0"/>
              </a:rPr>
              <a:t>Online</a:t>
            </a:r>
          </a:p>
        </p:txBody>
      </p:sp>
      <p:sp>
        <p:nvSpPr>
          <p:cNvPr id="15" name="Rectangle 3"/>
          <p:cNvSpPr>
            <a:spLocks noChangeArrowheads="1"/>
          </p:cNvSpPr>
          <p:nvPr/>
        </p:nvSpPr>
        <p:spPr bwMode="auto">
          <a:xfrm>
            <a:off x="4589463" y="3717925"/>
            <a:ext cx="20494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Arial"/>
                <a:ea typeface="Times New Roman" pitchFamily="18" charset="0"/>
                <a:cs typeface="Arial"/>
              </a:rPr>
              <a:t>By phone</a:t>
            </a:r>
          </a:p>
        </p:txBody>
      </p:sp>
      <p:sp>
        <p:nvSpPr>
          <p:cNvPr id="18" name="Rectangle 3"/>
          <p:cNvSpPr>
            <a:spLocks noChangeArrowheads="1"/>
          </p:cNvSpPr>
          <p:nvPr/>
        </p:nvSpPr>
        <p:spPr bwMode="auto">
          <a:xfrm>
            <a:off x="2551113" y="3743325"/>
            <a:ext cx="1978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Arial"/>
                <a:ea typeface="Times New Roman" pitchFamily="18" charset="0"/>
                <a:cs typeface="Arial"/>
              </a:rPr>
              <a:t>In print</a:t>
            </a:r>
          </a:p>
        </p:txBody>
      </p:sp>
      <p:sp>
        <p:nvSpPr>
          <p:cNvPr id="19" name="Rectangle 3"/>
          <p:cNvSpPr>
            <a:spLocks noChangeArrowheads="1"/>
          </p:cNvSpPr>
          <p:nvPr/>
        </p:nvSpPr>
        <p:spPr bwMode="auto">
          <a:xfrm>
            <a:off x="6577013" y="3702050"/>
            <a:ext cx="2060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prstClr val="black"/>
                </a:solidFill>
                <a:effectLst/>
                <a:uLnTx/>
                <a:uFillTx/>
                <a:latin typeface="Arial"/>
                <a:ea typeface="Times New Roman" pitchFamily="18" charset="0"/>
                <a:cs typeface="Arial"/>
              </a:rPr>
              <a:t>In person</a:t>
            </a:r>
          </a:p>
        </p:txBody>
      </p:sp>
      <p:sp>
        <p:nvSpPr>
          <p:cNvPr id="3" name="TextBox 2"/>
          <p:cNvSpPr txBox="1"/>
          <p:nvPr/>
        </p:nvSpPr>
        <p:spPr>
          <a:xfrm>
            <a:off x="2209800" y="5181600"/>
            <a:ext cx="5029200" cy="477054"/>
          </a:xfrm>
          <a:prstGeom prst="rect">
            <a:avLst/>
          </a:prstGeom>
          <a:noFill/>
        </p:spPr>
        <p:txBody>
          <a:bodyPr wrap="square" rtlCol="0">
            <a:spAutoFit/>
          </a:bodyPr>
          <a:lstStyle/>
          <a:p>
            <a:pPr algn="ctr"/>
            <a:r>
              <a:rPr lang="en-US" sz="2500" b="1" dirty="0" smtClean="0"/>
              <a:t>Visit LBBC.ORG to learn more!</a:t>
            </a:r>
            <a:endParaRPr lang="en-US" sz="2500" b="1" dirty="0"/>
          </a:p>
        </p:txBody>
      </p:sp>
    </p:spTree>
    <p:extLst>
      <p:ext uri="{BB962C8B-B14F-4D97-AF65-F5344CB8AC3E}">
        <p14:creationId xmlns:p14="http://schemas.microsoft.com/office/powerpoint/2010/main" val="89403185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609601"/>
          </a:xfrm>
        </p:spPr>
        <p:txBody>
          <a:bodyPr/>
          <a:lstStyle/>
          <a:p>
            <a:r>
              <a:rPr lang="en-US" dirty="0" smtClean="0"/>
              <a:t>Survivorship Series Overview</a:t>
            </a:r>
            <a:endParaRPr lang="en-US" dirty="0"/>
          </a:p>
        </p:txBody>
      </p:sp>
      <p:sp>
        <p:nvSpPr>
          <p:cNvPr id="3" name="Content Placeholder 2"/>
          <p:cNvSpPr>
            <a:spLocks noGrp="1"/>
          </p:cNvSpPr>
          <p:nvPr>
            <p:ph idx="1"/>
          </p:nvPr>
        </p:nvSpPr>
        <p:spPr>
          <a:xfrm>
            <a:off x="609600" y="1219200"/>
            <a:ext cx="7886700" cy="4957763"/>
          </a:xfrm>
        </p:spPr>
        <p:txBody>
          <a:bodyPr/>
          <a:lstStyle/>
          <a:p>
            <a:r>
              <a:rPr lang="en-US" sz="2500" dirty="0" smtClean="0">
                <a:cs typeface="Arial" panose="020B0604020202020204" pitchFamily="34" charset="0"/>
              </a:rPr>
              <a:t>Trains oncology nurse navigators (Program Leaders) to implement a 4-part group patient education program in their cancer centers. </a:t>
            </a:r>
          </a:p>
          <a:p>
            <a:endParaRPr lang="en-US" sz="800" dirty="0">
              <a:cs typeface="Arial" panose="020B0604020202020204" pitchFamily="34" charset="0"/>
            </a:endParaRPr>
          </a:p>
          <a:p>
            <a:r>
              <a:rPr lang="en-US" sz="2500" dirty="0" smtClean="0">
                <a:cs typeface="Arial" panose="020B0604020202020204" pitchFamily="34" charset="0"/>
              </a:rPr>
              <a:t>The series focuses on survivorship concerns for women diagnosed before age 45.</a:t>
            </a:r>
          </a:p>
          <a:p>
            <a:endParaRPr lang="en-US" sz="800" dirty="0" smtClean="0">
              <a:cs typeface="Arial" panose="020B0604020202020204" pitchFamily="34" charset="0"/>
            </a:endParaRPr>
          </a:p>
          <a:p>
            <a:endParaRPr lang="en-US" sz="800" dirty="0" smtClean="0">
              <a:cs typeface="Arial" panose="020B0604020202020204" pitchFamily="34" charset="0"/>
            </a:endParaRPr>
          </a:p>
          <a:p>
            <a:r>
              <a:rPr lang="en-US" sz="2500" dirty="0" smtClean="0">
                <a:cs typeface="Arial" panose="020B0604020202020204" pitchFamily="34" charset="0"/>
              </a:rPr>
              <a:t>Program is through LBBC’s Young Women’s Initiative, which is funded through a CDC Cooperative Agreement DP14-1408 (2014-2019). </a:t>
            </a:r>
          </a:p>
          <a:p>
            <a:endParaRPr lang="en-US" sz="2500" dirty="0">
              <a:cs typeface="Arial" panose="020B0604020202020204" pitchFamily="34" charset="0"/>
            </a:endParaRPr>
          </a:p>
          <a:p>
            <a:r>
              <a:rPr lang="en-US" sz="2500" dirty="0" smtClean="0">
                <a:cs typeface="Arial" panose="020B0604020202020204" pitchFamily="34" charset="0"/>
              </a:rPr>
              <a:t>Program will continue with newly awarded CDC Cooperative Agreement DP19-1906 (2019-2024).</a:t>
            </a:r>
          </a:p>
          <a:p>
            <a:endParaRPr lang="en-US" sz="2500" dirty="0" smtClean="0">
              <a:cs typeface="Arial" panose="020B0604020202020204" pitchFamily="34" charset="0"/>
            </a:endParaRPr>
          </a:p>
          <a:p>
            <a:endParaRPr lang="en-US" sz="2500" dirty="0" smtClean="0">
              <a:cs typeface="Arial" panose="020B0604020202020204" pitchFamily="34" charset="0"/>
            </a:endParaRPr>
          </a:p>
          <a:p>
            <a:pPr marL="0" indent="0">
              <a:buNone/>
            </a:pPr>
            <a:r>
              <a:rPr lang="en-US" sz="2400" dirty="0" smtClean="0"/>
              <a:t>	</a:t>
            </a:r>
          </a:p>
          <a:p>
            <a:pPr marL="0" indent="0">
              <a:buNone/>
            </a:pPr>
            <a:r>
              <a:rPr lang="en-US" sz="2400" dirty="0"/>
              <a:t>	</a:t>
            </a:r>
          </a:p>
          <a:p>
            <a:endParaRPr lang="en-US" dirty="0"/>
          </a:p>
        </p:txBody>
      </p:sp>
    </p:spTree>
    <p:extLst>
      <p:ext uri="{BB962C8B-B14F-4D97-AF65-F5344CB8AC3E}">
        <p14:creationId xmlns:p14="http://schemas.microsoft.com/office/powerpoint/2010/main" val="24149140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a:t>
            </a:r>
            <a:endParaRPr lang="en-US" dirty="0"/>
          </a:p>
        </p:txBody>
      </p:sp>
      <p:sp>
        <p:nvSpPr>
          <p:cNvPr id="3" name="Content Placeholder 2"/>
          <p:cNvSpPr>
            <a:spLocks noGrp="1"/>
          </p:cNvSpPr>
          <p:nvPr>
            <p:ph idx="1"/>
          </p:nvPr>
        </p:nvSpPr>
        <p:spPr/>
        <p:txBody>
          <a:bodyPr/>
          <a:lstStyle/>
          <a:p>
            <a:pPr lvl="0"/>
            <a:r>
              <a:rPr lang="en-US" dirty="0" smtClean="0"/>
              <a:t>To increase </a:t>
            </a:r>
            <a:r>
              <a:rPr lang="en-US" dirty="0"/>
              <a:t>the </a:t>
            </a:r>
            <a:r>
              <a:rPr lang="en-US" dirty="0" smtClean="0"/>
              <a:t>Program </a:t>
            </a:r>
            <a:r>
              <a:rPr lang="en-US" dirty="0"/>
              <a:t>L</a:t>
            </a:r>
            <a:r>
              <a:rPr lang="en-US" dirty="0" smtClean="0"/>
              <a:t>eaders</a:t>
            </a:r>
            <a:r>
              <a:rPr lang="en-US" dirty="0"/>
              <a:t>’ knowledge of the survivorship topics covered in the curriculum and their confidence to implement the </a:t>
            </a:r>
            <a:r>
              <a:rPr lang="en-US" dirty="0" smtClean="0"/>
              <a:t>program.</a:t>
            </a:r>
          </a:p>
          <a:p>
            <a:pPr lvl="0"/>
            <a:endParaRPr lang="en-US" dirty="0" smtClean="0"/>
          </a:p>
          <a:p>
            <a:pPr lvl="0"/>
            <a:r>
              <a:rPr lang="en-US" dirty="0" smtClean="0"/>
              <a:t>To increase </a:t>
            </a:r>
            <a:r>
              <a:rPr lang="en-US" dirty="0"/>
              <a:t>the </a:t>
            </a:r>
            <a:r>
              <a:rPr lang="en-US" dirty="0" smtClean="0"/>
              <a:t>Program </a:t>
            </a:r>
            <a:r>
              <a:rPr lang="en-US" dirty="0"/>
              <a:t>P</a:t>
            </a:r>
            <a:r>
              <a:rPr lang="en-US" dirty="0" smtClean="0"/>
              <a:t>articipants</a:t>
            </a:r>
            <a:r>
              <a:rPr lang="en-US" dirty="0"/>
              <a:t>’ knowledge of survivorship topics and confidence to make behavioral changes to increase their quality of life after breast cancer.</a:t>
            </a:r>
          </a:p>
          <a:p>
            <a:endParaRPr lang="en-US" dirty="0"/>
          </a:p>
        </p:txBody>
      </p:sp>
    </p:spTree>
    <p:extLst>
      <p:ext uri="{BB962C8B-B14F-4D97-AF65-F5344CB8AC3E}">
        <p14:creationId xmlns:p14="http://schemas.microsoft.com/office/powerpoint/2010/main" val="346692082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609601"/>
          </a:xfrm>
        </p:spPr>
        <p:txBody>
          <a:bodyPr/>
          <a:lstStyle/>
          <a:p>
            <a:r>
              <a:rPr lang="en-US" dirty="0" smtClean="0"/>
              <a:t>Survivorship Series Timeline</a:t>
            </a:r>
            <a:endParaRPr lang="en-US" dirty="0"/>
          </a:p>
        </p:txBody>
      </p:sp>
      <p:sp>
        <p:nvSpPr>
          <p:cNvPr id="3" name="Content Placeholder 2"/>
          <p:cNvSpPr>
            <a:spLocks noGrp="1"/>
          </p:cNvSpPr>
          <p:nvPr>
            <p:ph idx="1"/>
          </p:nvPr>
        </p:nvSpPr>
        <p:spPr>
          <a:xfrm>
            <a:off x="609600" y="914400"/>
            <a:ext cx="7886700" cy="4957763"/>
          </a:xfrm>
        </p:spPr>
        <p:txBody>
          <a:bodyPr/>
          <a:lstStyle/>
          <a:p>
            <a:endParaRPr lang="en-US" sz="800" dirty="0" smtClean="0">
              <a:cs typeface="Arial" panose="020B0604020202020204" pitchFamily="34" charset="0"/>
            </a:endParaRPr>
          </a:p>
          <a:p>
            <a:r>
              <a:rPr lang="en-US" sz="2500" dirty="0" smtClean="0">
                <a:cs typeface="Arial" panose="020B0604020202020204" pitchFamily="34" charset="0"/>
              </a:rPr>
              <a:t>Development of the program began in 2017, when LBBC engaged Lori Ranallo, RN</a:t>
            </a:r>
            <a:r>
              <a:rPr lang="en-US" sz="2500" dirty="0">
                <a:cs typeface="Arial" panose="020B0604020202020204" pitchFamily="34" charset="0"/>
              </a:rPr>
              <a:t>, MSN, ARNP-BC, </a:t>
            </a:r>
            <a:r>
              <a:rPr lang="en-US" sz="2500" dirty="0" smtClean="0">
                <a:cs typeface="Arial" panose="020B0604020202020204" pitchFamily="34" charset="0"/>
              </a:rPr>
              <a:t>to assist in the development of the curriculum. </a:t>
            </a:r>
          </a:p>
          <a:p>
            <a:endParaRPr lang="en-US" sz="2500" dirty="0">
              <a:cs typeface="Arial" panose="020B0604020202020204" pitchFamily="34" charset="0"/>
            </a:endParaRPr>
          </a:p>
          <a:p>
            <a:r>
              <a:rPr lang="en-US" sz="2500" dirty="0" smtClean="0">
                <a:cs typeface="Arial" panose="020B0604020202020204" pitchFamily="34" charset="0"/>
              </a:rPr>
              <a:t>First Program Leader cohort was trained in April </a:t>
            </a:r>
            <a:r>
              <a:rPr lang="en-US" sz="2500" dirty="0" smtClean="0">
                <a:cs typeface="Arial" panose="020B0604020202020204" pitchFamily="34" charset="0"/>
              </a:rPr>
              <a:t>2018 </a:t>
            </a:r>
          </a:p>
          <a:p>
            <a:endParaRPr lang="en-US" sz="2500" dirty="0">
              <a:cs typeface="Arial" panose="020B0604020202020204" pitchFamily="34" charset="0"/>
            </a:endParaRPr>
          </a:p>
          <a:p>
            <a:r>
              <a:rPr lang="en-US" sz="2500" dirty="0">
                <a:cs typeface="Arial" panose="020B0604020202020204" pitchFamily="34" charset="0"/>
              </a:rPr>
              <a:t>S</a:t>
            </a:r>
            <a:r>
              <a:rPr lang="en-US" sz="2500" dirty="0" smtClean="0">
                <a:cs typeface="Arial" panose="020B0604020202020204" pitchFamily="34" charset="0"/>
              </a:rPr>
              <a:t>econd cohort was trained in February 2019</a:t>
            </a:r>
          </a:p>
          <a:p>
            <a:endParaRPr lang="en-US" sz="800" dirty="0" smtClean="0">
              <a:cs typeface="Arial" panose="020B0604020202020204" pitchFamily="34" charset="0"/>
            </a:endParaRPr>
          </a:p>
          <a:p>
            <a:endParaRPr lang="en-US" dirty="0"/>
          </a:p>
        </p:txBody>
      </p:sp>
    </p:spTree>
    <p:extLst>
      <p:ext uri="{BB962C8B-B14F-4D97-AF65-F5344CB8AC3E}">
        <p14:creationId xmlns:p14="http://schemas.microsoft.com/office/powerpoint/2010/main" val="80982025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cs typeface="Arial" panose="020B0604020202020204" pitchFamily="34" charset="0"/>
              </a:rPr>
              <a:t>Why the Survivorship Series?</a:t>
            </a:r>
            <a:endParaRPr lang="en-US" dirty="0">
              <a:cs typeface="Arial" panose="020B0604020202020204" pitchFamily="34" charset="0"/>
            </a:endParaRPr>
          </a:p>
        </p:txBody>
      </p:sp>
      <p:sp>
        <p:nvSpPr>
          <p:cNvPr id="4" name="Content Placeholder 3"/>
          <p:cNvSpPr>
            <a:spLocks noGrp="1"/>
          </p:cNvSpPr>
          <p:nvPr>
            <p:ph idx="1"/>
          </p:nvPr>
        </p:nvSpPr>
        <p:spPr>
          <a:xfrm>
            <a:off x="381000" y="990600"/>
            <a:ext cx="8534400" cy="4957763"/>
          </a:xfrm>
        </p:spPr>
        <p:txBody>
          <a:bodyPr/>
          <a:lstStyle/>
          <a:p>
            <a:r>
              <a:rPr lang="en-US" sz="2500" dirty="0" smtClean="0">
                <a:cs typeface="Arial" panose="020B0604020202020204" pitchFamily="34" charset="0"/>
              </a:rPr>
              <a:t>Few </a:t>
            </a:r>
            <a:r>
              <a:rPr lang="en-US" sz="2500" dirty="0">
                <a:cs typeface="Arial" panose="020B0604020202020204" pitchFamily="34" charset="0"/>
              </a:rPr>
              <a:t>cancer centers offer patient education programs that address these survivorship topics for young women. </a:t>
            </a:r>
            <a:endParaRPr lang="en-US" sz="2500" dirty="0" smtClean="0">
              <a:cs typeface="Arial" panose="020B0604020202020204" pitchFamily="34" charset="0"/>
            </a:endParaRPr>
          </a:p>
          <a:p>
            <a:endParaRPr lang="en-US" sz="800" dirty="0">
              <a:cs typeface="Arial" panose="020B0604020202020204" pitchFamily="34" charset="0"/>
            </a:endParaRPr>
          </a:p>
          <a:p>
            <a:r>
              <a:rPr lang="en-US" sz="2500" dirty="0">
                <a:cs typeface="Arial" panose="020B0604020202020204" pitchFamily="34" charset="0"/>
              </a:rPr>
              <a:t>Some healthcare providers report feeling unprepared to adequately address these patient needs. </a:t>
            </a:r>
            <a:endParaRPr lang="en-US" sz="2500" dirty="0" smtClean="0">
              <a:cs typeface="Arial" panose="020B0604020202020204" pitchFamily="34" charset="0"/>
            </a:endParaRPr>
          </a:p>
          <a:p>
            <a:endParaRPr lang="en-US" sz="800" dirty="0">
              <a:cs typeface="Arial" panose="020B0604020202020204" pitchFamily="34" charset="0"/>
            </a:endParaRPr>
          </a:p>
          <a:p>
            <a:r>
              <a:rPr lang="en-US" sz="2500" dirty="0">
                <a:cs typeface="Arial" panose="020B0604020202020204" pitchFamily="34" charset="0"/>
              </a:rPr>
              <a:t>Builds off of LBBC’s </a:t>
            </a:r>
            <a:r>
              <a:rPr lang="en-US" sz="2500" dirty="0" smtClean="0">
                <a:cs typeface="Arial" panose="020B0604020202020204" pitchFamily="34" charset="0"/>
              </a:rPr>
              <a:t>expertise </a:t>
            </a:r>
            <a:r>
              <a:rPr lang="en-US" sz="2500" dirty="0">
                <a:cs typeface="Arial" panose="020B0604020202020204" pitchFamily="34" charset="0"/>
              </a:rPr>
              <a:t>working with healthcare </a:t>
            </a:r>
            <a:r>
              <a:rPr lang="en-US" sz="2500" dirty="0" smtClean="0">
                <a:cs typeface="Arial" panose="020B0604020202020204" pitchFamily="34" charset="0"/>
              </a:rPr>
              <a:t>providers, young </a:t>
            </a:r>
            <a:r>
              <a:rPr lang="en-US" sz="2500" dirty="0">
                <a:cs typeface="Arial" panose="020B0604020202020204" pitchFamily="34" charset="0"/>
              </a:rPr>
              <a:t>women affected by breast </a:t>
            </a:r>
            <a:r>
              <a:rPr lang="en-US" sz="2500" dirty="0" smtClean="0">
                <a:cs typeface="Arial" panose="020B0604020202020204" pitchFamily="34" charset="0"/>
              </a:rPr>
              <a:t>cancer</a:t>
            </a:r>
            <a:r>
              <a:rPr lang="en-US" sz="2500" dirty="0">
                <a:cs typeface="Arial" panose="020B0604020202020204" pitchFamily="34" charset="0"/>
              </a:rPr>
              <a:t> </a:t>
            </a:r>
            <a:r>
              <a:rPr lang="en-US" sz="2500" dirty="0" smtClean="0">
                <a:cs typeface="Arial" panose="020B0604020202020204" pitchFamily="34" charset="0"/>
              </a:rPr>
              <a:t>and implementing training programs.</a:t>
            </a:r>
          </a:p>
          <a:p>
            <a:endParaRPr lang="en-US" sz="800" dirty="0">
              <a:cs typeface="Arial" panose="020B0604020202020204" pitchFamily="34" charset="0"/>
            </a:endParaRPr>
          </a:p>
          <a:p>
            <a:r>
              <a:rPr lang="en-US" sz="2500" dirty="0">
                <a:cs typeface="Arial" panose="020B0604020202020204" pitchFamily="34" charset="0"/>
              </a:rPr>
              <a:t>L</a:t>
            </a:r>
            <a:r>
              <a:rPr lang="en-US" sz="2500" dirty="0" smtClean="0">
                <a:cs typeface="Arial" panose="020B0604020202020204" pitchFamily="34" charset="0"/>
              </a:rPr>
              <a:t>everages the relationship the patient has with their nurse navigator and cancer center to connect them to </a:t>
            </a:r>
            <a:r>
              <a:rPr lang="en-US" sz="2500" dirty="0" smtClean="0">
                <a:cs typeface="Arial" panose="020B0604020202020204" pitchFamily="34" charset="0"/>
              </a:rPr>
              <a:t>LBBC’s </a:t>
            </a:r>
            <a:r>
              <a:rPr lang="en-US" sz="2500" dirty="0" smtClean="0">
                <a:cs typeface="Arial" panose="020B0604020202020204" pitchFamily="34" charset="0"/>
              </a:rPr>
              <a:t>tailored resources for young women.</a:t>
            </a:r>
          </a:p>
          <a:p>
            <a:endParaRPr lang="en-US" sz="800" dirty="0" smtClean="0">
              <a:cs typeface="Arial" panose="020B0604020202020204" pitchFamily="34" charset="0"/>
            </a:endParaRPr>
          </a:p>
          <a:p>
            <a:r>
              <a:rPr lang="en-US" sz="2500" dirty="0" smtClean="0">
                <a:cs typeface="Arial" panose="020B0604020202020204" pitchFamily="34" charset="0"/>
              </a:rPr>
              <a:t>Engages young women who are less likely to seek out LBBC on their own.</a:t>
            </a:r>
          </a:p>
        </p:txBody>
      </p:sp>
    </p:spTree>
    <p:extLst>
      <p:ext uri="{BB962C8B-B14F-4D97-AF65-F5344CB8AC3E}">
        <p14:creationId xmlns:p14="http://schemas.microsoft.com/office/powerpoint/2010/main" val="115711227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External Evaluation</a:t>
            </a:r>
            <a:endParaRPr lang="en-US" dirty="0"/>
          </a:p>
        </p:txBody>
      </p:sp>
      <p:sp>
        <p:nvSpPr>
          <p:cNvPr id="3" name="Content Placeholder 2"/>
          <p:cNvSpPr>
            <a:spLocks noGrp="1"/>
          </p:cNvSpPr>
          <p:nvPr>
            <p:ph idx="1"/>
          </p:nvPr>
        </p:nvSpPr>
        <p:spPr>
          <a:xfrm>
            <a:off x="533400" y="990600"/>
            <a:ext cx="8153400" cy="4957763"/>
          </a:xfrm>
        </p:spPr>
        <p:txBody>
          <a:bodyPr/>
          <a:lstStyle/>
          <a:p>
            <a:r>
              <a:rPr lang="en-US" sz="2500" dirty="0" smtClean="0">
                <a:cs typeface="Arial" panose="020B0604020202020204" pitchFamily="34" charset="0"/>
              </a:rPr>
              <a:t>In January 2018, the Survivorship Series Program was selected by the CDC to have an independent external evaluation by Oak Ridge Associated Universities (ORAU).</a:t>
            </a:r>
          </a:p>
          <a:p>
            <a:endParaRPr lang="en-US" sz="800" dirty="0" smtClean="0">
              <a:cs typeface="Arial" panose="020B0604020202020204" pitchFamily="34" charset="0"/>
            </a:endParaRPr>
          </a:p>
          <a:p>
            <a:r>
              <a:rPr lang="en-US" sz="2500" dirty="0">
                <a:cs typeface="Arial" panose="020B0604020202020204" pitchFamily="34" charset="0"/>
              </a:rPr>
              <a:t>ORAU Evaluators were tasked to identify and assess the effectiveness of HCP education resources which provide </a:t>
            </a:r>
            <a:r>
              <a:rPr lang="en-US" sz="2500" dirty="0" smtClean="0">
                <a:cs typeface="Arial" panose="020B0604020202020204" pitchFamily="34" charset="0"/>
              </a:rPr>
              <a:t>information on </a:t>
            </a:r>
            <a:r>
              <a:rPr lang="en-US" sz="2500" dirty="0">
                <a:cs typeface="Arial" panose="020B0604020202020204" pitchFamily="34" charset="0"/>
              </a:rPr>
              <a:t>early onset breast cancer.</a:t>
            </a:r>
          </a:p>
          <a:p>
            <a:endParaRPr lang="en-US" sz="800" dirty="0" smtClean="0">
              <a:cs typeface="Arial" panose="020B0604020202020204" pitchFamily="34" charset="0"/>
            </a:endParaRPr>
          </a:p>
          <a:p>
            <a:r>
              <a:rPr lang="en-US" sz="2500" dirty="0" smtClean="0">
                <a:cs typeface="Arial" panose="020B0604020202020204" pitchFamily="34" charset="0"/>
              </a:rPr>
              <a:t>LBBC’s</a:t>
            </a:r>
            <a:r>
              <a:rPr lang="en-US" sz="2500" dirty="0" smtClean="0">
                <a:cs typeface="Arial" panose="020B0604020202020204" pitchFamily="34" charset="0"/>
              </a:rPr>
              <a:t> Survivorship </a:t>
            </a:r>
            <a:r>
              <a:rPr lang="en-US" sz="2500" dirty="0">
                <a:cs typeface="Arial" panose="020B0604020202020204" pitchFamily="34" charset="0"/>
              </a:rPr>
              <a:t>Series was </a:t>
            </a:r>
            <a:r>
              <a:rPr lang="en-US" sz="2500" dirty="0" smtClean="0">
                <a:cs typeface="Arial" panose="020B0604020202020204" pitchFamily="34" charset="0"/>
              </a:rPr>
              <a:t>one of the </a:t>
            </a:r>
            <a:r>
              <a:rPr lang="en-US" sz="2500" dirty="0">
                <a:cs typeface="Arial" panose="020B0604020202020204" pitchFamily="34" charset="0"/>
              </a:rPr>
              <a:t>only HCP education </a:t>
            </a:r>
            <a:r>
              <a:rPr lang="en-US" sz="2500" dirty="0" smtClean="0">
                <a:cs typeface="Arial" panose="020B0604020202020204" pitchFamily="34" charset="0"/>
              </a:rPr>
              <a:t>programs </a:t>
            </a:r>
            <a:r>
              <a:rPr lang="en-US" sz="2500" dirty="0">
                <a:cs typeface="Arial" panose="020B0604020202020204" pitchFamily="34" charset="0"/>
              </a:rPr>
              <a:t>focused on young women affected by breast cancer </a:t>
            </a:r>
            <a:r>
              <a:rPr lang="en-US" sz="2500" dirty="0" smtClean="0">
                <a:cs typeface="Arial" panose="020B0604020202020204" pitchFamily="34" charset="0"/>
              </a:rPr>
              <a:t>ORAU </a:t>
            </a:r>
            <a:r>
              <a:rPr lang="en-US" sz="2500" dirty="0">
                <a:cs typeface="Arial" panose="020B0604020202020204" pitchFamily="34" charset="0"/>
              </a:rPr>
              <a:t>could identify in their environmental scan.</a:t>
            </a:r>
          </a:p>
          <a:p>
            <a:endParaRPr lang="en-US" sz="800" dirty="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dirty="0"/>
          </a:p>
          <a:p>
            <a:endParaRPr lang="en-US" dirty="0" smtClean="0"/>
          </a:p>
          <a:p>
            <a:endParaRPr lang="en-US" dirty="0"/>
          </a:p>
        </p:txBody>
      </p:sp>
    </p:spTree>
    <p:extLst>
      <p:ext uri="{BB962C8B-B14F-4D97-AF65-F5344CB8AC3E}">
        <p14:creationId xmlns:p14="http://schemas.microsoft.com/office/powerpoint/2010/main" val="190665865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Survivorship Series Program Elements</a:t>
            </a:r>
            <a:endParaRPr lang="en-US" dirty="0"/>
          </a:p>
        </p:txBody>
      </p:sp>
      <p:sp>
        <p:nvSpPr>
          <p:cNvPr id="3" name="Content Placeholder 2"/>
          <p:cNvSpPr>
            <a:spLocks noGrp="1"/>
          </p:cNvSpPr>
          <p:nvPr>
            <p:ph idx="1"/>
          </p:nvPr>
        </p:nvSpPr>
        <p:spPr>
          <a:xfrm>
            <a:off x="609600" y="990600"/>
            <a:ext cx="7886700" cy="4957763"/>
          </a:xfrm>
        </p:spPr>
        <p:txBody>
          <a:bodyPr/>
          <a:lstStyle/>
          <a:p>
            <a:r>
              <a:rPr lang="en-US" sz="2500" dirty="0" smtClean="0">
                <a:cs typeface="Arial" panose="020B0604020202020204" pitchFamily="34" charset="0"/>
              </a:rPr>
              <a:t>In-person Program Leader training (20 hours), provides in-depth education on the medical and psychosocial content covered in the series, facilitation skill building, and marketing and implementation tools.</a:t>
            </a:r>
          </a:p>
          <a:p>
            <a:endParaRPr lang="en-US" sz="800" dirty="0" smtClean="0">
              <a:cs typeface="Arial" panose="020B0604020202020204" pitchFamily="34" charset="0"/>
            </a:endParaRPr>
          </a:p>
          <a:p>
            <a:r>
              <a:rPr lang="en-US" sz="2500" dirty="0" smtClean="0">
                <a:cs typeface="Arial" panose="020B0604020202020204" pitchFamily="34" charset="0"/>
              </a:rPr>
              <a:t>Once trained, Program Leaders lead the series at their home cancer centers within five months. These centers also support the marketing </a:t>
            </a:r>
            <a:r>
              <a:rPr lang="en-US" sz="2500" dirty="0">
                <a:cs typeface="Arial" panose="020B0604020202020204" pitchFamily="34" charset="0"/>
              </a:rPr>
              <a:t>and </a:t>
            </a:r>
            <a:r>
              <a:rPr lang="en-US" sz="2500" dirty="0" smtClean="0">
                <a:cs typeface="Arial" panose="020B0604020202020204" pitchFamily="34" charset="0"/>
              </a:rPr>
              <a:t>implementation </a:t>
            </a:r>
            <a:r>
              <a:rPr lang="en-US" sz="2500" dirty="0">
                <a:cs typeface="Arial" panose="020B0604020202020204" pitchFamily="34" charset="0"/>
              </a:rPr>
              <a:t>of the sessions. </a:t>
            </a:r>
            <a:endParaRPr lang="en-US" sz="800" dirty="0" smtClean="0"/>
          </a:p>
          <a:p>
            <a:pPr lvl="1"/>
            <a:endParaRPr lang="en-US" sz="800" dirty="0" smtClean="0"/>
          </a:p>
          <a:p>
            <a:r>
              <a:rPr lang="en-US" sz="2500" dirty="0" smtClean="0">
                <a:cs typeface="Arial" panose="020B0604020202020204" pitchFamily="34" charset="0"/>
              </a:rPr>
              <a:t>LBBC provides ongoing </a:t>
            </a:r>
            <a:r>
              <a:rPr lang="en-US" sz="2500" dirty="0">
                <a:cs typeface="Arial" panose="020B0604020202020204" pitchFamily="34" charset="0"/>
              </a:rPr>
              <a:t>support through monthly check-in calls, Online Resource </a:t>
            </a:r>
            <a:r>
              <a:rPr lang="en-US" sz="2500" dirty="0" smtClean="0">
                <a:cs typeface="Arial" panose="020B0604020202020204" pitchFamily="34" charset="0"/>
              </a:rPr>
              <a:t>Hub</a:t>
            </a:r>
            <a:r>
              <a:rPr lang="en-US" sz="2500" dirty="0">
                <a:cs typeface="Arial" panose="020B0604020202020204" pitchFamily="34" charset="0"/>
              </a:rPr>
              <a:t>,</a:t>
            </a:r>
            <a:r>
              <a:rPr lang="en-US" sz="2500" dirty="0" smtClean="0">
                <a:cs typeface="Arial" panose="020B0604020202020204" pitchFamily="34" charset="0"/>
              </a:rPr>
              <a:t> and a Closed </a:t>
            </a:r>
            <a:r>
              <a:rPr lang="en-US" sz="2500" dirty="0">
                <a:cs typeface="Arial" panose="020B0604020202020204" pitchFamily="34" charset="0"/>
              </a:rPr>
              <a:t>Facebook </a:t>
            </a:r>
            <a:r>
              <a:rPr lang="en-US" sz="2500" dirty="0" smtClean="0">
                <a:cs typeface="Arial" panose="020B0604020202020204" pitchFamily="34" charset="0"/>
              </a:rPr>
              <a:t>Group for Program Leaders.</a:t>
            </a:r>
          </a:p>
          <a:p>
            <a:endParaRPr lang="en-US" sz="800" dirty="0" smtClean="0">
              <a:cs typeface="Arial" panose="020B0604020202020204" pitchFamily="34" charset="0"/>
            </a:endParaRPr>
          </a:p>
          <a:p>
            <a:r>
              <a:rPr lang="en-US" sz="2500" dirty="0">
                <a:cs typeface="Arial" panose="020B0604020202020204" pitchFamily="34" charset="0"/>
              </a:rPr>
              <a:t>LBBC staff </a:t>
            </a:r>
            <a:r>
              <a:rPr lang="en-US" sz="2500" dirty="0" smtClean="0">
                <a:cs typeface="Arial" panose="020B0604020202020204" pitchFamily="34" charset="0"/>
              </a:rPr>
              <a:t>provides </a:t>
            </a:r>
            <a:r>
              <a:rPr lang="en-US" sz="2500" dirty="0" smtClean="0">
                <a:cs typeface="Arial" panose="020B0604020202020204" pitchFamily="34" charset="0"/>
              </a:rPr>
              <a:t>ongoing technical </a:t>
            </a:r>
            <a:r>
              <a:rPr lang="en-US" sz="2500" dirty="0">
                <a:cs typeface="Arial" panose="020B0604020202020204" pitchFamily="34" charset="0"/>
              </a:rPr>
              <a:t>assistance through phone and email communication.</a:t>
            </a:r>
          </a:p>
          <a:p>
            <a:endParaRPr lang="en-US" sz="2500" dirty="0">
              <a:cs typeface="Arial" panose="020B0604020202020204" pitchFamily="34" charset="0"/>
            </a:endParaRPr>
          </a:p>
          <a:p>
            <a:endParaRPr lang="en-US" dirty="0"/>
          </a:p>
        </p:txBody>
      </p:sp>
    </p:spTree>
    <p:extLst>
      <p:ext uri="{BB962C8B-B14F-4D97-AF65-F5344CB8AC3E}">
        <p14:creationId xmlns:p14="http://schemas.microsoft.com/office/powerpoint/2010/main" val="347320762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LBBC new design template ">
  <a:themeElements>
    <a:clrScheme name="Custom 1 - LBBC">
      <a:dk1>
        <a:sysClr val="windowText" lastClr="000000"/>
      </a:dk1>
      <a:lt1>
        <a:sysClr val="window" lastClr="FFFFFF"/>
      </a:lt1>
      <a:dk2>
        <a:srgbClr val="44546A"/>
      </a:dk2>
      <a:lt2>
        <a:srgbClr val="E7E6E6"/>
      </a:lt2>
      <a:accent1>
        <a:srgbClr val="830051"/>
      </a:accent1>
      <a:accent2>
        <a:srgbClr val="F0AB00"/>
      </a:accent2>
      <a:accent3>
        <a:srgbClr val="FF7F45"/>
      </a:accent3>
      <a:accent4>
        <a:srgbClr val="6773B6"/>
      </a:accent4>
      <a:accent5>
        <a:srgbClr val="490E67"/>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1E0F2E5-2A35-47D2-974B-DFD36685DD54}" vid="{489CDD86-19A8-428E-B619-1058DC977E00}"/>
    </a:ext>
  </a:extLst>
</a:theme>
</file>

<file path=ppt/theme/theme2.xml><?xml version="1.0" encoding="utf-8"?>
<a:theme xmlns:a="http://schemas.openxmlformats.org/drawingml/2006/main" name="2_LBBC new design template ">
  <a:themeElements>
    <a:clrScheme name="Custom 1 - LBBC">
      <a:dk1>
        <a:sysClr val="windowText" lastClr="000000"/>
      </a:dk1>
      <a:lt1>
        <a:sysClr val="window" lastClr="FFFFFF"/>
      </a:lt1>
      <a:dk2>
        <a:srgbClr val="44546A"/>
      </a:dk2>
      <a:lt2>
        <a:srgbClr val="E7E6E6"/>
      </a:lt2>
      <a:accent1>
        <a:srgbClr val="830051"/>
      </a:accent1>
      <a:accent2>
        <a:srgbClr val="F0AB00"/>
      </a:accent2>
      <a:accent3>
        <a:srgbClr val="FF7F45"/>
      </a:accent3>
      <a:accent4>
        <a:srgbClr val="6773B6"/>
      </a:accent4>
      <a:accent5>
        <a:srgbClr val="490E67"/>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1E0F2E5-2A35-47D2-974B-DFD36685DD54}" vid="{489CDD86-19A8-428E-B619-1058DC977E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1715</Words>
  <Application>Microsoft Office PowerPoint</Application>
  <PresentationFormat>On-screen Show (4:3)</PresentationFormat>
  <Paragraphs>209</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Source Sans Pro</vt:lpstr>
      <vt:lpstr>Times New Roman</vt:lpstr>
      <vt:lpstr>Wingdings</vt:lpstr>
      <vt:lpstr>1_LBBC new design template </vt:lpstr>
      <vt:lpstr>2_LBBC new design template </vt:lpstr>
      <vt:lpstr>Survivorship Series for Young Women Affected By Breast Cancer</vt:lpstr>
      <vt:lpstr>PowerPoint Presentation</vt:lpstr>
      <vt:lpstr>LBBC Programs</vt:lpstr>
      <vt:lpstr>Survivorship Series Overview</vt:lpstr>
      <vt:lpstr>Program Objectives</vt:lpstr>
      <vt:lpstr>Survivorship Series Timeline</vt:lpstr>
      <vt:lpstr>Why the Survivorship Series?</vt:lpstr>
      <vt:lpstr>Independent External Evaluation</vt:lpstr>
      <vt:lpstr>Survivorship Series Program Elements</vt:lpstr>
      <vt:lpstr>Survivorship Series Sessions</vt:lpstr>
      <vt:lpstr>Materials Provided to Program Leaders</vt:lpstr>
      <vt:lpstr>Survivorship Series Program Leaders</vt:lpstr>
      <vt:lpstr>Survivorship Series Program Leaders</vt:lpstr>
      <vt:lpstr>Adaptable to the Setting and Community</vt:lpstr>
      <vt:lpstr>Evaluation Elements</vt:lpstr>
      <vt:lpstr>Impact on Program Leaders</vt:lpstr>
      <vt:lpstr>Program Reach</vt:lpstr>
      <vt:lpstr>Evaluation Highlights</vt:lpstr>
      <vt:lpstr>Evaluation Results</vt:lpstr>
      <vt:lpstr>Why did Participants Attend?</vt:lpstr>
      <vt:lpstr>Participant Interview Findings</vt:lpstr>
      <vt:lpstr>Impacts of the Program Participants</vt:lpstr>
      <vt:lpstr>“Just the very idea of having classes like this is so important. It was such a good help and it made me feel like someone is there to answer our questions or help us …I know this is the first year and they are trying to work on it, but it is amazing.”  Quote from 2018 Survivorship Series Participant</vt:lpstr>
      <vt:lpstr>2019 Program Changes</vt:lpstr>
      <vt:lpstr>2020 Proposed Changes</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Survivorship Series for Young Women Affected By Breast Cancer</dc:title>
  <dc:creator>Arin Ahlum Hanson</dc:creator>
  <cp:lastModifiedBy>Lenovo2019-2</cp:lastModifiedBy>
  <cp:revision>54</cp:revision>
  <dcterms:created xsi:type="dcterms:W3CDTF">2019-06-17T13:05:08Z</dcterms:created>
  <dcterms:modified xsi:type="dcterms:W3CDTF">2019-08-20T02:17:32Z</dcterms:modified>
</cp:coreProperties>
</file>