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97" r:id="rId2"/>
    <p:sldId id="313" r:id="rId3"/>
    <p:sldId id="314" r:id="rId4"/>
    <p:sldId id="301" r:id="rId5"/>
    <p:sldId id="315" r:id="rId6"/>
    <p:sldId id="303" r:id="rId7"/>
    <p:sldId id="316" r:id="rId8"/>
    <p:sldId id="305" r:id="rId9"/>
    <p:sldId id="304" r:id="rId10"/>
    <p:sldId id="306" r:id="rId11"/>
    <p:sldId id="31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BE1DA6-EF77-41D1-B1DA-7F87D16778CE}" type="datetimeFigureOut">
              <a:rPr lang="en-US" smtClean="0"/>
              <a:t>2/6/2020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BBAF39-66FD-4C4F-9647-353DAF39438C}" type="slidenum">
              <a:rPr lang="en-US" smtClean="0"/>
              <a:t>‹#›</a:t>
            </a:fld>
            <a:endParaRPr lang="en-US"/>
          </a:p>
        </p:txBody>
      </p:sp>
    </p:spTree>
    <p:extLst>
      <p:ext uri="{BB962C8B-B14F-4D97-AF65-F5344CB8AC3E}">
        <p14:creationId xmlns:p14="http://schemas.microsoft.com/office/powerpoint/2010/main" val="730401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9B42E327-8431-41FD-96C6-A27BF7F774A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1853FCF9-C50F-4B64-B2F1-EA7D2B17662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2292" name="Slide Number Placeholder 3">
            <a:extLst>
              <a:ext uri="{FF2B5EF4-FFF2-40B4-BE49-F238E27FC236}">
                <a16:creationId xmlns:a16="http://schemas.microsoft.com/office/drawing/2014/main" id="{2D81840A-CB75-4400-B52A-5D520DAC0C9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92BE9B9D-C8A6-4DC4-9074-2E5E2FD50DD0}" type="slidenum">
              <a:rPr lang="en-US" altLang="en-US" sz="1200" smtClean="0">
                <a:latin typeface="Calibri" panose="020F0502020204030204" pitchFamily="34" charset="0"/>
              </a:rPr>
              <a:pPr/>
              <a:t>7</a:t>
            </a:fld>
            <a:endParaRPr lang="en-US" altLang="en-US" sz="1200">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B6C68-DAAF-4563-9E63-5DA0EA64E91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3BBD9A9-107C-4C0C-9620-3914F917D0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D186183-6988-44BF-AF1C-2A84F81C2E40}"/>
              </a:ext>
            </a:extLst>
          </p:cNvPr>
          <p:cNvSpPr>
            <a:spLocks noGrp="1"/>
          </p:cNvSpPr>
          <p:nvPr>
            <p:ph type="dt" sz="half" idx="10"/>
          </p:nvPr>
        </p:nvSpPr>
        <p:spPr/>
        <p:txBody>
          <a:bodyPr/>
          <a:lstStyle/>
          <a:p>
            <a:fld id="{3312067E-3641-44AA-B01A-99BD79D7A2B2}" type="datetimeFigureOut">
              <a:rPr lang="en-US" smtClean="0"/>
              <a:t>2/6/2020</a:t>
            </a:fld>
            <a:endParaRPr lang="en-US"/>
          </a:p>
        </p:txBody>
      </p:sp>
      <p:sp>
        <p:nvSpPr>
          <p:cNvPr id="5" name="Footer Placeholder 4">
            <a:extLst>
              <a:ext uri="{FF2B5EF4-FFF2-40B4-BE49-F238E27FC236}">
                <a16:creationId xmlns:a16="http://schemas.microsoft.com/office/drawing/2014/main" id="{35222B8E-47D4-4BEB-B87C-1B952F0333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E86F4E-DC9A-429F-A1B9-75565FACFEA9}"/>
              </a:ext>
            </a:extLst>
          </p:cNvPr>
          <p:cNvSpPr>
            <a:spLocks noGrp="1"/>
          </p:cNvSpPr>
          <p:nvPr>
            <p:ph type="sldNum" sz="quarter" idx="12"/>
          </p:nvPr>
        </p:nvSpPr>
        <p:spPr/>
        <p:txBody>
          <a:bodyPr/>
          <a:lstStyle/>
          <a:p>
            <a:fld id="{6726CACE-22F7-4B3A-A86E-A237A2ECEEE9}" type="slidenum">
              <a:rPr lang="en-US" smtClean="0"/>
              <a:t>‹#›</a:t>
            </a:fld>
            <a:endParaRPr lang="en-US"/>
          </a:p>
        </p:txBody>
      </p:sp>
    </p:spTree>
    <p:extLst>
      <p:ext uri="{BB962C8B-B14F-4D97-AF65-F5344CB8AC3E}">
        <p14:creationId xmlns:p14="http://schemas.microsoft.com/office/powerpoint/2010/main" val="3382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5723D-9CBC-4774-9425-630A184848F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FA414D-60E1-430E-9D9C-1DA81C3688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36C23A-4D49-4AAA-A1A9-23F751482BA2}"/>
              </a:ext>
            </a:extLst>
          </p:cNvPr>
          <p:cNvSpPr>
            <a:spLocks noGrp="1"/>
          </p:cNvSpPr>
          <p:nvPr>
            <p:ph type="dt" sz="half" idx="10"/>
          </p:nvPr>
        </p:nvSpPr>
        <p:spPr/>
        <p:txBody>
          <a:bodyPr/>
          <a:lstStyle/>
          <a:p>
            <a:fld id="{3312067E-3641-44AA-B01A-99BD79D7A2B2}" type="datetimeFigureOut">
              <a:rPr lang="en-US" smtClean="0"/>
              <a:t>2/6/2020</a:t>
            </a:fld>
            <a:endParaRPr lang="en-US"/>
          </a:p>
        </p:txBody>
      </p:sp>
      <p:sp>
        <p:nvSpPr>
          <p:cNvPr id="5" name="Footer Placeholder 4">
            <a:extLst>
              <a:ext uri="{FF2B5EF4-FFF2-40B4-BE49-F238E27FC236}">
                <a16:creationId xmlns:a16="http://schemas.microsoft.com/office/drawing/2014/main" id="{9832A03C-F3A4-464F-A79A-B3A5A8AA0E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8D8EA6-B3DA-4422-A019-3EDC3DB62140}"/>
              </a:ext>
            </a:extLst>
          </p:cNvPr>
          <p:cNvSpPr>
            <a:spLocks noGrp="1"/>
          </p:cNvSpPr>
          <p:nvPr>
            <p:ph type="sldNum" sz="quarter" idx="12"/>
          </p:nvPr>
        </p:nvSpPr>
        <p:spPr/>
        <p:txBody>
          <a:bodyPr/>
          <a:lstStyle/>
          <a:p>
            <a:fld id="{6726CACE-22F7-4B3A-A86E-A237A2ECEEE9}" type="slidenum">
              <a:rPr lang="en-US" smtClean="0"/>
              <a:t>‹#›</a:t>
            </a:fld>
            <a:endParaRPr lang="en-US"/>
          </a:p>
        </p:txBody>
      </p:sp>
    </p:spTree>
    <p:extLst>
      <p:ext uri="{BB962C8B-B14F-4D97-AF65-F5344CB8AC3E}">
        <p14:creationId xmlns:p14="http://schemas.microsoft.com/office/powerpoint/2010/main" val="1540562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E521ECD-D733-4237-8E58-9F507770CB3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F47B22-A581-44D3-B7A4-13B56C26048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E5A0D7-25DE-4EA5-8B1A-0B6C3F2A629E}"/>
              </a:ext>
            </a:extLst>
          </p:cNvPr>
          <p:cNvSpPr>
            <a:spLocks noGrp="1"/>
          </p:cNvSpPr>
          <p:nvPr>
            <p:ph type="dt" sz="half" idx="10"/>
          </p:nvPr>
        </p:nvSpPr>
        <p:spPr/>
        <p:txBody>
          <a:bodyPr/>
          <a:lstStyle/>
          <a:p>
            <a:fld id="{3312067E-3641-44AA-B01A-99BD79D7A2B2}" type="datetimeFigureOut">
              <a:rPr lang="en-US" smtClean="0"/>
              <a:t>2/6/2020</a:t>
            </a:fld>
            <a:endParaRPr lang="en-US"/>
          </a:p>
        </p:txBody>
      </p:sp>
      <p:sp>
        <p:nvSpPr>
          <p:cNvPr id="5" name="Footer Placeholder 4">
            <a:extLst>
              <a:ext uri="{FF2B5EF4-FFF2-40B4-BE49-F238E27FC236}">
                <a16:creationId xmlns:a16="http://schemas.microsoft.com/office/drawing/2014/main" id="{A48845F2-ADCC-4130-B5B7-6A726E088B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158329-2A8D-473D-801B-4E8C276E0575}"/>
              </a:ext>
            </a:extLst>
          </p:cNvPr>
          <p:cNvSpPr>
            <a:spLocks noGrp="1"/>
          </p:cNvSpPr>
          <p:nvPr>
            <p:ph type="sldNum" sz="quarter" idx="12"/>
          </p:nvPr>
        </p:nvSpPr>
        <p:spPr/>
        <p:txBody>
          <a:bodyPr/>
          <a:lstStyle/>
          <a:p>
            <a:fld id="{6726CACE-22F7-4B3A-A86E-A237A2ECEEE9}" type="slidenum">
              <a:rPr lang="en-US" smtClean="0"/>
              <a:t>‹#›</a:t>
            </a:fld>
            <a:endParaRPr lang="en-US"/>
          </a:p>
        </p:txBody>
      </p:sp>
    </p:spTree>
    <p:extLst>
      <p:ext uri="{BB962C8B-B14F-4D97-AF65-F5344CB8AC3E}">
        <p14:creationId xmlns:p14="http://schemas.microsoft.com/office/powerpoint/2010/main" val="22436285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creen">
    <p:spTree>
      <p:nvGrpSpPr>
        <p:cNvPr id="1" name=""/>
        <p:cNvGrpSpPr/>
        <p:nvPr/>
      </p:nvGrpSpPr>
      <p:grpSpPr>
        <a:xfrm>
          <a:off x="0" y="0"/>
          <a:ext cx="0" cy="0"/>
          <a:chOff x="0" y="0"/>
          <a:chExt cx="0" cy="0"/>
        </a:xfrm>
      </p:grpSpPr>
      <p:pic>
        <p:nvPicPr>
          <p:cNvPr id="2" name="Picture 6">
            <a:extLst>
              <a:ext uri="{FF2B5EF4-FFF2-40B4-BE49-F238E27FC236}">
                <a16:creationId xmlns:a16="http://schemas.microsoft.com/office/drawing/2014/main" id="{D8156D9A-05B6-459C-961C-C682ECB8BD4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a:extLst>
              <a:ext uri="{FF2B5EF4-FFF2-40B4-BE49-F238E27FC236}">
                <a16:creationId xmlns:a16="http://schemas.microsoft.com/office/drawing/2014/main" id="{193221F4-F62C-41A4-AF88-6A4879D5AA98}"/>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424584" y="6437314"/>
            <a:ext cx="234949"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8">
            <a:extLst>
              <a:ext uri="{FF2B5EF4-FFF2-40B4-BE49-F238E27FC236}">
                <a16:creationId xmlns:a16="http://schemas.microsoft.com/office/drawing/2014/main" id="{BCB5EB44-A6AB-4155-A4D3-B0D0E2F991A7}"/>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9776885" y="192088"/>
            <a:ext cx="1018116" cy="265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9">
            <a:extLst>
              <a:ext uri="{FF2B5EF4-FFF2-40B4-BE49-F238E27FC236}">
                <a16:creationId xmlns:a16="http://schemas.microsoft.com/office/drawing/2014/main" id="{52C70D81-B357-4595-B288-0C343239E56B}"/>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845800" y="192088"/>
            <a:ext cx="1153584" cy="265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10">
            <a:extLst>
              <a:ext uri="{FF2B5EF4-FFF2-40B4-BE49-F238E27FC236}">
                <a16:creationId xmlns:a16="http://schemas.microsoft.com/office/drawing/2014/main" id="{90C43992-B643-4346-99F4-7045C7A4C91A}"/>
              </a:ext>
            </a:extLst>
          </p:cNvPr>
          <p:cNvGrpSpPr>
            <a:grpSpLocks/>
          </p:cNvGrpSpPr>
          <p:nvPr userDrawn="1"/>
        </p:nvGrpSpPr>
        <p:grpSpPr bwMode="auto">
          <a:xfrm>
            <a:off x="10676468" y="6432551"/>
            <a:ext cx="690033" cy="265113"/>
            <a:chOff x="10552374" y="6512008"/>
            <a:chExt cx="690769" cy="264878"/>
          </a:xfrm>
        </p:grpSpPr>
        <p:pic>
          <p:nvPicPr>
            <p:cNvPr id="7" name="Picture 11">
              <a:extLst>
                <a:ext uri="{FF2B5EF4-FFF2-40B4-BE49-F238E27FC236}">
                  <a16:creationId xmlns:a16="http://schemas.microsoft.com/office/drawing/2014/main" id="{5FCF1FBC-C875-4C0A-AB34-431C3D32C1F1}"/>
                </a:ext>
              </a:extLst>
            </p:cNvPr>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10713388" y="6512008"/>
              <a:ext cx="529755" cy="2648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2">
              <a:extLst>
                <a:ext uri="{FF2B5EF4-FFF2-40B4-BE49-F238E27FC236}">
                  <a16:creationId xmlns:a16="http://schemas.microsoft.com/office/drawing/2014/main" id="{F5A3907C-3AE1-4AF2-9D2F-5A1EBDEA7E48}"/>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10552374" y="6535172"/>
              <a:ext cx="193150" cy="19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9" name="Group 13">
            <a:extLst>
              <a:ext uri="{FF2B5EF4-FFF2-40B4-BE49-F238E27FC236}">
                <a16:creationId xmlns:a16="http://schemas.microsoft.com/office/drawing/2014/main" id="{F3EC5F2E-CA1A-4269-9CDF-0544CD66C6EB}"/>
              </a:ext>
            </a:extLst>
          </p:cNvPr>
          <p:cNvGrpSpPr>
            <a:grpSpLocks/>
          </p:cNvGrpSpPr>
          <p:nvPr userDrawn="1"/>
        </p:nvGrpSpPr>
        <p:grpSpPr bwMode="auto">
          <a:xfrm>
            <a:off x="11332634" y="6432551"/>
            <a:ext cx="662517" cy="265113"/>
            <a:chOff x="11411503" y="6512008"/>
            <a:chExt cx="663408" cy="264878"/>
          </a:xfrm>
        </p:grpSpPr>
        <p:pic>
          <p:nvPicPr>
            <p:cNvPr id="10" name="Picture 14">
              <a:extLst>
                <a:ext uri="{FF2B5EF4-FFF2-40B4-BE49-F238E27FC236}">
                  <a16:creationId xmlns:a16="http://schemas.microsoft.com/office/drawing/2014/main" id="{0B67CADA-19AE-4D8F-A056-96A2E3AD84A5}"/>
                </a:ext>
              </a:extLst>
            </p:cNvPr>
            <p:cNvPicPr>
              <a:picLocks noChangeAspect="1" noChangeArrowheads="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11411503" y="6512008"/>
              <a:ext cx="522964" cy="2648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5">
              <a:extLst>
                <a:ext uri="{FF2B5EF4-FFF2-40B4-BE49-F238E27FC236}">
                  <a16:creationId xmlns:a16="http://schemas.microsoft.com/office/drawing/2014/main" id="{F810FA54-3ECA-4AD4-AE5B-2091617125FC}"/>
                </a:ext>
              </a:extLst>
            </p:cNvPr>
            <p:cNvPicPr>
              <a:picLocks noChangeAspect="1" noChangeArrowheads="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11881761" y="6536800"/>
              <a:ext cx="193150" cy="19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2" name="Group 16">
            <a:extLst>
              <a:ext uri="{FF2B5EF4-FFF2-40B4-BE49-F238E27FC236}">
                <a16:creationId xmlns:a16="http://schemas.microsoft.com/office/drawing/2014/main" id="{00FCAB86-33B9-41F6-9D41-3D5040C6828A}"/>
              </a:ext>
            </a:extLst>
          </p:cNvPr>
          <p:cNvGrpSpPr>
            <a:grpSpLocks/>
          </p:cNvGrpSpPr>
          <p:nvPr userDrawn="1"/>
        </p:nvGrpSpPr>
        <p:grpSpPr bwMode="auto">
          <a:xfrm>
            <a:off x="275167" y="6424613"/>
            <a:ext cx="10085917" cy="246062"/>
            <a:chOff x="276024" y="6425113"/>
            <a:chExt cx="10084526" cy="244974"/>
          </a:xfrm>
        </p:grpSpPr>
        <p:pic>
          <p:nvPicPr>
            <p:cNvPr id="13" name="Picture 17">
              <a:extLst>
                <a:ext uri="{FF2B5EF4-FFF2-40B4-BE49-F238E27FC236}">
                  <a16:creationId xmlns:a16="http://schemas.microsoft.com/office/drawing/2014/main" id="{FB1A440C-7E29-481B-9295-B9DAB07E06A8}"/>
                </a:ext>
              </a:extLst>
            </p:cNvPr>
            <p:cNvPicPr>
              <a:picLocks noChangeAspect="1" noChangeArrowheads="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643543" y="6435361"/>
              <a:ext cx="214749" cy="234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8">
              <a:extLst>
                <a:ext uri="{FF2B5EF4-FFF2-40B4-BE49-F238E27FC236}">
                  <a16:creationId xmlns:a16="http://schemas.microsoft.com/office/drawing/2014/main" id="{75E9A5F9-7B04-4B1E-866F-5ACBD76DF997}"/>
                </a:ext>
              </a:extLst>
            </p:cNvPr>
            <p:cNvPicPr>
              <a:picLocks noChangeAspect="1" noChangeArrowheads="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276024" y="6425113"/>
              <a:ext cx="299650" cy="229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14">
              <a:extLst>
                <a:ext uri="{FF2B5EF4-FFF2-40B4-BE49-F238E27FC236}">
                  <a16:creationId xmlns:a16="http://schemas.microsoft.com/office/drawing/2014/main" id="{CB3C424C-7D72-421D-AC40-805384F029A0}"/>
                </a:ext>
              </a:extLst>
            </p:cNvPr>
            <p:cNvSpPr/>
            <p:nvPr userDrawn="1"/>
          </p:nvSpPr>
          <p:spPr>
            <a:xfrm>
              <a:off x="938450" y="6493073"/>
              <a:ext cx="9422100" cy="113795"/>
            </a:xfrm>
            <a:prstGeom prst="rect">
              <a:avLst/>
            </a:prstGeom>
            <a:no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a:p>
          </p:txBody>
        </p:sp>
      </p:grpSp>
      <p:grpSp>
        <p:nvGrpSpPr>
          <p:cNvPr id="16" name="Group 20">
            <a:extLst>
              <a:ext uri="{FF2B5EF4-FFF2-40B4-BE49-F238E27FC236}">
                <a16:creationId xmlns:a16="http://schemas.microsoft.com/office/drawing/2014/main" id="{F70A3E60-5C72-4E2D-AF83-7621E8F2BDFF}"/>
              </a:ext>
            </a:extLst>
          </p:cNvPr>
          <p:cNvGrpSpPr>
            <a:grpSpLocks/>
          </p:cNvGrpSpPr>
          <p:nvPr userDrawn="1"/>
        </p:nvGrpSpPr>
        <p:grpSpPr bwMode="auto">
          <a:xfrm>
            <a:off x="9057218" y="192088"/>
            <a:ext cx="550333" cy="265112"/>
            <a:chOff x="9057907" y="191690"/>
            <a:chExt cx="550131" cy="264878"/>
          </a:xfrm>
        </p:grpSpPr>
        <p:pic>
          <p:nvPicPr>
            <p:cNvPr id="17" name="Picture 21">
              <a:extLst>
                <a:ext uri="{FF2B5EF4-FFF2-40B4-BE49-F238E27FC236}">
                  <a16:creationId xmlns:a16="http://schemas.microsoft.com/office/drawing/2014/main" id="{A38B7A2B-9D61-499E-BD98-C3FC4917EB56}"/>
                </a:ext>
              </a:extLst>
            </p:cNvPr>
            <p:cNvPicPr>
              <a:picLocks noChangeAspect="1" noChangeArrowheads="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9057907" y="191690"/>
              <a:ext cx="550131" cy="2648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17">
              <a:extLst>
                <a:ext uri="{FF2B5EF4-FFF2-40B4-BE49-F238E27FC236}">
                  <a16:creationId xmlns:a16="http://schemas.microsoft.com/office/drawing/2014/main" id="{96AD5A05-2FA9-4F73-B1DD-B4285382C1E4}"/>
                </a:ext>
              </a:extLst>
            </p:cNvPr>
            <p:cNvCxnSpPr>
              <a:cxnSpLocks/>
            </p:cNvCxnSpPr>
            <p:nvPr userDrawn="1"/>
          </p:nvCxnSpPr>
          <p:spPr>
            <a:xfrm>
              <a:off x="9102340" y="443879"/>
              <a:ext cx="461264" cy="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grpSp>
      <p:sp>
        <p:nvSpPr>
          <p:cNvPr id="19" name="TextBox 18">
            <a:extLst>
              <a:ext uri="{FF2B5EF4-FFF2-40B4-BE49-F238E27FC236}">
                <a16:creationId xmlns:a16="http://schemas.microsoft.com/office/drawing/2014/main" id="{EECF498E-7134-4102-88A6-2E001D7C9BDB}"/>
              </a:ext>
            </a:extLst>
          </p:cNvPr>
          <p:cNvSpPr txBox="1"/>
          <p:nvPr userDrawn="1"/>
        </p:nvSpPr>
        <p:spPr>
          <a:xfrm>
            <a:off x="5257801" y="6240463"/>
            <a:ext cx="835485" cy="207749"/>
          </a:xfrm>
          <a:prstGeom prst="rect">
            <a:avLst/>
          </a:prstGeom>
          <a:noFill/>
        </p:spPr>
        <p:txBody>
          <a:bodyPr wrap="none">
            <a:spAutoFit/>
          </a:bodyPr>
          <a:lstStyle/>
          <a:p>
            <a:pPr>
              <a:defRPr/>
            </a:pPr>
            <a:r>
              <a:rPr lang="en-US" sz="750" b="1" dirty="0">
                <a:solidFill>
                  <a:srgbClr val="007C9A"/>
                </a:solidFill>
                <a:latin typeface="Roboto Light" panose="02000000000000000000" pitchFamily="2" charset="0"/>
                <a:ea typeface="Roboto Light" panose="02000000000000000000" pitchFamily="2" charset="0"/>
                <a:cs typeface="Roboto Light" panose="02000000000000000000" pitchFamily="2" charset="0"/>
              </a:rPr>
              <a:t>Screen # of ##</a:t>
            </a:r>
          </a:p>
        </p:txBody>
      </p:sp>
    </p:spTree>
    <p:extLst>
      <p:ext uri="{BB962C8B-B14F-4D97-AF65-F5344CB8AC3E}">
        <p14:creationId xmlns:p14="http://schemas.microsoft.com/office/powerpoint/2010/main" val="4210663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71F02-47FA-4D91-B2D3-2620A799B3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4FBF571-46BD-4A08-9D65-0909F8062CD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B0E7A4-10AC-41C7-A553-AFCC8C1D2449}"/>
              </a:ext>
            </a:extLst>
          </p:cNvPr>
          <p:cNvSpPr>
            <a:spLocks noGrp="1"/>
          </p:cNvSpPr>
          <p:nvPr>
            <p:ph type="dt" sz="half" idx="10"/>
          </p:nvPr>
        </p:nvSpPr>
        <p:spPr/>
        <p:txBody>
          <a:bodyPr/>
          <a:lstStyle/>
          <a:p>
            <a:fld id="{3312067E-3641-44AA-B01A-99BD79D7A2B2}" type="datetimeFigureOut">
              <a:rPr lang="en-US" smtClean="0"/>
              <a:t>2/6/2020</a:t>
            </a:fld>
            <a:endParaRPr lang="en-US"/>
          </a:p>
        </p:txBody>
      </p:sp>
      <p:sp>
        <p:nvSpPr>
          <p:cNvPr id="5" name="Footer Placeholder 4">
            <a:extLst>
              <a:ext uri="{FF2B5EF4-FFF2-40B4-BE49-F238E27FC236}">
                <a16:creationId xmlns:a16="http://schemas.microsoft.com/office/drawing/2014/main" id="{5D33AA25-1C02-4679-8A48-7AFBC9CE2A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B11416-87C3-4222-BD83-6CBCD9E04F99}"/>
              </a:ext>
            </a:extLst>
          </p:cNvPr>
          <p:cNvSpPr>
            <a:spLocks noGrp="1"/>
          </p:cNvSpPr>
          <p:nvPr>
            <p:ph type="sldNum" sz="quarter" idx="12"/>
          </p:nvPr>
        </p:nvSpPr>
        <p:spPr/>
        <p:txBody>
          <a:bodyPr/>
          <a:lstStyle/>
          <a:p>
            <a:fld id="{6726CACE-22F7-4B3A-A86E-A237A2ECEEE9}" type="slidenum">
              <a:rPr lang="en-US" smtClean="0"/>
              <a:t>‹#›</a:t>
            </a:fld>
            <a:endParaRPr lang="en-US"/>
          </a:p>
        </p:txBody>
      </p:sp>
    </p:spTree>
    <p:extLst>
      <p:ext uri="{BB962C8B-B14F-4D97-AF65-F5344CB8AC3E}">
        <p14:creationId xmlns:p14="http://schemas.microsoft.com/office/powerpoint/2010/main" val="2393398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240E6-FF51-4631-8CCD-0575E5067BF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27A3D8-9D8E-474B-82C4-9CB44450ADD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1F5034-5B70-43FD-9BB2-6335196B90FC}"/>
              </a:ext>
            </a:extLst>
          </p:cNvPr>
          <p:cNvSpPr>
            <a:spLocks noGrp="1"/>
          </p:cNvSpPr>
          <p:nvPr>
            <p:ph type="dt" sz="half" idx="10"/>
          </p:nvPr>
        </p:nvSpPr>
        <p:spPr/>
        <p:txBody>
          <a:bodyPr/>
          <a:lstStyle/>
          <a:p>
            <a:fld id="{3312067E-3641-44AA-B01A-99BD79D7A2B2}" type="datetimeFigureOut">
              <a:rPr lang="en-US" smtClean="0"/>
              <a:t>2/6/2020</a:t>
            </a:fld>
            <a:endParaRPr lang="en-US"/>
          </a:p>
        </p:txBody>
      </p:sp>
      <p:sp>
        <p:nvSpPr>
          <p:cNvPr id="5" name="Footer Placeholder 4">
            <a:extLst>
              <a:ext uri="{FF2B5EF4-FFF2-40B4-BE49-F238E27FC236}">
                <a16:creationId xmlns:a16="http://schemas.microsoft.com/office/drawing/2014/main" id="{7819F856-0EF6-46FD-80FD-8FDC138401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AD932D-90D4-4EAC-9FAE-931DF49A86CB}"/>
              </a:ext>
            </a:extLst>
          </p:cNvPr>
          <p:cNvSpPr>
            <a:spLocks noGrp="1"/>
          </p:cNvSpPr>
          <p:nvPr>
            <p:ph type="sldNum" sz="quarter" idx="12"/>
          </p:nvPr>
        </p:nvSpPr>
        <p:spPr/>
        <p:txBody>
          <a:bodyPr/>
          <a:lstStyle/>
          <a:p>
            <a:fld id="{6726CACE-22F7-4B3A-A86E-A237A2ECEEE9}" type="slidenum">
              <a:rPr lang="en-US" smtClean="0"/>
              <a:t>‹#›</a:t>
            </a:fld>
            <a:endParaRPr lang="en-US"/>
          </a:p>
        </p:txBody>
      </p:sp>
    </p:spTree>
    <p:extLst>
      <p:ext uri="{BB962C8B-B14F-4D97-AF65-F5344CB8AC3E}">
        <p14:creationId xmlns:p14="http://schemas.microsoft.com/office/powerpoint/2010/main" val="3478484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CD3A1-7F56-468E-BA5E-C995667229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FF3D57-8D80-4332-B973-59D9B83230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236E94-3EE4-4048-AF17-D53B184F834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E19CF8C-5721-4B6B-97EF-5361984F761F}"/>
              </a:ext>
            </a:extLst>
          </p:cNvPr>
          <p:cNvSpPr>
            <a:spLocks noGrp="1"/>
          </p:cNvSpPr>
          <p:nvPr>
            <p:ph type="dt" sz="half" idx="10"/>
          </p:nvPr>
        </p:nvSpPr>
        <p:spPr/>
        <p:txBody>
          <a:bodyPr/>
          <a:lstStyle/>
          <a:p>
            <a:fld id="{3312067E-3641-44AA-B01A-99BD79D7A2B2}" type="datetimeFigureOut">
              <a:rPr lang="en-US" smtClean="0"/>
              <a:t>2/6/2020</a:t>
            </a:fld>
            <a:endParaRPr lang="en-US"/>
          </a:p>
        </p:txBody>
      </p:sp>
      <p:sp>
        <p:nvSpPr>
          <p:cNvPr id="6" name="Footer Placeholder 5">
            <a:extLst>
              <a:ext uri="{FF2B5EF4-FFF2-40B4-BE49-F238E27FC236}">
                <a16:creationId xmlns:a16="http://schemas.microsoft.com/office/drawing/2014/main" id="{A6899308-0BDD-4EB5-956D-4C71EDE497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3A589B-E9C1-4954-8509-581CC4A3A117}"/>
              </a:ext>
            </a:extLst>
          </p:cNvPr>
          <p:cNvSpPr>
            <a:spLocks noGrp="1"/>
          </p:cNvSpPr>
          <p:nvPr>
            <p:ph type="sldNum" sz="quarter" idx="12"/>
          </p:nvPr>
        </p:nvSpPr>
        <p:spPr/>
        <p:txBody>
          <a:bodyPr/>
          <a:lstStyle/>
          <a:p>
            <a:fld id="{6726CACE-22F7-4B3A-A86E-A237A2ECEEE9}" type="slidenum">
              <a:rPr lang="en-US" smtClean="0"/>
              <a:t>‹#›</a:t>
            </a:fld>
            <a:endParaRPr lang="en-US"/>
          </a:p>
        </p:txBody>
      </p:sp>
    </p:spTree>
    <p:extLst>
      <p:ext uri="{BB962C8B-B14F-4D97-AF65-F5344CB8AC3E}">
        <p14:creationId xmlns:p14="http://schemas.microsoft.com/office/powerpoint/2010/main" val="2448224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48A4E-B225-4399-9B3E-195E991E6F9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4C270C2-98D9-4C6A-8462-8811698739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11E665E-335D-4950-B29F-E1C285168A7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EEBE759-ADE9-4F26-8AE0-B545EFE0C8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9EDD572-A6CD-4783-B801-0A8FB690F4C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9403FA7-746E-4C07-8EC9-208688324258}"/>
              </a:ext>
            </a:extLst>
          </p:cNvPr>
          <p:cNvSpPr>
            <a:spLocks noGrp="1"/>
          </p:cNvSpPr>
          <p:nvPr>
            <p:ph type="dt" sz="half" idx="10"/>
          </p:nvPr>
        </p:nvSpPr>
        <p:spPr/>
        <p:txBody>
          <a:bodyPr/>
          <a:lstStyle/>
          <a:p>
            <a:fld id="{3312067E-3641-44AA-B01A-99BD79D7A2B2}" type="datetimeFigureOut">
              <a:rPr lang="en-US" smtClean="0"/>
              <a:t>2/6/2020</a:t>
            </a:fld>
            <a:endParaRPr lang="en-US"/>
          </a:p>
        </p:txBody>
      </p:sp>
      <p:sp>
        <p:nvSpPr>
          <p:cNvPr id="8" name="Footer Placeholder 7">
            <a:extLst>
              <a:ext uri="{FF2B5EF4-FFF2-40B4-BE49-F238E27FC236}">
                <a16:creationId xmlns:a16="http://schemas.microsoft.com/office/drawing/2014/main" id="{66F5851F-EE5B-4A61-80A9-C053A7D86C9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33196D2-E4CD-4C7D-9663-26F8AE71CDB3}"/>
              </a:ext>
            </a:extLst>
          </p:cNvPr>
          <p:cNvSpPr>
            <a:spLocks noGrp="1"/>
          </p:cNvSpPr>
          <p:nvPr>
            <p:ph type="sldNum" sz="quarter" idx="12"/>
          </p:nvPr>
        </p:nvSpPr>
        <p:spPr/>
        <p:txBody>
          <a:bodyPr/>
          <a:lstStyle/>
          <a:p>
            <a:fld id="{6726CACE-22F7-4B3A-A86E-A237A2ECEEE9}" type="slidenum">
              <a:rPr lang="en-US" smtClean="0"/>
              <a:t>‹#›</a:t>
            </a:fld>
            <a:endParaRPr lang="en-US"/>
          </a:p>
        </p:txBody>
      </p:sp>
    </p:spTree>
    <p:extLst>
      <p:ext uri="{BB962C8B-B14F-4D97-AF65-F5344CB8AC3E}">
        <p14:creationId xmlns:p14="http://schemas.microsoft.com/office/powerpoint/2010/main" val="899508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0F400-492A-469C-B0DE-94D0ABE6F7A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3EBB72A-32A6-4ACD-8906-50C96C7AFC75}"/>
              </a:ext>
            </a:extLst>
          </p:cNvPr>
          <p:cNvSpPr>
            <a:spLocks noGrp="1"/>
          </p:cNvSpPr>
          <p:nvPr>
            <p:ph type="dt" sz="half" idx="10"/>
          </p:nvPr>
        </p:nvSpPr>
        <p:spPr/>
        <p:txBody>
          <a:bodyPr/>
          <a:lstStyle/>
          <a:p>
            <a:fld id="{3312067E-3641-44AA-B01A-99BD79D7A2B2}" type="datetimeFigureOut">
              <a:rPr lang="en-US" smtClean="0"/>
              <a:t>2/6/2020</a:t>
            </a:fld>
            <a:endParaRPr lang="en-US"/>
          </a:p>
        </p:txBody>
      </p:sp>
      <p:sp>
        <p:nvSpPr>
          <p:cNvPr id="4" name="Footer Placeholder 3">
            <a:extLst>
              <a:ext uri="{FF2B5EF4-FFF2-40B4-BE49-F238E27FC236}">
                <a16:creationId xmlns:a16="http://schemas.microsoft.com/office/drawing/2014/main" id="{DD86E8D6-C33C-48C4-8B0B-51D5CBEA742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2044086-B95D-437E-89E3-262D0611CE43}"/>
              </a:ext>
            </a:extLst>
          </p:cNvPr>
          <p:cNvSpPr>
            <a:spLocks noGrp="1"/>
          </p:cNvSpPr>
          <p:nvPr>
            <p:ph type="sldNum" sz="quarter" idx="12"/>
          </p:nvPr>
        </p:nvSpPr>
        <p:spPr/>
        <p:txBody>
          <a:bodyPr/>
          <a:lstStyle/>
          <a:p>
            <a:fld id="{6726CACE-22F7-4B3A-A86E-A237A2ECEEE9}" type="slidenum">
              <a:rPr lang="en-US" smtClean="0"/>
              <a:t>‹#›</a:t>
            </a:fld>
            <a:endParaRPr lang="en-US"/>
          </a:p>
        </p:txBody>
      </p:sp>
    </p:spTree>
    <p:extLst>
      <p:ext uri="{BB962C8B-B14F-4D97-AF65-F5344CB8AC3E}">
        <p14:creationId xmlns:p14="http://schemas.microsoft.com/office/powerpoint/2010/main" val="19405585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7EDD36-46F8-42AB-8A19-565A2087E85D}"/>
              </a:ext>
            </a:extLst>
          </p:cNvPr>
          <p:cNvSpPr>
            <a:spLocks noGrp="1"/>
          </p:cNvSpPr>
          <p:nvPr>
            <p:ph type="dt" sz="half" idx="10"/>
          </p:nvPr>
        </p:nvSpPr>
        <p:spPr/>
        <p:txBody>
          <a:bodyPr/>
          <a:lstStyle/>
          <a:p>
            <a:fld id="{3312067E-3641-44AA-B01A-99BD79D7A2B2}" type="datetimeFigureOut">
              <a:rPr lang="en-US" smtClean="0"/>
              <a:t>2/6/2020</a:t>
            </a:fld>
            <a:endParaRPr lang="en-US"/>
          </a:p>
        </p:txBody>
      </p:sp>
      <p:sp>
        <p:nvSpPr>
          <p:cNvPr id="3" name="Footer Placeholder 2">
            <a:extLst>
              <a:ext uri="{FF2B5EF4-FFF2-40B4-BE49-F238E27FC236}">
                <a16:creationId xmlns:a16="http://schemas.microsoft.com/office/drawing/2014/main" id="{48D40DEC-CFDD-4548-8FB4-7B7EC755602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C455A10-0754-489D-A54E-02C62EB041A9}"/>
              </a:ext>
            </a:extLst>
          </p:cNvPr>
          <p:cNvSpPr>
            <a:spLocks noGrp="1"/>
          </p:cNvSpPr>
          <p:nvPr>
            <p:ph type="sldNum" sz="quarter" idx="12"/>
          </p:nvPr>
        </p:nvSpPr>
        <p:spPr/>
        <p:txBody>
          <a:bodyPr/>
          <a:lstStyle/>
          <a:p>
            <a:fld id="{6726CACE-22F7-4B3A-A86E-A237A2ECEEE9}" type="slidenum">
              <a:rPr lang="en-US" smtClean="0"/>
              <a:t>‹#›</a:t>
            </a:fld>
            <a:endParaRPr lang="en-US"/>
          </a:p>
        </p:txBody>
      </p:sp>
    </p:spTree>
    <p:extLst>
      <p:ext uri="{BB962C8B-B14F-4D97-AF65-F5344CB8AC3E}">
        <p14:creationId xmlns:p14="http://schemas.microsoft.com/office/powerpoint/2010/main" val="608202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74D6E-C15E-40E4-ACB8-9E995B2848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16F2BF6-CB5C-415A-A854-23BA55718A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AC2D833-0ABD-40C3-8527-26CEC0696E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1E7AC3-8F33-4183-936B-BCE3F138506F}"/>
              </a:ext>
            </a:extLst>
          </p:cNvPr>
          <p:cNvSpPr>
            <a:spLocks noGrp="1"/>
          </p:cNvSpPr>
          <p:nvPr>
            <p:ph type="dt" sz="half" idx="10"/>
          </p:nvPr>
        </p:nvSpPr>
        <p:spPr/>
        <p:txBody>
          <a:bodyPr/>
          <a:lstStyle/>
          <a:p>
            <a:fld id="{3312067E-3641-44AA-B01A-99BD79D7A2B2}" type="datetimeFigureOut">
              <a:rPr lang="en-US" smtClean="0"/>
              <a:t>2/6/2020</a:t>
            </a:fld>
            <a:endParaRPr lang="en-US"/>
          </a:p>
        </p:txBody>
      </p:sp>
      <p:sp>
        <p:nvSpPr>
          <p:cNvPr id="6" name="Footer Placeholder 5">
            <a:extLst>
              <a:ext uri="{FF2B5EF4-FFF2-40B4-BE49-F238E27FC236}">
                <a16:creationId xmlns:a16="http://schemas.microsoft.com/office/drawing/2014/main" id="{9B5BA9AD-8294-461A-ACB1-E87950E4EB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60956E-682A-40EC-901E-C1B38C06ADAB}"/>
              </a:ext>
            </a:extLst>
          </p:cNvPr>
          <p:cNvSpPr>
            <a:spLocks noGrp="1"/>
          </p:cNvSpPr>
          <p:nvPr>
            <p:ph type="sldNum" sz="quarter" idx="12"/>
          </p:nvPr>
        </p:nvSpPr>
        <p:spPr/>
        <p:txBody>
          <a:bodyPr/>
          <a:lstStyle/>
          <a:p>
            <a:fld id="{6726CACE-22F7-4B3A-A86E-A237A2ECEEE9}" type="slidenum">
              <a:rPr lang="en-US" smtClean="0"/>
              <a:t>‹#›</a:t>
            </a:fld>
            <a:endParaRPr lang="en-US"/>
          </a:p>
        </p:txBody>
      </p:sp>
    </p:spTree>
    <p:extLst>
      <p:ext uri="{BB962C8B-B14F-4D97-AF65-F5344CB8AC3E}">
        <p14:creationId xmlns:p14="http://schemas.microsoft.com/office/powerpoint/2010/main" val="3883052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81EC22-CFB4-49B7-BE82-8E906FA402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9A29CBC-228B-4D78-A60B-11973F7007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D206A10-D0F0-4571-8B4D-3C5222C570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3BC768-657E-4F09-A236-0AC474D5AB50}"/>
              </a:ext>
            </a:extLst>
          </p:cNvPr>
          <p:cNvSpPr>
            <a:spLocks noGrp="1"/>
          </p:cNvSpPr>
          <p:nvPr>
            <p:ph type="dt" sz="half" idx="10"/>
          </p:nvPr>
        </p:nvSpPr>
        <p:spPr/>
        <p:txBody>
          <a:bodyPr/>
          <a:lstStyle/>
          <a:p>
            <a:fld id="{3312067E-3641-44AA-B01A-99BD79D7A2B2}" type="datetimeFigureOut">
              <a:rPr lang="en-US" smtClean="0"/>
              <a:t>2/6/2020</a:t>
            </a:fld>
            <a:endParaRPr lang="en-US"/>
          </a:p>
        </p:txBody>
      </p:sp>
      <p:sp>
        <p:nvSpPr>
          <p:cNvPr id="6" name="Footer Placeholder 5">
            <a:extLst>
              <a:ext uri="{FF2B5EF4-FFF2-40B4-BE49-F238E27FC236}">
                <a16:creationId xmlns:a16="http://schemas.microsoft.com/office/drawing/2014/main" id="{F3788014-5420-4983-9FAC-53D37FBBC6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4DD1CE-7AAE-4CFE-ABBF-3B66A72DA575}"/>
              </a:ext>
            </a:extLst>
          </p:cNvPr>
          <p:cNvSpPr>
            <a:spLocks noGrp="1"/>
          </p:cNvSpPr>
          <p:nvPr>
            <p:ph type="sldNum" sz="quarter" idx="12"/>
          </p:nvPr>
        </p:nvSpPr>
        <p:spPr/>
        <p:txBody>
          <a:bodyPr/>
          <a:lstStyle/>
          <a:p>
            <a:fld id="{6726CACE-22F7-4B3A-A86E-A237A2ECEEE9}" type="slidenum">
              <a:rPr lang="en-US" smtClean="0"/>
              <a:t>‹#›</a:t>
            </a:fld>
            <a:endParaRPr lang="en-US"/>
          </a:p>
        </p:txBody>
      </p:sp>
    </p:spTree>
    <p:extLst>
      <p:ext uri="{BB962C8B-B14F-4D97-AF65-F5344CB8AC3E}">
        <p14:creationId xmlns:p14="http://schemas.microsoft.com/office/powerpoint/2010/main" val="1297969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367C25E-A0E3-4566-98FA-292047FAFF9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5D63C5-0960-4DFC-81B8-511B285F57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32B72F-1CB5-481D-A460-C1D0B6DD86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12067E-3641-44AA-B01A-99BD79D7A2B2}" type="datetimeFigureOut">
              <a:rPr lang="en-US" smtClean="0"/>
              <a:t>2/6/2020</a:t>
            </a:fld>
            <a:endParaRPr lang="en-US"/>
          </a:p>
        </p:txBody>
      </p:sp>
      <p:sp>
        <p:nvSpPr>
          <p:cNvPr id="5" name="Footer Placeholder 4">
            <a:extLst>
              <a:ext uri="{FF2B5EF4-FFF2-40B4-BE49-F238E27FC236}">
                <a16:creationId xmlns:a16="http://schemas.microsoft.com/office/drawing/2014/main" id="{9F70C133-B5DB-4BB0-87B7-15208ACAE9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F770105-1C90-4D0F-B95B-31813B9A4F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26CACE-22F7-4B3A-A86E-A237A2ECEEE9}" type="slidenum">
              <a:rPr lang="en-US" smtClean="0"/>
              <a:t>‹#›</a:t>
            </a:fld>
            <a:endParaRPr lang="en-US"/>
          </a:p>
        </p:txBody>
      </p:sp>
    </p:spTree>
    <p:extLst>
      <p:ext uri="{BB962C8B-B14F-4D97-AF65-F5344CB8AC3E}">
        <p14:creationId xmlns:p14="http://schemas.microsoft.com/office/powerpoint/2010/main" val="14871724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medscape.org/viewarticle/919116" TargetMode="External"/><Relationship Id="rId7" Type="http://schemas.openxmlformats.org/officeDocument/2006/relationships/hyperlink" Target="https://www.facs.org/quality-programs/napbc/education/webinars/inflammatory-breast-cancer" TargetMode="External"/><Relationship Id="rId2" Type="http://schemas.openxmlformats.org/officeDocument/2006/relationships/hyperlink" Target="https://www.brightpink.org/healthcare-providers/online-learning/" TargetMode="External"/><Relationship Id="rId1" Type="http://schemas.openxmlformats.org/officeDocument/2006/relationships/slideLayout" Target="../slideLayouts/slideLayout2.xml"/><Relationship Id="rId6" Type="http://schemas.openxmlformats.org/officeDocument/2006/relationships/hyperlink" Target="https://www.acr.org/Lifelong-Learning-and-CME/Learning-Activities/Mammography-CME-Module" TargetMode="External"/><Relationship Id="rId5" Type="http://schemas.openxmlformats.org/officeDocument/2006/relationships/hyperlink" Target="https://elearning.asco.org/product-details/hereditary-breast-ovarian-cancer-syndrome" TargetMode="External"/><Relationship Id="rId4" Type="http://schemas.openxmlformats.org/officeDocument/2006/relationships/hyperlink" Target="https://www.jax.org/education-and-learning/clinical-and-continuing-education/cancer-risk-assessment-testing-and-management/bcr"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www.cdc.gov/cancer/breast/young_women/bringyourbrave/index.htm" TargetMode="External"/><Relationship Id="rId3" Type="http://schemas.openxmlformats.org/officeDocument/2006/relationships/hyperlink" Target="https://www.acog.org/" TargetMode="External"/><Relationship Id="rId7"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hyperlink" Target="https://www.cdc.gov/cancer/breast/index.htm" TargetMode="External"/><Relationship Id="rId5" Type="http://schemas.openxmlformats.org/officeDocument/2006/relationships/image" Target="../media/image13.jpeg"/><Relationship Id="rId4" Type="http://schemas.openxmlformats.org/officeDocument/2006/relationships/image" Target="../media/image12.png"/><Relationship Id="rId9" Type="http://schemas.openxmlformats.org/officeDocument/2006/relationships/image" Target="../media/image15.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81122ECD-B3FB-46D7-B141-6CF48227C906}"/>
              </a:ext>
            </a:extLst>
          </p:cNvPr>
          <p:cNvSpPr txBox="1">
            <a:spLocks/>
          </p:cNvSpPr>
          <p:nvPr/>
        </p:nvSpPr>
        <p:spPr bwMode="auto">
          <a:xfrm>
            <a:off x="1905000" y="1654176"/>
            <a:ext cx="8229600"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4400" b="1" dirty="0">
                <a:latin typeface="Arial" panose="020B0604020202020204" pitchFamily="34" charset="0"/>
                <a:cs typeface="Arial" panose="020B0604020202020204" pitchFamily="34" charset="0"/>
              </a:rPr>
              <a:t>ACBCYW PROVIDER </a:t>
            </a:r>
            <a:r>
              <a:rPr lang="en-US" altLang="en-US" sz="4400" b="1" i="1" dirty="0">
                <a:latin typeface="Arial" panose="020B0604020202020204" pitchFamily="34" charset="0"/>
                <a:cs typeface="Arial" panose="020B0604020202020204" pitchFamily="34" charset="0"/>
              </a:rPr>
              <a:t>Ad Hoc </a:t>
            </a:r>
            <a:r>
              <a:rPr lang="en-US" altLang="en-US" sz="4400" b="1" dirty="0">
                <a:latin typeface="Arial" panose="020B0604020202020204" pitchFamily="34" charset="0"/>
                <a:cs typeface="Arial" panose="020B0604020202020204" pitchFamily="34" charset="0"/>
              </a:rPr>
              <a:t>WORKGROUP REPORT</a:t>
            </a:r>
            <a:endParaRPr lang="en-US" altLang="en-US" sz="4400" dirty="0">
              <a:latin typeface="Arial" panose="020B0604020202020204" pitchFamily="34" charset="0"/>
              <a:cs typeface="Arial" panose="020B0604020202020204" pitchFamily="34" charset="0"/>
            </a:endParaRPr>
          </a:p>
        </p:txBody>
      </p:sp>
      <p:sp>
        <p:nvSpPr>
          <p:cNvPr id="5" name="Subtitle 2">
            <a:extLst>
              <a:ext uri="{FF2B5EF4-FFF2-40B4-BE49-F238E27FC236}">
                <a16:creationId xmlns:a16="http://schemas.microsoft.com/office/drawing/2014/main" id="{1235353A-5801-F345-B41C-0F6686A5A325}"/>
              </a:ext>
            </a:extLst>
          </p:cNvPr>
          <p:cNvSpPr txBox="1">
            <a:spLocks/>
          </p:cNvSpPr>
          <p:nvPr/>
        </p:nvSpPr>
        <p:spPr bwMode="auto">
          <a:xfrm>
            <a:off x="2895600" y="3657600"/>
            <a:ext cx="6400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0" indent="0" algn="ctr" rtl="0" eaLnBrk="0" fontAlgn="base" hangingPunct="0">
              <a:spcBef>
                <a:spcPct val="20000"/>
              </a:spcBef>
              <a:spcAft>
                <a:spcPct val="0"/>
              </a:spcAft>
              <a:buFont typeface="Arial" panose="020B0604020202020204" pitchFamily="34" charset="0"/>
              <a:buNone/>
              <a:defRPr sz="3200" kern="1200">
                <a:solidFill>
                  <a:schemeClr val="tx1">
                    <a:tint val="75000"/>
                  </a:schemeClr>
                </a:solidFill>
                <a:latin typeface="+mn-lt"/>
                <a:ea typeface="ＭＳ Ｐゴシック" panose="020B0600070205080204" pitchFamily="34" charset="-128"/>
                <a:cs typeface="+mn-cs"/>
              </a:defRPr>
            </a:lvl1pPr>
            <a:lvl2pPr marL="457200" indent="0" algn="ctr" rtl="0" eaLnBrk="0" fontAlgn="base" hangingPunct="0">
              <a:spcBef>
                <a:spcPct val="20000"/>
              </a:spcBef>
              <a:spcAft>
                <a:spcPct val="0"/>
              </a:spcAft>
              <a:buFont typeface="Arial" panose="020B0604020202020204" pitchFamily="34" charset="0"/>
              <a:buNone/>
              <a:defRPr sz="2800" kern="1200">
                <a:solidFill>
                  <a:schemeClr val="tx1">
                    <a:tint val="75000"/>
                  </a:schemeClr>
                </a:solidFill>
                <a:latin typeface="+mn-lt"/>
                <a:ea typeface="ＭＳ Ｐゴシック" panose="020B0600070205080204" pitchFamily="34" charset="-128"/>
                <a:cs typeface="+mn-cs"/>
              </a:defRPr>
            </a:lvl2pPr>
            <a:lvl3pPr marL="914400" indent="0" algn="ctr" rtl="0" eaLnBrk="0" fontAlgn="base" hangingPunct="0">
              <a:spcBef>
                <a:spcPct val="20000"/>
              </a:spcBef>
              <a:spcAft>
                <a:spcPct val="0"/>
              </a:spcAft>
              <a:buFont typeface="Arial" panose="020B0604020202020204" pitchFamily="34" charset="0"/>
              <a:buNone/>
              <a:defRPr sz="2400" kern="1200">
                <a:solidFill>
                  <a:schemeClr val="tx1">
                    <a:tint val="75000"/>
                  </a:schemeClr>
                </a:solidFill>
                <a:latin typeface="+mn-lt"/>
                <a:ea typeface="ＭＳ Ｐゴシック" panose="020B0600070205080204" pitchFamily="34" charset="-128"/>
                <a:cs typeface="+mn-cs"/>
              </a:defRPr>
            </a:lvl3pPr>
            <a:lvl4pPr marL="1371600" indent="0" algn="ctr" rtl="0" eaLnBrk="0" fontAlgn="base" hangingPunct="0">
              <a:spcBef>
                <a:spcPct val="20000"/>
              </a:spcBef>
              <a:spcAft>
                <a:spcPct val="0"/>
              </a:spcAft>
              <a:buFont typeface="Arial" panose="020B0604020202020204" pitchFamily="34" charset="0"/>
              <a:buNone/>
              <a:defRPr sz="2000" kern="1200">
                <a:solidFill>
                  <a:schemeClr val="tx1">
                    <a:tint val="75000"/>
                  </a:schemeClr>
                </a:solidFill>
                <a:latin typeface="+mn-lt"/>
                <a:ea typeface="ＭＳ Ｐゴシック" panose="020B0600070205080204" pitchFamily="34" charset="-128"/>
                <a:cs typeface="+mn-cs"/>
              </a:defRPr>
            </a:lvl4pPr>
            <a:lvl5pPr marL="1828800" indent="0" algn="ctr" rtl="0" eaLnBrk="0" fontAlgn="base" hangingPunct="0">
              <a:spcBef>
                <a:spcPct val="20000"/>
              </a:spcBef>
              <a:spcAft>
                <a:spcPct val="0"/>
              </a:spcAft>
              <a:buFont typeface="Arial" panose="020B0604020202020204" pitchFamily="34" charset="0"/>
              <a:buNone/>
              <a:defRPr sz="2000" kern="1200">
                <a:solidFill>
                  <a:schemeClr val="tx1">
                    <a:tint val="75000"/>
                  </a:schemeClr>
                </a:solidFill>
                <a:latin typeface="+mn-lt"/>
                <a:ea typeface="ＭＳ Ｐゴシック" panose="020B0600070205080204" pitchFamily="34" charset="-128"/>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eaLnBrk="1" fontAlgn="auto" hangingPunct="1">
              <a:spcAft>
                <a:spcPts val="0"/>
              </a:spcAft>
              <a:defRPr/>
            </a:pPr>
            <a:r>
              <a:rPr lang="en-US" dirty="0">
                <a:latin typeface="Arial" panose="020B0604020202020204" pitchFamily="34" charset="0"/>
                <a:ea typeface="+mn-ea"/>
                <a:cs typeface="Arial" panose="020B0604020202020204" pitchFamily="34" charset="0"/>
              </a:rPr>
              <a:t>February 2020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21102CE8-DEC6-4AFA-8A93-D4702D9124DB}"/>
              </a:ext>
            </a:extLst>
          </p:cNvPr>
          <p:cNvSpPr txBox="1">
            <a:spLocks/>
          </p:cNvSpPr>
          <p:nvPr/>
        </p:nvSpPr>
        <p:spPr bwMode="auto">
          <a:xfrm>
            <a:off x="1371600" y="228601"/>
            <a:ext cx="9372600" cy="12176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4400">
                <a:latin typeface="Arial" panose="020B0604020202020204" pitchFamily="34" charset="0"/>
                <a:cs typeface="Arial" panose="020B0604020202020204" pitchFamily="34" charset="0"/>
              </a:rPr>
              <a:t>RECOMMENDATIONS (CONT)</a:t>
            </a:r>
          </a:p>
        </p:txBody>
      </p:sp>
      <p:sp>
        <p:nvSpPr>
          <p:cNvPr id="5" name="Rectangle 4">
            <a:extLst>
              <a:ext uri="{FF2B5EF4-FFF2-40B4-BE49-F238E27FC236}">
                <a16:creationId xmlns:a16="http://schemas.microsoft.com/office/drawing/2014/main" id="{EC023BB5-6649-0E47-9625-6F30B3BC9D49}"/>
              </a:ext>
            </a:extLst>
          </p:cNvPr>
          <p:cNvSpPr/>
          <p:nvPr/>
        </p:nvSpPr>
        <p:spPr>
          <a:xfrm>
            <a:off x="1676400" y="1446213"/>
            <a:ext cx="8991600" cy="4400550"/>
          </a:xfrm>
          <a:prstGeom prst="rect">
            <a:avLst/>
          </a:prstGeom>
        </p:spPr>
        <p:txBody>
          <a:bodyPr>
            <a:spAutoFit/>
          </a:bodyPr>
          <a:lstStyle/>
          <a:p>
            <a:pPr eaLnBrk="1" hangingPunct="1">
              <a:defRPr/>
            </a:pPr>
            <a:r>
              <a:rPr lang="en-US" altLang="en-US" sz="2800" dirty="0">
                <a:cs typeface="Arial" panose="020B0604020202020204" pitchFamily="34" charset="0"/>
              </a:rPr>
              <a:t>3. Develop comprehensive promotion plan to amplify the resource and drive greater provider engagement of existing resources. </a:t>
            </a:r>
          </a:p>
          <a:p>
            <a:pPr eaLnBrk="1" hangingPunct="1">
              <a:defRPr/>
            </a:pPr>
            <a:endParaRPr lang="en-US" altLang="en-US" sz="2800" dirty="0">
              <a:cs typeface="Arial" panose="020B0604020202020204" pitchFamily="34" charset="0"/>
            </a:endParaRPr>
          </a:p>
          <a:p>
            <a:pPr eaLnBrk="1" hangingPunct="1">
              <a:defRPr/>
            </a:pPr>
            <a:r>
              <a:rPr lang="en-US" altLang="en-US" sz="2800" dirty="0">
                <a:cs typeface="Arial" panose="020B0604020202020204" pitchFamily="34" charset="0"/>
              </a:rPr>
              <a:t>4. Identify process to ensure regular review and all timely updates are reflected including recommendations, new resources, etc. </a:t>
            </a:r>
          </a:p>
          <a:p>
            <a:pPr eaLnBrk="1" hangingPunct="1">
              <a:defRPr/>
            </a:pPr>
            <a:endParaRPr lang="en-US" altLang="en-US" sz="2800" dirty="0">
              <a:cs typeface="Arial" panose="020B0604020202020204" pitchFamily="34" charset="0"/>
            </a:endParaRPr>
          </a:p>
          <a:p>
            <a:pPr lvl="1" eaLnBrk="1" hangingPunct="1">
              <a:defRPr/>
            </a:pPr>
            <a:endParaRPr lang="en-US" altLang="en-US" sz="2800" dirty="0">
              <a:cs typeface="Arial" panose="020B0604020202020204" pitchFamily="34" charset="0"/>
            </a:endParaRPr>
          </a:p>
          <a:p>
            <a:pPr marL="514350" indent="-514350">
              <a:buFontTx/>
              <a:buAutoNum type="arabicPeriod"/>
              <a:defRPr/>
            </a:pPr>
            <a:endParaRPr lang="en-US" altLang="en-US" sz="2800" dirty="0">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B6F80D64-5DC7-44A4-B769-F24EF0B82BE9}"/>
              </a:ext>
            </a:extLst>
          </p:cNvPr>
          <p:cNvSpPr txBox="1">
            <a:spLocks/>
          </p:cNvSpPr>
          <p:nvPr/>
        </p:nvSpPr>
        <p:spPr bwMode="auto">
          <a:xfrm>
            <a:off x="1322388" y="2514601"/>
            <a:ext cx="9372601" cy="12176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4400">
                <a:latin typeface="Arial" panose="020B0604020202020204" pitchFamily="34" charset="0"/>
                <a:cs typeface="Arial" panose="020B0604020202020204" pitchFamily="34" charset="0"/>
              </a:rPr>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165628E-3039-6946-8658-CE9239551732}"/>
              </a:ext>
            </a:extLst>
          </p:cNvPr>
          <p:cNvSpPr txBox="1">
            <a:spLocks/>
          </p:cNvSpPr>
          <p:nvPr/>
        </p:nvSpPr>
        <p:spPr bwMode="auto">
          <a:xfrm>
            <a:off x="1447801" y="1455739"/>
            <a:ext cx="9394825" cy="481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lnSpcReduction="10000"/>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panose="020B0600070205080204" pitchFamily="34" charset="-128"/>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panose="020B0600070205080204" pitchFamily="34"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panose="020B0600070205080204" pitchFamily="34"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14350" indent="-514350" eaLnBrk="1" hangingPunct="1">
              <a:buFont typeface="Arial" panose="020B0604020202020204" pitchFamily="34" charset="0"/>
              <a:buAutoNum type="arabicPeriod"/>
              <a:defRPr/>
            </a:pPr>
            <a:endParaRPr lang="en-US" altLang="en-US" sz="2400" dirty="0">
              <a:latin typeface="Arial" panose="020B0604020202020204" pitchFamily="34" charset="0"/>
              <a:cs typeface="Arial" panose="020B0604020202020204" pitchFamily="34" charset="0"/>
            </a:endParaRPr>
          </a:p>
          <a:p>
            <a:pPr marL="914400" lvl="1" indent="-514350" eaLnBrk="1" hangingPunct="1">
              <a:buNone/>
              <a:defRPr/>
            </a:pPr>
            <a:r>
              <a:rPr lang="en-US" i="1" dirty="0">
                <a:latin typeface="Arial" panose="020B0604020202020204" pitchFamily="34" charset="0"/>
                <a:cs typeface="Arial" panose="020B0604020202020204" pitchFamily="34" charset="0"/>
              </a:rPr>
              <a:t>	</a:t>
            </a:r>
            <a:r>
              <a:rPr lang="en-US" sz="3600" dirty="0">
                <a:latin typeface="Arial" panose="020B0604020202020204" pitchFamily="34" charset="0"/>
                <a:cs typeface="Arial" panose="020B0604020202020204" pitchFamily="34" charset="0"/>
              </a:rPr>
              <a:t>To review activities completed by the previous membership; gather new background information to further improve provider behavior, education and training regarding breast cancer in young women; and advise ACBCYW on prioritizing and supporting ongoing programmatic efforts in the future.</a:t>
            </a:r>
            <a:endParaRPr lang="en-US" altLang="en-US" sz="3600" dirty="0">
              <a:latin typeface="Arial" panose="020B0604020202020204" pitchFamily="34" charset="0"/>
              <a:cs typeface="Arial" panose="020B0604020202020204" pitchFamily="34" charset="0"/>
            </a:endParaRPr>
          </a:p>
          <a:p>
            <a:pPr marL="514350" indent="-514350" eaLnBrk="1" hangingPunct="1">
              <a:defRPr/>
            </a:pPr>
            <a:endParaRPr lang="en-US" altLang="en-US" dirty="0">
              <a:latin typeface="Arial" panose="020B0604020202020204" pitchFamily="34" charset="0"/>
              <a:cs typeface="Arial" panose="020B0604020202020204" pitchFamily="34" charset="0"/>
            </a:endParaRPr>
          </a:p>
          <a:p>
            <a:pPr marL="514350" indent="-514350" eaLnBrk="1" hangingPunct="1">
              <a:spcBef>
                <a:spcPct val="50000"/>
              </a:spcBef>
              <a:defRPr/>
            </a:pPr>
            <a:endParaRPr lang="en-US" altLang="en-US" dirty="0">
              <a:latin typeface="Arial" panose="020B0604020202020204" pitchFamily="34" charset="0"/>
              <a:cs typeface="Arial" panose="020B0604020202020204" pitchFamily="34" charset="0"/>
            </a:endParaRPr>
          </a:p>
          <a:p>
            <a:pPr marL="514350" indent="-514350" eaLnBrk="1" hangingPunct="1">
              <a:buNone/>
              <a:defRPr/>
            </a:pPr>
            <a:endParaRPr lang="en-US" altLang="en-US" dirty="0">
              <a:latin typeface="Arial" panose="020B0604020202020204" pitchFamily="34" charset="0"/>
              <a:cs typeface="Arial" panose="020B0604020202020204" pitchFamily="34" charset="0"/>
            </a:endParaRPr>
          </a:p>
        </p:txBody>
      </p:sp>
      <p:sp>
        <p:nvSpPr>
          <p:cNvPr id="6147" name="Title 1">
            <a:extLst>
              <a:ext uri="{FF2B5EF4-FFF2-40B4-BE49-F238E27FC236}">
                <a16:creationId xmlns:a16="http://schemas.microsoft.com/office/drawing/2014/main" id="{08547C18-3FBB-4F89-BB2E-E0363B62F5CB}"/>
              </a:ext>
            </a:extLst>
          </p:cNvPr>
          <p:cNvSpPr txBox="1">
            <a:spLocks/>
          </p:cNvSpPr>
          <p:nvPr/>
        </p:nvSpPr>
        <p:spPr bwMode="auto">
          <a:xfrm>
            <a:off x="1976438" y="306388"/>
            <a:ext cx="8229600" cy="12176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4400">
                <a:latin typeface="Arial" panose="020B0604020202020204" pitchFamily="34" charset="0"/>
                <a:cs typeface="Arial" panose="020B0604020202020204" pitchFamily="34" charset="0"/>
              </a:rPr>
              <a:t>WORKGROUP CHARGE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0D3AF510-F9A2-49B1-BCAB-CD6BE5C7FE73}"/>
              </a:ext>
            </a:extLst>
          </p:cNvPr>
          <p:cNvSpPr txBox="1">
            <a:spLocks/>
          </p:cNvSpPr>
          <p:nvPr/>
        </p:nvSpPr>
        <p:spPr bwMode="auto">
          <a:xfrm>
            <a:off x="2209800" y="76201"/>
            <a:ext cx="7620000" cy="12176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4400">
                <a:latin typeface="Arial" panose="020B0604020202020204" pitchFamily="34" charset="0"/>
                <a:cs typeface="Arial" panose="020B0604020202020204" pitchFamily="34" charset="0"/>
              </a:rPr>
              <a:t>WORKGROUP MEMBERS</a:t>
            </a:r>
          </a:p>
        </p:txBody>
      </p:sp>
      <p:sp>
        <p:nvSpPr>
          <p:cNvPr id="9" name="Content Placeholder 1">
            <a:extLst>
              <a:ext uri="{FF2B5EF4-FFF2-40B4-BE49-F238E27FC236}">
                <a16:creationId xmlns:a16="http://schemas.microsoft.com/office/drawing/2014/main" id="{55A4D6B4-8F28-A64E-942C-90018CFA2791}"/>
              </a:ext>
            </a:extLst>
          </p:cNvPr>
          <p:cNvSpPr txBox="1">
            <a:spLocks/>
          </p:cNvSpPr>
          <p:nvPr/>
        </p:nvSpPr>
        <p:spPr bwMode="auto">
          <a:xfrm>
            <a:off x="1970089" y="1327150"/>
            <a:ext cx="8099425" cy="4495800"/>
          </a:xfrm>
          <a:prstGeom prst="rect">
            <a:avLst/>
          </a:prstGeom>
          <a:noFill/>
          <a:ln w="9525">
            <a:noFill/>
            <a:miter lim="800000"/>
            <a:headEnd/>
            <a:tailEnd/>
          </a:ln>
        </p:spPr>
        <p:txBody>
          <a:bodyPr/>
          <a:lstStyle/>
          <a:p>
            <a:pPr marL="342900" indent="-342900">
              <a:buFont typeface="Arial" panose="020B0604020202020204" pitchFamily="34" charset="0"/>
              <a:buChar char="•"/>
              <a:defRPr/>
            </a:pPr>
            <a:r>
              <a:rPr lang="en-US" sz="2000" b="1" dirty="0"/>
              <a:t>Kenny Lin, MD, MPH- </a:t>
            </a:r>
            <a:r>
              <a:rPr lang="en-US" sz="2000" i="1" dirty="0"/>
              <a:t>Chair</a:t>
            </a:r>
            <a:r>
              <a:rPr lang="en-US" sz="2000" dirty="0"/>
              <a:t>, Professor of Family Medicine at Georgetown University Medical Center</a:t>
            </a:r>
          </a:p>
          <a:p>
            <a:pPr marL="342900" indent="-342900">
              <a:buFont typeface="Arial" panose="020B0604020202020204" pitchFamily="34" charset="0"/>
              <a:buChar char="•"/>
              <a:defRPr/>
            </a:pPr>
            <a:r>
              <a:rPr lang="en-US" sz="2000" b="1" dirty="0"/>
              <a:t>Lindsay Avner</a:t>
            </a:r>
            <a:r>
              <a:rPr lang="en-US" sz="2000" dirty="0"/>
              <a:t>, </a:t>
            </a:r>
            <a:r>
              <a:rPr lang="en-US" sz="2000" i="1" dirty="0"/>
              <a:t>Co-Chair</a:t>
            </a:r>
            <a:r>
              <a:rPr lang="en-US" sz="2000" dirty="0"/>
              <a:t>, Founder, Bright Pink </a:t>
            </a:r>
          </a:p>
          <a:p>
            <a:pPr marL="342900" indent="-342900">
              <a:buFont typeface="Arial" panose="020B0604020202020204" pitchFamily="34" charset="0"/>
              <a:buChar char="•"/>
              <a:defRPr/>
            </a:pPr>
            <a:r>
              <a:rPr lang="en-US" sz="2000" b="1" dirty="0"/>
              <a:t>Nancy </a:t>
            </a:r>
            <a:r>
              <a:rPr lang="en-US" sz="2000" b="1" dirty="0" err="1"/>
              <a:t>Mautone</a:t>
            </a:r>
            <a:r>
              <a:rPr lang="en-US" sz="2000" b="1" dirty="0"/>
              <a:t>-Smith</a:t>
            </a:r>
            <a:r>
              <a:rPr lang="en-US" sz="2000" dirty="0"/>
              <a:t> - HRSA Office of Women's Health, US Department of Health &amp; Human Services</a:t>
            </a:r>
          </a:p>
          <a:p>
            <a:pPr marL="342900" indent="-342900">
              <a:buFont typeface="Arial" panose="020B0604020202020204" pitchFamily="34" charset="0"/>
              <a:buChar char="•"/>
              <a:defRPr/>
            </a:pPr>
            <a:r>
              <a:rPr lang="en-US" sz="2000" b="1" dirty="0" err="1"/>
              <a:t>Shubhada</a:t>
            </a:r>
            <a:r>
              <a:rPr lang="en-US" sz="2000" b="1" dirty="0"/>
              <a:t> </a:t>
            </a:r>
            <a:r>
              <a:rPr lang="en-US" sz="2000" b="1" dirty="0" err="1"/>
              <a:t>Dhage</a:t>
            </a:r>
            <a:r>
              <a:rPr lang="en-US" sz="2000" b="1" dirty="0"/>
              <a:t>, MD, FACS</a:t>
            </a:r>
            <a:r>
              <a:rPr lang="en-US" sz="2000" dirty="0"/>
              <a:t>- Breast Surgeon and Associate Director of Diversity in Cancer Research at NYU Perlmutter Cancer Center</a:t>
            </a:r>
          </a:p>
          <a:p>
            <a:pPr marL="342900" indent="-342900">
              <a:buFont typeface="Arial" panose="020B0604020202020204" pitchFamily="34" charset="0"/>
              <a:buChar char="•"/>
              <a:defRPr/>
            </a:pPr>
            <a:r>
              <a:rPr lang="en-US" sz="2000" b="1" dirty="0"/>
              <a:t>Deborah Lindner, MD, FACOG</a:t>
            </a:r>
            <a:r>
              <a:rPr lang="en-US" sz="2000" dirty="0"/>
              <a:t>- Chief Medical Officer, Bright Pink</a:t>
            </a:r>
          </a:p>
          <a:p>
            <a:pPr marL="342900" indent="-342900">
              <a:buFont typeface="Arial" panose="020B0604020202020204" pitchFamily="34" charset="0"/>
              <a:buChar char="•"/>
              <a:defRPr/>
            </a:pPr>
            <a:r>
              <a:rPr lang="en-US" sz="2000" b="1" dirty="0"/>
              <a:t>Claudine Isaacs, MD</a:t>
            </a:r>
            <a:r>
              <a:rPr lang="en-US" sz="2000" dirty="0"/>
              <a:t>-Medical Oncologist</a:t>
            </a:r>
            <a:r>
              <a:rPr lang="en-US" sz="2000"/>
              <a:t>, Medical </a:t>
            </a:r>
            <a:r>
              <a:rPr lang="en-US" sz="2000" dirty="0"/>
              <a:t>Director, Fisher Center for Hereditary Cancer and Clinical Genomics Research</a:t>
            </a:r>
            <a:r>
              <a:rPr lang="en-US" sz="2800" dirty="0">
                <a:latin typeface="Arial" charset="0"/>
                <a:cs typeface="Arial" charset="0"/>
              </a:rPr>
              <a:t>	</a:t>
            </a:r>
          </a:p>
          <a:p>
            <a:pPr eaLnBrk="1" hangingPunct="1">
              <a:spcBef>
                <a:spcPct val="20000"/>
              </a:spcBef>
              <a:defRPr/>
            </a:pPr>
            <a:endParaRPr lang="en-US" sz="3200" dirty="0">
              <a:latin typeface="Arial" charset="0"/>
              <a:cs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74AC2E63-4418-4B3E-883A-886D57633786}"/>
              </a:ext>
            </a:extLst>
          </p:cNvPr>
          <p:cNvSpPr txBox="1">
            <a:spLocks/>
          </p:cNvSpPr>
          <p:nvPr/>
        </p:nvSpPr>
        <p:spPr bwMode="auto">
          <a:xfrm>
            <a:off x="1976438" y="1"/>
            <a:ext cx="8229600" cy="12176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4400">
                <a:latin typeface="Arial" panose="020B0604020202020204" pitchFamily="34" charset="0"/>
                <a:cs typeface="Arial" panose="020B0604020202020204" pitchFamily="34" charset="0"/>
              </a:rPr>
              <a:t>ACTIONS TO DATE</a:t>
            </a:r>
          </a:p>
        </p:txBody>
      </p:sp>
      <p:sp>
        <p:nvSpPr>
          <p:cNvPr id="8195" name="Rectangle 1">
            <a:extLst>
              <a:ext uri="{FF2B5EF4-FFF2-40B4-BE49-F238E27FC236}">
                <a16:creationId xmlns:a16="http://schemas.microsoft.com/office/drawing/2014/main" id="{D39F56F2-CCA5-4E70-8E37-69F4C0FAFF8D}"/>
              </a:ext>
            </a:extLst>
          </p:cNvPr>
          <p:cNvSpPr>
            <a:spLocks noChangeArrowheads="1"/>
          </p:cNvSpPr>
          <p:nvPr/>
        </p:nvSpPr>
        <p:spPr bwMode="auto">
          <a:xfrm>
            <a:off x="1862138" y="1447801"/>
            <a:ext cx="8458200" cy="42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2800">
                <a:latin typeface="Arial" panose="020B0604020202020204" pitchFamily="34" charset="0"/>
                <a:cs typeface="Arial" panose="020B0604020202020204" pitchFamily="34" charset="0"/>
              </a:rPr>
              <a:t>Workgroup convened on </a:t>
            </a:r>
            <a:r>
              <a:rPr lang="en-US" altLang="en-US" sz="2800" b="1">
                <a:latin typeface="Arial" panose="020B0604020202020204" pitchFamily="34" charset="0"/>
                <a:cs typeface="Arial" panose="020B0604020202020204" pitchFamily="34" charset="0"/>
              </a:rPr>
              <a:t>October 17, 2019 </a:t>
            </a:r>
            <a:r>
              <a:rPr lang="en-US" altLang="en-US" sz="2800">
                <a:latin typeface="Arial" panose="020B0604020202020204" pitchFamily="34" charset="0"/>
                <a:cs typeface="Arial" panose="020B0604020202020204" pitchFamily="34" charset="0"/>
              </a:rPr>
              <a:t>and discussed:</a:t>
            </a:r>
          </a:p>
          <a:p>
            <a:pPr lvl="1" eaLnBrk="1" hangingPunct="1">
              <a:spcBef>
                <a:spcPct val="0"/>
              </a:spcBef>
              <a:buFont typeface="Arial" panose="020B0604020202020204" pitchFamily="34" charset="0"/>
              <a:buChar char="•"/>
            </a:pPr>
            <a:r>
              <a:rPr lang="en-US" altLang="en-US" sz="2400">
                <a:latin typeface="Arial" panose="020B0604020202020204" pitchFamily="34" charset="0"/>
                <a:cs typeface="Arial" panose="020B0604020202020204" pitchFamily="34" charset="0"/>
              </a:rPr>
              <a:t>The variety of resources that exist to educate providers </a:t>
            </a:r>
          </a:p>
          <a:p>
            <a:pPr lvl="1" eaLnBrk="1" hangingPunct="1">
              <a:spcBef>
                <a:spcPct val="0"/>
              </a:spcBef>
              <a:buFont typeface="Arial" panose="020B0604020202020204" pitchFamily="34" charset="0"/>
              <a:buChar char="•"/>
            </a:pPr>
            <a:r>
              <a:rPr lang="en-US" altLang="en-US" sz="2400">
                <a:latin typeface="Arial" panose="020B0604020202020204" pitchFamily="34" charset="0"/>
                <a:cs typeface="Arial" panose="020B0604020202020204" pitchFamily="34" charset="0"/>
              </a:rPr>
              <a:t>The “audience” for provider education:</a:t>
            </a:r>
          </a:p>
          <a:p>
            <a:pPr lvl="2" eaLnBrk="1" hangingPunct="1">
              <a:spcBef>
                <a:spcPct val="0"/>
              </a:spcBef>
            </a:pPr>
            <a:r>
              <a:rPr lang="en-US" altLang="en-US" sz="2000">
                <a:latin typeface="Arial" panose="020B0604020202020204" pitchFamily="34" charset="0"/>
                <a:cs typeface="Arial" panose="020B0604020202020204" pitchFamily="34" charset="0"/>
              </a:rPr>
              <a:t>Providers without a baseline set of knowledge/comfort who could benefit from “101”-type education and resources to refer out</a:t>
            </a:r>
          </a:p>
          <a:p>
            <a:pPr lvl="2" eaLnBrk="1" hangingPunct="1">
              <a:spcBef>
                <a:spcPct val="0"/>
              </a:spcBef>
            </a:pPr>
            <a:r>
              <a:rPr lang="en-US" altLang="en-US" sz="2000">
                <a:latin typeface="Arial" panose="020B0604020202020204" pitchFamily="34" charset="0"/>
                <a:cs typeface="Arial" panose="020B0604020202020204" pitchFamily="34" charset="0"/>
              </a:rPr>
              <a:t>Providers with baseline knowledge who feel comfortable testing/counseling patients and need support in more nuanced, one-off cases</a:t>
            </a:r>
          </a:p>
          <a:p>
            <a:pPr lvl="1" eaLnBrk="1" hangingPunct="1">
              <a:spcBef>
                <a:spcPct val="0"/>
              </a:spcBef>
              <a:buFont typeface="Arial" panose="020B0604020202020204" pitchFamily="34" charset="0"/>
              <a:buChar char="•"/>
            </a:pPr>
            <a:r>
              <a:rPr lang="en-US" altLang="en-US" sz="2400">
                <a:latin typeface="Arial" panose="020B0604020202020204" pitchFamily="34" charset="0"/>
                <a:cs typeface="Arial" panose="020B0604020202020204" pitchFamily="34" charset="0"/>
              </a:rPr>
              <a:t>Gaps in quality provider education surrounding specific topic areas including DTC genetic tests.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2C467497-CD5B-4430-BBFB-2563AEE9BDE5}"/>
              </a:ext>
            </a:extLst>
          </p:cNvPr>
          <p:cNvSpPr txBox="1">
            <a:spLocks/>
          </p:cNvSpPr>
          <p:nvPr/>
        </p:nvSpPr>
        <p:spPr bwMode="auto">
          <a:xfrm>
            <a:off x="1976438" y="1"/>
            <a:ext cx="8229600" cy="12176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4400">
                <a:latin typeface="Arial" panose="020B0604020202020204" pitchFamily="34" charset="0"/>
                <a:cs typeface="Arial" panose="020B0604020202020204" pitchFamily="34" charset="0"/>
              </a:rPr>
              <a:t>ACTIONS TO DATE (CONT)</a:t>
            </a:r>
          </a:p>
        </p:txBody>
      </p:sp>
      <p:sp>
        <p:nvSpPr>
          <p:cNvPr id="9219" name="Rectangle 1">
            <a:extLst>
              <a:ext uri="{FF2B5EF4-FFF2-40B4-BE49-F238E27FC236}">
                <a16:creationId xmlns:a16="http://schemas.microsoft.com/office/drawing/2014/main" id="{875E610D-CB5A-47B5-8C9C-AB60B0C585D3}"/>
              </a:ext>
            </a:extLst>
          </p:cNvPr>
          <p:cNvSpPr>
            <a:spLocks noChangeArrowheads="1"/>
          </p:cNvSpPr>
          <p:nvPr/>
        </p:nvSpPr>
        <p:spPr bwMode="auto">
          <a:xfrm>
            <a:off x="1862138" y="1250950"/>
            <a:ext cx="8458200"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2800">
                <a:latin typeface="Arial" panose="020B0604020202020204" pitchFamily="34" charset="0"/>
                <a:cs typeface="Arial" panose="020B0604020202020204" pitchFamily="34" charset="0"/>
              </a:rPr>
              <a:t>Workgroup then compiled existing resources into a central spreadsheet (including audience, access restrictions, key content areas addressed) and convened again to discuss these on </a:t>
            </a:r>
            <a:r>
              <a:rPr lang="en-US" altLang="en-US" sz="2800" b="1">
                <a:latin typeface="Arial" panose="020B0604020202020204" pitchFamily="34" charset="0"/>
                <a:cs typeface="Arial" panose="020B0604020202020204" pitchFamily="34" charset="0"/>
              </a:rPr>
              <a:t>December 19, 2019</a:t>
            </a:r>
            <a:r>
              <a:rPr lang="en-US" altLang="en-US" sz="2800">
                <a:latin typeface="Arial" panose="020B0604020202020204" pitchFamily="34" charset="0"/>
                <a:cs typeface="Arial" panose="020B0604020202020204" pitchFamily="34" charset="0"/>
              </a:rPr>
              <a:t>. </a:t>
            </a:r>
          </a:p>
          <a:p>
            <a:pPr eaLnBrk="1" hangingPunct="1">
              <a:spcBef>
                <a:spcPct val="0"/>
              </a:spcBef>
              <a:buFontTx/>
              <a:buNone/>
            </a:pPr>
            <a:endParaRPr lang="en-US" altLang="en-US" sz="2800">
              <a:latin typeface="Arial" panose="020B0604020202020204" pitchFamily="34" charset="0"/>
              <a:cs typeface="Arial" panose="020B0604020202020204" pitchFamily="34" charset="0"/>
            </a:endParaRPr>
          </a:p>
          <a:p>
            <a:pPr eaLnBrk="1" hangingPunct="1">
              <a:spcBef>
                <a:spcPct val="0"/>
              </a:spcBef>
              <a:buFontTx/>
              <a:buNone/>
            </a:pPr>
            <a:r>
              <a:rPr lang="en-US" altLang="en-US" sz="2800">
                <a:latin typeface="Arial" panose="020B0604020202020204" pitchFamily="34" charset="0"/>
                <a:cs typeface="Arial" panose="020B0604020202020204" pitchFamily="34" charset="0"/>
              </a:rPr>
              <a:t>Additionally, workgroup identified gaps in education and drafted committee recommendations as follows. </a:t>
            </a:r>
          </a:p>
          <a:p>
            <a:pPr eaLnBrk="1" hangingPunct="1">
              <a:spcBef>
                <a:spcPct val="0"/>
              </a:spcBef>
              <a:buFontTx/>
              <a:buNone/>
            </a:pPr>
            <a:endParaRPr lang="en-US" altLang="en-US" sz="2800">
              <a:latin typeface="Arial" panose="020B0604020202020204" pitchFamily="34"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C737B256-BED4-4D9A-84C9-5BDBF376EA25}"/>
              </a:ext>
            </a:extLst>
          </p:cNvPr>
          <p:cNvSpPr txBox="1">
            <a:spLocks/>
          </p:cNvSpPr>
          <p:nvPr/>
        </p:nvSpPr>
        <p:spPr bwMode="auto">
          <a:xfrm>
            <a:off x="1295400" y="228601"/>
            <a:ext cx="9372600" cy="12176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4400">
                <a:latin typeface="Arial" panose="020B0604020202020204" pitchFamily="34" charset="0"/>
                <a:cs typeface="Arial" panose="020B0604020202020204" pitchFamily="34" charset="0"/>
              </a:rPr>
              <a:t>EXISTING PROVIDER </a:t>
            </a:r>
          </a:p>
          <a:p>
            <a:pPr algn="ctr" eaLnBrk="1" hangingPunct="1">
              <a:spcBef>
                <a:spcPct val="0"/>
              </a:spcBef>
              <a:buFontTx/>
              <a:buNone/>
            </a:pPr>
            <a:r>
              <a:rPr lang="en-US" altLang="en-US" sz="4400">
                <a:latin typeface="Arial" panose="020B0604020202020204" pitchFamily="34" charset="0"/>
                <a:cs typeface="Arial" panose="020B0604020202020204" pitchFamily="34" charset="0"/>
              </a:rPr>
              <a:t>EDUCATION RESOURCES</a:t>
            </a:r>
          </a:p>
        </p:txBody>
      </p:sp>
      <p:sp>
        <p:nvSpPr>
          <p:cNvPr id="10243" name="Content Placeholder 4">
            <a:extLst>
              <a:ext uri="{FF2B5EF4-FFF2-40B4-BE49-F238E27FC236}">
                <a16:creationId xmlns:a16="http://schemas.microsoft.com/office/drawing/2014/main" id="{E83D5E4A-A760-453F-A87B-C6E3F43CE405}"/>
              </a:ext>
            </a:extLst>
          </p:cNvPr>
          <p:cNvSpPr>
            <a:spLocks noGrp="1"/>
          </p:cNvSpPr>
          <p:nvPr>
            <p:ph idx="1"/>
          </p:nvPr>
        </p:nvSpPr>
        <p:spPr>
          <a:xfrm>
            <a:off x="1866900" y="1524001"/>
            <a:ext cx="8229600" cy="4525963"/>
          </a:xfrm>
        </p:spPr>
        <p:txBody>
          <a:bodyPr>
            <a:normAutofit fontScale="92500" lnSpcReduction="10000"/>
          </a:bodyPr>
          <a:lstStyle/>
          <a:p>
            <a:r>
              <a:rPr lang="en-US" altLang="en-US" b="1" u="sng"/>
              <a:t>Risk assessment</a:t>
            </a:r>
          </a:p>
          <a:p>
            <a:pPr lvl="1"/>
            <a:r>
              <a:rPr lang="en-US" altLang="en-US" sz="1800"/>
              <a:t>Bright Pink </a:t>
            </a:r>
            <a:r>
              <a:rPr lang="en-US" altLang="en-US" sz="1800">
                <a:hlinkClick r:id="rId2"/>
              </a:rPr>
              <a:t>https://www.brightpink.org/healthcare-providers/online-learning/</a:t>
            </a:r>
            <a:endParaRPr lang="en-US" altLang="en-US" sz="1800"/>
          </a:p>
          <a:p>
            <a:r>
              <a:rPr lang="en-US" altLang="en-US" b="1" u="sng"/>
              <a:t>Genetic testing and counseling</a:t>
            </a:r>
          </a:p>
          <a:p>
            <a:pPr lvl="1"/>
            <a:r>
              <a:rPr lang="en-US" altLang="en-US" sz="1800"/>
              <a:t>Medscape </a:t>
            </a:r>
            <a:r>
              <a:rPr lang="en-US" altLang="en-US" sz="1800">
                <a:hlinkClick r:id="rId3"/>
              </a:rPr>
              <a:t>https://www.medscape.org/viewarticle/919116</a:t>
            </a:r>
            <a:endParaRPr lang="en-US" altLang="en-US" sz="1800"/>
          </a:p>
          <a:p>
            <a:pPr lvl="1"/>
            <a:r>
              <a:rPr lang="en-US" altLang="en-US" sz="1800"/>
              <a:t>The Jackson Laboratory </a:t>
            </a:r>
            <a:r>
              <a:rPr lang="en-US" altLang="en-US" sz="1800">
                <a:hlinkClick r:id="rId4"/>
              </a:rPr>
              <a:t>https://www.jax.org/education-and-learning/clinical-and-continuing-education/cancer-risk-assessment-testing-and-management/bcr</a:t>
            </a:r>
            <a:endParaRPr lang="en-US" altLang="en-US" sz="1800"/>
          </a:p>
          <a:p>
            <a:pPr lvl="1"/>
            <a:r>
              <a:rPr lang="en-US" altLang="en-US" sz="1800"/>
              <a:t>American Society of Clinical Oncology </a:t>
            </a:r>
            <a:r>
              <a:rPr lang="en-US" altLang="en-US" sz="1800">
                <a:hlinkClick r:id="rId5"/>
              </a:rPr>
              <a:t>https://elearning.asco.org/product-details/hereditary-breast-ovarian-cancer-syndrome</a:t>
            </a:r>
            <a:endParaRPr lang="en-US" altLang="en-US" sz="1800"/>
          </a:p>
          <a:p>
            <a:r>
              <a:rPr lang="en-US" altLang="en-US" b="1" u="sng"/>
              <a:t>Breast cancer screening – general</a:t>
            </a:r>
          </a:p>
          <a:p>
            <a:pPr lvl="1"/>
            <a:r>
              <a:rPr lang="en-US" altLang="en-US" sz="1800"/>
              <a:t>American College of Radiology </a:t>
            </a:r>
            <a:r>
              <a:rPr lang="en-US" altLang="en-US" sz="1800">
                <a:hlinkClick r:id="rId6"/>
              </a:rPr>
              <a:t>https://www.acr.org/Lifelong-Learning-and-CME/Learning-Activities/Mammography-CME-Module</a:t>
            </a:r>
            <a:endParaRPr lang="en-US" altLang="en-US" sz="1800"/>
          </a:p>
          <a:p>
            <a:r>
              <a:rPr lang="en-US" altLang="en-US" b="1" u="sng"/>
              <a:t>Inflammatory breast cancer</a:t>
            </a:r>
          </a:p>
          <a:p>
            <a:pPr lvl="1"/>
            <a:r>
              <a:rPr lang="en-US" altLang="en-US" sz="1800"/>
              <a:t>American College of Surgeons/NAPBC </a:t>
            </a:r>
            <a:r>
              <a:rPr lang="en-US" altLang="en-US" sz="1800">
                <a:hlinkClick r:id="rId7"/>
              </a:rPr>
              <a:t>https://www.facs.org/quality-programs/napbc/education/webinars/inflammatory-breast-cancer</a:t>
            </a:r>
            <a:endParaRPr lang="en-US" altLang="en-US" sz="1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317AED3-ED9C-4E60-8E26-36C67A8B8A85}"/>
              </a:ext>
            </a:extLst>
          </p:cNvPr>
          <p:cNvSpPr/>
          <p:nvPr/>
        </p:nvSpPr>
        <p:spPr>
          <a:xfrm>
            <a:off x="1893888" y="1712913"/>
            <a:ext cx="3230562" cy="1149350"/>
          </a:xfrm>
          <a:prstGeom prst="rect">
            <a:avLst/>
          </a:prstGeom>
        </p:spPr>
        <p:txBody>
          <a:bodyPr>
            <a:spAutoFit/>
          </a:bodyPr>
          <a:lstStyle/>
          <a:p>
            <a:pPr>
              <a:spcAft>
                <a:spcPts val="450"/>
              </a:spcAft>
              <a:defRPr/>
            </a:pPr>
            <a:r>
              <a:rPr lang="en-US" sz="2100" b="1" dirty="0">
                <a:solidFill>
                  <a:srgbClr val="007C9A"/>
                </a:solidFill>
                <a:latin typeface="Roboto" panose="02000000000000000000" pitchFamily="2" charset="0"/>
                <a:ea typeface="Roboto" panose="02000000000000000000" pitchFamily="2" charset="0"/>
                <a:cs typeface="Roboto" panose="02000000000000000000" pitchFamily="2" charset="0"/>
              </a:rPr>
              <a:t>Understanding Early</a:t>
            </a:r>
            <a:br>
              <a:rPr lang="en-US" sz="2100" b="1" dirty="0">
                <a:solidFill>
                  <a:srgbClr val="007C9A"/>
                </a:solidFill>
                <a:latin typeface="Roboto" panose="02000000000000000000" pitchFamily="2" charset="0"/>
                <a:ea typeface="Roboto" panose="02000000000000000000" pitchFamily="2" charset="0"/>
                <a:cs typeface="Roboto" panose="02000000000000000000" pitchFamily="2" charset="0"/>
              </a:rPr>
            </a:br>
            <a:r>
              <a:rPr lang="en-US" sz="2100" b="1" dirty="0">
                <a:solidFill>
                  <a:srgbClr val="007C9A"/>
                </a:solidFill>
                <a:latin typeface="Roboto" panose="02000000000000000000" pitchFamily="2" charset="0"/>
                <a:ea typeface="Roboto" panose="02000000000000000000" pitchFamily="2" charset="0"/>
                <a:cs typeface="Roboto" panose="02000000000000000000" pitchFamily="2" charset="0"/>
              </a:rPr>
              <a:t>Onset Breast Cancer</a:t>
            </a:r>
          </a:p>
          <a:p>
            <a:pPr>
              <a:spcAft>
                <a:spcPts val="900"/>
              </a:spcAft>
              <a:defRPr/>
            </a:pPr>
            <a:r>
              <a:rPr lang="en-US" sz="1125" i="1" dirty="0">
                <a:latin typeface="Roboto Light" panose="02000000000000000000" pitchFamily="2" charset="0"/>
                <a:ea typeface="Roboto Light" panose="02000000000000000000" pitchFamily="2" charset="0"/>
                <a:cs typeface="Roboto Light" panose="02000000000000000000" pitchFamily="2" charset="0"/>
              </a:rPr>
              <a:t>A review of EOBC risk factors, assessing EOBC risk in patients, and risk mitigation measures. </a:t>
            </a:r>
            <a:endParaRPr lang="en-US" sz="1125" dirty="0">
              <a:latin typeface="Roboto Light" panose="02000000000000000000" pitchFamily="2" charset="0"/>
              <a:ea typeface="Roboto Light" panose="02000000000000000000" pitchFamily="2" charset="0"/>
              <a:cs typeface="Roboto Light" panose="02000000000000000000" pitchFamily="2" charset="0"/>
            </a:endParaRPr>
          </a:p>
        </p:txBody>
      </p:sp>
      <p:sp>
        <p:nvSpPr>
          <p:cNvPr id="11267" name="Rectangle 9">
            <a:extLst>
              <a:ext uri="{FF2B5EF4-FFF2-40B4-BE49-F238E27FC236}">
                <a16:creationId xmlns:a16="http://schemas.microsoft.com/office/drawing/2014/main" id="{0578E1AA-5627-4A3F-9183-38A98A37DC79}"/>
              </a:ext>
            </a:extLst>
          </p:cNvPr>
          <p:cNvSpPr>
            <a:spLocks noChangeArrowheads="1"/>
          </p:cNvSpPr>
          <p:nvPr/>
        </p:nvSpPr>
        <p:spPr bwMode="auto">
          <a:xfrm>
            <a:off x="1893888" y="2898776"/>
            <a:ext cx="3275012" cy="1266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nSpc>
                <a:spcPct val="107000"/>
              </a:lnSpc>
              <a:spcBef>
                <a:spcPct val="0"/>
              </a:spcBef>
              <a:buFontTx/>
              <a:buNone/>
            </a:pPr>
            <a:r>
              <a:rPr lang="en-US" altLang="en-US" sz="900">
                <a:latin typeface="Roboto"/>
                <a:ea typeface="Roboto"/>
                <a:cs typeface="Roboto"/>
              </a:rPr>
              <a:t>This course is one component of a Centers for Disease Control and Prevention (CDC) cooperative agreement to develop innovative provider education materials on early onset breast cancer in high-risk populations, specifically targeting obstetrician-gynecologists (ob-gyn) and other women’s healthcare providers including nurses, nurse practitioners (NPs), physician assistants (PAs), and internists. </a:t>
            </a:r>
          </a:p>
        </p:txBody>
      </p:sp>
      <p:pic>
        <p:nvPicPr>
          <p:cNvPr id="11268" name="Picture 11">
            <a:hlinkClick r:id="rId3"/>
            <a:extLst>
              <a:ext uri="{FF2B5EF4-FFF2-40B4-BE49-F238E27FC236}">
                <a16:creationId xmlns:a16="http://schemas.microsoft.com/office/drawing/2014/main" id="{A9C40390-3EE0-4D42-A62D-2F0F7F35024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5846" t="40868" r="24477" b="24011"/>
          <a:stretch>
            <a:fillRect/>
          </a:stretch>
        </p:blipFill>
        <p:spPr bwMode="auto">
          <a:xfrm>
            <a:off x="1725614" y="958850"/>
            <a:ext cx="1627187" cy="51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10" descr="A picture containing person, indoor, wall&#10;&#10;Description automatically generated">
            <a:extLst>
              <a:ext uri="{FF2B5EF4-FFF2-40B4-BE49-F238E27FC236}">
                <a16:creationId xmlns:a16="http://schemas.microsoft.com/office/drawing/2014/main" id="{A98E020F-BBDE-44B7-933F-0075E57A50C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81613" y="1597025"/>
            <a:ext cx="5332412" cy="379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2" descr="Image result for cdc logo">
            <a:hlinkClick r:id="rId6"/>
            <a:extLst>
              <a:ext uri="{FF2B5EF4-FFF2-40B4-BE49-F238E27FC236}">
                <a16:creationId xmlns:a16="http://schemas.microsoft.com/office/drawing/2014/main" id="{A75B6A4D-E068-451E-B63C-ABD47283FC0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32188" y="958851"/>
            <a:ext cx="919162" cy="43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1" name="Picture 4" descr="Image result for bring your brave">
            <a:hlinkClick r:id="rId8"/>
            <a:extLst>
              <a:ext uri="{FF2B5EF4-FFF2-40B4-BE49-F238E27FC236}">
                <a16:creationId xmlns:a16="http://schemas.microsoft.com/office/drawing/2014/main" id="{513E8A07-62FF-4CF6-BE91-CF6BA6F2859E}"/>
              </a:ext>
            </a:extLst>
          </p:cNvPr>
          <p:cNvPicPr>
            <a:picLocks noChangeAspect="1" noChangeArrowheads="1"/>
          </p:cNvPicPr>
          <p:nvPr/>
        </p:nvPicPr>
        <p:blipFill>
          <a:blip r:embed="rId9">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060826" y="4511676"/>
            <a:ext cx="1063625" cy="34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2" name="Rectangle 2">
            <a:extLst>
              <a:ext uri="{FF2B5EF4-FFF2-40B4-BE49-F238E27FC236}">
                <a16:creationId xmlns:a16="http://schemas.microsoft.com/office/drawing/2014/main" id="{8634B383-BBC6-417B-B50F-0A843118555F}"/>
              </a:ext>
            </a:extLst>
          </p:cNvPr>
          <p:cNvSpPr>
            <a:spLocks noChangeArrowheads="1"/>
          </p:cNvSpPr>
          <p:nvPr/>
        </p:nvSpPr>
        <p:spPr bwMode="auto">
          <a:xfrm>
            <a:off x="1911351" y="4102101"/>
            <a:ext cx="2149475" cy="1266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nSpc>
                <a:spcPct val="107000"/>
              </a:lnSpc>
              <a:spcBef>
                <a:spcPct val="0"/>
              </a:spcBef>
              <a:buFontTx/>
              <a:buNone/>
            </a:pPr>
            <a:r>
              <a:rPr lang="en-US" altLang="en-US" sz="900">
                <a:latin typeface="Roboto"/>
                <a:ea typeface="Roboto"/>
                <a:cs typeface="Roboto"/>
              </a:rPr>
              <a:t>This elearning is part of the provider-focused portion of the CDC’s “Bring Your Brave” campaign, which provides information about breast cancer to women younger than age 45 by sharing real stories about young women whose lives have been affected by breast cancer.</a:t>
            </a:r>
            <a:endParaRPr lang="en-US" altLang="en-US" sz="1200">
              <a:latin typeface="Roboto"/>
              <a:ea typeface="Roboto"/>
              <a:cs typeface="Roboto"/>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CCFD1BAD-DF84-4A7F-8F76-165D9DD2FC19}"/>
              </a:ext>
            </a:extLst>
          </p:cNvPr>
          <p:cNvSpPr txBox="1">
            <a:spLocks/>
          </p:cNvSpPr>
          <p:nvPr/>
        </p:nvSpPr>
        <p:spPr bwMode="auto">
          <a:xfrm>
            <a:off x="1371600" y="228601"/>
            <a:ext cx="9372600" cy="12176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4400">
                <a:latin typeface="Arial" panose="020B0604020202020204" pitchFamily="34" charset="0"/>
                <a:cs typeface="Arial" panose="020B0604020202020204" pitchFamily="34" charset="0"/>
              </a:rPr>
              <a:t>RECOMMENDATIONS</a:t>
            </a:r>
          </a:p>
        </p:txBody>
      </p:sp>
      <p:sp>
        <p:nvSpPr>
          <p:cNvPr id="5" name="Rectangle 4">
            <a:extLst>
              <a:ext uri="{FF2B5EF4-FFF2-40B4-BE49-F238E27FC236}">
                <a16:creationId xmlns:a16="http://schemas.microsoft.com/office/drawing/2014/main" id="{EC023BB5-6649-0E47-9625-6F30B3BC9D49}"/>
              </a:ext>
            </a:extLst>
          </p:cNvPr>
          <p:cNvSpPr/>
          <p:nvPr/>
        </p:nvSpPr>
        <p:spPr>
          <a:xfrm>
            <a:off x="1828800" y="1066800"/>
            <a:ext cx="8458200" cy="4832092"/>
          </a:xfrm>
          <a:prstGeom prst="rect">
            <a:avLst/>
          </a:prstGeom>
        </p:spPr>
        <p:txBody>
          <a:bodyPr>
            <a:spAutoFit/>
          </a:bodyPr>
          <a:lstStyle/>
          <a:p>
            <a:pPr marL="514350" indent="-514350">
              <a:buFontTx/>
              <a:buAutoNum type="arabicPeriod"/>
              <a:defRPr/>
            </a:pPr>
            <a:endParaRPr lang="en-US" altLang="en-US" sz="2800" dirty="0">
              <a:cs typeface="Arial" panose="020B0604020202020204" pitchFamily="34" charset="0"/>
            </a:endParaRPr>
          </a:p>
          <a:p>
            <a:pPr>
              <a:defRPr/>
            </a:pPr>
            <a:r>
              <a:rPr lang="en-US" dirty="0"/>
              <a:t>1. Create a "one-stop shop" repository* on the CDC website that houses:</a:t>
            </a:r>
          </a:p>
          <a:p>
            <a:pPr marL="342900" indent="-342900">
              <a:buFont typeface="Arial" panose="020B0604020202020204" pitchFamily="34" charset="0"/>
              <a:buChar char="•"/>
              <a:defRPr/>
            </a:pPr>
            <a:r>
              <a:rPr lang="en-US" dirty="0"/>
              <a:t>All of the current, evidence-based, medically-sound provider educational online learning modules that exist </a:t>
            </a:r>
          </a:p>
          <a:p>
            <a:pPr marL="342900" indent="-342900">
              <a:buFont typeface="Arial" panose="020B0604020202020204" pitchFamily="34" charset="0"/>
              <a:buChar char="•"/>
              <a:defRPr/>
            </a:pPr>
            <a:r>
              <a:rPr lang="en-US" dirty="0"/>
              <a:t>Searchable FAQ with links to medical journals included </a:t>
            </a:r>
          </a:p>
          <a:p>
            <a:pPr marL="342900" indent="-342900">
              <a:buFont typeface="Arial" panose="020B0604020202020204" pitchFamily="34" charset="0"/>
              <a:buChar char="•"/>
              <a:defRPr/>
            </a:pPr>
            <a:r>
              <a:rPr lang="en-US" dirty="0"/>
              <a:t>Democratic, user-friendly comparison of different tests (provider-initiated and DTC)</a:t>
            </a:r>
          </a:p>
          <a:p>
            <a:pPr marL="342900" indent="-342900">
              <a:buFont typeface="Arial" panose="020B0604020202020204" pitchFamily="34" charset="0"/>
              <a:buChar char="•"/>
              <a:defRPr/>
            </a:pPr>
            <a:r>
              <a:rPr lang="en-US" dirty="0"/>
              <a:t>Connections to referrals for genetic counseling, specialists for patients requiring more in-depth review</a:t>
            </a:r>
          </a:p>
          <a:p>
            <a:pPr marL="342900" indent="-342900">
              <a:buFont typeface="Arial" panose="020B0604020202020204" pitchFamily="34" charset="0"/>
              <a:buChar char="•"/>
              <a:defRPr/>
            </a:pPr>
            <a:r>
              <a:rPr lang="en-US" dirty="0"/>
              <a:t>Recommend one login to access all modules; the current need to set up different logins is cumbersome. </a:t>
            </a:r>
            <a:endParaRPr lang="en-US" altLang="en-US" sz="2800" dirty="0">
              <a:cs typeface="Arial" panose="020B0604020202020204" pitchFamily="34" charset="0"/>
            </a:endParaRPr>
          </a:p>
          <a:p>
            <a:pPr>
              <a:defRPr/>
            </a:pPr>
            <a:endParaRPr lang="en-US" altLang="en-US" dirty="0">
              <a:cs typeface="Arial" panose="020B0604020202020204" pitchFamily="34" charset="0"/>
            </a:endParaRPr>
          </a:p>
          <a:p>
            <a:pPr>
              <a:defRPr/>
            </a:pPr>
            <a:r>
              <a:rPr lang="en-US" altLang="en-US" dirty="0">
                <a:cs typeface="Arial" panose="020B0604020202020204" pitchFamily="34" charset="0"/>
              </a:rPr>
              <a:t>* Strong user experience necessary to meet the needs of providers with varying needs and must acknowledge inconsistencies (i.e. because each resource was uniquely authored, different sources informed output)</a:t>
            </a:r>
          </a:p>
          <a:p>
            <a:pPr marL="514350" indent="-514350">
              <a:buFontTx/>
              <a:buAutoNum type="arabicPeriod"/>
              <a:defRPr/>
            </a:pPr>
            <a:endParaRPr lang="en-US" altLang="en-US" sz="2800" dirty="0">
              <a:cs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3B5DED09-8BE6-4D19-8E0D-9816E99EF9AD}"/>
              </a:ext>
            </a:extLst>
          </p:cNvPr>
          <p:cNvSpPr txBox="1">
            <a:spLocks/>
          </p:cNvSpPr>
          <p:nvPr/>
        </p:nvSpPr>
        <p:spPr bwMode="auto">
          <a:xfrm>
            <a:off x="1371600" y="228601"/>
            <a:ext cx="9372600" cy="12176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4400">
                <a:latin typeface="Arial" panose="020B0604020202020204" pitchFamily="34" charset="0"/>
                <a:cs typeface="Arial" panose="020B0604020202020204" pitchFamily="34" charset="0"/>
              </a:rPr>
              <a:t>RECOMMENDATIONS (CONT)</a:t>
            </a:r>
          </a:p>
        </p:txBody>
      </p:sp>
      <p:sp>
        <p:nvSpPr>
          <p:cNvPr id="5" name="Rectangle 4">
            <a:extLst>
              <a:ext uri="{FF2B5EF4-FFF2-40B4-BE49-F238E27FC236}">
                <a16:creationId xmlns:a16="http://schemas.microsoft.com/office/drawing/2014/main" id="{EC023BB5-6649-0E47-9625-6F30B3BC9D49}"/>
              </a:ext>
            </a:extLst>
          </p:cNvPr>
          <p:cNvSpPr/>
          <p:nvPr/>
        </p:nvSpPr>
        <p:spPr>
          <a:xfrm>
            <a:off x="1676400" y="1446213"/>
            <a:ext cx="8991600" cy="5262562"/>
          </a:xfrm>
          <a:prstGeom prst="rect">
            <a:avLst/>
          </a:prstGeom>
        </p:spPr>
        <p:txBody>
          <a:bodyPr>
            <a:spAutoFit/>
          </a:bodyPr>
          <a:lstStyle/>
          <a:p>
            <a:pPr eaLnBrk="1" hangingPunct="1">
              <a:defRPr/>
            </a:pPr>
            <a:r>
              <a:rPr lang="en-US" altLang="en-US" sz="2800" dirty="0">
                <a:cs typeface="Arial" panose="020B0604020202020204" pitchFamily="34" charset="0"/>
              </a:rPr>
              <a:t>2. Develop simple supplemental provider educational resources to address gaps in content:</a:t>
            </a:r>
          </a:p>
          <a:p>
            <a:pPr marL="971550" lvl="1" indent="-514350">
              <a:buFont typeface="Arial" panose="020B0604020202020204" pitchFamily="34" charset="0"/>
              <a:buChar char="•"/>
              <a:defRPr/>
            </a:pPr>
            <a:r>
              <a:rPr lang="en-US" altLang="en-US" sz="2800" dirty="0">
                <a:cs typeface="Arial" panose="020B0604020202020204" pitchFamily="34" charset="0"/>
              </a:rPr>
              <a:t>DCIS</a:t>
            </a:r>
          </a:p>
          <a:p>
            <a:pPr marL="971550" lvl="1" indent="-514350">
              <a:buFont typeface="Arial" panose="020B0604020202020204" pitchFamily="34" charset="0"/>
              <a:buChar char="•"/>
              <a:defRPr/>
            </a:pPr>
            <a:r>
              <a:rPr lang="en-US" altLang="en-US" sz="2800" dirty="0">
                <a:cs typeface="Arial" panose="020B0604020202020204" pitchFamily="34" charset="0"/>
              </a:rPr>
              <a:t>DTC genetic testing</a:t>
            </a:r>
          </a:p>
          <a:p>
            <a:pPr marL="971550" lvl="1" indent="-514350">
              <a:buFont typeface="Arial" panose="020B0604020202020204" pitchFamily="34" charset="0"/>
              <a:buChar char="•"/>
              <a:defRPr/>
            </a:pPr>
            <a:r>
              <a:rPr lang="en-US" altLang="en-US" sz="2800" dirty="0">
                <a:cs typeface="Arial" panose="020B0604020202020204" pitchFamily="34" charset="0"/>
              </a:rPr>
              <a:t>Pregnant/Post-partum patients</a:t>
            </a:r>
          </a:p>
          <a:p>
            <a:pPr marL="971550" lvl="1" indent="-514350">
              <a:buFont typeface="Arial" panose="020B0604020202020204" pitchFamily="34" charset="0"/>
              <a:buChar char="•"/>
              <a:defRPr/>
            </a:pPr>
            <a:r>
              <a:rPr lang="en-US" altLang="en-US" sz="2800" dirty="0">
                <a:cs typeface="Arial" panose="020B0604020202020204" pitchFamily="34" charset="0"/>
              </a:rPr>
              <a:t>Pathologic High Risk </a:t>
            </a:r>
          </a:p>
          <a:p>
            <a:pPr marL="971550" lvl="1" indent="-514350">
              <a:buFont typeface="Arial" panose="020B0604020202020204" pitchFamily="34" charset="0"/>
              <a:buChar char="•"/>
              <a:defRPr/>
            </a:pPr>
            <a:r>
              <a:rPr lang="en-US" altLang="en-US" sz="2800" dirty="0">
                <a:cs typeface="Arial" panose="020B0604020202020204" pitchFamily="34" charset="0"/>
              </a:rPr>
              <a:t>Genetic High Risk</a:t>
            </a:r>
          </a:p>
          <a:p>
            <a:pPr marL="971550" lvl="1" indent="-514350">
              <a:buFont typeface="Arial" panose="020B0604020202020204" pitchFamily="34" charset="0"/>
              <a:buChar char="•"/>
              <a:defRPr/>
            </a:pPr>
            <a:r>
              <a:rPr lang="en-US" altLang="en-US" sz="2800" dirty="0">
                <a:cs typeface="Arial" panose="020B0604020202020204" pitchFamily="34" charset="0"/>
              </a:rPr>
              <a:t>Atypia</a:t>
            </a:r>
          </a:p>
          <a:p>
            <a:pPr marL="971550" lvl="1" indent="-514350">
              <a:buFont typeface="Arial" panose="020B0604020202020204" pitchFamily="34" charset="0"/>
              <a:buChar char="•"/>
              <a:defRPr/>
            </a:pPr>
            <a:r>
              <a:rPr lang="en-US" altLang="en-US" sz="2800" dirty="0">
                <a:cs typeface="Arial" panose="020B0604020202020204" pitchFamily="34" charset="0"/>
              </a:rPr>
              <a:t>Other cancers intersecting with breast</a:t>
            </a:r>
          </a:p>
          <a:p>
            <a:pPr lvl="1" eaLnBrk="1" hangingPunct="1">
              <a:defRPr/>
            </a:pPr>
            <a:endParaRPr lang="en-US" altLang="en-US" sz="2800" dirty="0">
              <a:cs typeface="Arial" panose="020B0604020202020204" pitchFamily="34" charset="0"/>
            </a:endParaRPr>
          </a:p>
          <a:p>
            <a:pPr lvl="1" eaLnBrk="1" hangingPunct="1">
              <a:defRPr/>
            </a:pPr>
            <a:endParaRPr lang="en-US" altLang="en-US" sz="2800" dirty="0">
              <a:cs typeface="Arial" panose="020B0604020202020204" pitchFamily="34" charset="0"/>
            </a:endParaRPr>
          </a:p>
          <a:p>
            <a:pPr marL="514350" indent="-514350">
              <a:buFontTx/>
              <a:buAutoNum type="arabicPeriod"/>
              <a:defRPr/>
            </a:pPr>
            <a:endParaRPr lang="en-US" altLang="en-US" sz="2800" dirty="0">
              <a:cs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2B53DE0-132B-41E5-B1B0-9E00D8CA4050}"/>
</file>

<file path=customXml/itemProps2.xml><?xml version="1.0" encoding="utf-8"?>
<ds:datastoreItem xmlns:ds="http://schemas.openxmlformats.org/officeDocument/2006/customXml" ds:itemID="{0D1D7435-AB9B-4AF4-96DE-CB3F9AAE86E6}"/>
</file>

<file path=customXml/itemProps3.xml><?xml version="1.0" encoding="utf-8"?>
<ds:datastoreItem xmlns:ds="http://schemas.openxmlformats.org/officeDocument/2006/customXml" ds:itemID="{792EC260-1795-49E6-B033-6B372667C9DC}"/>
</file>

<file path=docProps/app.xml><?xml version="1.0" encoding="utf-8"?>
<Properties xmlns="http://schemas.openxmlformats.org/officeDocument/2006/extended-properties" xmlns:vt="http://schemas.openxmlformats.org/officeDocument/2006/docPropsVTypes">
  <TotalTime>0</TotalTime>
  <Words>500</Words>
  <Application>Microsoft Office PowerPoint</Application>
  <PresentationFormat>Widescreen</PresentationFormat>
  <Paragraphs>67</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Roboto</vt:lpstr>
      <vt:lpstr>Roboto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Headley, Carolyn (CDC/DDNID/NCCDPHP/DCPC)</dc:creator>
  <cp:lastModifiedBy>Headley, Carolyn (CDC/DDNID/NCCDPHP/DCPC)</cp:lastModifiedBy>
  <cp:revision>1</cp:revision>
  <dcterms:created xsi:type="dcterms:W3CDTF">2020-02-06T13:33:01Z</dcterms:created>
  <dcterms:modified xsi:type="dcterms:W3CDTF">2020-02-06T13:34:01Z</dcterms:modified>
</cp:coreProperties>
</file>