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69" r:id="rId5"/>
  </p:sldMasterIdLst>
  <p:notesMasterIdLst>
    <p:notesMasterId r:id="rId32"/>
  </p:notesMasterIdLst>
  <p:handoutMasterIdLst>
    <p:handoutMasterId r:id="rId33"/>
  </p:handoutMasterIdLst>
  <p:sldIdLst>
    <p:sldId id="601" r:id="rId6"/>
    <p:sldId id="306" r:id="rId7"/>
    <p:sldId id="279" r:id="rId8"/>
    <p:sldId id="302" r:id="rId9"/>
    <p:sldId id="597" r:id="rId10"/>
    <p:sldId id="307" r:id="rId11"/>
    <p:sldId id="305" r:id="rId12"/>
    <p:sldId id="598" r:id="rId13"/>
    <p:sldId id="264" r:id="rId14"/>
    <p:sldId id="276" r:id="rId15"/>
    <p:sldId id="593" r:id="rId16"/>
    <p:sldId id="282" r:id="rId17"/>
    <p:sldId id="600" r:id="rId18"/>
    <p:sldId id="283" r:id="rId19"/>
    <p:sldId id="308" r:id="rId20"/>
    <p:sldId id="275" r:id="rId21"/>
    <p:sldId id="301" r:id="rId22"/>
    <p:sldId id="291" r:id="rId23"/>
    <p:sldId id="292" r:id="rId24"/>
    <p:sldId id="599" r:id="rId25"/>
    <p:sldId id="594" r:id="rId26"/>
    <p:sldId id="290" r:id="rId27"/>
    <p:sldId id="596" r:id="rId28"/>
    <p:sldId id="260" r:id="rId29"/>
    <p:sldId id="293" r:id="rId30"/>
    <p:sldId id="298" r:id="rId31"/>
  </p:sldIdLst>
  <p:sldSz cx="9144000" cy="5143500" type="screen16x9"/>
  <p:notesSz cx="7315200" cy="9601200"/>
  <p:embeddedFontLs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Myriad Web Pro" panose="020B0604020202020204" charset="0"/>
      <p:regular r:id="rId40"/>
      <p:bold r:id="rId41"/>
      <p:italic r:id="rId42"/>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D765DB-6CF9-581D-0D96-2944241DAEA2}" name="Shaw, Kelly (CDC/DDNID/NCBDDD/DHDD)" initials="SK(" userId="S::nrb7@cdc.gov::dd42761e-05f6-4d37-92a2-f3805cdfb09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angadharan, Denise (CDC/DDPHSIS/CPR/DSAT)" initials="GD(" lastIdx="3" clrIdx="6">
    <p:extLst>
      <p:ext uri="{19B8F6BF-5375-455C-9EA6-DF929625EA0E}">
        <p15:presenceInfo xmlns:p15="http://schemas.microsoft.com/office/powerpoint/2012/main" userId="S::ghz7@cdc.gov::0913f525-b5e1-4bd6-b1a6-f4d4f0f97e48" providerId="AD"/>
      </p:ext>
    </p:extLst>
  </p:cmAuthor>
  <p:cmAuthor id="1" name="Dietz, Patty (CDC/DDNID/NCBDDD/DHDD)" initials="DP(" lastIdx="21" clrIdx="0">
    <p:extLst>
      <p:ext uri="{19B8F6BF-5375-455C-9EA6-DF929625EA0E}">
        <p15:presenceInfo xmlns:p15="http://schemas.microsoft.com/office/powerpoint/2012/main" userId="S::pad8@cdc.gov::c3dbef93-3586-426a-861a-b244fed5a73a" providerId="AD"/>
      </p:ext>
    </p:extLst>
  </p:cmAuthor>
  <p:cmAuthor id="2" name="Shaw, Kelly (CDC)" initials="nrb7" lastIdx="12" clrIdx="1">
    <p:extLst>
      <p:ext uri="{19B8F6BF-5375-455C-9EA6-DF929625EA0E}">
        <p15:presenceInfo xmlns:p15="http://schemas.microsoft.com/office/powerpoint/2012/main" userId="Shaw, Kelly (CDC)" providerId="None"/>
      </p:ext>
    </p:extLst>
  </p:cmAuthor>
  <p:cmAuthor id="3" name="Hillard, Christina (CDC/DDNID/NCBDDD/DHDD)" initials="HC(" lastIdx="3" clrIdx="2">
    <p:extLst>
      <p:ext uri="{19B8F6BF-5375-455C-9EA6-DF929625EA0E}">
        <p15:presenceInfo xmlns:p15="http://schemas.microsoft.com/office/powerpoint/2012/main" userId="S::vns3@cdc.gov::2f9b6340-8a63-41a5-8824-b013135544a2" providerId="AD"/>
      </p:ext>
    </p:extLst>
  </p:cmAuthor>
  <p:cmAuthor id="4" name="Yeargin-Allsopp, Marshalyn (CDC/DDNID/NCBDDD/DHDD)" initials="YM(" lastIdx="7" clrIdx="3">
    <p:extLst>
      <p:ext uri="{19B8F6BF-5375-455C-9EA6-DF929625EA0E}">
        <p15:presenceInfo xmlns:p15="http://schemas.microsoft.com/office/powerpoint/2012/main" userId="S::mxy1@cdc.gov::9ceb9c4a-b6ad-4f8f-bb8d-1bc24484fe92" providerId="AD"/>
      </p:ext>
    </p:extLst>
  </p:cmAuthor>
  <p:cmAuthor id="5" name="Tinker, Sarah (CDC/DDNID/NCBDDD/DHDD)" initials="TS(" lastIdx="6" clrIdx="4">
    <p:extLst>
      <p:ext uri="{19B8F6BF-5375-455C-9EA6-DF929625EA0E}">
        <p15:presenceInfo xmlns:p15="http://schemas.microsoft.com/office/powerpoint/2012/main" userId="S::zzu9@cdc.gov::1b6dcf82-1dac-4da0-b6ca-2e193ec7a9c4" providerId="AD"/>
      </p:ext>
    </p:extLst>
  </p:cmAuthor>
  <p:cmAuthor id="6" name="Flores, Alina (CDC/DDNID/NCBDDD/DHDD)" initials="FA(" lastIdx="3" clrIdx="5">
    <p:extLst>
      <p:ext uri="{19B8F6BF-5375-455C-9EA6-DF929625EA0E}">
        <p15:presenceInfo xmlns:p15="http://schemas.microsoft.com/office/powerpoint/2012/main" userId="S::ail5@cdc.gov::68401c9e-6cda-4619-bf1e-aca1d1c84a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FFFFFF"/>
    <a:srgbClr val="A0A0A0"/>
    <a:srgbClr val="000000"/>
    <a:srgbClr val="DBDBDB"/>
    <a:srgbClr val="618E7C"/>
    <a:srgbClr val="5A4099"/>
    <a:srgbClr val="B45340"/>
    <a:srgbClr val="E25423"/>
    <a:srgbClr val="006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CF4133-38CD-E375-15A4-0F972A1B45F6}" v="2" dt="2023-03-21T04:19:22.537"/>
    <p1510:client id="{877BD6FF-E33B-4F23-86AC-0CAE1D95DD37}" v="877" dt="2023-03-21T04:08:43.224"/>
    <p1510:client id="{9E99BC1B-75E0-8338-AD6C-990D4770DE1E}" v="4" dt="2023-03-21T15:11:05.3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12" autoAdjust="0"/>
  </p:normalViewPr>
  <p:slideViewPr>
    <p:cSldViewPr snapToGrid="0">
      <p:cViewPr varScale="1">
        <p:scale>
          <a:sx n="66" d="100"/>
          <a:sy n="66" d="100"/>
        </p:scale>
        <p:origin x="44" y="136"/>
      </p:cViewPr>
      <p:guideLst>
        <p:guide orient="horz" pos="1620"/>
        <p:guide pos="2880"/>
      </p:guideLst>
    </p:cSldViewPr>
  </p:slideViewPr>
  <p:outlineViewPr>
    <p:cViewPr>
      <p:scale>
        <a:sx n="33" d="100"/>
        <a:sy n="33" d="100"/>
      </p:scale>
      <p:origin x="0" y="-5280"/>
    </p:cViewPr>
  </p:outlineViewPr>
  <p:notesTextViewPr>
    <p:cViewPr>
      <p:scale>
        <a:sx n="75" d="100"/>
        <a:sy n="75"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3/21/2023</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3/21/2023</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5451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1576510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1805060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1631064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BDD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0"/>
            <a:ext cx="9144000" cy="887805"/>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76AE99"/>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76AE99"/>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76AE99"/>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National Center on Birth Defects and Developmental Disabilities</a:t>
            </a:r>
          </a:p>
        </p:txBody>
      </p:sp>
    </p:spTree>
    <p:extLst>
      <p:ext uri="{BB962C8B-B14F-4D97-AF65-F5344CB8AC3E}">
        <p14:creationId xmlns:p14="http://schemas.microsoft.com/office/powerpoint/2010/main" val="159553904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A65526"/>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432197" y="3072786"/>
            <a:ext cx="8254603" cy="573929"/>
          </a:xfrm>
        </p:spPr>
        <p:txBody>
          <a:bodyPr>
            <a:normAutofit/>
          </a:bodyPr>
          <a:lstStyle>
            <a:lvl1pPr>
              <a:spcAft>
                <a:spcPts val="900"/>
              </a:spcAft>
              <a:buNone/>
              <a:defRPr sz="3600" b="1">
                <a:solidFill>
                  <a:schemeClr val="bg1"/>
                </a:solidFill>
              </a:defRPr>
            </a:lvl1pPr>
            <a:lvl2pPr marL="217885" indent="-217885">
              <a:spcBef>
                <a:spcPts val="450"/>
              </a:spcBef>
              <a:spcAft>
                <a:spcPts val="450"/>
              </a:spcAft>
              <a:buClr>
                <a:srgbClr val="007D57"/>
              </a:buClr>
              <a:buFont typeface="Wingdings" panose="05000000000000000000" pitchFamily="2" charset="2"/>
              <a:buChar char="§"/>
              <a:defRPr sz="2100"/>
            </a:lvl2pPr>
            <a:lvl3pPr marL="467916" indent="-250031">
              <a:spcBef>
                <a:spcPts val="450"/>
              </a:spcBef>
              <a:spcAft>
                <a:spcPts val="450"/>
              </a:spcAft>
              <a:defRPr sz="1800"/>
            </a:lvl3pPr>
            <a:lvl4pPr marL="685800" indent="-173831">
              <a:spcBef>
                <a:spcPts val="450"/>
              </a:spcBef>
              <a:spcAft>
                <a:spcPts val="450"/>
              </a:spcAft>
              <a:defRPr/>
            </a:lvl4pPr>
          </a:lstStyle>
          <a:p>
            <a:pPr lvl="0"/>
            <a:r>
              <a:rPr lang="en-US" dirty="0"/>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432197" y="3870909"/>
            <a:ext cx="5829300" cy="319683"/>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endParaRPr lang="en-US" dirty="0"/>
          </a:p>
        </p:txBody>
      </p:sp>
      <p:grpSp>
        <p:nvGrpSpPr>
          <p:cNvPr id="40" name="Group 39">
            <a:extLst>
              <a:ext uri="{FF2B5EF4-FFF2-40B4-BE49-F238E27FC236}">
                <a16:creationId xmlns:a16="http://schemas.microsoft.com/office/drawing/2014/main" id="{DA7B19D4-3662-4D9B-8BAF-2D34949A52E1}"/>
              </a:ext>
            </a:extLst>
          </p:cNvPr>
          <p:cNvGrpSpPr/>
          <p:nvPr userDrawn="1"/>
        </p:nvGrpSpPr>
        <p:grpSpPr>
          <a:xfrm>
            <a:off x="0" y="5032717"/>
            <a:ext cx="9144000" cy="110783"/>
            <a:chOff x="0" y="6710290"/>
            <a:chExt cx="12192000" cy="147710"/>
          </a:xfrm>
        </p:grpSpPr>
        <p:sp>
          <p:nvSpPr>
            <p:cNvPr id="41" name="Rectangle 40">
              <a:extLst>
                <a:ext uri="{FF2B5EF4-FFF2-40B4-BE49-F238E27FC236}">
                  <a16:creationId xmlns:a16="http://schemas.microsoft.com/office/drawing/2014/main" id="{1DC95F6E-ADBF-44BC-8881-F55A37406F6B}"/>
                </a:ext>
              </a:extLst>
            </p:cNvPr>
            <p:cNvSpPr>
              <a:spLocks noChangeArrowheads="1"/>
            </p:cNvSpPr>
            <p:nvPr userDrawn="1"/>
          </p:nvSpPr>
          <p:spPr bwMode="auto">
            <a:xfrm>
              <a:off x="8110221" y="6710290"/>
              <a:ext cx="804110" cy="147710"/>
            </a:xfrm>
            <a:prstGeom prst="rect">
              <a:avLst/>
            </a:prstGeom>
            <a:solidFill>
              <a:srgbClr val="B45340"/>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42" name="Rectangle 41">
              <a:extLst>
                <a:ext uri="{FF2B5EF4-FFF2-40B4-BE49-F238E27FC236}">
                  <a16:creationId xmlns:a16="http://schemas.microsoft.com/office/drawing/2014/main" id="{B66AF62C-AB18-40DF-852B-19A90E0B1738}"/>
                </a:ext>
              </a:extLst>
            </p:cNvPr>
            <p:cNvSpPr>
              <a:spLocks noChangeArrowheads="1"/>
            </p:cNvSpPr>
            <p:nvPr userDrawn="1"/>
          </p:nvSpPr>
          <p:spPr bwMode="auto">
            <a:xfrm>
              <a:off x="8903845" y="6710290"/>
              <a:ext cx="804110" cy="147710"/>
            </a:xfrm>
            <a:prstGeom prst="rect">
              <a:avLst/>
            </a:prstGeom>
            <a:solidFill>
              <a:srgbClr val="F0B213"/>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43" name="Rectangle 42">
              <a:extLst>
                <a:ext uri="{FF2B5EF4-FFF2-40B4-BE49-F238E27FC236}">
                  <a16:creationId xmlns:a16="http://schemas.microsoft.com/office/drawing/2014/main" id="{4EB746B9-3687-4BA7-B168-F41F72ED14D1}"/>
                </a:ext>
              </a:extLst>
            </p:cNvPr>
            <p:cNvSpPr>
              <a:spLocks noChangeArrowheads="1"/>
            </p:cNvSpPr>
            <p:nvPr userDrawn="1"/>
          </p:nvSpPr>
          <p:spPr bwMode="auto">
            <a:xfrm>
              <a:off x="9707954" y="6710290"/>
              <a:ext cx="804765" cy="147710"/>
            </a:xfrm>
            <a:prstGeom prst="rect">
              <a:avLst/>
            </a:prstGeom>
            <a:solidFill>
              <a:srgbClr val="5A409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44" name="Rectangle 43">
              <a:extLst>
                <a:ext uri="{FF2B5EF4-FFF2-40B4-BE49-F238E27FC236}">
                  <a16:creationId xmlns:a16="http://schemas.microsoft.com/office/drawing/2014/main" id="{295C7802-BC5B-495D-8CCD-CA4AF00C6EBC}"/>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45" name="Rectangle 20">
              <a:extLst>
                <a:ext uri="{FF2B5EF4-FFF2-40B4-BE49-F238E27FC236}">
                  <a16:creationId xmlns:a16="http://schemas.microsoft.com/office/drawing/2014/main" id="{92041CD1-6577-490B-B075-E5A2965FAB84}"/>
                </a:ext>
              </a:extLst>
            </p:cNvPr>
            <p:cNvSpPr>
              <a:spLocks noChangeArrowheads="1"/>
            </p:cNvSpPr>
            <p:nvPr userDrawn="1"/>
          </p:nvSpPr>
          <p:spPr bwMode="auto">
            <a:xfrm>
              <a:off x="0" y="6710290"/>
              <a:ext cx="7316597" cy="147710"/>
            </a:xfrm>
            <a:prstGeom prst="rect">
              <a:avLst/>
            </a:prstGeom>
            <a:solidFill>
              <a:srgbClr val="77AE9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46" name="Rectangle 45">
              <a:extLst>
                <a:ext uri="{FF2B5EF4-FFF2-40B4-BE49-F238E27FC236}">
                  <a16:creationId xmlns:a16="http://schemas.microsoft.com/office/drawing/2014/main" id="{B93BDDB7-6C21-4CF4-AC91-C80FCE9E26CD}"/>
                </a:ext>
              </a:extLst>
            </p:cNvPr>
            <p:cNvSpPr>
              <a:spLocks noChangeArrowheads="1"/>
            </p:cNvSpPr>
            <p:nvPr userDrawn="1"/>
          </p:nvSpPr>
          <p:spPr bwMode="auto">
            <a:xfrm>
              <a:off x="7306111" y="6710290"/>
              <a:ext cx="804110" cy="147710"/>
            </a:xfrm>
            <a:prstGeom prst="rect">
              <a:avLst/>
            </a:prstGeom>
            <a:solidFill>
              <a:srgbClr val="00213E"/>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47" name="Rectangle 46">
              <a:extLst>
                <a:ext uri="{FF2B5EF4-FFF2-40B4-BE49-F238E27FC236}">
                  <a16:creationId xmlns:a16="http://schemas.microsoft.com/office/drawing/2014/main" id="{488FB197-6B40-4289-ACCA-1A2407039759}"/>
                </a:ext>
              </a:extLst>
            </p:cNvPr>
            <p:cNvSpPr>
              <a:spLocks noChangeArrowheads="1"/>
            </p:cNvSpPr>
            <p:nvPr userDrawn="1"/>
          </p:nvSpPr>
          <p:spPr bwMode="auto">
            <a:xfrm>
              <a:off x="10494262" y="6710290"/>
              <a:ext cx="804765" cy="147710"/>
            </a:xfrm>
            <a:prstGeom prst="rect">
              <a:avLst/>
            </a:prstGeom>
            <a:solidFill>
              <a:srgbClr val="ED881E"/>
            </a:solidFill>
            <a:ln>
              <a:noFill/>
            </a:ln>
          </p:spPr>
          <p:txBody>
            <a:bodyPr vert="horz" wrap="square" lIns="60960" tIns="30480" rIns="60960" bIns="30480" numCol="1" anchor="t" anchorCtr="0" compatLnSpc="1">
              <a:prstTxWarp prst="textNoShape">
                <a:avLst/>
              </a:prstTxWarp>
            </a:bodyPr>
            <a:lstStyle/>
            <a:p>
              <a:endParaRPr lang="en-US" sz="1250"/>
            </a:p>
          </p:txBody>
        </p:sp>
      </p:grpSp>
    </p:spTree>
    <p:extLst>
      <p:ext uri="{BB962C8B-B14F-4D97-AF65-F5344CB8AC3E}">
        <p14:creationId xmlns:p14="http://schemas.microsoft.com/office/powerpoint/2010/main" val="1756715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hasCustomPrompt="1"/>
          </p:nvPr>
        </p:nvSpPr>
        <p:spPr>
          <a:xfrm>
            <a:off x="444699" y="1105193"/>
            <a:ext cx="8254603" cy="3397347"/>
          </a:xfrm>
        </p:spPr>
        <p:txBody>
          <a:bodyPr/>
          <a:lstStyle>
            <a:lvl1pPr>
              <a:spcAft>
                <a:spcPts val="900"/>
              </a:spcAft>
              <a:buNone/>
              <a:defRPr sz="2700" b="1">
                <a:solidFill>
                  <a:srgbClr val="5A4099"/>
                </a:solidFill>
              </a:defRPr>
            </a:lvl1pPr>
            <a:lvl2pPr marL="217885" indent="-217885">
              <a:spcBef>
                <a:spcPts val="450"/>
              </a:spcBef>
              <a:spcAft>
                <a:spcPts val="450"/>
              </a:spcAft>
              <a:buClrTx/>
              <a:buFont typeface="Arial" panose="020B0604020202020204" pitchFamily="34" charset="0"/>
              <a:buChar char="•"/>
              <a:defRPr sz="2100"/>
            </a:lvl2pPr>
            <a:lvl3pPr marL="467916" indent="-250031">
              <a:spcBef>
                <a:spcPts val="450"/>
              </a:spcBef>
              <a:spcAft>
                <a:spcPts val="450"/>
              </a:spcAft>
              <a:buClrTx/>
              <a:buFont typeface="Courier New" panose="02070309020205020404" pitchFamily="49" charset="0"/>
              <a:buChar char="o"/>
              <a:defRPr sz="1800">
                <a:solidFill>
                  <a:schemeClr val="tx1"/>
                </a:solidFill>
              </a:defRPr>
            </a:lvl3pPr>
            <a:lvl4pPr marL="685800" indent="-173831">
              <a:spcBef>
                <a:spcPts val="450"/>
              </a:spcBef>
              <a:spcAft>
                <a:spcPts val="450"/>
              </a:spcAft>
              <a:buFont typeface="Wingdings" panose="05000000000000000000" pitchFamily="2" charset="2"/>
              <a:buChar char="§"/>
              <a:defRPr/>
            </a:lvl4pPr>
            <a:lvl5pPr marL="984647" indent="-171450">
              <a:buFont typeface="Calibri" panose="020F0502020204030204" pitchFamily="34" charset="0"/>
              <a:buChar char="̶"/>
              <a:defRPr/>
            </a:lvl5pPr>
          </a:lstStyle>
          <a:p>
            <a:pPr lvl="1"/>
            <a:r>
              <a:rPr lang="en-US" dirty="0"/>
              <a:t>First Level </a:t>
            </a:r>
          </a:p>
          <a:p>
            <a:pPr lvl="2"/>
            <a:r>
              <a:rPr lang="en-US" dirty="0"/>
              <a:t>Second Level</a:t>
            </a:r>
          </a:p>
          <a:p>
            <a:pPr lvl="3"/>
            <a:r>
              <a:rPr lang="en-US" dirty="0"/>
              <a:t>Third Level</a:t>
            </a:r>
          </a:p>
          <a:p>
            <a:pPr lvl="4"/>
            <a:r>
              <a:rPr lang="en-US" dirty="0"/>
              <a:t>Fourth Level </a:t>
            </a:r>
          </a:p>
        </p:txBody>
      </p:sp>
      <p:grpSp>
        <p:nvGrpSpPr>
          <p:cNvPr id="7" name="Group 6">
            <a:extLst>
              <a:ext uri="{FF2B5EF4-FFF2-40B4-BE49-F238E27FC236}">
                <a16:creationId xmlns:a16="http://schemas.microsoft.com/office/drawing/2014/main" id="{C92BBFE8-B1CF-4585-B68C-7CDA3BB75302}"/>
              </a:ext>
            </a:extLst>
          </p:cNvPr>
          <p:cNvGrpSpPr/>
          <p:nvPr userDrawn="1"/>
        </p:nvGrpSpPr>
        <p:grpSpPr>
          <a:xfrm>
            <a:off x="0" y="5056780"/>
            <a:ext cx="9144000" cy="110783"/>
            <a:chOff x="0" y="6710290"/>
            <a:chExt cx="12192000" cy="147710"/>
          </a:xfrm>
        </p:grpSpPr>
        <p:sp>
          <p:nvSpPr>
            <p:cNvPr id="27" name="Rectangle 26">
              <a:extLst>
                <a:ext uri="{FF2B5EF4-FFF2-40B4-BE49-F238E27FC236}">
                  <a16:creationId xmlns:a16="http://schemas.microsoft.com/office/drawing/2014/main" id="{5E8DEADA-D26F-425D-96A4-8A0235A9D750}"/>
                </a:ext>
              </a:extLst>
            </p:cNvPr>
            <p:cNvSpPr>
              <a:spLocks noChangeArrowheads="1"/>
            </p:cNvSpPr>
            <p:nvPr userDrawn="1"/>
          </p:nvSpPr>
          <p:spPr bwMode="auto">
            <a:xfrm>
              <a:off x="8110221" y="6710290"/>
              <a:ext cx="804110" cy="147710"/>
            </a:xfrm>
            <a:prstGeom prst="rect">
              <a:avLst/>
            </a:prstGeom>
            <a:solidFill>
              <a:srgbClr val="B45340"/>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28" name="Rectangle 27">
              <a:extLst>
                <a:ext uri="{FF2B5EF4-FFF2-40B4-BE49-F238E27FC236}">
                  <a16:creationId xmlns:a16="http://schemas.microsoft.com/office/drawing/2014/main" id="{94778224-688A-46DC-A288-0220AE5AEC22}"/>
                </a:ext>
              </a:extLst>
            </p:cNvPr>
            <p:cNvSpPr>
              <a:spLocks noChangeArrowheads="1"/>
            </p:cNvSpPr>
            <p:nvPr userDrawn="1"/>
          </p:nvSpPr>
          <p:spPr bwMode="auto">
            <a:xfrm>
              <a:off x="8903845" y="6710290"/>
              <a:ext cx="804110" cy="147710"/>
            </a:xfrm>
            <a:prstGeom prst="rect">
              <a:avLst/>
            </a:prstGeom>
            <a:solidFill>
              <a:srgbClr val="F0B213"/>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29" name="Rectangle 28">
              <a:extLst>
                <a:ext uri="{FF2B5EF4-FFF2-40B4-BE49-F238E27FC236}">
                  <a16:creationId xmlns:a16="http://schemas.microsoft.com/office/drawing/2014/main" id="{60A45C29-57BD-486B-8A7A-8FB6EF6B3A67}"/>
                </a:ext>
              </a:extLst>
            </p:cNvPr>
            <p:cNvSpPr>
              <a:spLocks noChangeArrowheads="1"/>
            </p:cNvSpPr>
            <p:nvPr userDrawn="1"/>
          </p:nvSpPr>
          <p:spPr bwMode="auto">
            <a:xfrm>
              <a:off x="9707954" y="6710290"/>
              <a:ext cx="804765" cy="147710"/>
            </a:xfrm>
            <a:prstGeom prst="rect">
              <a:avLst/>
            </a:prstGeom>
            <a:solidFill>
              <a:srgbClr val="5A409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30" name="Rectangle 29">
              <a:extLst>
                <a:ext uri="{FF2B5EF4-FFF2-40B4-BE49-F238E27FC236}">
                  <a16:creationId xmlns:a16="http://schemas.microsoft.com/office/drawing/2014/main" id="{75AD6A99-32F4-42B1-8FA2-05001EC9405E}"/>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31" name="Rectangle 20">
              <a:extLst>
                <a:ext uri="{FF2B5EF4-FFF2-40B4-BE49-F238E27FC236}">
                  <a16:creationId xmlns:a16="http://schemas.microsoft.com/office/drawing/2014/main" id="{FFFF1207-94F4-48F2-B98A-B8DB8D240FF4}"/>
                </a:ext>
              </a:extLst>
            </p:cNvPr>
            <p:cNvSpPr>
              <a:spLocks noChangeArrowheads="1"/>
            </p:cNvSpPr>
            <p:nvPr userDrawn="1"/>
          </p:nvSpPr>
          <p:spPr bwMode="auto">
            <a:xfrm>
              <a:off x="0" y="6710290"/>
              <a:ext cx="7316597" cy="147710"/>
            </a:xfrm>
            <a:prstGeom prst="rect">
              <a:avLst/>
            </a:prstGeom>
            <a:solidFill>
              <a:srgbClr val="77AE9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32" name="Rectangle 31">
              <a:extLst>
                <a:ext uri="{FF2B5EF4-FFF2-40B4-BE49-F238E27FC236}">
                  <a16:creationId xmlns:a16="http://schemas.microsoft.com/office/drawing/2014/main" id="{79BFAADE-472A-422A-AF17-43CAA1A069FB}"/>
                </a:ext>
              </a:extLst>
            </p:cNvPr>
            <p:cNvSpPr>
              <a:spLocks noChangeArrowheads="1"/>
            </p:cNvSpPr>
            <p:nvPr userDrawn="1"/>
          </p:nvSpPr>
          <p:spPr bwMode="auto">
            <a:xfrm>
              <a:off x="7306111" y="6710290"/>
              <a:ext cx="804110" cy="147710"/>
            </a:xfrm>
            <a:prstGeom prst="rect">
              <a:avLst/>
            </a:prstGeom>
            <a:solidFill>
              <a:srgbClr val="00213E"/>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25" name="Rectangle 24">
              <a:extLst>
                <a:ext uri="{FF2B5EF4-FFF2-40B4-BE49-F238E27FC236}">
                  <a16:creationId xmlns:a16="http://schemas.microsoft.com/office/drawing/2014/main" id="{4D060DB9-EA07-4482-8E0A-4FDC009F81D7}"/>
                </a:ext>
              </a:extLst>
            </p:cNvPr>
            <p:cNvSpPr>
              <a:spLocks noChangeArrowheads="1"/>
            </p:cNvSpPr>
            <p:nvPr userDrawn="1"/>
          </p:nvSpPr>
          <p:spPr bwMode="auto">
            <a:xfrm>
              <a:off x="10494262" y="6710290"/>
              <a:ext cx="804765" cy="147710"/>
            </a:xfrm>
            <a:prstGeom prst="rect">
              <a:avLst/>
            </a:prstGeom>
            <a:solidFill>
              <a:srgbClr val="ED881E"/>
            </a:solidFill>
            <a:ln>
              <a:noFill/>
            </a:ln>
          </p:spPr>
          <p:txBody>
            <a:bodyPr vert="horz" wrap="square" lIns="60960" tIns="30480" rIns="60960" bIns="30480" numCol="1" anchor="t" anchorCtr="0" compatLnSpc="1">
              <a:prstTxWarp prst="textNoShape">
                <a:avLst/>
              </a:prstTxWarp>
            </a:bodyPr>
            <a:lstStyle/>
            <a:p>
              <a:endParaRPr lang="en-US" sz="1250"/>
            </a:p>
          </p:txBody>
        </p:sp>
      </p:grpSp>
      <p:sp>
        <p:nvSpPr>
          <p:cNvPr id="13" name="Content Placeholder 18">
            <a:extLst>
              <a:ext uri="{FF2B5EF4-FFF2-40B4-BE49-F238E27FC236}">
                <a16:creationId xmlns:a16="http://schemas.microsoft.com/office/drawing/2014/main" id="{9C4610F7-7F8F-4072-90A2-C6117B845EF1}"/>
              </a:ext>
            </a:extLst>
          </p:cNvPr>
          <p:cNvSpPr>
            <a:spLocks noGrp="1"/>
          </p:cNvSpPr>
          <p:nvPr>
            <p:ph sz="quarter" idx="11" hasCustomPrompt="1"/>
          </p:nvPr>
        </p:nvSpPr>
        <p:spPr>
          <a:xfrm>
            <a:off x="432196" y="238712"/>
            <a:ext cx="8267105" cy="573588"/>
          </a:xfrm>
        </p:spPr>
        <p:txBody>
          <a:bodyPr/>
          <a:lstStyle>
            <a:lvl1pPr>
              <a:spcAft>
                <a:spcPts val="900"/>
              </a:spcAft>
              <a:buNone/>
              <a:defRPr sz="2700" b="1">
                <a:solidFill>
                  <a:srgbClr val="517C6E"/>
                </a:solidFill>
              </a:defRPr>
            </a:lvl1pPr>
            <a:lvl2pPr marL="0" indent="0">
              <a:spcBef>
                <a:spcPts val="450"/>
              </a:spcBef>
              <a:spcAft>
                <a:spcPts val="450"/>
              </a:spcAft>
              <a:buClr>
                <a:srgbClr val="B45340"/>
              </a:buClr>
              <a:buFont typeface="Wingdings" panose="05000000000000000000" pitchFamily="2" charset="2"/>
              <a:buNone/>
              <a:defRPr sz="2100"/>
            </a:lvl2pPr>
            <a:lvl3pPr marL="467916" indent="-250031">
              <a:spcBef>
                <a:spcPts val="450"/>
              </a:spcBef>
              <a:spcAft>
                <a:spcPts val="450"/>
              </a:spcAft>
              <a:buClr>
                <a:srgbClr val="ED881E"/>
              </a:buClr>
              <a:defRPr sz="1800"/>
            </a:lvl3pPr>
            <a:lvl4pPr marL="685800" indent="-173831">
              <a:spcBef>
                <a:spcPts val="450"/>
              </a:spcBef>
              <a:spcAft>
                <a:spcPts val="450"/>
              </a:spcAft>
              <a:defRPr/>
            </a:lvl4pPr>
          </a:lstStyle>
          <a:p>
            <a:pPr lvl="0"/>
            <a:r>
              <a:rPr lang="en-US" dirty="0"/>
              <a:t>Slide Title</a:t>
            </a:r>
          </a:p>
        </p:txBody>
      </p:sp>
    </p:spTree>
    <p:extLst>
      <p:ext uri="{BB962C8B-B14F-4D97-AF65-F5344CB8AC3E}">
        <p14:creationId xmlns:p14="http://schemas.microsoft.com/office/powerpoint/2010/main" val="2148072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92BBFE8-B1CF-4585-B68C-7CDA3BB75302}"/>
              </a:ext>
            </a:extLst>
          </p:cNvPr>
          <p:cNvGrpSpPr/>
          <p:nvPr userDrawn="1"/>
        </p:nvGrpSpPr>
        <p:grpSpPr>
          <a:xfrm>
            <a:off x="0" y="5056780"/>
            <a:ext cx="9144000" cy="110783"/>
            <a:chOff x="0" y="6710290"/>
            <a:chExt cx="12192000" cy="147710"/>
          </a:xfrm>
        </p:grpSpPr>
        <p:sp>
          <p:nvSpPr>
            <p:cNvPr id="27" name="Rectangle 26">
              <a:extLst>
                <a:ext uri="{FF2B5EF4-FFF2-40B4-BE49-F238E27FC236}">
                  <a16:creationId xmlns:a16="http://schemas.microsoft.com/office/drawing/2014/main" id="{5E8DEADA-D26F-425D-96A4-8A0235A9D750}"/>
                </a:ext>
              </a:extLst>
            </p:cNvPr>
            <p:cNvSpPr>
              <a:spLocks noChangeArrowheads="1"/>
            </p:cNvSpPr>
            <p:nvPr userDrawn="1"/>
          </p:nvSpPr>
          <p:spPr bwMode="auto">
            <a:xfrm>
              <a:off x="8110221" y="6710290"/>
              <a:ext cx="804110" cy="147710"/>
            </a:xfrm>
            <a:prstGeom prst="rect">
              <a:avLst/>
            </a:prstGeom>
            <a:solidFill>
              <a:srgbClr val="B45340"/>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28" name="Rectangle 27">
              <a:extLst>
                <a:ext uri="{FF2B5EF4-FFF2-40B4-BE49-F238E27FC236}">
                  <a16:creationId xmlns:a16="http://schemas.microsoft.com/office/drawing/2014/main" id="{94778224-688A-46DC-A288-0220AE5AEC22}"/>
                </a:ext>
              </a:extLst>
            </p:cNvPr>
            <p:cNvSpPr>
              <a:spLocks noChangeArrowheads="1"/>
            </p:cNvSpPr>
            <p:nvPr userDrawn="1"/>
          </p:nvSpPr>
          <p:spPr bwMode="auto">
            <a:xfrm>
              <a:off x="8903845" y="6710290"/>
              <a:ext cx="804110" cy="147710"/>
            </a:xfrm>
            <a:prstGeom prst="rect">
              <a:avLst/>
            </a:prstGeom>
            <a:solidFill>
              <a:srgbClr val="F0B213"/>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29" name="Rectangle 28">
              <a:extLst>
                <a:ext uri="{FF2B5EF4-FFF2-40B4-BE49-F238E27FC236}">
                  <a16:creationId xmlns:a16="http://schemas.microsoft.com/office/drawing/2014/main" id="{60A45C29-57BD-486B-8A7A-8FB6EF6B3A67}"/>
                </a:ext>
              </a:extLst>
            </p:cNvPr>
            <p:cNvSpPr>
              <a:spLocks noChangeArrowheads="1"/>
            </p:cNvSpPr>
            <p:nvPr userDrawn="1"/>
          </p:nvSpPr>
          <p:spPr bwMode="auto">
            <a:xfrm>
              <a:off x="9707954" y="6710290"/>
              <a:ext cx="804765" cy="147710"/>
            </a:xfrm>
            <a:prstGeom prst="rect">
              <a:avLst/>
            </a:prstGeom>
            <a:solidFill>
              <a:srgbClr val="5A409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30" name="Rectangle 29">
              <a:extLst>
                <a:ext uri="{FF2B5EF4-FFF2-40B4-BE49-F238E27FC236}">
                  <a16:creationId xmlns:a16="http://schemas.microsoft.com/office/drawing/2014/main" id="{75AD6A99-32F4-42B1-8FA2-05001EC9405E}"/>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31" name="Rectangle 20">
              <a:extLst>
                <a:ext uri="{FF2B5EF4-FFF2-40B4-BE49-F238E27FC236}">
                  <a16:creationId xmlns:a16="http://schemas.microsoft.com/office/drawing/2014/main" id="{FFFF1207-94F4-48F2-B98A-B8DB8D240FF4}"/>
                </a:ext>
              </a:extLst>
            </p:cNvPr>
            <p:cNvSpPr>
              <a:spLocks noChangeArrowheads="1"/>
            </p:cNvSpPr>
            <p:nvPr userDrawn="1"/>
          </p:nvSpPr>
          <p:spPr bwMode="auto">
            <a:xfrm>
              <a:off x="0" y="6710290"/>
              <a:ext cx="7316597" cy="147710"/>
            </a:xfrm>
            <a:prstGeom prst="rect">
              <a:avLst/>
            </a:prstGeom>
            <a:solidFill>
              <a:srgbClr val="77AE9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32" name="Rectangle 31">
              <a:extLst>
                <a:ext uri="{FF2B5EF4-FFF2-40B4-BE49-F238E27FC236}">
                  <a16:creationId xmlns:a16="http://schemas.microsoft.com/office/drawing/2014/main" id="{79BFAADE-472A-422A-AF17-43CAA1A069FB}"/>
                </a:ext>
              </a:extLst>
            </p:cNvPr>
            <p:cNvSpPr>
              <a:spLocks noChangeArrowheads="1"/>
            </p:cNvSpPr>
            <p:nvPr userDrawn="1"/>
          </p:nvSpPr>
          <p:spPr bwMode="auto">
            <a:xfrm>
              <a:off x="7306111" y="6710290"/>
              <a:ext cx="804110" cy="147710"/>
            </a:xfrm>
            <a:prstGeom prst="rect">
              <a:avLst/>
            </a:prstGeom>
            <a:solidFill>
              <a:srgbClr val="00213E"/>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25" name="Rectangle 24">
              <a:extLst>
                <a:ext uri="{FF2B5EF4-FFF2-40B4-BE49-F238E27FC236}">
                  <a16:creationId xmlns:a16="http://schemas.microsoft.com/office/drawing/2014/main" id="{4D060DB9-EA07-4482-8E0A-4FDC009F81D7}"/>
                </a:ext>
              </a:extLst>
            </p:cNvPr>
            <p:cNvSpPr>
              <a:spLocks noChangeArrowheads="1"/>
            </p:cNvSpPr>
            <p:nvPr userDrawn="1"/>
          </p:nvSpPr>
          <p:spPr bwMode="auto">
            <a:xfrm>
              <a:off x="10494262" y="6710290"/>
              <a:ext cx="804765" cy="147710"/>
            </a:xfrm>
            <a:prstGeom prst="rect">
              <a:avLst/>
            </a:prstGeom>
            <a:solidFill>
              <a:srgbClr val="ED881E"/>
            </a:solidFill>
            <a:ln>
              <a:noFill/>
            </a:ln>
          </p:spPr>
          <p:txBody>
            <a:bodyPr vert="horz" wrap="square" lIns="60960" tIns="30480" rIns="60960" bIns="30480" numCol="1" anchor="t" anchorCtr="0" compatLnSpc="1">
              <a:prstTxWarp prst="textNoShape">
                <a:avLst/>
              </a:prstTxWarp>
            </a:bodyPr>
            <a:lstStyle/>
            <a:p>
              <a:endParaRPr lang="en-US" sz="1250"/>
            </a:p>
          </p:txBody>
        </p:sp>
      </p:grpSp>
      <p:sp>
        <p:nvSpPr>
          <p:cNvPr id="13" name="Content Placeholder 18">
            <a:extLst>
              <a:ext uri="{FF2B5EF4-FFF2-40B4-BE49-F238E27FC236}">
                <a16:creationId xmlns:a16="http://schemas.microsoft.com/office/drawing/2014/main" id="{9C4610F7-7F8F-4072-90A2-C6117B845EF1}"/>
              </a:ext>
            </a:extLst>
          </p:cNvPr>
          <p:cNvSpPr>
            <a:spLocks noGrp="1"/>
          </p:cNvSpPr>
          <p:nvPr>
            <p:ph sz="quarter" idx="11" hasCustomPrompt="1"/>
          </p:nvPr>
        </p:nvSpPr>
        <p:spPr>
          <a:xfrm>
            <a:off x="432196" y="238712"/>
            <a:ext cx="8267105" cy="573588"/>
          </a:xfrm>
        </p:spPr>
        <p:txBody>
          <a:bodyPr/>
          <a:lstStyle>
            <a:lvl1pPr>
              <a:spcAft>
                <a:spcPts val="900"/>
              </a:spcAft>
              <a:buNone/>
              <a:defRPr sz="2700" b="1">
                <a:solidFill>
                  <a:srgbClr val="517C6E"/>
                </a:solidFill>
              </a:defRPr>
            </a:lvl1pPr>
            <a:lvl2pPr marL="0" indent="0">
              <a:spcBef>
                <a:spcPts val="450"/>
              </a:spcBef>
              <a:spcAft>
                <a:spcPts val="450"/>
              </a:spcAft>
              <a:buClr>
                <a:srgbClr val="B45340"/>
              </a:buClr>
              <a:buFont typeface="Wingdings" panose="05000000000000000000" pitchFamily="2" charset="2"/>
              <a:buNone/>
              <a:defRPr sz="2100"/>
            </a:lvl2pPr>
            <a:lvl3pPr marL="467916" indent="-250031">
              <a:spcBef>
                <a:spcPts val="450"/>
              </a:spcBef>
              <a:spcAft>
                <a:spcPts val="450"/>
              </a:spcAft>
              <a:buClr>
                <a:srgbClr val="ED881E"/>
              </a:buClr>
              <a:defRPr sz="1800"/>
            </a:lvl3pPr>
            <a:lvl4pPr marL="685800" indent="-173831">
              <a:spcBef>
                <a:spcPts val="450"/>
              </a:spcBef>
              <a:spcAft>
                <a:spcPts val="450"/>
              </a:spcAft>
              <a:defRPr/>
            </a:lvl4pPr>
          </a:lstStyle>
          <a:p>
            <a:pPr lvl="0"/>
            <a:r>
              <a:rPr lang="en-US" dirty="0"/>
              <a:t>Click to edit slide title </a:t>
            </a:r>
          </a:p>
        </p:txBody>
      </p:sp>
      <p:sp>
        <p:nvSpPr>
          <p:cNvPr id="17" name="Content Placeholder 3">
            <a:extLst>
              <a:ext uri="{FF2B5EF4-FFF2-40B4-BE49-F238E27FC236}">
                <a16:creationId xmlns:a16="http://schemas.microsoft.com/office/drawing/2014/main" id="{B337A668-97D5-444D-805B-5C1B0E8D4BAC}"/>
              </a:ext>
            </a:extLst>
          </p:cNvPr>
          <p:cNvSpPr>
            <a:spLocks noGrp="1"/>
          </p:cNvSpPr>
          <p:nvPr>
            <p:ph sz="half" idx="2" hasCustomPrompt="1"/>
          </p:nvPr>
        </p:nvSpPr>
        <p:spPr>
          <a:xfrm>
            <a:off x="432197" y="1057276"/>
            <a:ext cx="4061222" cy="1707356"/>
          </a:xfrm>
          <a:solidFill>
            <a:srgbClr val="517C6E">
              <a:alpha val="18000"/>
            </a:srgbClr>
          </a:solidFill>
          <a:ln>
            <a:solidFill>
              <a:srgbClr val="B2A97E"/>
            </a:solidFill>
          </a:ln>
        </p:spPr>
        <p:txBody>
          <a:bodyPr/>
          <a:lstStyle>
            <a:lvl1pPr marL="0" indent="0">
              <a:buNone/>
              <a:defRPr sz="1800" b="1">
                <a:solidFill>
                  <a:srgbClr val="5A4099"/>
                </a:solidFill>
              </a:defRPr>
            </a:lvl1pPr>
            <a:lvl2pPr marL="342900" indent="-167879">
              <a:lnSpc>
                <a:spcPct val="100000"/>
              </a:lnSpc>
              <a:spcBef>
                <a:spcPts val="0"/>
              </a:spcBef>
              <a:defRPr/>
            </a:lvl2pPr>
            <a:lvl3pPr marL="597694" indent="-171450">
              <a:lnSpc>
                <a:spcPct val="100000"/>
              </a:lnSpc>
              <a:spcBef>
                <a:spcPts val="0"/>
              </a:spcBef>
              <a:buSzPct val="80000"/>
              <a:buFont typeface="Courier New" panose="02070309020205020404" pitchFamily="49" charset="0"/>
              <a:buChar char="o"/>
              <a:defRPr/>
            </a:lvl3pPr>
            <a:lvl4pPr marL="860822" indent="-171450">
              <a:lnSpc>
                <a:spcPct val="100000"/>
              </a:lnSpc>
              <a:spcBef>
                <a:spcPts val="0"/>
              </a:spcBef>
              <a:buFont typeface="Wingdings" panose="05000000000000000000" pitchFamily="2" charset="2"/>
              <a:buChar char="§"/>
              <a:defRPr/>
            </a:lvl4pPr>
            <a:lvl5pPr marL="1116806" indent="-171450">
              <a:lnSpc>
                <a:spcPct val="100000"/>
              </a:lnSpc>
              <a:spcBef>
                <a:spcPts val="0"/>
              </a:spcBef>
              <a:defRPr/>
            </a:lvl5pPr>
          </a:lstStyle>
          <a:p>
            <a:pPr lvl="0"/>
            <a:r>
              <a:rPr lang="en-US" dirty="0"/>
              <a:t>Click to edit sub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8114B036-D8BA-4793-97B9-30714C5FCCD2}"/>
              </a:ext>
            </a:extLst>
          </p:cNvPr>
          <p:cNvSpPr>
            <a:spLocks noGrp="1"/>
          </p:cNvSpPr>
          <p:nvPr>
            <p:ph sz="half" idx="12" hasCustomPrompt="1"/>
          </p:nvPr>
        </p:nvSpPr>
        <p:spPr>
          <a:xfrm>
            <a:off x="432196" y="3009607"/>
            <a:ext cx="4061222" cy="1707356"/>
          </a:xfrm>
          <a:solidFill>
            <a:srgbClr val="F0B213">
              <a:alpha val="18000"/>
            </a:srgbClr>
          </a:solidFill>
          <a:ln>
            <a:solidFill>
              <a:srgbClr val="B2A97E"/>
            </a:solidFill>
          </a:ln>
        </p:spPr>
        <p:txBody>
          <a:bodyPr/>
          <a:lstStyle>
            <a:lvl1pPr marL="0" indent="0">
              <a:buNone/>
              <a:defRPr sz="1800" b="1">
                <a:solidFill>
                  <a:srgbClr val="5A4099"/>
                </a:solidFill>
              </a:defRPr>
            </a:lvl1pPr>
            <a:lvl2pPr marL="432197" indent="-257175">
              <a:defRPr lang="en-US" sz="1800" kern="1200" dirty="0">
                <a:solidFill>
                  <a:schemeClr val="tx1"/>
                </a:solidFill>
                <a:latin typeface="+mn-lt"/>
                <a:ea typeface="+mn-ea"/>
                <a:cs typeface="+mn-cs"/>
              </a:defRPr>
            </a:lvl2pPr>
            <a:lvl3pPr marL="683419" indent="-257175">
              <a:defRPr lang="en-US" sz="1500" kern="1200" dirty="0">
                <a:solidFill>
                  <a:schemeClr val="tx1"/>
                </a:solidFill>
                <a:latin typeface="+mn-lt"/>
                <a:ea typeface="+mn-ea"/>
                <a:cs typeface="+mn-cs"/>
              </a:defRPr>
            </a:lvl3pPr>
            <a:lvl4pPr marL="903685" indent="-214313">
              <a:defRPr lang="en-US" sz="1350" kern="1200" dirty="0">
                <a:solidFill>
                  <a:schemeClr val="tx1"/>
                </a:solidFill>
                <a:latin typeface="+mn-lt"/>
                <a:ea typeface="+mn-ea"/>
                <a:cs typeface="+mn-cs"/>
              </a:defRPr>
            </a:lvl4pPr>
            <a:lvl5pPr marL="1159669" indent="-214313">
              <a:defRPr lang="en-US" sz="1350" kern="1200" dirty="0">
                <a:solidFill>
                  <a:schemeClr val="tx1"/>
                </a:solidFill>
                <a:latin typeface="+mn-lt"/>
                <a:ea typeface="+mn-ea"/>
                <a:cs typeface="+mn-cs"/>
              </a:defRPr>
            </a:lvl5pPr>
          </a:lstStyle>
          <a:p>
            <a:pPr lvl="0"/>
            <a:r>
              <a:rPr lang="en-US" dirty="0"/>
              <a:t>Click to edit sub header</a:t>
            </a:r>
          </a:p>
          <a:p>
            <a:pPr marL="342900" lvl="1" indent="-167879" algn="l" defTabSz="685800" rtl="0" eaLnBrk="1" latinLnBrk="0" hangingPunct="1">
              <a:lnSpc>
                <a:spcPct val="100000"/>
              </a:lnSpc>
              <a:spcBef>
                <a:spcPts val="0"/>
              </a:spcBef>
              <a:buFont typeface="Arial" panose="020B0604020202020204" pitchFamily="34" charset="0"/>
              <a:buChar char="•"/>
            </a:pPr>
            <a:r>
              <a:rPr lang="en-US" dirty="0"/>
              <a:t>Second level</a:t>
            </a:r>
          </a:p>
          <a:p>
            <a:pPr marL="597694" lvl="2" indent="-171450" algn="l" defTabSz="685800" rtl="0" eaLnBrk="1" latinLnBrk="0" hangingPunct="1">
              <a:lnSpc>
                <a:spcPct val="100000"/>
              </a:lnSpc>
              <a:spcBef>
                <a:spcPts val="0"/>
              </a:spcBef>
              <a:buSzPct val="80000"/>
              <a:buFont typeface="Courier New" panose="02070309020205020404" pitchFamily="49" charset="0"/>
              <a:buChar char="o"/>
            </a:pPr>
            <a:r>
              <a:rPr lang="en-US" dirty="0"/>
              <a:t>Third level</a:t>
            </a:r>
          </a:p>
          <a:p>
            <a:pPr marL="860822" lvl="3" indent="-171450" algn="l" defTabSz="685800" rtl="0" eaLnBrk="1" latinLnBrk="0" hangingPunct="1">
              <a:lnSpc>
                <a:spcPct val="100000"/>
              </a:lnSpc>
              <a:spcBef>
                <a:spcPts val="0"/>
              </a:spcBef>
              <a:buFont typeface="Wingdings" panose="05000000000000000000" pitchFamily="2" charset="2"/>
              <a:buChar char="§"/>
            </a:pPr>
            <a:r>
              <a:rPr lang="en-US" dirty="0"/>
              <a:t>Fourth level</a:t>
            </a:r>
          </a:p>
          <a:p>
            <a:pPr marL="1116806" lvl="4" indent="-171450" algn="l" defTabSz="685800" rtl="0" eaLnBrk="1" latinLnBrk="0" hangingPunct="1">
              <a:lnSpc>
                <a:spcPct val="100000"/>
              </a:lnSpc>
              <a:spcBef>
                <a:spcPts val="0"/>
              </a:spcBef>
              <a:buFont typeface="Arial" panose="020B0604020202020204" pitchFamily="34" charset="0"/>
              <a:buChar char="•"/>
            </a:pPr>
            <a:r>
              <a:rPr lang="en-US" dirty="0"/>
              <a:t>Fifth level</a:t>
            </a:r>
          </a:p>
        </p:txBody>
      </p:sp>
      <p:sp>
        <p:nvSpPr>
          <p:cNvPr id="20" name="Content Placeholder 3">
            <a:extLst>
              <a:ext uri="{FF2B5EF4-FFF2-40B4-BE49-F238E27FC236}">
                <a16:creationId xmlns:a16="http://schemas.microsoft.com/office/drawing/2014/main" id="{1E0F8225-48BD-4CC1-B783-B3C37D6169F4}"/>
              </a:ext>
            </a:extLst>
          </p:cNvPr>
          <p:cNvSpPr>
            <a:spLocks noGrp="1"/>
          </p:cNvSpPr>
          <p:nvPr>
            <p:ph sz="half" idx="13" hasCustomPrompt="1"/>
          </p:nvPr>
        </p:nvSpPr>
        <p:spPr>
          <a:xfrm>
            <a:off x="4804171" y="1057275"/>
            <a:ext cx="4061222" cy="1707356"/>
          </a:xfrm>
          <a:solidFill>
            <a:srgbClr val="B45340">
              <a:alpha val="18000"/>
            </a:srgbClr>
          </a:solidFill>
          <a:ln>
            <a:solidFill>
              <a:srgbClr val="B2A97E"/>
            </a:solidFill>
          </a:ln>
        </p:spPr>
        <p:txBody>
          <a:bodyPr/>
          <a:lstStyle>
            <a:lvl1pPr marL="0" indent="0">
              <a:buNone/>
              <a:defRPr sz="1800" b="1">
                <a:solidFill>
                  <a:srgbClr val="5A4099"/>
                </a:solidFill>
              </a:defRPr>
            </a:lvl1pPr>
            <a:lvl2pPr marL="432197" indent="-257175">
              <a:defRPr lang="en-US" sz="1800" kern="1200" dirty="0">
                <a:solidFill>
                  <a:schemeClr val="tx1"/>
                </a:solidFill>
                <a:latin typeface="+mn-lt"/>
                <a:ea typeface="+mn-ea"/>
                <a:cs typeface="+mn-cs"/>
              </a:defRPr>
            </a:lvl2pPr>
            <a:lvl3pPr marL="683419" indent="-257175">
              <a:defRPr lang="en-US" sz="1500" kern="1200" dirty="0">
                <a:solidFill>
                  <a:schemeClr val="tx1"/>
                </a:solidFill>
                <a:latin typeface="+mn-lt"/>
                <a:ea typeface="+mn-ea"/>
                <a:cs typeface="+mn-cs"/>
              </a:defRPr>
            </a:lvl3pPr>
            <a:lvl4pPr marL="903685" indent="-214313">
              <a:defRPr lang="en-US" sz="1350" kern="1200" dirty="0">
                <a:solidFill>
                  <a:schemeClr val="tx1"/>
                </a:solidFill>
                <a:latin typeface="+mn-lt"/>
                <a:ea typeface="+mn-ea"/>
                <a:cs typeface="+mn-cs"/>
              </a:defRPr>
            </a:lvl4pPr>
            <a:lvl5pPr marL="1159669" indent="-214313">
              <a:defRPr lang="en-US" sz="1350" kern="1200" dirty="0">
                <a:solidFill>
                  <a:schemeClr val="tx1"/>
                </a:solidFill>
                <a:latin typeface="+mn-lt"/>
                <a:ea typeface="+mn-ea"/>
                <a:cs typeface="+mn-cs"/>
              </a:defRPr>
            </a:lvl5pPr>
          </a:lstStyle>
          <a:p>
            <a:pPr lvl="0"/>
            <a:r>
              <a:rPr lang="en-US" dirty="0"/>
              <a:t>Click to edit sub header</a:t>
            </a:r>
          </a:p>
          <a:p>
            <a:pPr marL="342900" lvl="1" indent="-167879" algn="l" defTabSz="685800" rtl="0" eaLnBrk="1" latinLnBrk="0" hangingPunct="1">
              <a:lnSpc>
                <a:spcPct val="100000"/>
              </a:lnSpc>
              <a:spcBef>
                <a:spcPts val="0"/>
              </a:spcBef>
              <a:buFont typeface="Arial" panose="020B0604020202020204" pitchFamily="34" charset="0"/>
              <a:buChar char="•"/>
            </a:pPr>
            <a:r>
              <a:rPr lang="en-US" dirty="0"/>
              <a:t>Second level</a:t>
            </a:r>
          </a:p>
          <a:p>
            <a:pPr marL="597694" lvl="2" indent="-171450" algn="l" defTabSz="685800" rtl="0" eaLnBrk="1" latinLnBrk="0" hangingPunct="1">
              <a:lnSpc>
                <a:spcPct val="100000"/>
              </a:lnSpc>
              <a:spcBef>
                <a:spcPts val="0"/>
              </a:spcBef>
              <a:buSzPct val="80000"/>
              <a:buFont typeface="Courier New" panose="02070309020205020404" pitchFamily="49" charset="0"/>
              <a:buChar char="o"/>
            </a:pPr>
            <a:r>
              <a:rPr lang="en-US" dirty="0"/>
              <a:t>Third level</a:t>
            </a:r>
          </a:p>
          <a:p>
            <a:pPr marL="860822" lvl="3" indent="-171450" algn="l" defTabSz="685800" rtl="0" eaLnBrk="1" latinLnBrk="0" hangingPunct="1">
              <a:lnSpc>
                <a:spcPct val="100000"/>
              </a:lnSpc>
              <a:spcBef>
                <a:spcPts val="0"/>
              </a:spcBef>
              <a:buFont typeface="Wingdings" panose="05000000000000000000" pitchFamily="2" charset="2"/>
              <a:buChar char="§"/>
            </a:pPr>
            <a:r>
              <a:rPr lang="en-US" dirty="0"/>
              <a:t>Fourth level</a:t>
            </a:r>
          </a:p>
          <a:p>
            <a:pPr marL="1116806" lvl="4" indent="-171450" algn="l" defTabSz="685800" rtl="0" eaLnBrk="1" latinLnBrk="0" hangingPunct="1">
              <a:lnSpc>
                <a:spcPct val="100000"/>
              </a:lnSpc>
              <a:spcBef>
                <a:spcPts val="0"/>
              </a:spcBef>
              <a:buFont typeface="Arial" panose="020B0604020202020204" pitchFamily="34" charset="0"/>
              <a:buChar char="•"/>
            </a:pPr>
            <a:r>
              <a:rPr lang="en-US" dirty="0"/>
              <a:t>Fifth level</a:t>
            </a:r>
          </a:p>
        </p:txBody>
      </p:sp>
      <p:sp>
        <p:nvSpPr>
          <p:cNvPr id="21" name="Content Placeholder 3">
            <a:extLst>
              <a:ext uri="{FF2B5EF4-FFF2-40B4-BE49-F238E27FC236}">
                <a16:creationId xmlns:a16="http://schemas.microsoft.com/office/drawing/2014/main" id="{42133BF8-40FD-437E-A4D8-26A0B0F7EBC5}"/>
              </a:ext>
            </a:extLst>
          </p:cNvPr>
          <p:cNvSpPr>
            <a:spLocks noGrp="1"/>
          </p:cNvSpPr>
          <p:nvPr>
            <p:ph sz="half" idx="14" hasCustomPrompt="1"/>
          </p:nvPr>
        </p:nvSpPr>
        <p:spPr>
          <a:xfrm>
            <a:off x="4804171" y="3009606"/>
            <a:ext cx="4061222" cy="1707356"/>
          </a:xfrm>
          <a:solidFill>
            <a:srgbClr val="5A4099">
              <a:alpha val="18000"/>
            </a:srgbClr>
          </a:solidFill>
          <a:ln>
            <a:solidFill>
              <a:srgbClr val="B2A97E"/>
            </a:solidFill>
          </a:ln>
        </p:spPr>
        <p:txBody>
          <a:bodyPr/>
          <a:lstStyle>
            <a:lvl1pPr marL="0" indent="0">
              <a:buNone/>
              <a:defRPr sz="1800" b="1">
                <a:solidFill>
                  <a:srgbClr val="5A4099"/>
                </a:solidFill>
              </a:defRPr>
            </a:lvl1pPr>
            <a:lvl2pPr marL="683419" indent="-257175">
              <a:defRPr lang="en-US" sz="1800" kern="1200" dirty="0">
                <a:solidFill>
                  <a:schemeClr val="tx1"/>
                </a:solidFill>
                <a:latin typeface="+mn-lt"/>
                <a:ea typeface="+mn-ea"/>
                <a:cs typeface="+mn-cs"/>
              </a:defRPr>
            </a:lvl2pPr>
            <a:lvl3pPr marL="683419" indent="-257175">
              <a:defRPr lang="en-US" sz="1500" kern="1200" dirty="0">
                <a:solidFill>
                  <a:schemeClr val="tx1"/>
                </a:solidFill>
                <a:latin typeface="+mn-lt"/>
                <a:ea typeface="+mn-ea"/>
                <a:cs typeface="+mn-cs"/>
              </a:defRPr>
            </a:lvl3pPr>
            <a:lvl4pPr marL="903685" indent="-214313">
              <a:defRPr lang="en-US" sz="1350" kern="1200" dirty="0">
                <a:solidFill>
                  <a:schemeClr val="tx1"/>
                </a:solidFill>
                <a:latin typeface="+mn-lt"/>
                <a:ea typeface="+mn-ea"/>
                <a:cs typeface="+mn-cs"/>
              </a:defRPr>
            </a:lvl4pPr>
            <a:lvl5pPr marL="1159669" indent="-214313">
              <a:defRPr lang="en-US" sz="1350" kern="1200" dirty="0">
                <a:solidFill>
                  <a:schemeClr val="tx1"/>
                </a:solidFill>
                <a:latin typeface="+mn-lt"/>
                <a:ea typeface="+mn-ea"/>
                <a:cs typeface="+mn-cs"/>
              </a:defRPr>
            </a:lvl5pPr>
          </a:lstStyle>
          <a:p>
            <a:pPr lvl="0"/>
            <a:r>
              <a:rPr lang="en-US" dirty="0"/>
              <a:t>Click to edit sub header</a:t>
            </a:r>
          </a:p>
          <a:p>
            <a:pPr marL="342900" lvl="1" indent="-167879" algn="l" defTabSz="685800" rtl="0" eaLnBrk="1" latinLnBrk="0" hangingPunct="1">
              <a:lnSpc>
                <a:spcPct val="100000"/>
              </a:lnSpc>
              <a:spcBef>
                <a:spcPts val="0"/>
              </a:spcBef>
              <a:buFont typeface="Arial" panose="020B0604020202020204" pitchFamily="34" charset="0"/>
              <a:buChar char="•"/>
            </a:pPr>
            <a:r>
              <a:rPr lang="en-US" dirty="0"/>
              <a:t>Second level</a:t>
            </a:r>
          </a:p>
          <a:p>
            <a:pPr marL="597694" lvl="2" indent="-171450" algn="l" defTabSz="685800" rtl="0" eaLnBrk="1" latinLnBrk="0" hangingPunct="1">
              <a:lnSpc>
                <a:spcPct val="100000"/>
              </a:lnSpc>
              <a:spcBef>
                <a:spcPts val="0"/>
              </a:spcBef>
              <a:buSzPct val="80000"/>
              <a:buFont typeface="Courier New" panose="02070309020205020404" pitchFamily="49" charset="0"/>
              <a:buChar char="o"/>
            </a:pPr>
            <a:r>
              <a:rPr lang="en-US" dirty="0"/>
              <a:t>Third level</a:t>
            </a:r>
          </a:p>
          <a:p>
            <a:pPr marL="860822" lvl="3" indent="-171450" algn="l" defTabSz="685800" rtl="0" eaLnBrk="1" latinLnBrk="0" hangingPunct="1">
              <a:lnSpc>
                <a:spcPct val="100000"/>
              </a:lnSpc>
              <a:spcBef>
                <a:spcPts val="0"/>
              </a:spcBef>
              <a:buFont typeface="Wingdings" panose="05000000000000000000" pitchFamily="2" charset="2"/>
              <a:buChar char="§"/>
            </a:pPr>
            <a:r>
              <a:rPr lang="en-US" dirty="0"/>
              <a:t>Fourth level</a:t>
            </a:r>
          </a:p>
          <a:p>
            <a:pPr marL="1116806" lvl="4" indent="-171450" algn="l" defTabSz="685800" rtl="0" eaLnBrk="1" latinLnBrk="0" hangingPunct="1">
              <a:lnSpc>
                <a:spcPct val="100000"/>
              </a:lnSpc>
              <a:spcBef>
                <a:spcPts val="0"/>
              </a:spcBef>
              <a:buFont typeface="Arial" panose="020B0604020202020204" pitchFamily="34" charset="0"/>
              <a:buChar char="•"/>
            </a:pPr>
            <a:r>
              <a:rPr lang="en-US" dirty="0"/>
              <a:t>Fifth level</a:t>
            </a:r>
          </a:p>
        </p:txBody>
      </p:sp>
    </p:spTree>
    <p:extLst>
      <p:ext uri="{BB962C8B-B14F-4D97-AF65-F5344CB8AC3E}">
        <p14:creationId xmlns:p14="http://schemas.microsoft.com/office/powerpoint/2010/main" val="3319256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A7B0660-1DD0-4FD3-B390-5C412A35217E}"/>
              </a:ext>
            </a:extLst>
          </p:cNvPr>
          <p:cNvSpPr>
            <a:spLocks noGrp="1"/>
          </p:cNvSpPr>
          <p:nvPr>
            <p:ph sz="half" idx="2" hasCustomPrompt="1"/>
          </p:nvPr>
        </p:nvSpPr>
        <p:spPr>
          <a:xfrm>
            <a:off x="432197" y="1085851"/>
            <a:ext cx="4065985" cy="3556397"/>
          </a:xfrm>
        </p:spPr>
        <p:txBody>
          <a:bodyPr/>
          <a:lstStyle>
            <a:lvl1pPr marL="0" indent="0">
              <a:buNone/>
              <a:defRPr sz="1800" b="1">
                <a:solidFill>
                  <a:srgbClr val="5A4099"/>
                </a:solidFill>
              </a:defRPr>
            </a:lvl1pPr>
            <a:lvl2pPr marL="342900" indent="-171450">
              <a:defRPr/>
            </a:lvl2pPr>
            <a:lvl3pPr marL="683419" indent="-257175">
              <a:defRPr lang="en-US" sz="1500" kern="1200" dirty="0" smtClean="0">
                <a:solidFill>
                  <a:schemeClr val="tx1"/>
                </a:solidFill>
                <a:latin typeface="+mn-lt"/>
                <a:ea typeface="+mn-ea"/>
                <a:cs typeface="+mn-cs"/>
              </a:defRPr>
            </a:lvl3pPr>
            <a:lvl4pPr marL="903685" indent="-214313">
              <a:defRPr lang="en-US" sz="1350" kern="1200" dirty="0" smtClean="0">
                <a:solidFill>
                  <a:schemeClr val="tx1"/>
                </a:solidFill>
                <a:latin typeface="+mn-lt"/>
                <a:ea typeface="+mn-ea"/>
                <a:cs typeface="+mn-cs"/>
              </a:defRPr>
            </a:lvl4pPr>
            <a:lvl5pPr marL="1159669" indent="-214313">
              <a:defRPr lang="en-US" sz="1350" kern="1200" dirty="0" smtClean="0">
                <a:solidFill>
                  <a:schemeClr val="tx1"/>
                </a:solidFill>
                <a:latin typeface="+mn-lt"/>
                <a:ea typeface="+mn-ea"/>
                <a:cs typeface="+mn-cs"/>
              </a:defRPr>
            </a:lvl5pPr>
          </a:lstStyle>
          <a:p>
            <a:pPr lvl="0"/>
            <a:r>
              <a:rPr lang="en-US" dirty="0"/>
              <a:t>Click to edit sub header</a:t>
            </a:r>
          </a:p>
          <a:p>
            <a:pPr lvl="1"/>
            <a:r>
              <a:rPr lang="en-US" dirty="0"/>
              <a:t>Second level</a:t>
            </a:r>
          </a:p>
          <a:p>
            <a:pPr marL="597694" lvl="2" indent="-171450" algn="l" defTabSz="685800" rtl="0" eaLnBrk="1" latinLnBrk="0" hangingPunct="1">
              <a:lnSpc>
                <a:spcPct val="100000"/>
              </a:lnSpc>
              <a:spcBef>
                <a:spcPts val="0"/>
              </a:spcBef>
              <a:buSzPct val="80000"/>
              <a:buFont typeface="Courier New" panose="02070309020205020404" pitchFamily="49" charset="0"/>
              <a:buChar char="o"/>
            </a:pPr>
            <a:r>
              <a:rPr lang="en-US" dirty="0"/>
              <a:t>Third level</a:t>
            </a:r>
          </a:p>
          <a:p>
            <a:pPr marL="860822" lvl="3" indent="-171450" algn="l" defTabSz="685800" rtl="0" eaLnBrk="1" latinLnBrk="0" hangingPunct="1">
              <a:lnSpc>
                <a:spcPct val="100000"/>
              </a:lnSpc>
              <a:spcBef>
                <a:spcPts val="0"/>
              </a:spcBef>
              <a:buFont typeface="Wingdings" panose="05000000000000000000" pitchFamily="2" charset="2"/>
              <a:buChar char="§"/>
            </a:pPr>
            <a:r>
              <a:rPr lang="en-US" dirty="0"/>
              <a:t>Fourth level</a:t>
            </a:r>
          </a:p>
          <a:p>
            <a:pPr marL="1116806" lvl="4" indent="-171450" algn="l" defTabSz="685800" rtl="0" eaLnBrk="1" latinLnBrk="0" hangingPunct="1">
              <a:lnSpc>
                <a:spcPct val="100000"/>
              </a:lnSpc>
              <a:spcBef>
                <a:spcPts val="0"/>
              </a:spcBef>
              <a:buFont typeface="Arial" panose="020B0604020202020204" pitchFamily="34" charset="0"/>
              <a:buChar char="•"/>
            </a:pPr>
            <a:r>
              <a:rPr lang="en-US" dirty="0"/>
              <a:t>Fifth level</a:t>
            </a:r>
          </a:p>
          <a:p>
            <a:pPr lvl="0"/>
            <a:endParaRPr lang="en-US" dirty="0"/>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hasCustomPrompt="1"/>
          </p:nvPr>
        </p:nvSpPr>
        <p:spPr>
          <a:xfrm>
            <a:off x="4629150" y="1085851"/>
            <a:ext cx="4082654" cy="3556397"/>
          </a:xfrm>
        </p:spPr>
        <p:txBody>
          <a:bodyPr/>
          <a:lstStyle>
            <a:lvl1pPr marL="0" indent="0">
              <a:buNone/>
              <a:defRPr sz="1800" b="1">
                <a:solidFill>
                  <a:srgbClr val="5A4099"/>
                </a:solidFill>
              </a:defRPr>
            </a:lvl1pPr>
            <a:lvl2pPr marL="428625" indent="-257175">
              <a:defRPr lang="en-US" sz="1800" kern="1200" dirty="0">
                <a:solidFill>
                  <a:schemeClr val="tx1"/>
                </a:solidFill>
                <a:latin typeface="+mn-lt"/>
                <a:ea typeface="+mn-ea"/>
                <a:cs typeface="+mn-cs"/>
              </a:defRPr>
            </a:lvl2pPr>
            <a:lvl3pPr marL="683419" indent="-257175">
              <a:defRPr lang="en-US" sz="1500" kern="1200" dirty="0">
                <a:solidFill>
                  <a:schemeClr val="tx1"/>
                </a:solidFill>
                <a:latin typeface="+mn-lt"/>
                <a:ea typeface="+mn-ea"/>
                <a:cs typeface="+mn-cs"/>
              </a:defRPr>
            </a:lvl3pPr>
            <a:lvl4pPr marL="903685" indent="-214313">
              <a:defRPr lang="en-US" sz="1350" kern="1200" dirty="0">
                <a:solidFill>
                  <a:schemeClr val="tx1"/>
                </a:solidFill>
                <a:latin typeface="+mn-lt"/>
                <a:ea typeface="+mn-ea"/>
                <a:cs typeface="+mn-cs"/>
              </a:defRPr>
            </a:lvl4pPr>
            <a:lvl5pPr marL="1159669" indent="-214313">
              <a:defRPr lang="en-US" sz="1350" kern="1200" dirty="0">
                <a:solidFill>
                  <a:schemeClr val="tx1"/>
                </a:solidFill>
                <a:latin typeface="+mn-lt"/>
                <a:ea typeface="+mn-ea"/>
                <a:cs typeface="+mn-cs"/>
              </a:defRPr>
            </a:lvl5pPr>
          </a:lstStyle>
          <a:p>
            <a:pPr lvl="0"/>
            <a:r>
              <a:rPr lang="en-US" dirty="0"/>
              <a:t>Click to edit sub header</a:t>
            </a:r>
          </a:p>
          <a:p>
            <a:pPr marL="342900" lvl="1" indent="-171450" algn="l" defTabSz="685800" rtl="0" eaLnBrk="1" latinLnBrk="0" hangingPunct="1">
              <a:lnSpc>
                <a:spcPct val="90000"/>
              </a:lnSpc>
              <a:spcBef>
                <a:spcPts val="375"/>
              </a:spcBef>
              <a:buFont typeface="Arial" panose="020B0604020202020204" pitchFamily="34" charset="0"/>
              <a:buChar char="•"/>
            </a:pPr>
            <a:r>
              <a:rPr lang="en-US" dirty="0"/>
              <a:t>Second level</a:t>
            </a:r>
          </a:p>
          <a:p>
            <a:pPr marL="597694" lvl="2" indent="-171450" algn="l" defTabSz="685800" rtl="0" eaLnBrk="1" latinLnBrk="0" hangingPunct="1">
              <a:lnSpc>
                <a:spcPct val="100000"/>
              </a:lnSpc>
              <a:spcBef>
                <a:spcPts val="0"/>
              </a:spcBef>
              <a:buSzPct val="80000"/>
              <a:buFont typeface="Courier New" panose="02070309020205020404" pitchFamily="49" charset="0"/>
              <a:buChar char="o"/>
            </a:pPr>
            <a:r>
              <a:rPr lang="en-US" dirty="0"/>
              <a:t>Third level</a:t>
            </a:r>
          </a:p>
          <a:p>
            <a:pPr marL="860822" lvl="3" indent="-171450" algn="l" defTabSz="685800" rtl="0" eaLnBrk="1" latinLnBrk="0" hangingPunct="1">
              <a:lnSpc>
                <a:spcPct val="100000"/>
              </a:lnSpc>
              <a:spcBef>
                <a:spcPts val="0"/>
              </a:spcBef>
              <a:buFont typeface="Wingdings" panose="05000000000000000000" pitchFamily="2" charset="2"/>
              <a:buChar char="§"/>
            </a:pPr>
            <a:r>
              <a:rPr lang="en-US" dirty="0"/>
              <a:t>Fourth level</a:t>
            </a:r>
          </a:p>
          <a:p>
            <a:pPr marL="1116806" lvl="4" indent="-171450" algn="l" defTabSz="685800" rtl="0" eaLnBrk="1" latinLnBrk="0" hangingPunct="1">
              <a:lnSpc>
                <a:spcPct val="100000"/>
              </a:lnSpc>
              <a:spcBef>
                <a:spcPts val="0"/>
              </a:spcBef>
              <a:buFont typeface="Arial" panose="020B0604020202020204" pitchFamily="34" charset="0"/>
              <a:buChar char="•"/>
            </a:pPr>
            <a:r>
              <a:rPr lang="en-US" dirty="0"/>
              <a:t>Fifth level</a:t>
            </a:r>
          </a:p>
        </p:txBody>
      </p:sp>
      <p:grpSp>
        <p:nvGrpSpPr>
          <p:cNvPr id="47" name="Group 46">
            <a:extLst>
              <a:ext uri="{FF2B5EF4-FFF2-40B4-BE49-F238E27FC236}">
                <a16:creationId xmlns:a16="http://schemas.microsoft.com/office/drawing/2014/main" id="{94182A76-77CF-4CAB-B64F-1EE13A72E7C4}"/>
              </a:ext>
            </a:extLst>
          </p:cNvPr>
          <p:cNvGrpSpPr/>
          <p:nvPr userDrawn="1"/>
        </p:nvGrpSpPr>
        <p:grpSpPr>
          <a:xfrm>
            <a:off x="0" y="5056780"/>
            <a:ext cx="9144000" cy="110783"/>
            <a:chOff x="0" y="6710290"/>
            <a:chExt cx="12192000" cy="147710"/>
          </a:xfrm>
        </p:grpSpPr>
        <p:sp>
          <p:nvSpPr>
            <p:cNvPr id="48" name="Rectangle 47">
              <a:extLst>
                <a:ext uri="{FF2B5EF4-FFF2-40B4-BE49-F238E27FC236}">
                  <a16:creationId xmlns:a16="http://schemas.microsoft.com/office/drawing/2014/main" id="{0BE67AE7-6EE0-4876-8C98-040F18709345}"/>
                </a:ext>
              </a:extLst>
            </p:cNvPr>
            <p:cNvSpPr>
              <a:spLocks noChangeArrowheads="1"/>
            </p:cNvSpPr>
            <p:nvPr userDrawn="1"/>
          </p:nvSpPr>
          <p:spPr bwMode="auto">
            <a:xfrm>
              <a:off x="8110221" y="6710290"/>
              <a:ext cx="804110" cy="147710"/>
            </a:xfrm>
            <a:prstGeom prst="rect">
              <a:avLst/>
            </a:prstGeom>
            <a:solidFill>
              <a:srgbClr val="B45340"/>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49" name="Rectangle 48">
              <a:extLst>
                <a:ext uri="{FF2B5EF4-FFF2-40B4-BE49-F238E27FC236}">
                  <a16:creationId xmlns:a16="http://schemas.microsoft.com/office/drawing/2014/main" id="{281BF6D6-87F9-42A1-9CB8-ACA499AEF8E3}"/>
                </a:ext>
              </a:extLst>
            </p:cNvPr>
            <p:cNvSpPr>
              <a:spLocks noChangeArrowheads="1"/>
            </p:cNvSpPr>
            <p:nvPr userDrawn="1"/>
          </p:nvSpPr>
          <p:spPr bwMode="auto">
            <a:xfrm>
              <a:off x="8903845" y="6710290"/>
              <a:ext cx="804110" cy="147710"/>
            </a:xfrm>
            <a:prstGeom prst="rect">
              <a:avLst/>
            </a:prstGeom>
            <a:solidFill>
              <a:srgbClr val="F0B213"/>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50" name="Rectangle 49">
              <a:extLst>
                <a:ext uri="{FF2B5EF4-FFF2-40B4-BE49-F238E27FC236}">
                  <a16:creationId xmlns:a16="http://schemas.microsoft.com/office/drawing/2014/main" id="{220B52EE-53AD-4CCB-BED9-56EE9F083B6E}"/>
                </a:ext>
              </a:extLst>
            </p:cNvPr>
            <p:cNvSpPr>
              <a:spLocks noChangeArrowheads="1"/>
            </p:cNvSpPr>
            <p:nvPr userDrawn="1"/>
          </p:nvSpPr>
          <p:spPr bwMode="auto">
            <a:xfrm>
              <a:off x="9707954" y="6710290"/>
              <a:ext cx="804765" cy="147710"/>
            </a:xfrm>
            <a:prstGeom prst="rect">
              <a:avLst/>
            </a:prstGeom>
            <a:solidFill>
              <a:srgbClr val="5A409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51" name="Rectangle 50">
              <a:extLst>
                <a:ext uri="{FF2B5EF4-FFF2-40B4-BE49-F238E27FC236}">
                  <a16:creationId xmlns:a16="http://schemas.microsoft.com/office/drawing/2014/main" id="{1BD53F4F-B8B5-43A2-A110-B34C56F84C00}"/>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52" name="Rectangle 20">
              <a:extLst>
                <a:ext uri="{FF2B5EF4-FFF2-40B4-BE49-F238E27FC236}">
                  <a16:creationId xmlns:a16="http://schemas.microsoft.com/office/drawing/2014/main" id="{9D4138E4-0C27-401E-8E61-F5F8F6AF3585}"/>
                </a:ext>
              </a:extLst>
            </p:cNvPr>
            <p:cNvSpPr>
              <a:spLocks noChangeArrowheads="1"/>
            </p:cNvSpPr>
            <p:nvPr userDrawn="1"/>
          </p:nvSpPr>
          <p:spPr bwMode="auto">
            <a:xfrm>
              <a:off x="0" y="6710290"/>
              <a:ext cx="7316597" cy="147710"/>
            </a:xfrm>
            <a:prstGeom prst="rect">
              <a:avLst/>
            </a:prstGeom>
            <a:solidFill>
              <a:srgbClr val="77AE9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53" name="Rectangle 52">
              <a:extLst>
                <a:ext uri="{FF2B5EF4-FFF2-40B4-BE49-F238E27FC236}">
                  <a16:creationId xmlns:a16="http://schemas.microsoft.com/office/drawing/2014/main" id="{11A03BB3-B57C-4641-BA14-DEA3A1BC7DF3}"/>
                </a:ext>
              </a:extLst>
            </p:cNvPr>
            <p:cNvSpPr>
              <a:spLocks noChangeArrowheads="1"/>
            </p:cNvSpPr>
            <p:nvPr userDrawn="1"/>
          </p:nvSpPr>
          <p:spPr bwMode="auto">
            <a:xfrm>
              <a:off x="7306111" y="6710290"/>
              <a:ext cx="804110" cy="147710"/>
            </a:xfrm>
            <a:prstGeom prst="rect">
              <a:avLst/>
            </a:prstGeom>
            <a:solidFill>
              <a:srgbClr val="00213E"/>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54" name="Rectangle 53">
              <a:extLst>
                <a:ext uri="{FF2B5EF4-FFF2-40B4-BE49-F238E27FC236}">
                  <a16:creationId xmlns:a16="http://schemas.microsoft.com/office/drawing/2014/main" id="{12E2982E-8B8F-4811-B291-6A957B73DD8D}"/>
                </a:ext>
              </a:extLst>
            </p:cNvPr>
            <p:cNvSpPr>
              <a:spLocks noChangeArrowheads="1"/>
            </p:cNvSpPr>
            <p:nvPr userDrawn="1"/>
          </p:nvSpPr>
          <p:spPr bwMode="auto">
            <a:xfrm>
              <a:off x="10494262" y="6710290"/>
              <a:ext cx="804765" cy="147710"/>
            </a:xfrm>
            <a:prstGeom prst="rect">
              <a:avLst/>
            </a:prstGeom>
            <a:solidFill>
              <a:srgbClr val="ED881E"/>
            </a:solidFill>
            <a:ln>
              <a:noFill/>
            </a:ln>
          </p:spPr>
          <p:txBody>
            <a:bodyPr vert="horz" wrap="square" lIns="60960" tIns="30480" rIns="60960" bIns="30480" numCol="1" anchor="t" anchorCtr="0" compatLnSpc="1">
              <a:prstTxWarp prst="textNoShape">
                <a:avLst/>
              </a:prstTxWarp>
            </a:bodyPr>
            <a:lstStyle/>
            <a:p>
              <a:endParaRPr lang="en-US" sz="1250"/>
            </a:p>
          </p:txBody>
        </p:sp>
      </p:grpSp>
      <p:sp>
        <p:nvSpPr>
          <p:cNvPr id="13" name="Content Placeholder 18">
            <a:extLst>
              <a:ext uri="{FF2B5EF4-FFF2-40B4-BE49-F238E27FC236}">
                <a16:creationId xmlns:a16="http://schemas.microsoft.com/office/drawing/2014/main" id="{40575C1C-FF14-424D-9288-A7CD3D418411}"/>
              </a:ext>
            </a:extLst>
          </p:cNvPr>
          <p:cNvSpPr>
            <a:spLocks noGrp="1"/>
          </p:cNvSpPr>
          <p:nvPr>
            <p:ph sz="quarter" idx="11" hasCustomPrompt="1"/>
          </p:nvPr>
        </p:nvSpPr>
        <p:spPr>
          <a:xfrm>
            <a:off x="432196" y="181562"/>
            <a:ext cx="8267105" cy="573588"/>
          </a:xfrm>
        </p:spPr>
        <p:txBody>
          <a:bodyPr/>
          <a:lstStyle>
            <a:lvl1pPr>
              <a:spcAft>
                <a:spcPts val="900"/>
              </a:spcAft>
              <a:buNone/>
              <a:defRPr sz="2700" b="1">
                <a:solidFill>
                  <a:srgbClr val="517C6E"/>
                </a:solidFill>
              </a:defRPr>
            </a:lvl1pPr>
            <a:lvl2pPr marL="0" indent="0">
              <a:spcBef>
                <a:spcPts val="450"/>
              </a:spcBef>
              <a:spcAft>
                <a:spcPts val="450"/>
              </a:spcAft>
              <a:buClr>
                <a:srgbClr val="B45340"/>
              </a:buClr>
              <a:buFont typeface="Wingdings" panose="05000000000000000000" pitchFamily="2" charset="2"/>
              <a:buNone/>
              <a:defRPr sz="2100"/>
            </a:lvl2pPr>
            <a:lvl3pPr marL="467916" indent="-250031">
              <a:spcBef>
                <a:spcPts val="450"/>
              </a:spcBef>
              <a:spcAft>
                <a:spcPts val="450"/>
              </a:spcAft>
              <a:buClr>
                <a:srgbClr val="ED881E"/>
              </a:buClr>
              <a:defRPr sz="1800"/>
            </a:lvl3pPr>
            <a:lvl4pPr marL="685800" indent="-173831">
              <a:spcBef>
                <a:spcPts val="450"/>
              </a:spcBef>
              <a:spcAft>
                <a:spcPts val="450"/>
              </a:spcAft>
              <a:defRPr/>
            </a:lvl4pPr>
          </a:lstStyle>
          <a:p>
            <a:pPr lvl="0"/>
            <a:r>
              <a:rPr lang="en-US" dirty="0"/>
              <a:t>Click to edit slide title </a:t>
            </a:r>
          </a:p>
        </p:txBody>
      </p:sp>
    </p:spTree>
    <p:extLst>
      <p:ext uri="{BB962C8B-B14F-4D97-AF65-F5344CB8AC3E}">
        <p14:creationId xmlns:p14="http://schemas.microsoft.com/office/powerpoint/2010/main" val="1797293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94182A76-77CF-4CAB-B64F-1EE13A72E7C4}"/>
              </a:ext>
            </a:extLst>
          </p:cNvPr>
          <p:cNvGrpSpPr/>
          <p:nvPr userDrawn="1"/>
        </p:nvGrpSpPr>
        <p:grpSpPr>
          <a:xfrm>
            <a:off x="0" y="5056780"/>
            <a:ext cx="9144000" cy="110783"/>
            <a:chOff x="0" y="6710290"/>
            <a:chExt cx="12192000" cy="147710"/>
          </a:xfrm>
        </p:grpSpPr>
        <p:sp>
          <p:nvSpPr>
            <p:cNvPr id="48" name="Rectangle 47">
              <a:extLst>
                <a:ext uri="{FF2B5EF4-FFF2-40B4-BE49-F238E27FC236}">
                  <a16:creationId xmlns:a16="http://schemas.microsoft.com/office/drawing/2014/main" id="{0BE67AE7-6EE0-4876-8C98-040F18709345}"/>
                </a:ext>
              </a:extLst>
            </p:cNvPr>
            <p:cNvSpPr>
              <a:spLocks noChangeArrowheads="1"/>
            </p:cNvSpPr>
            <p:nvPr userDrawn="1"/>
          </p:nvSpPr>
          <p:spPr bwMode="auto">
            <a:xfrm>
              <a:off x="8110221" y="6710290"/>
              <a:ext cx="804110" cy="147710"/>
            </a:xfrm>
            <a:prstGeom prst="rect">
              <a:avLst/>
            </a:prstGeom>
            <a:solidFill>
              <a:srgbClr val="B45340"/>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49" name="Rectangle 48">
              <a:extLst>
                <a:ext uri="{FF2B5EF4-FFF2-40B4-BE49-F238E27FC236}">
                  <a16:creationId xmlns:a16="http://schemas.microsoft.com/office/drawing/2014/main" id="{281BF6D6-87F9-42A1-9CB8-ACA499AEF8E3}"/>
                </a:ext>
              </a:extLst>
            </p:cNvPr>
            <p:cNvSpPr>
              <a:spLocks noChangeArrowheads="1"/>
            </p:cNvSpPr>
            <p:nvPr userDrawn="1"/>
          </p:nvSpPr>
          <p:spPr bwMode="auto">
            <a:xfrm>
              <a:off x="8903845" y="6710290"/>
              <a:ext cx="804110" cy="147710"/>
            </a:xfrm>
            <a:prstGeom prst="rect">
              <a:avLst/>
            </a:prstGeom>
            <a:solidFill>
              <a:srgbClr val="F0B213"/>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50" name="Rectangle 49">
              <a:extLst>
                <a:ext uri="{FF2B5EF4-FFF2-40B4-BE49-F238E27FC236}">
                  <a16:creationId xmlns:a16="http://schemas.microsoft.com/office/drawing/2014/main" id="{220B52EE-53AD-4CCB-BED9-56EE9F083B6E}"/>
                </a:ext>
              </a:extLst>
            </p:cNvPr>
            <p:cNvSpPr>
              <a:spLocks noChangeArrowheads="1"/>
            </p:cNvSpPr>
            <p:nvPr userDrawn="1"/>
          </p:nvSpPr>
          <p:spPr bwMode="auto">
            <a:xfrm>
              <a:off x="9707954" y="6710290"/>
              <a:ext cx="804765" cy="147710"/>
            </a:xfrm>
            <a:prstGeom prst="rect">
              <a:avLst/>
            </a:prstGeom>
            <a:solidFill>
              <a:srgbClr val="5A409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51" name="Rectangle 50">
              <a:extLst>
                <a:ext uri="{FF2B5EF4-FFF2-40B4-BE49-F238E27FC236}">
                  <a16:creationId xmlns:a16="http://schemas.microsoft.com/office/drawing/2014/main" id="{1BD53F4F-B8B5-43A2-A110-B34C56F84C00}"/>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52" name="Rectangle 20">
              <a:extLst>
                <a:ext uri="{FF2B5EF4-FFF2-40B4-BE49-F238E27FC236}">
                  <a16:creationId xmlns:a16="http://schemas.microsoft.com/office/drawing/2014/main" id="{9D4138E4-0C27-401E-8E61-F5F8F6AF3585}"/>
                </a:ext>
              </a:extLst>
            </p:cNvPr>
            <p:cNvSpPr>
              <a:spLocks noChangeArrowheads="1"/>
            </p:cNvSpPr>
            <p:nvPr userDrawn="1"/>
          </p:nvSpPr>
          <p:spPr bwMode="auto">
            <a:xfrm>
              <a:off x="0" y="6710290"/>
              <a:ext cx="7316597" cy="147710"/>
            </a:xfrm>
            <a:prstGeom prst="rect">
              <a:avLst/>
            </a:prstGeom>
            <a:solidFill>
              <a:srgbClr val="77AE9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53" name="Rectangle 52">
              <a:extLst>
                <a:ext uri="{FF2B5EF4-FFF2-40B4-BE49-F238E27FC236}">
                  <a16:creationId xmlns:a16="http://schemas.microsoft.com/office/drawing/2014/main" id="{11A03BB3-B57C-4641-BA14-DEA3A1BC7DF3}"/>
                </a:ext>
              </a:extLst>
            </p:cNvPr>
            <p:cNvSpPr>
              <a:spLocks noChangeArrowheads="1"/>
            </p:cNvSpPr>
            <p:nvPr userDrawn="1"/>
          </p:nvSpPr>
          <p:spPr bwMode="auto">
            <a:xfrm>
              <a:off x="7306111" y="6710290"/>
              <a:ext cx="804110" cy="147710"/>
            </a:xfrm>
            <a:prstGeom prst="rect">
              <a:avLst/>
            </a:prstGeom>
            <a:solidFill>
              <a:srgbClr val="00213E"/>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54" name="Rectangle 53">
              <a:extLst>
                <a:ext uri="{FF2B5EF4-FFF2-40B4-BE49-F238E27FC236}">
                  <a16:creationId xmlns:a16="http://schemas.microsoft.com/office/drawing/2014/main" id="{12E2982E-8B8F-4811-B291-6A957B73DD8D}"/>
                </a:ext>
              </a:extLst>
            </p:cNvPr>
            <p:cNvSpPr>
              <a:spLocks noChangeArrowheads="1"/>
            </p:cNvSpPr>
            <p:nvPr userDrawn="1"/>
          </p:nvSpPr>
          <p:spPr bwMode="auto">
            <a:xfrm>
              <a:off x="10494262" y="6710290"/>
              <a:ext cx="804765" cy="147710"/>
            </a:xfrm>
            <a:prstGeom prst="rect">
              <a:avLst/>
            </a:prstGeom>
            <a:solidFill>
              <a:srgbClr val="ED881E"/>
            </a:solidFill>
            <a:ln>
              <a:noFill/>
            </a:ln>
          </p:spPr>
          <p:txBody>
            <a:bodyPr vert="horz" wrap="square" lIns="60960" tIns="30480" rIns="60960" bIns="30480" numCol="1" anchor="t" anchorCtr="0" compatLnSpc="1">
              <a:prstTxWarp prst="textNoShape">
                <a:avLst/>
              </a:prstTxWarp>
            </a:bodyPr>
            <a:lstStyle/>
            <a:p>
              <a:endParaRPr lang="en-US" sz="1250"/>
            </a:p>
          </p:txBody>
        </p:sp>
      </p:grpSp>
      <p:sp>
        <p:nvSpPr>
          <p:cNvPr id="13" name="Content Placeholder 18">
            <a:extLst>
              <a:ext uri="{FF2B5EF4-FFF2-40B4-BE49-F238E27FC236}">
                <a16:creationId xmlns:a16="http://schemas.microsoft.com/office/drawing/2014/main" id="{40575C1C-FF14-424D-9288-A7CD3D418411}"/>
              </a:ext>
            </a:extLst>
          </p:cNvPr>
          <p:cNvSpPr>
            <a:spLocks noGrp="1"/>
          </p:cNvSpPr>
          <p:nvPr>
            <p:ph sz="quarter" idx="11" hasCustomPrompt="1"/>
          </p:nvPr>
        </p:nvSpPr>
        <p:spPr>
          <a:xfrm>
            <a:off x="432196" y="181562"/>
            <a:ext cx="8267105" cy="573588"/>
          </a:xfrm>
        </p:spPr>
        <p:txBody>
          <a:bodyPr/>
          <a:lstStyle>
            <a:lvl1pPr>
              <a:spcAft>
                <a:spcPts val="900"/>
              </a:spcAft>
              <a:buNone/>
              <a:defRPr sz="2700" b="1">
                <a:solidFill>
                  <a:srgbClr val="517C6E"/>
                </a:solidFill>
              </a:defRPr>
            </a:lvl1pPr>
            <a:lvl2pPr marL="0" indent="0">
              <a:spcBef>
                <a:spcPts val="450"/>
              </a:spcBef>
              <a:spcAft>
                <a:spcPts val="450"/>
              </a:spcAft>
              <a:buClr>
                <a:srgbClr val="B45340"/>
              </a:buClr>
              <a:buFont typeface="Wingdings" panose="05000000000000000000" pitchFamily="2" charset="2"/>
              <a:buNone/>
              <a:defRPr sz="2100"/>
            </a:lvl2pPr>
            <a:lvl3pPr marL="467916" indent="-250031">
              <a:spcBef>
                <a:spcPts val="450"/>
              </a:spcBef>
              <a:spcAft>
                <a:spcPts val="450"/>
              </a:spcAft>
              <a:buClr>
                <a:srgbClr val="ED881E"/>
              </a:buClr>
              <a:defRPr sz="1800"/>
            </a:lvl3pPr>
            <a:lvl4pPr marL="685800" indent="-173831">
              <a:spcBef>
                <a:spcPts val="450"/>
              </a:spcBef>
              <a:spcAft>
                <a:spcPts val="450"/>
              </a:spcAft>
              <a:defRPr/>
            </a:lvl4pPr>
          </a:lstStyle>
          <a:p>
            <a:pPr lvl="0"/>
            <a:r>
              <a:rPr lang="en-US" dirty="0"/>
              <a:t>Click to edit slide title </a:t>
            </a:r>
          </a:p>
        </p:txBody>
      </p:sp>
      <p:pic>
        <p:nvPicPr>
          <p:cNvPr id="3" name="Picture 2" descr="Graphic: Two children walking. Text: Helping children live to the fullest by understanding developmental disabilities.">
            <a:extLst>
              <a:ext uri="{FF2B5EF4-FFF2-40B4-BE49-F238E27FC236}">
                <a16:creationId xmlns:a16="http://schemas.microsoft.com/office/drawing/2014/main" id="{B4445C99-4D75-4E7C-8D06-A79E0806A3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859" y="1171321"/>
            <a:ext cx="3624641" cy="2800859"/>
          </a:xfrm>
          <a:prstGeom prst="rect">
            <a:avLst/>
          </a:prstGeom>
        </p:spPr>
      </p:pic>
      <p:pic>
        <p:nvPicPr>
          <p:cNvPr id="5" name="Picture 4" descr="Graphic: One person walking with crutches and one person moving with a wheelchair. Text: Improving health of people with disabilities.">
            <a:extLst>
              <a:ext uri="{FF2B5EF4-FFF2-40B4-BE49-F238E27FC236}">
                <a16:creationId xmlns:a16="http://schemas.microsoft.com/office/drawing/2014/main" id="{E56779A7-6999-43C6-8516-B916F6F36C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96336" y="1068160"/>
            <a:ext cx="3431124" cy="2651323"/>
          </a:xfrm>
          <a:prstGeom prst="rect">
            <a:avLst/>
          </a:prstGeom>
        </p:spPr>
      </p:pic>
    </p:spTree>
    <p:extLst>
      <p:ext uri="{BB962C8B-B14F-4D97-AF65-F5344CB8AC3E}">
        <p14:creationId xmlns:p14="http://schemas.microsoft.com/office/powerpoint/2010/main" val="3133449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95414" y="3036891"/>
            <a:ext cx="4979506" cy="1061829"/>
          </a:xfrm>
          <a:prstGeom prst="rect">
            <a:avLst/>
          </a:prstGeom>
          <a:noFill/>
        </p:spPr>
        <p:txBody>
          <a:bodyPr wrap="square" rtlCol="0">
            <a:spAutoFit/>
          </a:bodyPr>
          <a:lstStyle/>
          <a:p>
            <a:r>
              <a:rPr lang="en-US" sz="900" dirty="0">
                <a:solidFill>
                  <a:srgbClr val="695E4A"/>
                </a:solidFill>
                <a:latin typeface="Calibri" panose="020F0502020204030204" pitchFamily="34" charset="0"/>
              </a:rPr>
              <a:t>For more information, contact CDC</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1-800-CDC-INFO (232-4636)</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TTY:  1-888-232-6348    www.cdc.gov</a:t>
            </a:r>
            <a:br>
              <a:rPr lang="en-US" sz="900" dirty="0">
                <a:solidFill>
                  <a:srgbClr val="695E4A"/>
                </a:solidFill>
                <a:latin typeface="Calibri" panose="020F0502020204030204" pitchFamily="34" charset="0"/>
              </a:rPr>
            </a:br>
            <a:br>
              <a:rPr lang="en-US" sz="900" dirty="0">
                <a:solidFill>
                  <a:srgbClr val="695E4A"/>
                </a:solidFill>
                <a:latin typeface="Calibri" panose="020F0502020204030204" pitchFamily="34" charset="0"/>
              </a:rPr>
            </a:b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4256314"/>
            <a:ext cx="9144000" cy="887186"/>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2318744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_NCBDD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0"/>
            <a:ext cx="9144000" cy="887805"/>
          </a:xfrm>
          <a:prstGeom prst="rect">
            <a:avLst/>
          </a:prstGeom>
        </p:spPr>
      </p:pic>
      <p:sp>
        <p:nvSpPr>
          <p:cNvPr id="7" name="Title 1"/>
          <p:cNvSpPr>
            <a:spLocks noGrp="1"/>
          </p:cNvSpPr>
          <p:nvPr>
            <p:ph type="title"/>
          </p:nvPr>
        </p:nvSpPr>
        <p:spPr>
          <a:xfrm>
            <a:off x="457200" y="1039554"/>
            <a:ext cx="8229600" cy="866834"/>
          </a:xfrm>
          <a:prstGeom prst="rect">
            <a:avLst/>
          </a:prstGeom>
        </p:spPr>
        <p:txBody>
          <a:bodyPr/>
          <a:lstStyle>
            <a:lvl1pPr algn="l">
              <a:lnSpc>
                <a:spcPts val="3000"/>
              </a:lnSpc>
              <a:defRPr sz="2800" b="1" baseline="0">
                <a:solidFill>
                  <a:srgbClr val="76AE99"/>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76AE99"/>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76AE99"/>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sz="1800" b="1" dirty="0">
                <a:solidFill>
                  <a:schemeClr val="tx2"/>
                </a:solidFill>
                <a:latin typeface="Calibri" panose="020F0502020204030204" pitchFamily="34" charset="0"/>
              </a:rPr>
              <a:t>National Center on Birth Defects and Developmental Disabilities</a:t>
            </a:r>
          </a:p>
        </p:txBody>
      </p:sp>
    </p:spTree>
    <p:extLst>
      <p:ext uri="{BB962C8B-B14F-4D97-AF65-F5344CB8AC3E}">
        <p14:creationId xmlns:p14="http://schemas.microsoft.com/office/powerpoint/2010/main" val="358635465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76AE99"/>
                </a:solidFill>
                <a:effectLst/>
                <a:latin typeface="Calibri" pitchFamily="34" charset="0"/>
              </a:defRPr>
            </a:lvl1pPr>
          </a:lstStyle>
          <a:p>
            <a:r>
              <a:rPr lang="en-US" dirty="0"/>
              <a:t>Bottom band: NCBDDD</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618E7C"/>
              </a:buClr>
              <a:buFont typeface="Wingdings" panose="05000000000000000000" pitchFamily="2" charset="2"/>
              <a:buChar char="§"/>
              <a:defRPr sz="2000">
                <a:solidFill>
                  <a:schemeClr val="accent4">
                    <a:lumMod val="75000"/>
                  </a:schemeClr>
                </a:solidFill>
              </a:defRPr>
            </a:lvl1pPr>
            <a:lvl2pPr>
              <a:buClr>
                <a:srgbClr val="B45340"/>
              </a:buClr>
              <a:defRPr sz="2000">
                <a:solidFill>
                  <a:schemeClr val="accent4">
                    <a:lumMod val="75000"/>
                  </a:schemeClr>
                </a:solidFill>
              </a:defRPr>
            </a:lvl2pPr>
            <a:lvl3pPr>
              <a:buClr>
                <a:srgbClr val="5A4099"/>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F3497A71-E6EE-4554-99CA-ED039B1550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6114"/>
            <a:ext cx="9144000" cy="90541"/>
          </a:xfrm>
          <a:prstGeom prst="rect">
            <a:avLst/>
          </a:prstGeom>
        </p:spPr>
      </p:pic>
    </p:spTree>
    <p:extLst>
      <p:ext uri="{BB962C8B-B14F-4D97-AF65-F5344CB8AC3E}">
        <p14:creationId xmlns:p14="http://schemas.microsoft.com/office/powerpoint/2010/main" val="126189843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76AE99"/>
                </a:solidFill>
                <a:effectLst/>
                <a:latin typeface="Calibri" pitchFamily="34" charset="0"/>
              </a:defRPr>
            </a:lvl1pPr>
          </a:lstStyle>
          <a:p>
            <a:r>
              <a:rPr lang="en-US" dirty="0"/>
              <a:t>Bottom band: NCBDDD</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618E7C"/>
              </a:buClr>
              <a:buFont typeface="Wingdings" panose="05000000000000000000" pitchFamily="2" charset="2"/>
              <a:buChar char="§"/>
              <a:defRPr sz="2000">
                <a:solidFill>
                  <a:schemeClr val="accent4">
                    <a:lumMod val="75000"/>
                  </a:schemeClr>
                </a:solidFill>
              </a:defRPr>
            </a:lvl1pPr>
            <a:lvl2pPr>
              <a:buClr>
                <a:srgbClr val="B45340"/>
              </a:buClr>
              <a:defRPr sz="2000">
                <a:solidFill>
                  <a:schemeClr val="accent4">
                    <a:lumMod val="75000"/>
                  </a:schemeClr>
                </a:solidFill>
              </a:defRPr>
            </a:lvl2pPr>
            <a:lvl3pPr>
              <a:buClr>
                <a:srgbClr val="5A4099"/>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6472256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618E7C"/>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618E7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45372"/>
            <a:ext cx="9144000" cy="887868"/>
          </a:xfrm>
          <a:prstGeom prst="rect">
            <a:avLst/>
          </a:prstGeom>
        </p:spPr>
      </p:pic>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18643"/>
            <a:ext cx="9144000" cy="709129"/>
          </a:xfrm>
          <a:prstGeom prst="rect">
            <a:avLst/>
          </a:prstGeom>
          <a:solidFill>
            <a:srgbClr val="17468F"/>
          </a:solidFill>
          <a:ln>
            <a:noFill/>
          </a:ln>
        </p:spPr>
        <p:txBody>
          <a:bodyPr vert="horz" wrap="square" lIns="45720" tIns="22860" rIns="45720" bIns="22860" numCol="1" anchor="t" anchorCtr="0" compatLnSpc="1">
            <a:prstTxWarp prst="textNoShape">
              <a:avLst/>
            </a:prstTxWarp>
          </a:bodyPr>
          <a:lstStyle/>
          <a:p>
            <a:endParaRPr lang="en-US" sz="1250"/>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8870"/>
            <a:ext cx="9159852" cy="142757"/>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342900" y="835123"/>
            <a:ext cx="8129618" cy="856303"/>
          </a:xfrm>
          <a:prstGeom prst="rect">
            <a:avLst/>
          </a:prstGeom>
        </p:spPr>
        <p:txBody>
          <a:bodyPr/>
          <a:lstStyle>
            <a:lvl1pPr algn="l">
              <a:lnSpc>
                <a:spcPts val="2250"/>
              </a:lnSpc>
              <a:defRPr sz="2100" b="1" baseline="0">
                <a:solidFill>
                  <a:srgbClr val="C00000"/>
                </a:solidFill>
                <a:effectLst/>
                <a:latin typeface="Calibri" pitchFamily="34" charset="0"/>
              </a:defRPr>
            </a:lvl1pPr>
          </a:lstStyle>
          <a:p>
            <a:r>
              <a:rPr lang="en-US" dirty="0"/>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342900" y="2053731"/>
            <a:ext cx="6323030" cy="709129"/>
          </a:xfrm>
          <a:prstGeom prst="rect">
            <a:avLst/>
          </a:prstGeom>
        </p:spPr>
        <p:txBody>
          <a:bodyPr/>
          <a:lstStyle>
            <a:lvl1pPr marL="0" indent="0" algn="l">
              <a:buNone/>
              <a:defRPr sz="1500" b="1" baseline="0">
                <a:solidFill>
                  <a:srgbClr val="5A4099"/>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a:t>
            </a:r>
          </a:p>
          <a:p>
            <a:r>
              <a:rPr lang="en-US" dirty="0"/>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342900" y="3089770"/>
            <a:ext cx="6323036" cy="959747"/>
          </a:xfrm>
          <a:prstGeom prst="rect">
            <a:avLst/>
          </a:prstGeom>
        </p:spPr>
        <p:txBody>
          <a:bodyPr/>
          <a:lstStyle>
            <a:lvl1pPr marL="0" indent="0" algn="l">
              <a:lnSpc>
                <a:spcPts val="1500"/>
              </a:lnSpc>
              <a:buNone/>
              <a:defRPr sz="135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Event Title</a:t>
            </a:r>
          </a:p>
          <a:p>
            <a:pPr lvl="0"/>
            <a:r>
              <a:rPr lang="en-US" dirty="0"/>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342900" y="169072"/>
            <a:ext cx="6819211" cy="646331"/>
          </a:xfrm>
          <a:prstGeom prst="rect">
            <a:avLst/>
          </a:prstGeom>
          <a:noFill/>
        </p:spPr>
        <p:txBody>
          <a:bodyPr wrap="square" rtlCol="0">
            <a:spAutoFit/>
          </a:bodyPr>
          <a:lstStyle/>
          <a:p>
            <a:r>
              <a:rPr lang="en-US" sz="1800" b="1" dirty="0">
                <a:solidFill>
                  <a:schemeClr val="bg1"/>
                </a:solidFill>
                <a:latin typeface="Calibri" panose="020F0502020204030204" pitchFamily="34" charset="0"/>
              </a:rPr>
              <a:t>Centers for Disease Control and Prevention</a:t>
            </a:r>
          </a:p>
          <a:p>
            <a:r>
              <a:rPr lang="en-US" sz="1800" b="0" dirty="0">
                <a:solidFill>
                  <a:schemeClr val="bg1"/>
                </a:solidFill>
                <a:latin typeface="Calibri" panose="020F0502020204030204" pitchFamily="34" charset="0"/>
              </a:rPr>
              <a:t>National Center on Birth Defects and Developmental Disabilities</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8976" y="63809"/>
            <a:ext cx="1239341" cy="710513"/>
          </a:xfrm>
          <a:prstGeom prst="rect">
            <a:avLst/>
          </a:prstGeom>
        </p:spPr>
      </p:pic>
    </p:spTree>
    <p:extLst>
      <p:ext uri="{BB962C8B-B14F-4D97-AF65-F5344CB8AC3E}">
        <p14:creationId xmlns:p14="http://schemas.microsoft.com/office/powerpoint/2010/main" val="2462696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342900" y="848190"/>
            <a:ext cx="8129618" cy="856303"/>
          </a:xfrm>
          <a:prstGeom prst="rect">
            <a:avLst/>
          </a:prstGeom>
        </p:spPr>
        <p:txBody>
          <a:bodyPr/>
          <a:lstStyle>
            <a:lvl1pPr algn="l">
              <a:lnSpc>
                <a:spcPts val="2250"/>
              </a:lnSpc>
              <a:defRPr sz="2100" b="1" baseline="0">
                <a:solidFill>
                  <a:srgbClr val="00213E"/>
                </a:solidFill>
                <a:effectLst/>
                <a:latin typeface="Calibri" pitchFamily="34" charset="0"/>
              </a:defRPr>
            </a:lvl1pPr>
          </a:lstStyle>
          <a:p>
            <a:r>
              <a:rPr lang="en-US" dirty="0"/>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342900" y="2053731"/>
            <a:ext cx="6323030" cy="709129"/>
          </a:xfrm>
          <a:prstGeom prst="rect">
            <a:avLst/>
          </a:prstGeom>
        </p:spPr>
        <p:txBody>
          <a:bodyPr/>
          <a:lstStyle>
            <a:lvl1pPr marL="0" indent="0" algn="l">
              <a:buNone/>
              <a:defRPr sz="1500" b="1" baseline="0">
                <a:solidFill>
                  <a:srgbClr val="5A4099"/>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a:t>
            </a:r>
          </a:p>
          <a:p>
            <a:r>
              <a:rPr lang="en-US" dirty="0"/>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342900" y="3089770"/>
            <a:ext cx="6323036" cy="959747"/>
          </a:xfrm>
          <a:prstGeom prst="rect">
            <a:avLst/>
          </a:prstGeom>
        </p:spPr>
        <p:txBody>
          <a:bodyPr/>
          <a:lstStyle>
            <a:lvl1pPr marL="0" indent="0" algn="l">
              <a:lnSpc>
                <a:spcPts val="1500"/>
              </a:lnSpc>
              <a:buNone/>
              <a:defRPr sz="135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Event Title</a:t>
            </a:r>
          </a:p>
          <a:p>
            <a:pPr lvl="0"/>
            <a:r>
              <a:rPr lang="en-US" dirty="0"/>
              <a:t>Date</a:t>
            </a:r>
          </a:p>
        </p:txBody>
      </p:sp>
      <p:pic>
        <p:nvPicPr>
          <p:cNvPr id="3" name="Picture 2">
            <a:extLst>
              <a:ext uri="{FF2B5EF4-FFF2-40B4-BE49-F238E27FC236}">
                <a16:creationId xmlns:a16="http://schemas.microsoft.com/office/drawing/2014/main" id="{CB5482DF-A743-45C4-BC0B-7EEE4DE562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46434"/>
          </a:xfrm>
          <a:prstGeom prst="rect">
            <a:avLst/>
          </a:prstGeom>
        </p:spPr>
      </p:pic>
      <p:sp>
        <p:nvSpPr>
          <p:cNvPr id="20" name="TextBox 19">
            <a:extLst>
              <a:ext uri="{FF2B5EF4-FFF2-40B4-BE49-F238E27FC236}">
                <a16:creationId xmlns:a16="http://schemas.microsoft.com/office/drawing/2014/main" id="{464B51B4-4568-49CA-B9F0-A4A97DB3C21B}"/>
              </a:ext>
            </a:extLst>
          </p:cNvPr>
          <p:cNvSpPr txBox="1"/>
          <p:nvPr userDrawn="1"/>
        </p:nvSpPr>
        <p:spPr>
          <a:xfrm>
            <a:off x="342900" y="201731"/>
            <a:ext cx="6819211" cy="646331"/>
          </a:xfrm>
          <a:prstGeom prst="rect">
            <a:avLst/>
          </a:prstGeom>
          <a:noFill/>
        </p:spPr>
        <p:txBody>
          <a:bodyPr wrap="square" rtlCol="0">
            <a:spAutoFit/>
          </a:bodyPr>
          <a:lstStyle/>
          <a:p>
            <a:r>
              <a:rPr lang="en-US" sz="1800" b="1" dirty="0">
                <a:solidFill>
                  <a:schemeClr val="bg1"/>
                </a:solidFill>
                <a:latin typeface="Calibri" panose="020F0502020204030204" pitchFamily="34" charset="0"/>
              </a:rPr>
              <a:t>Centers for Disease Control and Prevention</a:t>
            </a:r>
          </a:p>
          <a:p>
            <a:r>
              <a:rPr lang="en-US" sz="1800" b="0" dirty="0">
                <a:solidFill>
                  <a:schemeClr val="bg1"/>
                </a:solidFill>
                <a:latin typeface="Calibri" panose="020F0502020204030204" pitchFamily="34" charset="0"/>
              </a:rPr>
              <a:t>National Center on Birth Defects and Developmental Disabilities</a:t>
            </a:r>
          </a:p>
        </p:txBody>
      </p:sp>
    </p:spTree>
    <p:extLst>
      <p:ext uri="{BB962C8B-B14F-4D97-AF65-F5344CB8AC3E}">
        <p14:creationId xmlns:p14="http://schemas.microsoft.com/office/powerpoint/2010/main" val="7068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517C6E"/>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432197" y="3072786"/>
            <a:ext cx="8254603" cy="573929"/>
          </a:xfrm>
        </p:spPr>
        <p:txBody>
          <a:bodyPr>
            <a:normAutofit/>
          </a:bodyPr>
          <a:lstStyle>
            <a:lvl1pPr>
              <a:spcAft>
                <a:spcPts val="900"/>
              </a:spcAft>
              <a:buNone/>
              <a:defRPr sz="3600" b="1">
                <a:solidFill>
                  <a:schemeClr val="bg1"/>
                </a:solidFill>
              </a:defRPr>
            </a:lvl1pPr>
            <a:lvl2pPr marL="217885" indent="-217885">
              <a:spcBef>
                <a:spcPts val="450"/>
              </a:spcBef>
              <a:spcAft>
                <a:spcPts val="450"/>
              </a:spcAft>
              <a:buClr>
                <a:srgbClr val="007D57"/>
              </a:buClr>
              <a:buFont typeface="Wingdings" panose="05000000000000000000" pitchFamily="2" charset="2"/>
              <a:buChar char="§"/>
              <a:defRPr sz="2100"/>
            </a:lvl2pPr>
            <a:lvl3pPr marL="467916" indent="-250031">
              <a:spcBef>
                <a:spcPts val="450"/>
              </a:spcBef>
              <a:spcAft>
                <a:spcPts val="450"/>
              </a:spcAft>
              <a:defRPr sz="1800"/>
            </a:lvl3pPr>
            <a:lvl4pPr marL="685800" indent="-173831">
              <a:spcBef>
                <a:spcPts val="450"/>
              </a:spcBef>
              <a:spcAft>
                <a:spcPts val="450"/>
              </a:spcAft>
              <a:defRPr/>
            </a:lvl4pPr>
          </a:lstStyle>
          <a:p>
            <a:pPr lvl="0"/>
            <a:r>
              <a:rPr lang="en-US" dirty="0"/>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432197" y="3870909"/>
            <a:ext cx="5829300" cy="319683"/>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endParaRPr lang="en-US" dirty="0"/>
          </a:p>
        </p:txBody>
      </p:sp>
      <p:grpSp>
        <p:nvGrpSpPr>
          <p:cNvPr id="40" name="Group 39">
            <a:extLst>
              <a:ext uri="{FF2B5EF4-FFF2-40B4-BE49-F238E27FC236}">
                <a16:creationId xmlns:a16="http://schemas.microsoft.com/office/drawing/2014/main" id="{DA7B19D4-3662-4D9B-8BAF-2D34949A52E1}"/>
              </a:ext>
            </a:extLst>
          </p:cNvPr>
          <p:cNvGrpSpPr/>
          <p:nvPr userDrawn="1"/>
        </p:nvGrpSpPr>
        <p:grpSpPr>
          <a:xfrm>
            <a:off x="0" y="5032717"/>
            <a:ext cx="9144000" cy="110783"/>
            <a:chOff x="0" y="6710290"/>
            <a:chExt cx="12192000" cy="147710"/>
          </a:xfrm>
        </p:grpSpPr>
        <p:sp>
          <p:nvSpPr>
            <p:cNvPr id="41" name="Rectangle 40">
              <a:extLst>
                <a:ext uri="{FF2B5EF4-FFF2-40B4-BE49-F238E27FC236}">
                  <a16:creationId xmlns:a16="http://schemas.microsoft.com/office/drawing/2014/main" id="{1DC95F6E-ADBF-44BC-8881-F55A37406F6B}"/>
                </a:ext>
              </a:extLst>
            </p:cNvPr>
            <p:cNvSpPr>
              <a:spLocks noChangeArrowheads="1"/>
            </p:cNvSpPr>
            <p:nvPr userDrawn="1"/>
          </p:nvSpPr>
          <p:spPr bwMode="auto">
            <a:xfrm>
              <a:off x="8110221" y="6710290"/>
              <a:ext cx="804110" cy="147710"/>
            </a:xfrm>
            <a:prstGeom prst="rect">
              <a:avLst/>
            </a:prstGeom>
            <a:solidFill>
              <a:srgbClr val="B45340"/>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42" name="Rectangle 41">
              <a:extLst>
                <a:ext uri="{FF2B5EF4-FFF2-40B4-BE49-F238E27FC236}">
                  <a16:creationId xmlns:a16="http://schemas.microsoft.com/office/drawing/2014/main" id="{B66AF62C-AB18-40DF-852B-19A90E0B1738}"/>
                </a:ext>
              </a:extLst>
            </p:cNvPr>
            <p:cNvSpPr>
              <a:spLocks noChangeArrowheads="1"/>
            </p:cNvSpPr>
            <p:nvPr userDrawn="1"/>
          </p:nvSpPr>
          <p:spPr bwMode="auto">
            <a:xfrm>
              <a:off x="8903845" y="6710290"/>
              <a:ext cx="804110" cy="147710"/>
            </a:xfrm>
            <a:prstGeom prst="rect">
              <a:avLst/>
            </a:prstGeom>
            <a:solidFill>
              <a:srgbClr val="F0B213"/>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43" name="Rectangle 42">
              <a:extLst>
                <a:ext uri="{FF2B5EF4-FFF2-40B4-BE49-F238E27FC236}">
                  <a16:creationId xmlns:a16="http://schemas.microsoft.com/office/drawing/2014/main" id="{4EB746B9-3687-4BA7-B168-F41F72ED14D1}"/>
                </a:ext>
              </a:extLst>
            </p:cNvPr>
            <p:cNvSpPr>
              <a:spLocks noChangeArrowheads="1"/>
            </p:cNvSpPr>
            <p:nvPr userDrawn="1"/>
          </p:nvSpPr>
          <p:spPr bwMode="auto">
            <a:xfrm>
              <a:off x="9707954" y="6710290"/>
              <a:ext cx="804765" cy="147710"/>
            </a:xfrm>
            <a:prstGeom prst="rect">
              <a:avLst/>
            </a:prstGeom>
            <a:solidFill>
              <a:srgbClr val="5A409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44" name="Rectangle 43">
              <a:extLst>
                <a:ext uri="{FF2B5EF4-FFF2-40B4-BE49-F238E27FC236}">
                  <a16:creationId xmlns:a16="http://schemas.microsoft.com/office/drawing/2014/main" id="{295C7802-BC5B-495D-8CCD-CA4AF00C6EBC}"/>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45" name="Rectangle 20">
              <a:extLst>
                <a:ext uri="{FF2B5EF4-FFF2-40B4-BE49-F238E27FC236}">
                  <a16:creationId xmlns:a16="http://schemas.microsoft.com/office/drawing/2014/main" id="{92041CD1-6577-490B-B075-E5A2965FAB84}"/>
                </a:ext>
              </a:extLst>
            </p:cNvPr>
            <p:cNvSpPr>
              <a:spLocks noChangeArrowheads="1"/>
            </p:cNvSpPr>
            <p:nvPr userDrawn="1"/>
          </p:nvSpPr>
          <p:spPr bwMode="auto">
            <a:xfrm>
              <a:off x="0" y="6710290"/>
              <a:ext cx="7316597" cy="147710"/>
            </a:xfrm>
            <a:prstGeom prst="rect">
              <a:avLst/>
            </a:prstGeom>
            <a:solidFill>
              <a:srgbClr val="77AE9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46" name="Rectangle 45">
              <a:extLst>
                <a:ext uri="{FF2B5EF4-FFF2-40B4-BE49-F238E27FC236}">
                  <a16:creationId xmlns:a16="http://schemas.microsoft.com/office/drawing/2014/main" id="{B93BDDB7-6C21-4CF4-AC91-C80FCE9E26CD}"/>
                </a:ext>
              </a:extLst>
            </p:cNvPr>
            <p:cNvSpPr>
              <a:spLocks noChangeArrowheads="1"/>
            </p:cNvSpPr>
            <p:nvPr userDrawn="1"/>
          </p:nvSpPr>
          <p:spPr bwMode="auto">
            <a:xfrm>
              <a:off x="7306111" y="6710290"/>
              <a:ext cx="804110" cy="147710"/>
            </a:xfrm>
            <a:prstGeom prst="rect">
              <a:avLst/>
            </a:prstGeom>
            <a:solidFill>
              <a:srgbClr val="00213E"/>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47" name="Rectangle 46">
              <a:extLst>
                <a:ext uri="{FF2B5EF4-FFF2-40B4-BE49-F238E27FC236}">
                  <a16:creationId xmlns:a16="http://schemas.microsoft.com/office/drawing/2014/main" id="{488FB197-6B40-4289-ACCA-1A2407039759}"/>
                </a:ext>
              </a:extLst>
            </p:cNvPr>
            <p:cNvSpPr>
              <a:spLocks noChangeArrowheads="1"/>
            </p:cNvSpPr>
            <p:nvPr userDrawn="1"/>
          </p:nvSpPr>
          <p:spPr bwMode="auto">
            <a:xfrm>
              <a:off x="10494262" y="6710290"/>
              <a:ext cx="804765" cy="147710"/>
            </a:xfrm>
            <a:prstGeom prst="rect">
              <a:avLst/>
            </a:prstGeom>
            <a:solidFill>
              <a:srgbClr val="ED881E"/>
            </a:solidFill>
            <a:ln>
              <a:noFill/>
            </a:ln>
          </p:spPr>
          <p:txBody>
            <a:bodyPr vert="horz" wrap="square" lIns="60960" tIns="30480" rIns="60960" bIns="30480" numCol="1" anchor="t" anchorCtr="0" compatLnSpc="1">
              <a:prstTxWarp prst="textNoShape">
                <a:avLst/>
              </a:prstTxWarp>
            </a:bodyPr>
            <a:lstStyle/>
            <a:p>
              <a:endParaRPr lang="en-US" sz="1250"/>
            </a:p>
          </p:txBody>
        </p:sp>
      </p:grpSp>
    </p:spTree>
    <p:extLst>
      <p:ext uri="{BB962C8B-B14F-4D97-AF65-F5344CB8AC3E}">
        <p14:creationId xmlns:p14="http://schemas.microsoft.com/office/powerpoint/2010/main" val="2151382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3" r:id="rId1"/>
    <p:sldLayoutId id="2147483868" r:id="rId2"/>
    <p:sldLayoutId id="2147483854" r:id="rId3"/>
    <p:sldLayoutId id="2147483852" r:id="rId4"/>
    <p:sldLayoutId id="2147483823" r:id="rId5"/>
    <p:sldLayoutId id="2147483849" r:id="rId6"/>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C62D435-8EB2-4B14-83D0-85CE5CE5CD37}" type="datetimeFigureOut">
              <a:rPr lang="en-US" smtClean="0"/>
              <a:t>3/21/2023</a:t>
            </a:fld>
            <a:endParaRPr lang="en-US"/>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ABF8E7D-0782-4402-876D-ACDA350B323A}" type="slidenum">
              <a:rPr lang="en-US" smtClean="0"/>
              <a:t>‹#›</a:t>
            </a:fld>
            <a:endParaRPr lang="en-US"/>
          </a:p>
        </p:txBody>
      </p:sp>
    </p:spTree>
    <p:extLst>
      <p:ext uri="{BB962C8B-B14F-4D97-AF65-F5344CB8AC3E}">
        <p14:creationId xmlns:p14="http://schemas.microsoft.com/office/powerpoint/2010/main" val="1233400567"/>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mmwr/volumes/72/ss/ss7201a1.htm" TargetMode="External"/><Relationship Id="rId2" Type="http://schemas.openxmlformats.org/officeDocument/2006/relationships/hyperlink" Target="https://www.cdc.gov/mmwr/volumes/72/ss/ss7202a1.ht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nces.ed.gov/ccd/pubagency.asp" TargetMode="External"/><Relationship Id="rId2" Type="http://schemas.openxmlformats.org/officeDocument/2006/relationships/hyperlink" Target="https://www.cdc.gov/nchs/nvss/bridged_race.htm" TargetMode="External"/><Relationship Id="rId1" Type="http://schemas.openxmlformats.org/officeDocument/2006/relationships/slideLayout" Target="../slideLayouts/slideLayout11.xml"/><Relationship Id="rId4" Type="http://schemas.openxmlformats.org/officeDocument/2006/relationships/hyperlink" Target="https://www2.census.gov/programs-surveys/acs/summary_file/2018/data/?"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24543" y="1715447"/>
            <a:ext cx="8129618" cy="856303"/>
          </a:xfrm>
        </p:spPr>
        <p:txBody>
          <a:bodyPr>
            <a:normAutofit fontScale="90000"/>
          </a:bodyPr>
          <a:lstStyle/>
          <a:p>
            <a:r>
              <a:rPr lang="en-US" altLang="en-US" sz="2400" dirty="0">
                <a:latin typeface="Calibri"/>
                <a:cs typeface="Calibri"/>
              </a:rPr>
              <a:t>2020 Autism and Developmental Disabilities Monitoring (ADDM) Network Surveillance Summaries | Supplemental Slides</a:t>
            </a:r>
          </a:p>
        </p:txBody>
      </p:sp>
      <p:sp>
        <p:nvSpPr>
          <p:cNvPr id="2" name="Subtitle 1">
            <a:extLst>
              <a:ext uri="{FF2B5EF4-FFF2-40B4-BE49-F238E27FC236}">
                <a16:creationId xmlns:a16="http://schemas.microsoft.com/office/drawing/2014/main" id="{58C75C35-3584-AB00-44AF-412B01672E00}"/>
              </a:ext>
            </a:extLst>
          </p:cNvPr>
          <p:cNvSpPr>
            <a:spLocks noGrp="1"/>
          </p:cNvSpPr>
          <p:nvPr>
            <p:ph type="subTitle" idx="1"/>
          </p:nvPr>
        </p:nvSpPr>
        <p:spPr>
          <a:xfrm>
            <a:off x="424543" y="2927310"/>
            <a:ext cx="6323030" cy="709129"/>
          </a:xfrm>
        </p:spPr>
        <p:txBody>
          <a:bodyPr/>
          <a:lstStyle/>
          <a:p>
            <a:endParaRPr lang="en-US" dirty="0"/>
          </a:p>
        </p:txBody>
      </p:sp>
      <p:sp>
        <p:nvSpPr>
          <p:cNvPr id="4" name="Text Placeholder 3">
            <a:extLst>
              <a:ext uri="{FF2B5EF4-FFF2-40B4-BE49-F238E27FC236}">
                <a16:creationId xmlns:a16="http://schemas.microsoft.com/office/drawing/2014/main" id="{2CB098C7-5786-4A13-9F28-45E21DCCF669}"/>
              </a:ext>
            </a:extLst>
          </p:cNvPr>
          <p:cNvSpPr>
            <a:spLocks noGrp="1"/>
          </p:cNvSpPr>
          <p:nvPr>
            <p:ph type="body" sz="quarter" idx="10"/>
          </p:nvPr>
        </p:nvSpPr>
        <p:spPr/>
        <p:txBody>
          <a:bodyPr anchor="b"/>
          <a:lstStyle/>
          <a:p>
            <a:r>
              <a:rPr lang="en-US" dirty="0"/>
              <a:t>Published March 23, 2023</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6"/>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986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F812EFC-4A97-FD4D-92AD-834013512E1B}"/>
              </a:ext>
            </a:extLst>
          </p:cNvPr>
          <p:cNvSpPr>
            <a:spLocks noGrp="1"/>
          </p:cNvSpPr>
          <p:nvPr>
            <p:ph type="title"/>
          </p:nvPr>
        </p:nvSpPr>
        <p:spPr>
          <a:xfrm>
            <a:off x="254000" y="205979"/>
            <a:ext cx="8432800" cy="262526"/>
          </a:xfrm>
        </p:spPr>
        <p:txBody>
          <a:bodyPr/>
          <a:lstStyle/>
          <a:p>
            <a:pPr algn="ctr" rtl="0" eaLnBrk="1" fontAlgn="auto" hangingPunct="1">
              <a:lnSpc>
                <a:spcPct val="100000"/>
              </a:lnSpc>
            </a:pPr>
            <a:r>
              <a:rPr lang="en-US" sz="1500" b="1" kern="1200" dirty="0">
                <a:solidFill>
                  <a:srgbClr val="000000"/>
                </a:solidFill>
                <a:effectLst/>
                <a:latin typeface="Calibri" panose="020F0502020204030204" pitchFamily="34" charset="0"/>
                <a:ea typeface="+mn-ea"/>
                <a:cs typeface="+mn-cs"/>
              </a:rPr>
              <a:t>Prevalence* of autism spectrum disorder per 1,000 children aged 8 years, by identification type and site</a:t>
            </a:r>
            <a:br>
              <a:rPr lang="en-US" sz="1350" b="1" kern="1200" dirty="0">
                <a:solidFill>
                  <a:srgbClr val="000000"/>
                </a:solidFill>
                <a:effectLst/>
                <a:latin typeface="Calibri" panose="020F0502020204030204" pitchFamily="34" charset="0"/>
                <a:ea typeface="+mn-ea"/>
                <a:cs typeface="+mn-cs"/>
              </a:rPr>
            </a:br>
            <a:r>
              <a:rPr lang="en-US" sz="1350" b="0" kern="1200" dirty="0">
                <a:solidFill>
                  <a:srgbClr val="000000"/>
                </a:solidFill>
                <a:effectLst/>
                <a:ea typeface="+mn-ea"/>
                <a:cs typeface="+mn-cs"/>
              </a:rPr>
              <a:t>Autism and Developmental Disabilities Monitoring Network, 11 sites, United States, 2020</a:t>
            </a:r>
            <a:endParaRPr lang="en-US" b="0" dirty="0">
              <a:effectLst/>
            </a:endParaRPr>
          </a:p>
        </p:txBody>
      </p:sp>
      <p:pic>
        <p:nvPicPr>
          <p:cNvPr id="6" name="Picture 5" descr="Histogram chart titled, &quot;Prevalence asterisk of autism spectrum disorder per 1,000 children aged 8 years, by identification type and site.&quot; Sub-title reads, &quot;Autism and Developmental Disabilities Monitoring Network, 11 sites, United States, 2020.&quot; Horizontal line across histogram shows overall prevalence of autism spectrum disorder (or ASD) across the United States. Histogram bars from each of the 11 sites show categories of documented ASD case status, which are &quot;Had ASD ICD only,&quot; &quot;Had ASD eligibility without diagnosis,&quot; or &quot;Had ASD diagnosis.&quot; ">
            <a:extLst>
              <a:ext uri="{FF2B5EF4-FFF2-40B4-BE49-F238E27FC236}">
                <a16:creationId xmlns:a16="http://schemas.microsoft.com/office/drawing/2014/main" id="{E31643C1-7827-A807-8E12-5AE7E6228A11}"/>
              </a:ext>
            </a:extLst>
          </p:cNvPr>
          <p:cNvPicPr>
            <a:picLocks noChangeAspect="1"/>
          </p:cNvPicPr>
          <p:nvPr/>
        </p:nvPicPr>
        <p:blipFill>
          <a:blip r:embed="rId2"/>
          <a:stretch>
            <a:fillRect/>
          </a:stretch>
        </p:blipFill>
        <p:spPr>
          <a:xfrm>
            <a:off x="722923" y="512591"/>
            <a:ext cx="7698154" cy="4162404"/>
          </a:xfrm>
          <a:prstGeom prst="rect">
            <a:avLst/>
          </a:prstGeom>
        </p:spPr>
      </p:pic>
      <p:sp>
        <p:nvSpPr>
          <p:cNvPr id="2" name="TextBox 1">
            <a:extLst>
              <a:ext uri="{FF2B5EF4-FFF2-40B4-BE49-F238E27FC236}">
                <a16:creationId xmlns:a16="http://schemas.microsoft.com/office/drawing/2014/main" id="{4E55D875-F4B3-4331-833D-C6C055A58203}"/>
              </a:ext>
            </a:extLst>
          </p:cNvPr>
          <p:cNvSpPr txBox="1"/>
          <p:nvPr/>
        </p:nvSpPr>
        <p:spPr>
          <a:xfrm>
            <a:off x="802640" y="4640207"/>
            <a:ext cx="7833360" cy="400110"/>
          </a:xfrm>
          <a:prstGeom prst="rect">
            <a:avLst/>
          </a:prstGeom>
          <a:noFill/>
        </p:spPr>
        <p:txBody>
          <a:bodyPr wrap="square" rtlCol="0">
            <a:spAutoFit/>
          </a:bodyPr>
          <a:lstStyle/>
          <a:p>
            <a:r>
              <a:rPr lang="en-US" sz="1000" dirty="0">
                <a:solidFill>
                  <a:srgbClr val="000000"/>
                </a:solidFill>
                <a:latin typeface="Calibri" panose="020F0502020204030204" pitchFamily="34" charset="0"/>
              </a:rPr>
              <a:t>* Horizontal line is the overall Autism and Developmental Disabilities Monitoring Network prevalence of 27.6 per 1,000 children aged 8 years. Children with documented ASD statements could also have ASD classifications in special education or ASD ICD codes.</a:t>
            </a:r>
          </a:p>
        </p:txBody>
      </p:sp>
    </p:spTree>
    <p:extLst>
      <p:ext uri="{BB962C8B-B14F-4D97-AF65-F5344CB8AC3E}">
        <p14:creationId xmlns:p14="http://schemas.microsoft.com/office/powerpoint/2010/main" val="1286386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3BF9A4-DC7C-0959-161A-2B9D79D0BB7B}"/>
              </a:ext>
            </a:extLst>
          </p:cNvPr>
          <p:cNvSpPr>
            <a:spLocks noGrp="1"/>
          </p:cNvSpPr>
          <p:nvPr>
            <p:ph type="title"/>
          </p:nvPr>
        </p:nvSpPr>
        <p:spPr>
          <a:xfrm>
            <a:off x="457200" y="-141669"/>
            <a:ext cx="8229600" cy="857250"/>
          </a:xfrm>
        </p:spPr>
        <p:txBody>
          <a:bodyPr/>
          <a:lstStyle/>
          <a:p>
            <a:pPr algn="ctr" rtl="0" eaLnBrk="1" fontAlgn="auto" hangingPunct="1">
              <a:lnSpc>
                <a:spcPct val="100000"/>
              </a:lnSpc>
            </a:pPr>
            <a:r>
              <a:rPr lang="en-US" sz="1350" b="1" kern="1200" dirty="0">
                <a:solidFill>
                  <a:srgbClr val="000000"/>
                </a:solidFill>
                <a:effectLst/>
                <a:latin typeface="Calibri" panose="020F0502020204030204" pitchFamily="34" charset="0"/>
                <a:ea typeface="+mn-ea"/>
                <a:cs typeface="+mn-cs"/>
              </a:rPr>
              <a:t>Euler diagram of different types of autism spectrum disorder identification among children aged 8 years </a:t>
            </a:r>
            <a:br>
              <a:rPr lang="en-US" sz="1350" b="1" kern="1200" dirty="0">
                <a:solidFill>
                  <a:srgbClr val="000000"/>
                </a:solidFill>
                <a:effectLst/>
                <a:latin typeface="Calibri" panose="020F0502020204030204" pitchFamily="34" charset="0"/>
                <a:ea typeface="+mn-ea"/>
                <a:cs typeface="+mn-cs"/>
              </a:rPr>
            </a:br>
            <a:r>
              <a:rPr lang="en-US" sz="1350" b="1" kern="1200" dirty="0">
                <a:solidFill>
                  <a:srgbClr val="000000"/>
                </a:solidFill>
                <a:effectLst/>
                <a:latin typeface="Calibri" panose="020F0502020204030204" pitchFamily="34" charset="0"/>
                <a:ea typeface="+mn-ea"/>
                <a:cs typeface="+mn-cs"/>
              </a:rPr>
              <a:t>with autism spectrum disorder (N=6,245)</a:t>
            </a:r>
            <a:br>
              <a:rPr lang="en-US" sz="1350" b="1" kern="1200" dirty="0">
                <a:solidFill>
                  <a:srgbClr val="000000"/>
                </a:solidFill>
                <a:effectLst/>
                <a:latin typeface="Calibri" panose="020F0502020204030204" pitchFamily="34" charset="0"/>
                <a:ea typeface="+mn-ea"/>
                <a:cs typeface="+mn-cs"/>
              </a:rPr>
            </a:br>
            <a:r>
              <a:rPr lang="en-US" sz="1350" b="0" kern="1200" dirty="0">
                <a:solidFill>
                  <a:srgbClr val="000000"/>
                </a:solidFill>
                <a:effectLst/>
                <a:ea typeface="+mn-ea"/>
                <a:cs typeface="+mn-cs"/>
              </a:rPr>
              <a:t>Autism and Developmental Disabilities Monitoring Network, 11 sites, United States, 2020</a:t>
            </a:r>
            <a:endParaRPr lang="en-US" b="0" dirty="0">
              <a:effectLst/>
            </a:endParaRPr>
          </a:p>
        </p:txBody>
      </p:sp>
      <p:pic>
        <p:nvPicPr>
          <p:cNvPr id="4" name="Graphic 3" descr="Euler diagram titled &quot;Euler diagram of different types of autism spectrum disorder identification among children aged 8 years with autism spectrum disorder (N=6,245).&quot; Sub-title reads &quot;Autism and Developmental Disabilities Monitoring Network, 11 sites, United States, 2020.&quot; Euler diagram shows breakdown and overlap of different types of autism spectrum disorder (or ASD) identification which are &quot;ASD Diagnostic Statement,&quot; ASD ICD Code,&quot; or &quot;ASD Special Education.&quot;">
            <a:extLst>
              <a:ext uri="{FF2B5EF4-FFF2-40B4-BE49-F238E27FC236}">
                <a16:creationId xmlns:a16="http://schemas.microsoft.com/office/drawing/2014/main" id="{097EC3B3-E231-179B-85F9-EEE7EC4DD7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61920" y="858248"/>
            <a:ext cx="3955764" cy="4161794"/>
          </a:xfrm>
          <a:prstGeom prst="rect">
            <a:avLst/>
          </a:prstGeom>
        </p:spPr>
      </p:pic>
    </p:spTree>
    <p:extLst>
      <p:ext uri="{BB962C8B-B14F-4D97-AF65-F5344CB8AC3E}">
        <p14:creationId xmlns:p14="http://schemas.microsoft.com/office/powerpoint/2010/main" val="2282914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 and whisker chart titled &quot;Prevalence of autism spectrum disorder per 1,000 children aged 8 years, by race/ethnicity.&quot; Sub-title reads &quot;Autism and Developmental Disabilities Monitoring Network, 11 sites, United States, 2020.&quot; Box and whisker chart shows prevalence and variance of autism spectrum disorder among racial and ethnic groups. Highest observed prevalence indicated in chart is among 8-year-old Asian or Pacific Islander children, and the two lowest observed prevalence's indicated in chart are among 8-year-old White children and Two or more races. &#10;">
            <a:extLst>
              <a:ext uri="{FF2B5EF4-FFF2-40B4-BE49-F238E27FC236}">
                <a16:creationId xmlns:a16="http://schemas.microsoft.com/office/drawing/2014/main" id="{94255002-9F93-D4E3-55DC-6871112AE6F5}"/>
              </a:ext>
            </a:extLst>
          </p:cNvPr>
          <p:cNvPicPr>
            <a:picLocks noChangeAspect="1"/>
          </p:cNvPicPr>
          <p:nvPr/>
        </p:nvPicPr>
        <p:blipFill>
          <a:blip r:embed="rId2"/>
          <a:stretch>
            <a:fillRect/>
          </a:stretch>
        </p:blipFill>
        <p:spPr>
          <a:xfrm>
            <a:off x="1192488" y="530915"/>
            <a:ext cx="6759023" cy="4475999"/>
          </a:xfrm>
          <a:prstGeom prst="rect">
            <a:avLst/>
          </a:prstGeom>
        </p:spPr>
      </p:pic>
      <p:sp>
        <p:nvSpPr>
          <p:cNvPr id="2" name="Title 1">
            <a:extLst>
              <a:ext uri="{FF2B5EF4-FFF2-40B4-BE49-F238E27FC236}">
                <a16:creationId xmlns:a16="http://schemas.microsoft.com/office/drawing/2014/main" id="{248AB8DD-DB11-84D7-19C2-EBA1E7A1CA60}"/>
              </a:ext>
            </a:extLst>
          </p:cNvPr>
          <p:cNvSpPr>
            <a:spLocks noGrp="1"/>
          </p:cNvSpPr>
          <p:nvPr>
            <p:ph type="title"/>
          </p:nvPr>
        </p:nvSpPr>
        <p:spPr>
          <a:xfrm>
            <a:off x="457199" y="102290"/>
            <a:ext cx="8229600" cy="857250"/>
          </a:xfrm>
        </p:spPr>
        <p:txBody>
          <a:bodyPr/>
          <a:lstStyle/>
          <a:p>
            <a:pPr algn="ctr" rtl="0" eaLnBrk="1" fontAlgn="auto" hangingPunct="1">
              <a:lnSpc>
                <a:spcPct val="100000"/>
              </a:lnSpc>
            </a:pPr>
            <a:r>
              <a:rPr lang="en-US" sz="1500" b="1" kern="1200" dirty="0">
                <a:solidFill>
                  <a:srgbClr val="000000"/>
                </a:solidFill>
                <a:effectLst/>
                <a:latin typeface="Calibri" panose="020F0502020204030204" pitchFamily="34" charset="0"/>
                <a:ea typeface="+mn-ea"/>
                <a:cs typeface="+mn-cs"/>
              </a:rPr>
              <a:t>Prevalence of autism spectrum disorder per 1,000 children aged 8 years, by race/ethnicity</a:t>
            </a:r>
            <a:br>
              <a:rPr lang="en-US" sz="1350" b="1" kern="1200" dirty="0">
                <a:solidFill>
                  <a:srgbClr val="000000"/>
                </a:solidFill>
                <a:effectLst/>
                <a:latin typeface="Calibri" panose="020F0502020204030204" pitchFamily="34" charset="0"/>
                <a:ea typeface="+mn-ea"/>
                <a:cs typeface="+mn-cs"/>
              </a:rPr>
            </a:br>
            <a:r>
              <a:rPr lang="en-US" sz="1350" b="0" kern="1200" dirty="0">
                <a:solidFill>
                  <a:srgbClr val="000000"/>
                </a:solidFill>
                <a:effectLst/>
                <a:ea typeface="+mn-ea"/>
                <a:cs typeface="+mn-cs"/>
              </a:rPr>
              <a:t>Autism and Developmental Disabilities Monitoring Network, 11 sites, United States, 2020</a:t>
            </a:r>
            <a:endParaRPr lang="en-US" b="0" dirty="0">
              <a:effectLst/>
            </a:endParaRPr>
          </a:p>
          <a:p>
            <a:pPr algn="ctr">
              <a:lnSpc>
                <a:spcPct val="100000"/>
              </a:lnSpc>
            </a:pPr>
            <a:endParaRPr lang="en-US" dirty="0"/>
          </a:p>
        </p:txBody>
      </p:sp>
    </p:spTree>
    <p:extLst>
      <p:ext uri="{BB962C8B-B14F-4D97-AF65-F5344CB8AC3E}">
        <p14:creationId xmlns:p14="http://schemas.microsoft.com/office/powerpoint/2010/main" val="1228250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0D12F-071E-9E8A-F4C9-B1B1AE399587}"/>
              </a:ext>
            </a:extLst>
          </p:cNvPr>
          <p:cNvSpPr>
            <a:spLocks noGrp="1"/>
          </p:cNvSpPr>
          <p:nvPr>
            <p:ph type="title"/>
          </p:nvPr>
        </p:nvSpPr>
        <p:spPr>
          <a:xfrm>
            <a:off x="457199" y="114539"/>
            <a:ext cx="8229600" cy="505221"/>
          </a:xfrm>
        </p:spPr>
        <p:txBody>
          <a:bodyPr/>
          <a:lstStyle/>
          <a:p>
            <a:pPr rtl="0" eaLnBrk="1" fontAlgn="auto" hangingPunct="1">
              <a:lnSpc>
                <a:spcPct val="100000"/>
              </a:lnSpc>
            </a:pPr>
            <a:r>
              <a:rPr lang="en-US" sz="1500" b="1" kern="1200" dirty="0">
                <a:solidFill>
                  <a:srgbClr val="000000"/>
                </a:solidFill>
                <a:effectLst/>
                <a:latin typeface="Calibri" panose="020F0502020204030204" pitchFamily="34" charset="0"/>
                <a:ea typeface="+mn-ea"/>
                <a:cs typeface="+mn-cs"/>
              </a:rPr>
              <a:t>Prevalence of autism spectrum disorder per 1,000 children aged 8 years over time, by race/ethnicity</a:t>
            </a:r>
            <a:br>
              <a:rPr lang="en-US" sz="1350" b="1" kern="1200" dirty="0">
                <a:solidFill>
                  <a:srgbClr val="000000"/>
                </a:solidFill>
                <a:effectLst/>
                <a:latin typeface="Calibri" panose="020F0502020204030204" pitchFamily="34" charset="0"/>
                <a:ea typeface="+mn-ea"/>
                <a:cs typeface="+mn-cs"/>
              </a:rPr>
            </a:br>
            <a:r>
              <a:rPr lang="en-US" sz="1350" b="0" kern="1200" dirty="0">
                <a:solidFill>
                  <a:srgbClr val="000000"/>
                </a:solidFill>
                <a:effectLst/>
                <a:ea typeface="+mn-ea"/>
                <a:cs typeface="+mn-cs"/>
              </a:rPr>
              <a:t>Autism and Developmental Disabilities Monitoring Network, 11 sites, United States, 2002–2020</a:t>
            </a:r>
            <a:endParaRPr lang="en-US" b="0" dirty="0">
              <a:effectLst/>
            </a:endParaRPr>
          </a:p>
        </p:txBody>
      </p:sp>
      <p:pic>
        <p:nvPicPr>
          <p:cNvPr id="15" name="Picture 14" descr="Box and whisker chart titled &quot;Prevalence of autism spectrum disorder per 1,000 children aged 8 years over time, by race/ethnicity.&quot; Sub-title reads &quot;Autism and Developmental Disabilities Monitoring Network, 11 sites, United States, 2002-2020.&quot; Box and whisker chart shows breakdown of autism spectrum disorder prevalence by race and ethnicity in 2 year intervals from 2002 through 2020. Racial and ethnic groups depicted in the chart are White, Black, Hispanic, and Asian or Pacific Islander. The chart shows a gradual increase in prevalence across all racial and ethnic groups over time.">
            <a:extLst>
              <a:ext uri="{FF2B5EF4-FFF2-40B4-BE49-F238E27FC236}">
                <a16:creationId xmlns:a16="http://schemas.microsoft.com/office/drawing/2014/main" id="{1CC7459A-F648-09AC-39EB-08530FAC40F1}"/>
              </a:ext>
            </a:extLst>
          </p:cNvPr>
          <p:cNvPicPr>
            <a:picLocks noChangeAspect="1"/>
          </p:cNvPicPr>
          <p:nvPr/>
        </p:nvPicPr>
        <p:blipFill>
          <a:blip r:embed="rId2"/>
          <a:stretch>
            <a:fillRect/>
          </a:stretch>
        </p:blipFill>
        <p:spPr>
          <a:xfrm>
            <a:off x="147583" y="811954"/>
            <a:ext cx="8848833" cy="3851253"/>
          </a:xfrm>
          <a:prstGeom prst="rect">
            <a:avLst/>
          </a:prstGeom>
        </p:spPr>
      </p:pic>
    </p:spTree>
    <p:extLst>
      <p:ext uri="{BB962C8B-B14F-4D97-AF65-F5344CB8AC3E}">
        <p14:creationId xmlns:p14="http://schemas.microsoft.com/office/powerpoint/2010/main" val="484657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3D26B-60BD-5DCA-73D7-52C12FF1092A}"/>
              </a:ext>
            </a:extLst>
          </p:cNvPr>
          <p:cNvSpPr>
            <a:spLocks noGrp="1"/>
          </p:cNvSpPr>
          <p:nvPr>
            <p:ph type="title"/>
          </p:nvPr>
        </p:nvSpPr>
        <p:spPr>
          <a:xfrm>
            <a:off x="457199" y="-95503"/>
            <a:ext cx="8229600" cy="857250"/>
          </a:xfrm>
        </p:spPr>
        <p:txBody>
          <a:bodyPr/>
          <a:lstStyle/>
          <a:p>
            <a:pPr algn="ctr" rtl="0" eaLnBrk="1" fontAlgn="auto" hangingPunct="1">
              <a:lnSpc>
                <a:spcPct val="100000"/>
              </a:lnSpc>
            </a:pPr>
            <a:r>
              <a:rPr lang="en-US" sz="1500" b="1" kern="1200" dirty="0">
                <a:solidFill>
                  <a:srgbClr val="000000"/>
                </a:solidFill>
                <a:effectLst/>
                <a:latin typeface="Calibri" panose="020F0502020204030204" pitchFamily="34" charset="0"/>
                <a:ea typeface="+mn-ea"/>
                <a:cs typeface="+mn-cs"/>
              </a:rPr>
              <a:t>Percent of children aged 8 years with autism spectrum disorder </a:t>
            </a:r>
            <a:br>
              <a:rPr lang="en-US" sz="1500" b="1" kern="1200" dirty="0">
                <a:solidFill>
                  <a:srgbClr val="000000"/>
                </a:solidFill>
                <a:effectLst/>
                <a:latin typeface="Calibri" panose="020F0502020204030204" pitchFamily="34" charset="0"/>
                <a:ea typeface="+mn-ea"/>
                <a:cs typeface="+mn-cs"/>
              </a:rPr>
            </a:br>
            <a:r>
              <a:rPr lang="en-US" sz="1500" b="1" kern="1200" dirty="0">
                <a:solidFill>
                  <a:srgbClr val="000000"/>
                </a:solidFill>
                <a:effectLst/>
                <a:latin typeface="Calibri" panose="020F0502020204030204" pitchFamily="34" charset="0"/>
                <a:ea typeface="+mn-ea"/>
                <a:cs typeface="+mn-cs"/>
              </a:rPr>
              <a:t>with co-occurring intellectual disability*, by sex and race/ethnicity</a:t>
            </a:r>
            <a:br>
              <a:rPr lang="en-US" sz="1350" b="1" kern="1200" dirty="0">
                <a:solidFill>
                  <a:srgbClr val="000000"/>
                </a:solidFill>
                <a:effectLst/>
                <a:latin typeface="Calibri" panose="020F0502020204030204" pitchFamily="34" charset="0"/>
                <a:ea typeface="+mn-ea"/>
                <a:cs typeface="+mn-cs"/>
              </a:rPr>
            </a:br>
            <a:r>
              <a:rPr lang="en-US" sz="1350" b="0" kern="1200" dirty="0">
                <a:solidFill>
                  <a:srgbClr val="000000"/>
                </a:solidFill>
                <a:effectLst/>
                <a:ea typeface="+mn-ea"/>
                <a:cs typeface="+mn-cs"/>
              </a:rPr>
              <a:t>Autism and Developmental Disabilities Monitoring Network, 11 sites, United States, 2020</a:t>
            </a:r>
            <a:endParaRPr lang="en-US" b="0" dirty="0">
              <a:effectLst/>
            </a:endParaRPr>
          </a:p>
        </p:txBody>
      </p:sp>
      <p:pic>
        <p:nvPicPr>
          <p:cNvPr id="5" name="Picture 4" descr="Bar chart titled &quot;Percent of children aged 8 years with autism spectrum disorder with co-occurring intellectual disability asterisk, by sex and race/ethnicity.&quot; Sub-title reads &quot;Autism and Developmental Disabilities Monitoring Network, 11 sites, United States, 2020.&quot; Intellectual disability is indicated by IQ score less than or equal to 70 or examiner statement of intellectual disability in a comprehensive evaluation. The percent of 8-year-old children with autism spectrum disorder and co-occurring intellectual disability appears higher in females compared with males and higher in Black children compared with White and Hispanic children. ">
            <a:extLst>
              <a:ext uri="{FF2B5EF4-FFF2-40B4-BE49-F238E27FC236}">
                <a16:creationId xmlns:a16="http://schemas.microsoft.com/office/drawing/2014/main" id="{3DE8C29D-9B25-1832-FBF8-2D3A159DACAC}"/>
              </a:ext>
            </a:extLst>
          </p:cNvPr>
          <p:cNvPicPr>
            <a:picLocks noChangeAspect="1"/>
          </p:cNvPicPr>
          <p:nvPr/>
        </p:nvPicPr>
        <p:blipFill>
          <a:blip r:embed="rId2"/>
          <a:stretch>
            <a:fillRect/>
          </a:stretch>
        </p:blipFill>
        <p:spPr>
          <a:xfrm>
            <a:off x="1264889" y="761747"/>
            <a:ext cx="6614221" cy="3936339"/>
          </a:xfrm>
          <a:prstGeom prst="rect">
            <a:avLst/>
          </a:prstGeom>
        </p:spPr>
      </p:pic>
      <p:sp>
        <p:nvSpPr>
          <p:cNvPr id="8" name="TextBox 7">
            <a:extLst>
              <a:ext uri="{FF2B5EF4-FFF2-40B4-BE49-F238E27FC236}">
                <a16:creationId xmlns:a16="http://schemas.microsoft.com/office/drawing/2014/main" id="{AA8C07AE-5CB8-4DCD-B21C-6F88365B05C3}"/>
              </a:ext>
            </a:extLst>
          </p:cNvPr>
          <p:cNvSpPr txBox="1"/>
          <p:nvPr/>
        </p:nvSpPr>
        <p:spPr>
          <a:xfrm>
            <a:off x="391885" y="4767553"/>
            <a:ext cx="9149998" cy="261610"/>
          </a:xfrm>
          <a:prstGeom prst="rect">
            <a:avLst/>
          </a:prstGeom>
          <a:noFill/>
        </p:spPr>
        <p:txBody>
          <a:bodyPr wrap="square" rtlCol="0">
            <a:spAutoFit/>
          </a:bodyPr>
          <a:lstStyle/>
          <a:p>
            <a:pPr algn="ctr" defTabSz="685800" eaLnBrk="1" fontAlgn="auto" hangingPunct="1">
              <a:spcBef>
                <a:spcPts val="0"/>
              </a:spcBef>
              <a:spcAft>
                <a:spcPts val="0"/>
              </a:spcAft>
            </a:pPr>
            <a:r>
              <a:rPr lang="en-US" sz="1100" dirty="0">
                <a:solidFill>
                  <a:prstClr val="black"/>
                </a:solidFill>
                <a:latin typeface="Calibri" panose="020F0502020204030204"/>
              </a:rPr>
              <a:t>* IQ score ≤70 or examiner statement of intellectual disability in a comprehensive evaluation</a:t>
            </a:r>
          </a:p>
        </p:txBody>
      </p:sp>
    </p:spTree>
    <p:extLst>
      <p:ext uri="{BB962C8B-B14F-4D97-AF65-F5344CB8AC3E}">
        <p14:creationId xmlns:p14="http://schemas.microsoft.com/office/powerpoint/2010/main" val="2555129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30DF-ED9E-A283-C1BD-EFF2B4A05FD4}"/>
              </a:ext>
            </a:extLst>
          </p:cNvPr>
          <p:cNvSpPr>
            <a:spLocks noGrp="1"/>
          </p:cNvSpPr>
          <p:nvPr>
            <p:ph type="title"/>
          </p:nvPr>
        </p:nvSpPr>
        <p:spPr>
          <a:xfrm>
            <a:off x="457200" y="-155224"/>
            <a:ext cx="8229600" cy="857250"/>
          </a:xfrm>
        </p:spPr>
        <p:txBody>
          <a:bodyPr/>
          <a:lstStyle/>
          <a:p>
            <a:pPr algn="ctr" rtl="0" eaLnBrk="1" fontAlgn="auto" hangingPunct="1">
              <a:lnSpc>
                <a:spcPct val="100000"/>
              </a:lnSpc>
            </a:pPr>
            <a:r>
              <a:rPr lang="en-US" sz="1500" b="1" kern="1200" dirty="0">
                <a:solidFill>
                  <a:srgbClr val="000000"/>
                </a:solidFill>
                <a:effectLst/>
                <a:latin typeface="Calibri" panose="020F0502020204030204" pitchFamily="34" charset="0"/>
                <a:ea typeface="+mn-ea"/>
                <a:cs typeface="+mn-cs"/>
              </a:rPr>
              <a:t>Prevalence* of autism spectrum disorder per 1,000 children aged 8 years, </a:t>
            </a:r>
            <a:endParaRPr lang="en-US" dirty="0">
              <a:effectLst/>
            </a:endParaRPr>
          </a:p>
          <a:p>
            <a:pPr algn="ctr" rtl="0" eaLnBrk="1" fontAlgn="auto" hangingPunct="1">
              <a:lnSpc>
                <a:spcPct val="100000"/>
              </a:lnSpc>
            </a:pPr>
            <a:r>
              <a:rPr lang="en-US" sz="1500" b="1" kern="1200" dirty="0">
                <a:solidFill>
                  <a:srgbClr val="000000"/>
                </a:solidFill>
                <a:effectLst/>
                <a:latin typeface="Calibri" panose="020F0502020204030204" pitchFamily="34" charset="0"/>
                <a:ea typeface="+mn-ea"/>
                <a:cs typeface="+mn-cs"/>
              </a:rPr>
              <a:t>by median household income </a:t>
            </a:r>
            <a:r>
              <a:rPr lang="en-US" sz="1500" b="1" kern="1200" dirty="0" err="1">
                <a:solidFill>
                  <a:srgbClr val="000000"/>
                </a:solidFill>
                <a:effectLst/>
                <a:latin typeface="Calibri" panose="020F0502020204030204" pitchFamily="34" charset="0"/>
                <a:ea typeface="+mn-ea"/>
                <a:cs typeface="+mn-cs"/>
              </a:rPr>
              <a:t>tertile</a:t>
            </a:r>
            <a:r>
              <a:rPr lang="en-US" sz="1500" b="1" kern="1200" dirty="0">
                <a:solidFill>
                  <a:srgbClr val="000000"/>
                </a:solidFill>
                <a:effectLst/>
                <a:latin typeface="Calibri" panose="020F0502020204030204" pitchFamily="34" charset="0"/>
                <a:ea typeface="+mn-ea"/>
                <a:cs typeface="+mn-cs"/>
              </a:rPr>
              <a:t> and site† </a:t>
            </a:r>
            <a:endParaRPr lang="en-US" dirty="0">
              <a:effectLst/>
            </a:endParaRPr>
          </a:p>
          <a:p>
            <a:pPr algn="ctr" rtl="0" eaLnBrk="1" fontAlgn="auto" hangingPunct="1">
              <a:lnSpc>
                <a:spcPct val="100000"/>
              </a:lnSpc>
            </a:pPr>
            <a:r>
              <a:rPr lang="en-US" sz="1350" b="0" kern="1200" dirty="0">
                <a:solidFill>
                  <a:srgbClr val="000000"/>
                </a:solidFill>
                <a:effectLst/>
                <a:ea typeface="+mn-ea"/>
                <a:cs typeface="+mn-cs"/>
              </a:rPr>
              <a:t>Autism and Developmental Disabilities Monitoring Network, 11 sites, United States, 2020</a:t>
            </a:r>
            <a:endParaRPr lang="en-US" b="0" dirty="0">
              <a:effectLst/>
            </a:endParaRPr>
          </a:p>
        </p:txBody>
      </p:sp>
      <p:pic>
        <p:nvPicPr>
          <p:cNvPr id="3" name="Picture 2" descr="Box and whisker charts titled &quot;Prevalence asterisk of autism spectrum disorder per 1,000 children aged 8 years, by median household income tertile and site typographical mark.&quot; Box and whisker charts from across 11 sites show prevalence of autism spectrum disorder from low to middle to high median household income within each site.">
            <a:extLst>
              <a:ext uri="{FF2B5EF4-FFF2-40B4-BE49-F238E27FC236}">
                <a16:creationId xmlns:a16="http://schemas.microsoft.com/office/drawing/2014/main" id="{09428D14-6FE0-AD32-A7E7-0854D64A1A73}"/>
              </a:ext>
            </a:extLst>
          </p:cNvPr>
          <p:cNvPicPr>
            <a:picLocks noChangeAspect="1"/>
          </p:cNvPicPr>
          <p:nvPr/>
        </p:nvPicPr>
        <p:blipFill>
          <a:blip r:embed="rId2"/>
          <a:stretch>
            <a:fillRect/>
          </a:stretch>
        </p:blipFill>
        <p:spPr>
          <a:xfrm>
            <a:off x="1979456" y="702026"/>
            <a:ext cx="5185088" cy="3982337"/>
          </a:xfrm>
          <a:prstGeom prst="rect">
            <a:avLst/>
          </a:prstGeom>
        </p:spPr>
      </p:pic>
      <p:sp>
        <p:nvSpPr>
          <p:cNvPr id="9" name="TextBox 8">
            <a:extLst>
              <a:ext uri="{FF2B5EF4-FFF2-40B4-BE49-F238E27FC236}">
                <a16:creationId xmlns:a16="http://schemas.microsoft.com/office/drawing/2014/main" id="{B46B40BC-A790-4176-A53D-9254E1D18F5B}"/>
              </a:ext>
            </a:extLst>
          </p:cNvPr>
          <p:cNvSpPr txBox="1"/>
          <p:nvPr/>
        </p:nvSpPr>
        <p:spPr>
          <a:xfrm>
            <a:off x="71120" y="4624642"/>
            <a:ext cx="8707120" cy="461665"/>
          </a:xfrm>
          <a:prstGeom prst="rect">
            <a:avLst/>
          </a:prstGeom>
          <a:noFill/>
        </p:spPr>
        <p:txBody>
          <a:bodyPr wrap="square">
            <a:spAutoFit/>
          </a:bodyPr>
          <a:lstStyle/>
          <a:p>
            <a:r>
              <a:rPr lang="en-US" sz="800" b="0" i="0" u="none" strike="noStrike" baseline="0" dirty="0">
                <a:solidFill>
                  <a:srgbClr val="000000"/>
                </a:solidFill>
                <a:latin typeface="Calibri" panose="020F0502020204030204" pitchFamily="34" charset="0"/>
                <a:cs typeface="Calibri" panose="020F0502020204030204" pitchFamily="34" charset="0"/>
              </a:rPr>
              <a:t>* Dots are the point estimates and horizontal lines are the 95% confidence intervals. </a:t>
            </a:r>
          </a:p>
          <a:p>
            <a:r>
              <a:rPr lang="en-US" sz="1000" b="1" i="0" u="none" strike="noStrike" baseline="30000" dirty="0">
                <a:solidFill>
                  <a:srgbClr val="000000"/>
                </a:solidFill>
                <a:latin typeface="Calibri" panose="020F0502020204030204" pitchFamily="34" charset="0"/>
                <a:cs typeface="Calibri" panose="020F0502020204030204" pitchFamily="34" charset="0"/>
              </a:rPr>
              <a:t>†</a:t>
            </a:r>
            <a:r>
              <a:rPr lang="en-US" sz="100" b="1" i="0" u="none" strike="noStrike" baseline="0" dirty="0">
                <a:solidFill>
                  <a:srgbClr val="000000"/>
                </a:solidFill>
                <a:latin typeface="Calibri" panose="020F0502020204030204" pitchFamily="34" charset="0"/>
                <a:cs typeface="Calibri" panose="020F0502020204030204" pitchFamily="34" charset="0"/>
              </a:rPr>
              <a:t> </a:t>
            </a:r>
            <a:r>
              <a:rPr lang="en-US" sz="800" b="0" i="0" u="none" strike="noStrike" baseline="0" dirty="0">
                <a:solidFill>
                  <a:srgbClr val="000000"/>
                </a:solidFill>
                <a:latin typeface="Calibri" panose="020F0502020204030204" pitchFamily="34" charset="0"/>
                <a:cs typeface="Calibri" panose="020F0502020204030204" pitchFamily="34" charset="0"/>
              </a:rPr>
              <a:t>Cochran Armitage test of trend results for association between socioeconomic status tertile and ASD prevalence, by site and overall: Arizona p = 0.03; Arkansas p = 0.3; California p = 0.5; Georgia p = 0.08; Maryland p = 0.9; Minnesota p = 0.8; Missouri p = 0.3; New Jersey p&lt;0.01; Tennessee p = 0.1; Utah p&lt;0.01; Wisconsin p = 0.08; Total p&lt;0.01.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1779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 chart titled &quot;Prevalence of autism spectrum disorder per 1,000 children aged 8 years, by surveillance year.&quot; Sub-title reads &quot;Autism and Developmental Disabilities Monitoring Network, 2000-2020.&quot; Bar chart shows gradual increase in prevalence from the year 2000 through 2020.">
            <a:extLst>
              <a:ext uri="{FF2B5EF4-FFF2-40B4-BE49-F238E27FC236}">
                <a16:creationId xmlns:a16="http://schemas.microsoft.com/office/drawing/2014/main" id="{01A36FDB-2CAB-47A0-E56F-DBEA9B1E4DDE}"/>
              </a:ext>
            </a:extLst>
          </p:cNvPr>
          <p:cNvPicPr>
            <a:picLocks noChangeAspect="1"/>
          </p:cNvPicPr>
          <p:nvPr/>
        </p:nvPicPr>
        <p:blipFill>
          <a:blip r:embed="rId2"/>
          <a:stretch>
            <a:fillRect/>
          </a:stretch>
        </p:blipFill>
        <p:spPr>
          <a:xfrm>
            <a:off x="71380" y="530915"/>
            <a:ext cx="9001240" cy="4424039"/>
          </a:xfrm>
          <a:prstGeom prst="rect">
            <a:avLst/>
          </a:prstGeom>
        </p:spPr>
      </p:pic>
      <p:sp>
        <p:nvSpPr>
          <p:cNvPr id="2" name="Title 1">
            <a:extLst>
              <a:ext uri="{FF2B5EF4-FFF2-40B4-BE49-F238E27FC236}">
                <a16:creationId xmlns:a16="http://schemas.microsoft.com/office/drawing/2014/main" id="{E4107D99-CB19-BBB8-16A3-8CB09FE8C958}"/>
              </a:ext>
            </a:extLst>
          </p:cNvPr>
          <p:cNvSpPr>
            <a:spLocks noGrp="1"/>
          </p:cNvSpPr>
          <p:nvPr>
            <p:ph type="title"/>
          </p:nvPr>
        </p:nvSpPr>
        <p:spPr/>
        <p:txBody>
          <a:bodyPr/>
          <a:lstStyle/>
          <a:p>
            <a:pPr algn="ctr" rtl="0" eaLnBrk="1" fontAlgn="auto" hangingPunct="1">
              <a:lnSpc>
                <a:spcPct val="100000"/>
              </a:lnSpc>
            </a:pPr>
            <a:r>
              <a:rPr lang="en-US" sz="1500" b="1" kern="1200" dirty="0">
                <a:solidFill>
                  <a:srgbClr val="000000"/>
                </a:solidFill>
                <a:effectLst/>
                <a:latin typeface="Calibri" panose="020F0502020204030204" pitchFamily="34" charset="0"/>
                <a:ea typeface="+mn-ea"/>
                <a:cs typeface="+mn-cs"/>
              </a:rPr>
              <a:t>Prevalence of autism spectrum disorder per 1,000 children aged 8 years, by surveillance year</a:t>
            </a:r>
            <a:br>
              <a:rPr lang="en-US" sz="1350" b="1" kern="1200" dirty="0">
                <a:solidFill>
                  <a:srgbClr val="000000"/>
                </a:solidFill>
                <a:effectLst/>
                <a:latin typeface="Calibri" panose="020F0502020204030204" pitchFamily="34" charset="0"/>
                <a:ea typeface="+mn-ea"/>
                <a:cs typeface="+mn-cs"/>
              </a:rPr>
            </a:br>
            <a:r>
              <a:rPr lang="en-US" sz="1350" b="0" kern="1200" dirty="0">
                <a:solidFill>
                  <a:srgbClr val="000000"/>
                </a:solidFill>
                <a:effectLst/>
                <a:ea typeface="+mn-ea"/>
                <a:cs typeface="+mn-cs"/>
              </a:rPr>
              <a:t>Autism and Developmental Disabilities Monitoring Network, 2000–2020</a:t>
            </a:r>
            <a:endParaRPr lang="en-US" b="0" dirty="0">
              <a:effectLst/>
            </a:endParaRPr>
          </a:p>
          <a:p>
            <a:pPr algn="ctr">
              <a:lnSpc>
                <a:spcPct val="100000"/>
              </a:lnSpc>
            </a:pPr>
            <a:endParaRPr lang="en-US" dirty="0"/>
          </a:p>
        </p:txBody>
      </p:sp>
    </p:spTree>
    <p:extLst>
      <p:ext uri="{BB962C8B-B14F-4D97-AF65-F5344CB8AC3E}">
        <p14:creationId xmlns:p14="http://schemas.microsoft.com/office/powerpoint/2010/main" val="3853028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8DFA7E-4F55-2B5E-75F7-9C49799BB6E1}"/>
              </a:ext>
            </a:extLst>
          </p:cNvPr>
          <p:cNvSpPr>
            <a:spLocks noGrp="1"/>
          </p:cNvSpPr>
          <p:nvPr>
            <p:ph type="title" idx="4294967295"/>
          </p:nvPr>
        </p:nvSpPr>
        <p:spPr>
          <a:xfrm>
            <a:off x="522514" y="2868573"/>
            <a:ext cx="8098972" cy="994172"/>
          </a:xfrm>
        </p:spPr>
        <p:txBody>
          <a:bodyPr>
            <a:noAutofit/>
          </a:bodyPr>
          <a:lstStyle/>
          <a:p>
            <a:pPr rtl="0" eaLnBrk="1" latinLnBrk="0" hangingPunct="1"/>
            <a:r>
              <a:rPr lang="en-US" sz="4000" b="1" kern="1200" dirty="0">
                <a:solidFill>
                  <a:srgbClr val="FFFFFF"/>
                </a:solidFill>
                <a:effectLst/>
                <a:latin typeface="Calibri" panose="020F0502020204030204" pitchFamily="34" charset="0"/>
                <a:ea typeface="+mn-ea"/>
                <a:cs typeface="+mn-cs"/>
              </a:rPr>
              <a:t>2020 Early Identification of Autism Spectrum Disorder Among Children Aged 4 Years</a:t>
            </a:r>
            <a:endParaRPr lang="en-US" sz="3600" dirty="0">
              <a:effectLst/>
            </a:endParaRPr>
          </a:p>
          <a:p>
            <a:endParaRPr lang="en-US" sz="3600" dirty="0"/>
          </a:p>
        </p:txBody>
      </p:sp>
      <p:sp>
        <p:nvSpPr>
          <p:cNvPr id="3" name="Text Placeholder 2">
            <a:extLst>
              <a:ext uri="{FF2B5EF4-FFF2-40B4-BE49-F238E27FC236}">
                <a16:creationId xmlns:a16="http://schemas.microsoft.com/office/drawing/2014/main" id="{8D808FA9-D5C0-4C00-9CEA-BF9BB8996AA6}"/>
              </a:ext>
            </a:extLst>
          </p:cNvPr>
          <p:cNvSpPr>
            <a:spLocks noGrp="1"/>
          </p:cNvSpPr>
          <p:nvPr>
            <p:ph type="body" idx="1"/>
          </p:nvPr>
        </p:nvSpPr>
        <p:spPr>
          <a:xfrm>
            <a:off x="432197" y="3862745"/>
            <a:ext cx="8189289" cy="741912"/>
          </a:xfrm>
        </p:spPr>
        <p:txBody>
          <a:bodyPr>
            <a:noAutofit/>
          </a:bodyPr>
          <a:lstStyle/>
          <a:p>
            <a:r>
              <a:rPr lang="en-US" sz="2000" dirty="0"/>
              <a:t>Autism and Developmental Disabilities Monitoring Network</a:t>
            </a:r>
            <a:br>
              <a:rPr lang="en-US" sz="2000" dirty="0"/>
            </a:br>
            <a:r>
              <a:rPr lang="en-US" sz="2000" dirty="0"/>
              <a:t>11 Sites, United States</a:t>
            </a:r>
          </a:p>
        </p:txBody>
      </p:sp>
    </p:spTree>
    <p:extLst>
      <p:ext uri="{BB962C8B-B14F-4D97-AF65-F5344CB8AC3E}">
        <p14:creationId xmlns:p14="http://schemas.microsoft.com/office/powerpoint/2010/main" val="2760372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FA3A7-6FA8-3DD1-9B36-CC0A523A84A0}"/>
              </a:ext>
            </a:extLst>
          </p:cNvPr>
          <p:cNvSpPr>
            <a:spLocks noGrp="1"/>
          </p:cNvSpPr>
          <p:nvPr>
            <p:ph type="title"/>
          </p:nvPr>
        </p:nvSpPr>
        <p:spPr>
          <a:xfrm>
            <a:off x="457200" y="128112"/>
            <a:ext cx="8463280" cy="857250"/>
          </a:xfrm>
        </p:spPr>
        <p:txBody>
          <a:bodyPr/>
          <a:lstStyle/>
          <a:p>
            <a:pPr algn="ctr" rtl="0" eaLnBrk="1" fontAlgn="auto" hangingPunct="1">
              <a:lnSpc>
                <a:spcPct val="100000"/>
              </a:lnSpc>
            </a:pPr>
            <a:r>
              <a:rPr lang="en-US" sz="1500" b="1" kern="1200" dirty="0">
                <a:solidFill>
                  <a:srgbClr val="000000"/>
                </a:solidFill>
                <a:effectLst/>
                <a:latin typeface="Calibri" panose="020F0502020204030204" pitchFamily="34" charset="0"/>
                <a:ea typeface="+mn-ea"/>
                <a:cs typeface="+mn-cs"/>
              </a:rPr>
              <a:t>Prevalence* of autism spectrum disorder per 1,000 children aged 4 years, by identification type and site</a:t>
            </a:r>
            <a:br>
              <a:rPr lang="en-US" sz="1350" b="1" kern="1200" dirty="0">
                <a:solidFill>
                  <a:srgbClr val="000000"/>
                </a:solidFill>
                <a:effectLst/>
                <a:latin typeface="Calibri" panose="020F0502020204030204" pitchFamily="34" charset="0"/>
                <a:ea typeface="+mn-ea"/>
                <a:cs typeface="+mn-cs"/>
              </a:rPr>
            </a:br>
            <a:r>
              <a:rPr lang="en-US" sz="1350" b="0" kern="1200" dirty="0">
                <a:solidFill>
                  <a:srgbClr val="000000"/>
                </a:solidFill>
                <a:effectLst/>
                <a:ea typeface="+mn-ea"/>
                <a:cs typeface="+mn-cs"/>
              </a:rPr>
              <a:t>Autism and Developmental Disabilities Monitoring Network, 11 sites, United States, 2020</a:t>
            </a:r>
            <a:endParaRPr lang="en-US" b="0" dirty="0">
              <a:effectLst/>
            </a:endParaRPr>
          </a:p>
          <a:p>
            <a:pPr algn="ctr">
              <a:lnSpc>
                <a:spcPct val="100000"/>
              </a:lnSpc>
            </a:pPr>
            <a:endParaRPr lang="en-US" dirty="0"/>
          </a:p>
        </p:txBody>
      </p:sp>
      <p:pic>
        <p:nvPicPr>
          <p:cNvPr id="8" name="Picture 7" descr="Histogram chart titled, &quot;Prevalence asterisk of autism spectrum disorder per 1,000 children aged 4 years, by identification type and site.&quot; Sub-title reads, &quot;Autism and Developmental Disabilities Monitoring Network, 11 sites, United States, 2020.&quot; Horizontal line across histogram shows overall prevalence of autism spectrum disorder (or ASD) across the United States. Histogram bars from each of the 11 sites show categories of documented ASD case status, which are &quot;Had ASD ICD only,&quot; &quot;Had ASD eligibility without diagnosis,&quot; or &quot;Had ASD diagnosis.&quot; ">
            <a:extLst>
              <a:ext uri="{FF2B5EF4-FFF2-40B4-BE49-F238E27FC236}">
                <a16:creationId xmlns:a16="http://schemas.microsoft.com/office/drawing/2014/main" id="{D1483A32-A546-60AD-B964-68C8E36ED380}"/>
              </a:ext>
            </a:extLst>
          </p:cNvPr>
          <p:cNvPicPr>
            <a:picLocks noChangeAspect="1"/>
          </p:cNvPicPr>
          <p:nvPr/>
        </p:nvPicPr>
        <p:blipFill>
          <a:blip r:embed="rId2"/>
          <a:stretch>
            <a:fillRect/>
          </a:stretch>
        </p:blipFill>
        <p:spPr>
          <a:xfrm>
            <a:off x="683658" y="474628"/>
            <a:ext cx="7776684" cy="4233461"/>
          </a:xfrm>
          <a:prstGeom prst="rect">
            <a:avLst/>
          </a:prstGeom>
        </p:spPr>
      </p:pic>
      <p:sp>
        <p:nvSpPr>
          <p:cNvPr id="5" name="TextBox 4">
            <a:extLst>
              <a:ext uri="{FF2B5EF4-FFF2-40B4-BE49-F238E27FC236}">
                <a16:creationId xmlns:a16="http://schemas.microsoft.com/office/drawing/2014/main" id="{1DB3C0F0-7211-4B4C-80B4-B2A7C610247B}"/>
              </a:ext>
            </a:extLst>
          </p:cNvPr>
          <p:cNvSpPr txBox="1"/>
          <p:nvPr/>
        </p:nvSpPr>
        <p:spPr>
          <a:xfrm>
            <a:off x="0" y="4654495"/>
            <a:ext cx="9144000" cy="400110"/>
          </a:xfrm>
          <a:prstGeom prst="rect">
            <a:avLst/>
          </a:prstGeom>
          <a:noFill/>
        </p:spPr>
        <p:txBody>
          <a:bodyPr wrap="square" rtlCol="0">
            <a:spAutoFit/>
          </a:bodyPr>
          <a:lstStyle/>
          <a:p>
            <a:r>
              <a:rPr lang="en-US" sz="1000" dirty="0">
                <a:solidFill>
                  <a:srgbClr val="000000"/>
                </a:solidFill>
                <a:latin typeface="Calibri" panose="020F0502020204030204" pitchFamily="34" charset="0"/>
              </a:rPr>
              <a:t>* Horizontal line is the overall Autism and Developmental Disabilities Monitoring Network prevalence of 21.5 per 1,000 children aged 4 years. Children with documented</a:t>
            </a:r>
          </a:p>
          <a:p>
            <a:r>
              <a:rPr lang="en-US" sz="1000" dirty="0">
                <a:solidFill>
                  <a:srgbClr val="000000"/>
                </a:solidFill>
                <a:latin typeface="Calibri" panose="020F0502020204030204" pitchFamily="34" charset="0"/>
              </a:rPr>
              <a:t>ASD statements could also have ASD classifications in special education or ASD ICD codes.</a:t>
            </a:r>
          </a:p>
        </p:txBody>
      </p:sp>
    </p:spTree>
    <p:extLst>
      <p:ext uri="{BB962C8B-B14F-4D97-AF65-F5344CB8AC3E}">
        <p14:creationId xmlns:p14="http://schemas.microsoft.com/office/powerpoint/2010/main" val="2011504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C3E18-707D-940C-C309-3F09A0AE3F17}"/>
              </a:ext>
            </a:extLst>
          </p:cNvPr>
          <p:cNvSpPr>
            <a:spLocks noGrp="1"/>
          </p:cNvSpPr>
          <p:nvPr>
            <p:ph type="title"/>
          </p:nvPr>
        </p:nvSpPr>
        <p:spPr>
          <a:xfrm>
            <a:off x="-5998" y="73899"/>
            <a:ext cx="9149998" cy="434101"/>
          </a:xfrm>
        </p:spPr>
        <p:txBody>
          <a:bodyPr/>
          <a:lstStyle/>
          <a:p>
            <a:pPr algn="ctr" rtl="0" eaLnBrk="1" fontAlgn="auto" hangingPunct="1">
              <a:lnSpc>
                <a:spcPct val="100000"/>
              </a:lnSpc>
            </a:pPr>
            <a:r>
              <a:rPr lang="en-US" sz="1500" b="1" kern="1200" dirty="0">
                <a:solidFill>
                  <a:srgbClr val="000000"/>
                </a:solidFill>
                <a:effectLst/>
                <a:latin typeface="Calibri" panose="020F0502020204030204" pitchFamily="34" charset="0"/>
                <a:ea typeface="+mn-ea"/>
                <a:cs typeface="+mn-cs"/>
              </a:rPr>
              <a:t>Comparison of prevalence of children aged 4 years with autism spectrum disorder (ASD) vs suspected ASD, by site</a:t>
            </a:r>
            <a:br>
              <a:rPr lang="en-US" sz="1350" b="1" kern="1200" dirty="0">
                <a:solidFill>
                  <a:srgbClr val="000000"/>
                </a:solidFill>
                <a:effectLst/>
                <a:latin typeface="Calibri" panose="020F0502020204030204" pitchFamily="34" charset="0"/>
                <a:ea typeface="+mn-ea"/>
                <a:cs typeface="+mn-cs"/>
              </a:rPr>
            </a:br>
            <a:r>
              <a:rPr lang="en-US" sz="1350" b="0" kern="1200" dirty="0">
                <a:solidFill>
                  <a:srgbClr val="000000"/>
                </a:solidFill>
                <a:effectLst/>
                <a:ea typeface="+mn-ea"/>
                <a:cs typeface="+mn-cs"/>
              </a:rPr>
              <a:t>Autism and Developmental Disabilities Monitoring Network, 11 sites, United States, 2020</a:t>
            </a:r>
            <a:endParaRPr lang="en-US" b="0" dirty="0">
              <a:effectLst/>
            </a:endParaRPr>
          </a:p>
        </p:txBody>
      </p:sp>
      <p:pic>
        <p:nvPicPr>
          <p:cNvPr id="3" name="Picture 2" descr="Histogram chart titled, &quot;Comparison of prevalence of children aged 4 years with autism spectrum disorder (ASD) vs suspected ASD, by site.&quot; Sub-title reads, &quot;Autism and Developmental Disabilities Monitoring Network, 11 sites, United States, 2020.&quot; Horizontal line across histogram shows overall prevalence of autism spectrum disorder (or ASD) across the United States. Histogram bars from each of the 11 sites show categories of documented ASD case status, which are &quot;Suspected ASD&quot; and &quot;ASD.&quot;">
            <a:extLst>
              <a:ext uri="{FF2B5EF4-FFF2-40B4-BE49-F238E27FC236}">
                <a16:creationId xmlns:a16="http://schemas.microsoft.com/office/drawing/2014/main" id="{886184F8-4BB3-22FB-CDD0-92FDC16A2A01}"/>
              </a:ext>
            </a:extLst>
          </p:cNvPr>
          <p:cNvPicPr>
            <a:picLocks noChangeAspect="1"/>
          </p:cNvPicPr>
          <p:nvPr/>
        </p:nvPicPr>
        <p:blipFill>
          <a:blip r:embed="rId2"/>
          <a:stretch>
            <a:fillRect/>
          </a:stretch>
        </p:blipFill>
        <p:spPr>
          <a:xfrm>
            <a:off x="829416" y="739418"/>
            <a:ext cx="7485168" cy="4250397"/>
          </a:xfrm>
          <a:prstGeom prst="rect">
            <a:avLst/>
          </a:prstGeom>
        </p:spPr>
      </p:pic>
    </p:spTree>
    <p:extLst>
      <p:ext uri="{BB962C8B-B14F-4D97-AF65-F5344CB8AC3E}">
        <p14:creationId xmlns:p14="http://schemas.microsoft.com/office/powerpoint/2010/main" val="3078716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908F-F794-4716-B9E8-5B6E56F921F6}"/>
              </a:ext>
            </a:extLst>
          </p:cNvPr>
          <p:cNvSpPr>
            <a:spLocks noGrp="1"/>
          </p:cNvSpPr>
          <p:nvPr>
            <p:ph type="title"/>
          </p:nvPr>
        </p:nvSpPr>
        <p:spPr/>
        <p:txBody>
          <a:bodyPr/>
          <a:lstStyle/>
          <a:p>
            <a:r>
              <a:rPr lang="en-US" dirty="0">
                <a:solidFill>
                  <a:schemeClr val="accent1"/>
                </a:solidFill>
              </a:rPr>
              <a:t>2020 ADDM Surveillance Summary Citations and Links</a:t>
            </a:r>
          </a:p>
        </p:txBody>
      </p:sp>
      <p:sp>
        <p:nvSpPr>
          <p:cNvPr id="3" name="Text Placeholder 2">
            <a:extLst>
              <a:ext uri="{FF2B5EF4-FFF2-40B4-BE49-F238E27FC236}">
                <a16:creationId xmlns:a16="http://schemas.microsoft.com/office/drawing/2014/main" id="{566894D1-FC95-4CF5-9526-7D686640E80A}"/>
              </a:ext>
            </a:extLst>
          </p:cNvPr>
          <p:cNvSpPr>
            <a:spLocks noGrp="1"/>
          </p:cNvSpPr>
          <p:nvPr>
            <p:ph type="body" sz="quarter" idx="10"/>
          </p:nvPr>
        </p:nvSpPr>
        <p:spPr/>
        <p:txBody>
          <a:bodyPr/>
          <a:lstStyle/>
          <a:p>
            <a:pPr marL="0" indent="0">
              <a:buNone/>
            </a:pPr>
            <a:r>
              <a:rPr lang="en-US" dirty="0">
                <a:solidFill>
                  <a:schemeClr val="tx1">
                    <a:lumMod val="75000"/>
                    <a:lumOff val="25000"/>
                  </a:schemeClr>
                </a:solidFill>
              </a:rPr>
              <a:t>Maenner MJ, Warren Z, Williams AR, et al. Prevalence and Characteristics of Autism Spectrum Disorder Among Children Aged 8 Years — Autism and Developmental Disabilities Monitoring Network, 11 Sites, </a:t>
            </a:r>
            <a:br>
              <a:rPr lang="en-US" dirty="0">
                <a:solidFill>
                  <a:schemeClr val="tx1">
                    <a:lumMod val="75000"/>
                    <a:lumOff val="25000"/>
                  </a:schemeClr>
                </a:solidFill>
              </a:rPr>
            </a:br>
            <a:r>
              <a:rPr lang="en-US" dirty="0">
                <a:solidFill>
                  <a:schemeClr val="tx1">
                    <a:lumMod val="75000"/>
                    <a:lumOff val="25000"/>
                  </a:schemeClr>
                </a:solidFill>
              </a:rPr>
              <a:t>United States, 2020. </a:t>
            </a:r>
            <a:r>
              <a:rPr lang="en-US" dirty="0">
                <a:solidFill>
                  <a:schemeClr val="accent6"/>
                </a:solidFill>
                <a:hlinkClick r:id="rId2">
                  <a:extLst>
                    <a:ext uri="{A12FA001-AC4F-418D-AE19-62706E023703}">
                      <ahyp:hlinkClr xmlns:ahyp="http://schemas.microsoft.com/office/drawing/2018/hyperlinkcolor" val="tx"/>
                    </a:ext>
                  </a:extLst>
                </a:hlinkClick>
              </a:rPr>
              <a:t>MMWR </a:t>
            </a:r>
            <a:r>
              <a:rPr lang="en-US" dirty="0" err="1">
                <a:solidFill>
                  <a:schemeClr val="accent6"/>
                </a:solidFill>
                <a:hlinkClick r:id="rId2">
                  <a:extLst>
                    <a:ext uri="{A12FA001-AC4F-418D-AE19-62706E023703}">
                      <ahyp:hlinkClr xmlns:ahyp="http://schemas.microsoft.com/office/drawing/2018/hyperlinkcolor" val="tx"/>
                    </a:ext>
                  </a:extLst>
                </a:hlinkClick>
              </a:rPr>
              <a:t>Surveill</a:t>
            </a:r>
            <a:r>
              <a:rPr lang="en-US" dirty="0">
                <a:solidFill>
                  <a:schemeClr val="accent6"/>
                </a:solidFill>
                <a:hlinkClick r:id="rId2">
                  <a:extLst>
                    <a:ext uri="{A12FA001-AC4F-418D-AE19-62706E023703}">
                      <ahyp:hlinkClr xmlns:ahyp="http://schemas.microsoft.com/office/drawing/2018/hyperlinkcolor" val="tx"/>
                    </a:ext>
                  </a:extLst>
                </a:hlinkClick>
              </a:rPr>
              <a:t> </a:t>
            </a:r>
            <a:r>
              <a:rPr lang="en-US" dirty="0" err="1">
                <a:solidFill>
                  <a:schemeClr val="accent6"/>
                </a:solidFill>
                <a:hlinkClick r:id="rId2">
                  <a:extLst>
                    <a:ext uri="{A12FA001-AC4F-418D-AE19-62706E023703}">
                      <ahyp:hlinkClr xmlns:ahyp="http://schemas.microsoft.com/office/drawing/2018/hyperlinkcolor" val="tx"/>
                    </a:ext>
                  </a:extLst>
                </a:hlinkClick>
              </a:rPr>
              <a:t>Summ</a:t>
            </a:r>
            <a:r>
              <a:rPr lang="en-US" dirty="0">
                <a:solidFill>
                  <a:schemeClr val="accent6"/>
                </a:solidFill>
                <a:hlinkClick r:id="rId2">
                  <a:extLst>
                    <a:ext uri="{A12FA001-AC4F-418D-AE19-62706E023703}">
                      <ahyp:hlinkClr xmlns:ahyp="http://schemas.microsoft.com/office/drawing/2018/hyperlinkcolor" val="tx"/>
                    </a:ext>
                  </a:extLst>
                </a:hlinkClick>
              </a:rPr>
              <a:t> 2023, 72 (No. SS-2): 1-14</a:t>
            </a:r>
            <a:r>
              <a:rPr lang="en-US" dirty="0"/>
              <a:t>.</a:t>
            </a:r>
          </a:p>
          <a:p>
            <a:pPr marL="0" indent="0">
              <a:buNone/>
            </a:pPr>
            <a:endParaRPr lang="en-US" dirty="0"/>
          </a:p>
          <a:p>
            <a:pPr marL="0" indent="0">
              <a:buNone/>
            </a:pPr>
            <a:r>
              <a:rPr lang="en-US" dirty="0">
                <a:solidFill>
                  <a:schemeClr val="tx1">
                    <a:lumMod val="75000"/>
                    <a:lumOff val="25000"/>
                  </a:schemeClr>
                </a:solidFill>
              </a:rPr>
              <a:t>Shaw KA, Bilder DA, McArthur D, et al. Early Identification of Autism Spectrum Disorder Among Children Aged 4 Years — Autism and Developmental Disabilities Monitoring Network, 11 Sites, United States, 2020. </a:t>
            </a:r>
            <a:br>
              <a:rPr lang="en-US" dirty="0"/>
            </a:br>
            <a:r>
              <a:rPr lang="en-US" dirty="0">
                <a:solidFill>
                  <a:schemeClr val="accent6"/>
                </a:solidFill>
                <a:hlinkClick r:id="rId3">
                  <a:extLst>
                    <a:ext uri="{A12FA001-AC4F-418D-AE19-62706E023703}">
                      <ahyp:hlinkClr xmlns:ahyp="http://schemas.microsoft.com/office/drawing/2018/hyperlinkcolor" val="tx"/>
                    </a:ext>
                  </a:extLst>
                </a:hlinkClick>
              </a:rPr>
              <a:t>MMWR </a:t>
            </a:r>
            <a:r>
              <a:rPr lang="en-US" dirty="0" err="1">
                <a:solidFill>
                  <a:schemeClr val="accent6"/>
                </a:solidFill>
                <a:hlinkClick r:id="rId3">
                  <a:extLst>
                    <a:ext uri="{A12FA001-AC4F-418D-AE19-62706E023703}">
                      <ahyp:hlinkClr xmlns:ahyp="http://schemas.microsoft.com/office/drawing/2018/hyperlinkcolor" val="tx"/>
                    </a:ext>
                  </a:extLst>
                </a:hlinkClick>
              </a:rPr>
              <a:t>Surveill</a:t>
            </a:r>
            <a:r>
              <a:rPr lang="en-US" dirty="0">
                <a:solidFill>
                  <a:schemeClr val="accent6"/>
                </a:solidFill>
                <a:hlinkClick r:id="rId3">
                  <a:extLst>
                    <a:ext uri="{A12FA001-AC4F-418D-AE19-62706E023703}">
                      <ahyp:hlinkClr xmlns:ahyp="http://schemas.microsoft.com/office/drawing/2018/hyperlinkcolor" val="tx"/>
                    </a:ext>
                  </a:extLst>
                </a:hlinkClick>
              </a:rPr>
              <a:t> </a:t>
            </a:r>
            <a:r>
              <a:rPr lang="en-US" dirty="0" err="1">
                <a:solidFill>
                  <a:schemeClr val="accent6"/>
                </a:solidFill>
                <a:hlinkClick r:id="rId3">
                  <a:extLst>
                    <a:ext uri="{A12FA001-AC4F-418D-AE19-62706E023703}">
                      <ahyp:hlinkClr xmlns:ahyp="http://schemas.microsoft.com/office/drawing/2018/hyperlinkcolor" val="tx"/>
                    </a:ext>
                  </a:extLst>
                </a:hlinkClick>
              </a:rPr>
              <a:t>Summ</a:t>
            </a:r>
            <a:r>
              <a:rPr lang="en-US" dirty="0">
                <a:solidFill>
                  <a:schemeClr val="accent6"/>
                </a:solidFill>
                <a:hlinkClick r:id="rId3">
                  <a:extLst>
                    <a:ext uri="{A12FA001-AC4F-418D-AE19-62706E023703}">
                      <ahyp:hlinkClr xmlns:ahyp="http://schemas.microsoft.com/office/drawing/2018/hyperlinkcolor" val="tx"/>
                    </a:ext>
                  </a:extLst>
                </a:hlinkClick>
              </a:rPr>
              <a:t> 2023, 72 (No. SS-1): 1-15</a:t>
            </a:r>
            <a:r>
              <a:rPr lang="en-US" dirty="0"/>
              <a:t>.</a:t>
            </a:r>
          </a:p>
        </p:txBody>
      </p:sp>
    </p:spTree>
    <p:extLst>
      <p:ext uri="{BB962C8B-B14F-4D97-AF65-F5344CB8AC3E}">
        <p14:creationId xmlns:p14="http://schemas.microsoft.com/office/powerpoint/2010/main" val="1051507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478028-A98A-0BD1-D2A2-2E2B175B7940}"/>
              </a:ext>
            </a:extLst>
          </p:cNvPr>
          <p:cNvSpPr>
            <a:spLocks noGrp="1"/>
          </p:cNvSpPr>
          <p:nvPr>
            <p:ph type="title"/>
          </p:nvPr>
        </p:nvSpPr>
        <p:spPr>
          <a:xfrm>
            <a:off x="457199" y="-246630"/>
            <a:ext cx="8229600" cy="759221"/>
          </a:xfrm>
        </p:spPr>
        <p:txBody>
          <a:bodyPr/>
          <a:lstStyle/>
          <a:p>
            <a:pPr algn="ctr" rtl="0" eaLnBrk="1" fontAlgn="auto" hangingPunct="1">
              <a:lnSpc>
                <a:spcPct val="100000"/>
              </a:lnSpc>
            </a:pPr>
            <a:r>
              <a:rPr lang="en-US" sz="1500" b="1" kern="1200" dirty="0">
                <a:solidFill>
                  <a:srgbClr val="000000"/>
                </a:solidFill>
                <a:effectLst/>
                <a:latin typeface="Calibri" panose="020F0502020204030204" pitchFamily="34" charset="0"/>
                <a:ea typeface="+mn-ea"/>
                <a:cs typeface="+mn-cs"/>
              </a:rPr>
              <a:t>Prevalence of suspected autism spectrum disorder per 1,000 children aged 4 years</a:t>
            </a:r>
            <a:br>
              <a:rPr lang="en-US" sz="1350" b="1" kern="1200" dirty="0">
                <a:solidFill>
                  <a:srgbClr val="000000"/>
                </a:solidFill>
                <a:effectLst/>
                <a:latin typeface="Calibri" panose="020F0502020204030204" pitchFamily="34" charset="0"/>
                <a:ea typeface="+mn-ea"/>
                <a:cs typeface="+mn-cs"/>
              </a:rPr>
            </a:br>
            <a:r>
              <a:rPr lang="en-US" sz="1350" b="0" kern="1200" dirty="0">
                <a:solidFill>
                  <a:srgbClr val="000000"/>
                </a:solidFill>
                <a:effectLst/>
                <a:ea typeface="+mn-ea"/>
                <a:cs typeface="+mn-cs"/>
              </a:rPr>
              <a:t>Autism and Developmental Disabilities Monitoring Network, 11 sites, United States, 2018 and 2020</a:t>
            </a:r>
            <a:endParaRPr lang="en-US" b="0" dirty="0">
              <a:effectLst/>
            </a:endParaRPr>
          </a:p>
        </p:txBody>
      </p:sp>
      <p:pic>
        <p:nvPicPr>
          <p:cNvPr id="5" name="Picture 4" descr="Box and whisker charts titled &quot;Prevalence of suspected autism spectrum disorder per 1,000 children aged 4 years.&quot; Sub-titled reads &quot;Autism and Developmental Disabilities Monitoring Network, 11 sites, United States, 2018 and 2020.&quot; Box and whisker charts from across 11 sites show prevalence of suspected autism spectrum disorder in 2018 and 2020 and if suspected prevalence was higher in 2020 compared to 2018 within each site (indicated by &quot;Yes&quot; or &quot;No&quot;). Suspected autism spectrum disorder was observed to be higher in 2020 in Arkansas, Arizona, Maryland, New Jersey, and Utah. Suspected autism spectrum disorder was also observed to be higher overall across all 11 sites.">
            <a:extLst>
              <a:ext uri="{FF2B5EF4-FFF2-40B4-BE49-F238E27FC236}">
                <a16:creationId xmlns:a16="http://schemas.microsoft.com/office/drawing/2014/main" id="{2185B78A-57DD-0E2E-FA7B-1BD0CDD64D38}"/>
              </a:ext>
            </a:extLst>
          </p:cNvPr>
          <p:cNvPicPr>
            <a:picLocks noChangeAspect="1"/>
          </p:cNvPicPr>
          <p:nvPr/>
        </p:nvPicPr>
        <p:blipFill>
          <a:blip r:embed="rId2"/>
          <a:stretch>
            <a:fillRect/>
          </a:stretch>
        </p:blipFill>
        <p:spPr>
          <a:xfrm>
            <a:off x="1353269" y="512591"/>
            <a:ext cx="6437461" cy="4395471"/>
          </a:xfrm>
          <a:prstGeom prst="rect">
            <a:avLst/>
          </a:prstGeom>
        </p:spPr>
      </p:pic>
      <p:sp>
        <p:nvSpPr>
          <p:cNvPr id="11" name="TextBox 10">
            <a:extLst>
              <a:ext uri="{FF2B5EF4-FFF2-40B4-BE49-F238E27FC236}">
                <a16:creationId xmlns:a16="http://schemas.microsoft.com/office/drawing/2014/main" id="{38987E4D-9E66-E0A5-B7D7-5D61EB4F9466}"/>
              </a:ext>
            </a:extLst>
          </p:cNvPr>
          <p:cNvSpPr txBox="1"/>
          <p:nvPr/>
        </p:nvSpPr>
        <p:spPr>
          <a:xfrm>
            <a:off x="0" y="4834249"/>
            <a:ext cx="9144000" cy="246221"/>
          </a:xfrm>
          <a:prstGeom prst="rect">
            <a:avLst/>
          </a:prstGeom>
          <a:noFill/>
        </p:spPr>
        <p:txBody>
          <a:bodyPr wrap="square" rtlCol="0">
            <a:spAutoFit/>
          </a:bodyPr>
          <a:lstStyle/>
          <a:p>
            <a:r>
              <a:rPr lang="en-US" sz="1000" dirty="0">
                <a:solidFill>
                  <a:srgbClr val="000000"/>
                </a:solidFill>
                <a:latin typeface="Calibri" panose="020F0502020204030204" pitchFamily="34" charset="0"/>
              </a:rPr>
              <a:t>* Higher if 2020 to 2018 prevalence ratio 95% CI excludes 1.0.</a:t>
            </a:r>
          </a:p>
        </p:txBody>
      </p:sp>
    </p:spTree>
    <p:extLst>
      <p:ext uri="{BB962C8B-B14F-4D97-AF65-F5344CB8AC3E}">
        <p14:creationId xmlns:p14="http://schemas.microsoft.com/office/powerpoint/2010/main" val="3330060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338C-FFDE-DEE4-2C63-3702EDC996B9}"/>
              </a:ext>
            </a:extLst>
          </p:cNvPr>
          <p:cNvSpPr>
            <a:spLocks noGrp="1"/>
          </p:cNvSpPr>
          <p:nvPr>
            <p:ph type="title"/>
          </p:nvPr>
        </p:nvSpPr>
        <p:spPr>
          <a:xfrm>
            <a:off x="457200" y="-56133"/>
            <a:ext cx="8229600" cy="748269"/>
          </a:xfrm>
        </p:spPr>
        <p:txBody>
          <a:bodyPr/>
          <a:lstStyle/>
          <a:p>
            <a:pPr algn="ctr" rtl="0" eaLnBrk="1" fontAlgn="auto" hangingPunct="1">
              <a:lnSpc>
                <a:spcPct val="100000"/>
              </a:lnSpc>
            </a:pPr>
            <a:r>
              <a:rPr lang="en-US" sz="1350" b="1" kern="1200" dirty="0">
                <a:solidFill>
                  <a:srgbClr val="000000"/>
                </a:solidFill>
                <a:effectLst/>
                <a:latin typeface="Calibri" panose="020F0502020204030204" pitchFamily="34" charset="0"/>
                <a:ea typeface="+mn-ea"/>
                <a:cs typeface="+mn-cs"/>
              </a:rPr>
              <a:t>Euler diagram of different types of autism spectrum disorder identification among children aged 4 years </a:t>
            </a:r>
            <a:br>
              <a:rPr lang="en-US" sz="1350" b="1" kern="1200" dirty="0">
                <a:solidFill>
                  <a:srgbClr val="000000"/>
                </a:solidFill>
                <a:effectLst/>
                <a:latin typeface="Calibri" panose="020F0502020204030204" pitchFamily="34" charset="0"/>
                <a:ea typeface="+mn-ea"/>
                <a:cs typeface="+mn-cs"/>
              </a:rPr>
            </a:br>
            <a:r>
              <a:rPr lang="en-US" sz="1350" b="1" kern="1200" dirty="0">
                <a:solidFill>
                  <a:srgbClr val="000000"/>
                </a:solidFill>
                <a:effectLst/>
                <a:latin typeface="Calibri" panose="020F0502020204030204" pitchFamily="34" charset="0"/>
                <a:ea typeface="+mn-ea"/>
                <a:cs typeface="+mn-cs"/>
              </a:rPr>
              <a:t>with autism spectrum disorder (N=4,896)</a:t>
            </a:r>
            <a:br>
              <a:rPr lang="en-US" sz="1350" b="1" kern="1200" dirty="0">
                <a:solidFill>
                  <a:srgbClr val="000000"/>
                </a:solidFill>
                <a:effectLst/>
                <a:latin typeface="Calibri" panose="020F0502020204030204" pitchFamily="34" charset="0"/>
                <a:ea typeface="+mn-ea"/>
                <a:cs typeface="+mn-cs"/>
              </a:rPr>
            </a:br>
            <a:r>
              <a:rPr lang="en-US" sz="1350" b="0" kern="1200" dirty="0">
                <a:solidFill>
                  <a:srgbClr val="000000"/>
                </a:solidFill>
                <a:effectLst/>
                <a:ea typeface="+mn-ea"/>
                <a:cs typeface="+mn-cs"/>
              </a:rPr>
              <a:t>Autism and Developmental Disabilities Monitoring Network, 11 sites, United States, 2020</a:t>
            </a:r>
            <a:endParaRPr lang="en-US" b="0" dirty="0">
              <a:effectLst/>
            </a:endParaRPr>
          </a:p>
        </p:txBody>
      </p:sp>
      <p:pic>
        <p:nvPicPr>
          <p:cNvPr id="4" name="Graphic 3" descr="Euler diagram titled &quot;Euler diagram of different types of autism spectrum disorder identification among children aged 4 years with autism spectrum disorder (N=4,896).&quot; Sub-title reads &quot;Autism and Developmental Disabilities Monitoring Network, 11 sites, United States, 2020.&quot; Euler diagram shows breakdown and overlap of different types of autism spectrum disorder (or ASD) identification which are &quot;ASD Diagnostic Statement,&quot; ASD ICD Code,&quot; or &quot;ASD Special Education.&quot;">
            <a:extLst>
              <a:ext uri="{FF2B5EF4-FFF2-40B4-BE49-F238E27FC236}">
                <a16:creationId xmlns:a16="http://schemas.microsoft.com/office/drawing/2014/main" id="{4B6F8C47-C661-B3DC-7149-E3CCD3651F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7993" y="692136"/>
            <a:ext cx="4288013" cy="4344517"/>
          </a:xfrm>
          <a:prstGeom prst="rect">
            <a:avLst/>
          </a:prstGeom>
        </p:spPr>
      </p:pic>
    </p:spTree>
    <p:extLst>
      <p:ext uri="{BB962C8B-B14F-4D97-AF65-F5344CB8AC3E}">
        <p14:creationId xmlns:p14="http://schemas.microsoft.com/office/powerpoint/2010/main" val="3864076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x and whisker chart titled &quot;Prevalence of autism spectrum disorder per 1,000 children aged 4 years, by race/ethnicity.&quot; Sub-title reads &quot;Autism and Developmental Disabilities Monitoring Network, 11 sites, United States, 2020.&quot; Box and whisker chart shows prevalence and variance of autism spectrum disorder among racial and ethnic groups. Highest observed prevalence indicated in chart is among 4-year-old Hispanic children, and the two lowest observed prevalence's indicated in chart are among 8-year-old White children and American Indian or Alaska Native children.">
            <a:extLst>
              <a:ext uri="{FF2B5EF4-FFF2-40B4-BE49-F238E27FC236}">
                <a16:creationId xmlns:a16="http://schemas.microsoft.com/office/drawing/2014/main" id="{62C6DA93-F213-0749-AD01-8F12E54AD66E}"/>
              </a:ext>
            </a:extLst>
          </p:cNvPr>
          <p:cNvPicPr>
            <a:picLocks noChangeAspect="1"/>
          </p:cNvPicPr>
          <p:nvPr/>
        </p:nvPicPr>
        <p:blipFill>
          <a:blip r:embed="rId3"/>
          <a:stretch>
            <a:fillRect/>
          </a:stretch>
        </p:blipFill>
        <p:spPr>
          <a:xfrm>
            <a:off x="1101685" y="468395"/>
            <a:ext cx="6940630" cy="4586947"/>
          </a:xfrm>
          <a:prstGeom prst="rect">
            <a:avLst/>
          </a:prstGeom>
        </p:spPr>
      </p:pic>
      <p:sp>
        <p:nvSpPr>
          <p:cNvPr id="2" name="Title 1">
            <a:extLst>
              <a:ext uri="{FF2B5EF4-FFF2-40B4-BE49-F238E27FC236}">
                <a16:creationId xmlns:a16="http://schemas.microsoft.com/office/drawing/2014/main" id="{7E60A4AA-6418-CD72-FEE4-AB5D426D3B24}"/>
              </a:ext>
            </a:extLst>
          </p:cNvPr>
          <p:cNvSpPr>
            <a:spLocks noGrp="1"/>
          </p:cNvSpPr>
          <p:nvPr>
            <p:ph type="title"/>
          </p:nvPr>
        </p:nvSpPr>
        <p:spPr>
          <a:xfrm>
            <a:off x="454201" y="67791"/>
            <a:ext cx="8229600" cy="464581"/>
          </a:xfrm>
        </p:spPr>
        <p:txBody>
          <a:bodyPr/>
          <a:lstStyle/>
          <a:p>
            <a:pPr algn="ctr" rtl="0" eaLnBrk="1" fontAlgn="auto" hangingPunct="1">
              <a:lnSpc>
                <a:spcPct val="100000"/>
              </a:lnSpc>
            </a:pPr>
            <a:r>
              <a:rPr lang="en-US" sz="1500" b="1" kern="1200" dirty="0">
                <a:solidFill>
                  <a:srgbClr val="000000"/>
                </a:solidFill>
                <a:effectLst/>
                <a:latin typeface="Calibri" panose="020F0502020204030204" pitchFamily="34" charset="0"/>
                <a:ea typeface="+mn-ea"/>
                <a:cs typeface="+mn-cs"/>
              </a:rPr>
              <a:t>Prevalence of autism spectrum disorder per 1,000 children aged 4 years, by race/ethnicity</a:t>
            </a:r>
            <a:br>
              <a:rPr lang="en-US" sz="1350" b="1" kern="1200" dirty="0">
                <a:solidFill>
                  <a:srgbClr val="000000"/>
                </a:solidFill>
                <a:effectLst/>
                <a:latin typeface="Calibri" panose="020F0502020204030204" pitchFamily="34" charset="0"/>
                <a:ea typeface="+mn-ea"/>
                <a:cs typeface="+mn-cs"/>
              </a:rPr>
            </a:br>
            <a:r>
              <a:rPr lang="en-US" sz="1350" b="0" kern="1200" dirty="0">
                <a:solidFill>
                  <a:srgbClr val="000000"/>
                </a:solidFill>
                <a:effectLst/>
                <a:ea typeface="+mn-ea"/>
                <a:cs typeface="+mn-cs"/>
              </a:rPr>
              <a:t>Autism and Developmental Disabilities Monitoring Network, 11 sites, United States, 2020</a:t>
            </a:r>
            <a:endParaRPr lang="en-US" b="0" dirty="0">
              <a:effectLst/>
            </a:endParaRPr>
          </a:p>
        </p:txBody>
      </p:sp>
    </p:spTree>
    <p:extLst>
      <p:ext uri="{BB962C8B-B14F-4D97-AF65-F5344CB8AC3E}">
        <p14:creationId xmlns:p14="http://schemas.microsoft.com/office/powerpoint/2010/main" val="2144746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e chart titled &quot;Cumulative incidence of autism spectrum disorder diagnosis or eligibility per 1,000 children aged 4 or 8 years.&quot; Sub-title reads &quot;Autism and Developmental Disabilities Monitoring Network, 11 sites, United States, 2020.&quot; Cumulative incidence graph shows that children at born in 2016 were more likely to be identified with autism spectrum disorder by 48 months compared with children born in 2012, based on data collected in 2020.">
            <a:extLst>
              <a:ext uri="{FF2B5EF4-FFF2-40B4-BE49-F238E27FC236}">
                <a16:creationId xmlns:a16="http://schemas.microsoft.com/office/drawing/2014/main" id="{490B7B78-1A7D-4292-8B39-7137B73F2AFB}"/>
              </a:ext>
            </a:extLst>
          </p:cNvPr>
          <p:cNvPicPr>
            <a:picLocks noChangeAspect="1"/>
          </p:cNvPicPr>
          <p:nvPr/>
        </p:nvPicPr>
        <p:blipFill>
          <a:blip r:embed="rId2"/>
          <a:stretch>
            <a:fillRect/>
          </a:stretch>
        </p:blipFill>
        <p:spPr>
          <a:xfrm>
            <a:off x="1332918" y="530915"/>
            <a:ext cx="6472165" cy="4463562"/>
          </a:xfrm>
          <a:prstGeom prst="rect">
            <a:avLst/>
          </a:prstGeom>
        </p:spPr>
      </p:pic>
      <p:sp>
        <p:nvSpPr>
          <p:cNvPr id="2" name="Title 1">
            <a:extLst>
              <a:ext uri="{FF2B5EF4-FFF2-40B4-BE49-F238E27FC236}">
                <a16:creationId xmlns:a16="http://schemas.microsoft.com/office/drawing/2014/main" id="{82FC01EE-04BB-70D8-D974-651FF9F5A602}"/>
              </a:ext>
            </a:extLst>
          </p:cNvPr>
          <p:cNvSpPr>
            <a:spLocks noGrp="1"/>
          </p:cNvSpPr>
          <p:nvPr>
            <p:ph type="title"/>
          </p:nvPr>
        </p:nvSpPr>
        <p:spPr>
          <a:xfrm>
            <a:off x="78280" y="62711"/>
            <a:ext cx="8981440" cy="474741"/>
          </a:xfrm>
        </p:spPr>
        <p:txBody>
          <a:bodyPr/>
          <a:lstStyle/>
          <a:p>
            <a:pPr algn="ctr" rtl="0" eaLnBrk="1" fontAlgn="auto" hangingPunct="1">
              <a:lnSpc>
                <a:spcPct val="100000"/>
              </a:lnSpc>
            </a:pPr>
            <a:r>
              <a:rPr lang="en-US" sz="1500" b="1" kern="1200" dirty="0">
                <a:solidFill>
                  <a:srgbClr val="000000"/>
                </a:solidFill>
                <a:effectLst/>
                <a:latin typeface="Calibri" panose="020F0502020204030204" pitchFamily="34" charset="0"/>
                <a:ea typeface="+mn-ea"/>
                <a:cs typeface="+mn-cs"/>
              </a:rPr>
              <a:t>Cumulative incidence of autism spectrum disorder diagnosis or eligibility per 1,000 children aged 4 or 8 years</a:t>
            </a:r>
            <a:endParaRPr lang="en-US" dirty="0">
              <a:effectLst/>
            </a:endParaRPr>
          </a:p>
          <a:p>
            <a:pPr algn="ctr" rtl="0" eaLnBrk="1" fontAlgn="auto" hangingPunct="1">
              <a:lnSpc>
                <a:spcPct val="100000"/>
              </a:lnSpc>
            </a:pPr>
            <a:r>
              <a:rPr lang="en-US" sz="1350" b="0" kern="1200" dirty="0">
                <a:solidFill>
                  <a:srgbClr val="000000"/>
                </a:solidFill>
                <a:effectLst/>
                <a:ea typeface="+mn-ea"/>
                <a:cs typeface="+mn-cs"/>
              </a:rPr>
              <a:t>Autism and Developmental Disabilities Monitoring Network, 11 sites, United States, 2020</a:t>
            </a:r>
            <a:endParaRPr lang="en-US" b="0" dirty="0">
              <a:effectLst/>
            </a:endParaRPr>
          </a:p>
        </p:txBody>
      </p:sp>
    </p:spTree>
    <p:extLst>
      <p:ext uri="{BB962C8B-B14F-4D97-AF65-F5344CB8AC3E}">
        <p14:creationId xmlns:p14="http://schemas.microsoft.com/office/powerpoint/2010/main" val="3416977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3E7DF-45B0-74C3-B0B8-127D97C2127A}"/>
              </a:ext>
            </a:extLst>
          </p:cNvPr>
          <p:cNvSpPr>
            <a:spLocks noGrp="1"/>
          </p:cNvSpPr>
          <p:nvPr>
            <p:ph type="title"/>
          </p:nvPr>
        </p:nvSpPr>
        <p:spPr>
          <a:xfrm>
            <a:off x="-91967" y="-342661"/>
            <a:ext cx="9149998" cy="857250"/>
          </a:xfrm>
        </p:spPr>
        <p:txBody>
          <a:bodyPr/>
          <a:lstStyle/>
          <a:p>
            <a:pPr algn="ctr" rtl="0" eaLnBrk="1" fontAlgn="auto" hangingPunct="1">
              <a:lnSpc>
                <a:spcPct val="100000"/>
              </a:lnSpc>
            </a:pPr>
            <a:r>
              <a:rPr lang="en-US" sz="1450" b="1" kern="1200" dirty="0">
                <a:solidFill>
                  <a:srgbClr val="000000"/>
                </a:solidFill>
                <a:effectLst/>
                <a:latin typeface="Calibri" panose="020F0502020204030204" pitchFamily="34" charset="0"/>
                <a:ea typeface="+mn-ea"/>
                <a:cs typeface="+mn-cs"/>
              </a:rPr>
              <a:t>Cumulative incidence of autism spectrum disorder diagnosis or eligibility per 1,000 children aged 4 or 8 years, by site</a:t>
            </a:r>
            <a:endParaRPr lang="en-US" dirty="0">
              <a:effectLst/>
            </a:endParaRPr>
          </a:p>
          <a:p>
            <a:pPr algn="ctr" rtl="0" eaLnBrk="1" fontAlgn="auto" hangingPunct="1">
              <a:lnSpc>
                <a:spcPct val="100000"/>
              </a:lnSpc>
            </a:pPr>
            <a:r>
              <a:rPr lang="en-US" sz="1350" b="0" kern="1200" dirty="0">
                <a:solidFill>
                  <a:srgbClr val="000000"/>
                </a:solidFill>
                <a:effectLst/>
                <a:ea typeface="+mn-ea"/>
                <a:cs typeface="+mn-cs"/>
              </a:rPr>
              <a:t>Autism and Developmental Disabilities Monitoring Network, 11 sites, United States, 2020</a:t>
            </a:r>
            <a:endParaRPr lang="en-US" b="0" dirty="0">
              <a:effectLst/>
            </a:endParaRPr>
          </a:p>
        </p:txBody>
      </p:sp>
      <p:pic>
        <p:nvPicPr>
          <p:cNvPr id="3" name="Picture 2" descr="Line charts titled &quot;Cumulative incidence of autism spectrum disorder diagnosis or eligibility per 1,000 children aged 4 or 8 years, by site.&quot; Sub-title reads &quot;Autism and Developmental Disabilities Monitoring Network, 11 sites, United States, 2020.&quot; Cumulative incidence graphs across all 11 sites show that children at born in 2016 were more likely to be identified with autism spectrum disorder by 48 months compared with children born in 2012, based on data collected in 2020.">
            <a:extLst>
              <a:ext uri="{FF2B5EF4-FFF2-40B4-BE49-F238E27FC236}">
                <a16:creationId xmlns:a16="http://schemas.microsoft.com/office/drawing/2014/main" id="{A6C55179-7291-EE67-0612-FF17113B6064}"/>
              </a:ext>
            </a:extLst>
          </p:cNvPr>
          <p:cNvPicPr>
            <a:picLocks noChangeAspect="1"/>
          </p:cNvPicPr>
          <p:nvPr/>
        </p:nvPicPr>
        <p:blipFill>
          <a:blip r:embed="rId2"/>
          <a:stretch>
            <a:fillRect/>
          </a:stretch>
        </p:blipFill>
        <p:spPr>
          <a:xfrm>
            <a:off x="85969" y="675568"/>
            <a:ext cx="8972062" cy="4279437"/>
          </a:xfrm>
          <a:prstGeom prst="rect">
            <a:avLst/>
          </a:prstGeom>
        </p:spPr>
      </p:pic>
    </p:spTree>
    <p:extLst>
      <p:ext uri="{BB962C8B-B14F-4D97-AF65-F5344CB8AC3E}">
        <p14:creationId xmlns:p14="http://schemas.microsoft.com/office/powerpoint/2010/main" val="2664712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FC3AE-BFC1-2FD0-92D4-16987692D7E6}"/>
              </a:ext>
            </a:extLst>
          </p:cNvPr>
          <p:cNvSpPr>
            <a:spLocks noGrp="1"/>
          </p:cNvSpPr>
          <p:nvPr>
            <p:ph type="title"/>
          </p:nvPr>
        </p:nvSpPr>
        <p:spPr>
          <a:xfrm>
            <a:off x="52881" y="-250357"/>
            <a:ext cx="9032240" cy="857250"/>
          </a:xfrm>
        </p:spPr>
        <p:txBody>
          <a:bodyPr/>
          <a:lstStyle/>
          <a:p>
            <a:pPr algn="ctr" rtl="0" eaLnBrk="1" fontAlgn="auto" hangingPunct="1">
              <a:lnSpc>
                <a:spcPct val="100000"/>
              </a:lnSpc>
            </a:pPr>
            <a:r>
              <a:rPr lang="en-US" sz="1200" b="1" kern="1200" dirty="0">
                <a:solidFill>
                  <a:srgbClr val="000000"/>
                </a:solidFill>
                <a:effectLst/>
                <a:latin typeface="Calibri" panose="020F0502020204030204" pitchFamily="34" charset="0"/>
                <a:ea typeface="+mn-ea"/>
                <a:cs typeface="+mn-cs"/>
              </a:rPr>
              <a:t>Difference in number of developmental evaluations and incidence of autism spectrum disorder identification per 1,000 children for children aged 4 years in 2020 during calendar years 2016–2020 and children aged 8 years in 2020 during calendar years 2012–2016, by month</a:t>
            </a:r>
            <a:endParaRPr lang="en-US" dirty="0">
              <a:effectLst/>
            </a:endParaRPr>
          </a:p>
          <a:p>
            <a:pPr algn="ctr" rtl="0" eaLnBrk="1" fontAlgn="auto" hangingPunct="1">
              <a:lnSpc>
                <a:spcPct val="100000"/>
              </a:lnSpc>
            </a:pPr>
            <a:r>
              <a:rPr lang="en-US" sz="1200" b="0" kern="1200" dirty="0">
                <a:solidFill>
                  <a:srgbClr val="000000"/>
                </a:solidFill>
                <a:effectLst/>
                <a:ea typeface="+mn-ea"/>
                <a:cs typeface="+mn-cs"/>
              </a:rPr>
              <a:t>Autism and Developmental Disabilities Monitoring Network, 11 sites, United States, 2020</a:t>
            </a:r>
            <a:endParaRPr lang="en-US" b="0" dirty="0">
              <a:effectLst/>
            </a:endParaRPr>
          </a:p>
        </p:txBody>
      </p:sp>
      <p:pic>
        <p:nvPicPr>
          <p:cNvPr id="13" name="Picture 12" descr="Histogram charts titled &quot;Difference in number of developmental evaluations and incidence of autism spectrum disorder identification per 1,000 children for children aged 4 years in 2020 during calendar years 2016-2020 and children aged 8 years in 2020 during calendar years 2012-2016, by month.&quot; Sub-titled reads &quot;Autism and Developmental Disabilities Monitoring Network, 11 sites, United States, 2020.&quot; The histograms show that both the number of evaluations and ASD identification were increasing prior to March 2020. As of March 2020, the number of evaluations and ASD identifications decreased dramatically and numbers remained lower than leading up to March 2020.">
            <a:extLst>
              <a:ext uri="{FF2B5EF4-FFF2-40B4-BE49-F238E27FC236}">
                <a16:creationId xmlns:a16="http://schemas.microsoft.com/office/drawing/2014/main" id="{2550DCDF-2681-0099-73F7-CB1D39D9F92E}"/>
              </a:ext>
            </a:extLst>
          </p:cNvPr>
          <p:cNvPicPr>
            <a:picLocks noChangeAspect="1"/>
          </p:cNvPicPr>
          <p:nvPr/>
        </p:nvPicPr>
        <p:blipFill>
          <a:blip r:embed="rId2"/>
          <a:stretch>
            <a:fillRect/>
          </a:stretch>
        </p:blipFill>
        <p:spPr>
          <a:xfrm>
            <a:off x="1794687" y="606893"/>
            <a:ext cx="5554626" cy="4407932"/>
          </a:xfrm>
          <a:prstGeom prst="rect">
            <a:avLst/>
          </a:prstGeom>
        </p:spPr>
      </p:pic>
    </p:spTree>
    <p:extLst>
      <p:ext uri="{BB962C8B-B14F-4D97-AF65-F5344CB8AC3E}">
        <p14:creationId xmlns:p14="http://schemas.microsoft.com/office/powerpoint/2010/main" val="967980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83FC3-1CB5-1DB1-2430-0285B88A10CC}"/>
              </a:ext>
            </a:extLst>
          </p:cNvPr>
          <p:cNvSpPr>
            <a:spLocks noGrp="1"/>
          </p:cNvSpPr>
          <p:nvPr>
            <p:ph type="title" idx="4294967295"/>
          </p:nvPr>
        </p:nvSpPr>
        <p:spPr>
          <a:xfrm>
            <a:off x="528320" y="1453199"/>
            <a:ext cx="854710" cy="172402"/>
          </a:xfrm>
          <a:prstGeom prst="rect">
            <a:avLst/>
          </a:prstGeom>
        </p:spPr>
        <p:txBody>
          <a:bodyPr/>
          <a:lstStyle/>
          <a:p>
            <a:r>
              <a:rPr lang="en-US" sz="800" dirty="0">
                <a:solidFill>
                  <a:schemeClr val="bg1"/>
                </a:solidFill>
              </a:rPr>
              <a:t>End Slide</a:t>
            </a:r>
          </a:p>
        </p:txBody>
      </p:sp>
    </p:spTree>
    <p:extLst>
      <p:ext uri="{BB962C8B-B14F-4D97-AF65-F5344CB8AC3E}">
        <p14:creationId xmlns:p14="http://schemas.microsoft.com/office/powerpoint/2010/main" val="3278872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 of the United States with the 11 Autism and Developmental Disabilities Monitoring Network tracking areas shaded in green. The states with sites are shaded in dark gray. ">
            <a:extLst>
              <a:ext uri="{FF2B5EF4-FFF2-40B4-BE49-F238E27FC236}">
                <a16:creationId xmlns:a16="http://schemas.microsoft.com/office/drawing/2014/main" id="{6B143759-3198-4CAB-35B0-267CC92101DC}"/>
              </a:ext>
            </a:extLst>
          </p:cNvPr>
          <p:cNvPicPr>
            <a:picLocks noChangeAspect="1"/>
          </p:cNvPicPr>
          <p:nvPr/>
        </p:nvPicPr>
        <p:blipFill>
          <a:blip r:embed="rId2"/>
          <a:stretch>
            <a:fillRect/>
          </a:stretch>
        </p:blipFill>
        <p:spPr>
          <a:xfrm>
            <a:off x="218876" y="238712"/>
            <a:ext cx="8480425" cy="4758511"/>
          </a:xfrm>
          <a:prstGeom prst="rect">
            <a:avLst/>
          </a:prstGeom>
        </p:spPr>
      </p:pic>
      <p:sp>
        <p:nvSpPr>
          <p:cNvPr id="4" name="Title 3" descr="Map of the 11 Autism and Developmental Disabilities Monitoring Network Sites in the United States in 2020. The ADDM tracking areas are in green, and the state where they are located are shaded in dark gray. ">
            <a:extLst>
              <a:ext uri="{FF2B5EF4-FFF2-40B4-BE49-F238E27FC236}">
                <a16:creationId xmlns:a16="http://schemas.microsoft.com/office/drawing/2014/main" id="{67916988-1198-444B-98F0-30F411A0E02B}"/>
              </a:ext>
            </a:extLst>
          </p:cNvPr>
          <p:cNvSpPr>
            <a:spLocks noGrp="1"/>
          </p:cNvSpPr>
          <p:nvPr>
            <p:ph type="title" idx="4294967295"/>
          </p:nvPr>
        </p:nvSpPr>
        <p:spPr>
          <a:xfrm>
            <a:off x="2561704" y="-142240"/>
            <a:ext cx="6363420" cy="994172"/>
          </a:xfrm>
        </p:spPr>
        <p:txBody>
          <a:bodyPr/>
          <a:lstStyle/>
          <a:p>
            <a:pPr rtl="0" eaLnBrk="1" latinLnBrk="0" hangingPunct="1"/>
            <a:r>
              <a:rPr lang="en-US" sz="2100" b="1" kern="1200" dirty="0">
                <a:solidFill>
                  <a:srgbClr val="517C6E"/>
                </a:solidFill>
                <a:effectLst/>
                <a:latin typeface="Calibri" panose="020F0502020204030204" pitchFamily="34" charset="0"/>
                <a:ea typeface="+mn-ea"/>
                <a:cs typeface="+mn-cs"/>
              </a:rPr>
              <a:t>Autism and Developmental Disabilities Monitoring Network, 11 sites, United States, 2020</a:t>
            </a:r>
            <a:endParaRPr lang="en-US" dirty="0">
              <a:effectLst/>
            </a:endParaRPr>
          </a:p>
        </p:txBody>
      </p:sp>
    </p:spTree>
    <p:extLst>
      <p:ext uri="{BB962C8B-B14F-4D97-AF65-F5344CB8AC3E}">
        <p14:creationId xmlns:p14="http://schemas.microsoft.com/office/powerpoint/2010/main" val="397766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4CABB5D-06EB-60FF-968D-F8BE09D9173A}"/>
              </a:ext>
              <a:ext uri="{C183D7F6-B498-43B3-948B-1728B52AA6E4}">
                <adec:decorative xmlns:adec="http://schemas.microsoft.com/office/drawing/2017/decorative" val="0"/>
              </a:ext>
            </a:extLst>
          </p:cNvPr>
          <p:cNvSpPr>
            <a:spLocks noGrp="1"/>
          </p:cNvSpPr>
          <p:nvPr>
            <p:ph type="title" idx="4294967295"/>
          </p:nvPr>
        </p:nvSpPr>
        <p:spPr>
          <a:xfrm>
            <a:off x="444698" y="253723"/>
            <a:ext cx="7886700" cy="994172"/>
          </a:xfrm>
        </p:spPr>
        <p:txBody>
          <a:bodyPr/>
          <a:lstStyle/>
          <a:p>
            <a:pPr rtl="0" eaLnBrk="1" latinLnBrk="0" hangingPunct="1"/>
            <a:r>
              <a:rPr lang="en-US" sz="2700" b="1" kern="1200" dirty="0">
                <a:solidFill>
                  <a:srgbClr val="517C6E"/>
                </a:solidFill>
                <a:effectLst/>
                <a:latin typeface="Calibri" panose="020F0502020204030204" pitchFamily="34" charset="0"/>
                <a:ea typeface="+mn-ea"/>
                <a:cs typeface="+mn-cs"/>
              </a:rPr>
              <a:t>ADDM Ascertainment and ASD Case Definition</a:t>
            </a:r>
            <a:endParaRPr lang="en-US" dirty="0">
              <a:effectLst/>
            </a:endParaRPr>
          </a:p>
          <a:p>
            <a:endParaRPr lang="en-US" dirty="0"/>
          </a:p>
        </p:txBody>
      </p:sp>
      <p:sp>
        <p:nvSpPr>
          <p:cNvPr id="5" name="Content Placeholder 4">
            <a:extLst>
              <a:ext uri="{FF2B5EF4-FFF2-40B4-BE49-F238E27FC236}">
                <a16:creationId xmlns:a16="http://schemas.microsoft.com/office/drawing/2014/main" id="{EEC6EBFF-3224-447D-A368-85D7267C731B}"/>
              </a:ext>
            </a:extLst>
          </p:cNvPr>
          <p:cNvSpPr>
            <a:spLocks noGrp="1"/>
          </p:cNvSpPr>
          <p:nvPr>
            <p:ph sz="quarter" idx="10"/>
          </p:nvPr>
        </p:nvSpPr>
        <p:spPr>
          <a:xfrm>
            <a:off x="444699" y="914401"/>
            <a:ext cx="8254603" cy="3588140"/>
          </a:xfrm>
        </p:spPr>
        <p:txBody>
          <a:bodyPr>
            <a:normAutofit/>
          </a:bodyPr>
          <a:lstStyle/>
          <a:p>
            <a:pPr marL="46435" lvl="1" indent="0">
              <a:buNone/>
            </a:pPr>
            <a:r>
              <a:rPr lang="en-US" sz="1800" b="0" dirty="0"/>
              <a:t>Records that included various billing codes from the </a:t>
            </a:r>
            <a:r>
              <a:rPr lang="en-US" sz="1800" b="0" i="1" dirty="0"/>
              <a:t>International Classification of Disease, Ninth Revision </a:t>
            </a:r>
            <a:r>
              <a:rPr lang="en-US" sz="1800" b="0" dirty="0"/>
              <a:t>(ICD-9) or </a:t>
            </a:r>
            <a:r>
              <a:rPr lang="en-US" sz="1800" b="0" i="1" dirty="0"/>
              <a:t>International Classification of Diseases, Tenth Revision </a:t>
            </a:r>
            <a:r>
              <a:rPr lang="en-US" sz="1800" b="0" dirty="0"/>
              <a:t>(ICD-10) or special education eligibility codes were requested from health and education sources. Children</a:t>
            </a:r>
            <a:r>
              <a:rPr lang="en-US" sz="1800" b="0" dirty="0">
                <a:solidFill>
                  <a:srgbClr val="5F5F5F"/>
                </a:solidFill>
              </a:rPr>
              <a:t> ages </a:t>
            </a:r>
            <a:r>
              <a:rPr lang="en-US" sz="1800" b="0" dirty="0"/>
              <a:t>4 or 8 who had a parent or guardian who lived in one of the surveillance areas during 2020 were classified as having ASD or suspected ASD if they met the below criteria.</a:t>
            </a:r>
          </a:p>
        </p:txBody>
      </p:sp>
      <p:graphicFrame>
        <p:nvGraphicFramePr>
          <p:cNvPr id="4" name="Table 4">
            <a:extLst>
              <a:ext uri="{FF2B5EF4-FFF2-40B4-BE49-F238E27FC236}">
                <a16:creationId xmlns:a16="http://schemas.microsoft.com/office/drawing/2014/main" id="{58C0CF9D-CE90-4DA0-A0FF-2C8395866A86}"/>
              </a:ext>
            </a:extLst>
          </p:cNvPr>
          <p:cNvGraphicFramePr>
            <a:graphicFrameLocks noGrp="1"/>
          </p:cNvGraphicFramePr>
          <p:nvPr>
            <p:extLst>
              <p:ext uri="{D42A27DB-BD31-4B8C-83A1-F6EECF244321}">
                <p14:modId xmlns:p14="http://schemas.microsoft.com/office/powerpoint/2010/main" val="528770472"/>
              </p:ext>
            </p:extLst>
          </p:nvPr>
        </p:nvGraphicFramePr>
        <p:xfrm>
          <a:off x="587131" y="2575560"/>
          <a:ext cx="7969738" cy="2156699"/>
        </p:xfrm>
        <a:graphic>
          <a:graphicData uri="http://schemas.openxmlformats.org/drawingml/2006/table">
            <a:tbl>
              <a:tblPr firstRow="1" bandRow="1"/>
              <a:tblGrid>
                <a:gridCol w="3992489">
                  <a:extLst>
                    <a:ext uri="{9D8B030D-6E8A-4147-A177-3AD203B41FA5}">
                      <a16:colId xmlns:a16="http://schemas.microsoft.com/office/drawing/2014/main" val="3038212571"/>
                    </a:ext>
                  </a:extLst>
                </a:gridCol>
                <a:gridCol w="3977249">
                  <a:extLst>
                    <a:ext uri="{9D8B030D-6E8A-4147-A177-3AD203B41FA5}">
                      <a16:colId xmlns:a16="http://schemas.microsoft.com/office/drawing/2014/main" val="3047960446"/>
                    </a:ext>
                  </a:extLst>
                </a:gridCol>
              </a:tblGrid>
              <a:tr h="526636">
                <a:tc>
                  <a:txBody>
                    <a:bodyPr/>
                    <a:lstStyle>
                      <a:lvl1pPr marL="0" algn="l" defTabSz="914400" rtl="0" eaLnBrk="1" latinLnBrk="0" hangingPunct="1">
                        <a:defRPr sz="1800" b="1" kern="1200">
                          <a:solidFill>
                            <a:schemeClr val="bg1"/>
                          </a:solidFill>
                          <a:latin typeface="Myriad Web Pro"/>
                        </a:defRPr>
                      </a:lvl1pPr>
                      <a:lvl2pPr marL="457200" algn="l" defTabSz="914400" rtl="0" eaLnBrk="1" latinLnBrk="0" hangingPunct="1">
                        <a:defRPr sz="1800" b="1" kern="1200">
                          <a:solidFill>
                            <a:schemeClr val="bg1"/>
                          </a:solidFill>
                          <a:latin typeface="Myriad Web Pro"/>
                        </a:defRPr>
                      </a:lvl2pPr>
                      <a:lvl3pPr marL="914400" algn="l" defTabSz="914400" rtl="0" eaLnBrk="1" latinLnBrk="0" hangingPunct="1">
                        <a:defRPr sz="1800" b="1" kern="1200">
                          <a:solidFill>
                            <a:schemeClr val="bg1"/>
                          </a:solidFill>
                          <a:latin typeface="Myriad Web Pro"/>
                        </a:defRPr>
                      </a:lvl3pPr>
                      <a:lvl4pPr marL="1371600" algn="l" defTabSz="914400" rtl="0" eaLnBrk="1" latinLnBrk="0" hangingPunct="1">
                        <a:defRPr sz="1800" b="1" kern="1200">
                          <a:solidFill>
                            <a:schemeClr val="bg1"/>
                          </a:solidFill>
                          <a:latin typeface="Myriad Web Pro"/>
                        </a:defRPr>
                      </a:lvl4pPr>
                      <a:lvl5pPr marL="1828800" algn="l" defTabSz="914400" rtl="0" eaLnBrk="1" latinLnBrk="0" hangingPunct="1">
                        <a:defRPr sz="1800" b="1" kern="1200">
                          <a:solidFill>
                            <a:schemeClr val="bg1"/>
                          </a:solidFill>
                          <a:latin typeface="Myriad Web Pro"/>
                        </a:defRPr>
                      </a:lvl5pPr>
                      <a:lvl6pPr marL="2286000" algn="l" defTabSz="914400" rtl="0" eaLnBrk="1" latinLnBrk="0" hangingPunct="1">
                        <a:defRPr sz="1800" b="1" kern="1200">
                          <a:solidFill>
                            <a:schemeClr val="bg1"/>
                          </a:solidFill>
                          <a:latin typeface="Myriad Web Pro"/>
                        </a:defRPr>
                      </a:lvl6pPr>
                      <a:lvl7pPr marL="2743200" algn="l" defTabSz="914400" rtl="0" eaLnBrk="1" latinLnBrk="0" hangingPunct="1">
                        <a:defRPr sz="1800" b="1" kern="1200">
                          <a:solidFill>
                            <a:schemeClr val="bg1"/>
                          </a:solidFill>
                          <a:latin typeface="Myriad Web Pro"/>
                        </a:defRPr>
                      </a:lvl7pPr>
                      <a:lvl8pPr marL="3200400" algn="l" defTabSz="914400" rtl="0" eaLnBrk="1" latinLnBrk="0" hangingPunct="1">
                        <a:defRPr sz="1800" b="1" kern="1200">
                          <a:solidFill>
                            <a:schemeClr val="bg1"/>
                          </a:solidFill>
                          <a:latin typeface="Myriad Web Pro"/>
                        </a:defRPr>
                      </a:lvl8pPr>
                      <a:lvl9pPr marL="3657600" algn="l" defTabSz="914400" rtl="0" eaLnBrk="1" latinLnBrk="0" hangingPunct="1">
                        <a:defRPr sz="1800" b="1" kern="1200">
                          <a:solidFill>
                            <a:schemeClr val="bg1"/>
                          </a:solidFill>
                          <a:latin typeface="Myriad Web Pro"/>
                        </a:defRPr>
                      </a:lvl9pPr>
                    </a:lstStyle>
                    <a:p>
                      <a:pPr algn="ctr"/>
                      <a:r>
                        <a:rPr lang="en-US" sz="1600" dirty="0">
                          <a:solidFill>
                            <a:schemeClr val="bg2"/>
                          </a:solidFill>
                          <a:latin typeface="Calibri" panose="020F0502020204030204" pitchFamily="34" charset="0"/>
                          <a:cs typeface="Calibri" panose="020F0502020204030204" pitchFamily="34" charset="0"/>
                        </a:rPr>
                        <a:t>ASD case definition</a:t>
                      </a:r>
                    </a:p>
                  </a:txBody>
                  <a:tcPr anchor="ctr">
                    <a:lnL w="9525" cap="flat" cmpd="sng" algn="ctr">
                      <a:solidFill>
                        <a:srgbClr val="002060">
                          <a:shade val="95000"/>
                          <a:satMod val="105000"/>
                        </a:srgbClr>
                      </a:solidFill>
                      <a:prstDash val="solid"/>
                    </a:lnL>
                    <a:lnR w="12700" cap="flat" cmpd="sng" algn="ctr">
                      <a:solidFill>
                        <a:srgbClr val="FFFFFF"/>
                      </a:solidFill>
                      <a:prstDash val="solid"/>
                      <a:round/>
                      <a:headEnd type="none" w="med" len="med"/>
                      <a:tailEnd type="none" w="med" len="med"/>
                    </a:lnR>
                    <a:lnT w="9525" cap="flat" cmpd="sng" algn="ctr">
                      <a:solidFill>
                        <a:srgbClr val="002060">
                          <a:shade val="95000"/>
                          <a:satMod val="105000"/>
                        </a:srgbClr>
                      </a:solidFill>
                      <a:prstDash val="solid"/>
                    </a:lnT>
                    <a:lnB w="9525" cap="flat" cmpd="sng" algn="ctr">
                      <a:solidFill>
                        <a:srgbClr val="002060">
                          <a:shade val="95000"/>
                          <a:satMod val="105000"/>
                        </a:srgbClr>
                      </a:solidFill>
                      <a:prstDash val="soli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bg1"/>
                          </a:solidFill>
                          <a:latin typeface="Myriad Web Pro"/>
                        </a:defRPr>
                      </a:lvl1pPr>
                      <a:lvl2pPr marL="457200" algn="l" defTabSz="914400" rtl="0" eaLnBrk="1" latinLnBrk="0" hangingPunct="1">
                        <a:defRPr sz="1800" b="1" kern="1200">
                          <a:solidFill>
                            <a:schemeClr val="bg1"/>
                          </a:solidFill>
                          <a:latin typeface="Myriad Web Pro"/>
                        </a:defRPr>
                      </a:lvl2pPr>
                      <a:lvl3pPr marL="914400" algn="l" defTabSz="914400" rtl="0" eaLnBrk="1" latinLnBrk="0" hangingPunct="1">
                        <a:defRPr sz="1800" b="1" kern="1200">
                          <a:solidFill>
                            <a:schemeClr val="bg1"/>
                          </a:solidFill>
                          <a:latin typeface="Myriad Web Pro"/>
                        </a:defRPr>
                      </a:lvl3pPr>
                      <a:lvl4pPr marL="1371600" algn="l" defTabSz="914400" rtl="0" eaLnBrk="1" latinLnBrk="0" hangingPunct="1">
                        <a:defRPr sz="1800" b="1" kern="1200">
                          <a:solidFill>
                            <a:schemeClr val="bg1"/>
                          </a:solidFill>
                          <a:latin typeface="Myriad Web Pro"/>
                        </a:defRPr>
                      </a:lvl4pPr>
                      <a:lvl5pPr marL="1828800" algn="l" defTabSz="914400" rtl="0" eaLnBrk="1" latinLnBrk="0" hangingPunct="1">
                        <a:defRPr sz="1800" b="1" kern="1200">
                          <a:solidFill>
                            <a:schemeClr val="bg1"/>
                          </a:solidFill>
                          <a:latin typeface="Myriad Web Pro"/>
                        </a:defRPr>
                      </a:lvl5pPr>
                      <a:lvl6pPr marL="2286000" algn="l" defTabSz="914400" rtl="0" eaLnBrk="1" latinLnBrk="0" hangingPunct="1">
                        <a:defRPr sz="1800" b="1" kern="1200">
                          <a:solidFill>
                            <a:schemeClr val="bg1"/>
                          </a:solidFill>
                          <a:latin typeface="Myriad Web Pro"/>
                        </a:defRPr>
                      </a:lvl6pPr>
                      <a:lvl7pPr marL="2743200" algn="l" defTabSz="914400" rtl="0" eaLnBrk="1" latinLnBrk="0" hangingPunct="1">
                        <a:defRPr sz="1800" b="1" kern="1200">
                          <a:solidFill>
                            <a:schemeClr val="bg1"/>
                          </a:solidFill>
                          <a:latin typeface="Myriad Web Pro"/>
                        </a:defRPr>
                      </a:lvl7pPr>
                      <a:lvl8pPr marL="3200400" algn="l" defTabSz="914400" rtl="0" eaLnBrk="1" latinLnBrk="0" hangingPunct="1">
                        <a:defRPr sz="1800" b="1" kern="1200">
                          <a:solidFill>
                            <a:schemeClr val="bg1"/>
                          </a:solidFill>
                          <a:latin typeface="Myriad Web Pro"/>
                        </a:defRPr>
                      </a:lvl8pPr>
                      <a:lvl9pPr marL="3657600" algn="l" defTabSz="914400" rtl="0" eaLnBrk="1" latinLnBrk="0" hangingPunct="1">
                        <a:defRPr sz="1800" b="1" kern="1200">
                          <a:solidFill>
                            <a:schemeClr val="bg1"/>
                          </a:solidFill>
                          <a:latin typeface="Myriad Web Pro"/>
                        </a:defRPr>
                      </a:lvl9pPr>
                    </a:lstStyle>
                    <a:p>
                      <a:pPr algn="ctr"/>
                      <a:r>
                        <a:rPr lang="en-US" sz="1600" dirty="0">
                          <a:solidFill>
                            <a:schemeClr val="bg2"/>
                          </a:solidFill>
                          <a:latin typeface="Calibri" panose="020F0502020204030204" pitchFamily="34" charset="0"/>
                          <a:cs typeface="Calibri" panose="020F0502020204030204" pitchFamily="34" charset="0"/>
                        </a:rPr>
                        <a:t>Suspected ASD case definition</a:t>
                      </a:r>
                    </a:p>
                  </a:txBody>
                  <a:tcPr anchor="ctr">
                    <a:lnL w="12700" cap="flat" cmpd="sng" algn="ctr">
                      <a:solidFill>
                        <a:srgbClr val="FFFFFF"/>
                      </a:solidFill>
                      <a:prstDash val="solid"/>
                      <a:round/>
                      <a:headEnd type="none" w="med" len="med"/>
                      <a:tailEnd type="none" w="med" len="med"/>
                    </a:lnL>
                    <a:lnR w="9525" cap="flat" cmpd="sng" algn="ctr">
                      <a:solidFill>
                        <a:srgbClr val="002060">
                          <a:shade val="95000"/>
                          <a:satMod val="105000"/>
                        </a:srgbClr>
                      </a:solidFill>
                      <a:prstDash val="solid"/>
                    </a:lnR>
                    <a:lnT w="9525" cap="flat" cmpd="sng" algn="ctr">
                      <a:solidFill>
                        <a:srgbClr val="002060">
                          <a:shade val="95000"/>
                          <a:satMod val="105000"/>
                        </a:srgbClr>
                      </a:solidFill>
                      <a:prstDash val="solid"/>
                    </a:lnT>
                    <a:lnB w="9525" cap="flat" cmpd="sng" algn="ctr">
                      <a:solidFill>
                        <a:srgbClr val="002060">
                          <a:shade val="95000"/>
                          <a:satMod val="105000"/>
                        </a:srgbClr>
                      </a:solidFill>
                      <a:prstDash val="soli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036981857"/>
                  </a:ext>
                </a:extLst>
              </a:tr>
              <a:tr h="1630063">
                <a:tc>
                  <a:txBody>
                    <a:bodyPr/>
                    <a:lstStyle>
                      <a:lvl1pPr marL="0" algn="l" defTabSz="914400" rtl="0" eaLnBrk="1" latinLnBrk="0" hangingPunct="1">
                        <a:defRPr sz="1800" kern="1200">
                          <a:solidFill>
                            <a:schemeClr val="tx1"/>
                          </a:solidFill>
                          <a:latin typeface="Myriad Web Pro"/>
                        </a:defRPr>
                      </a:lvl1pPr>
                      <a:lvl2pPr marL="457200" algn="l" defTabSz="914400" rtl="0" eaLnBrk="1" latinLnBrk="0" hangingPunct="1">
                        <a:defRPr sz="1800" kern="1200">
                          <a:solidFill>
                            <a:schemeClr val="tx1"/>
                          </a:solidFill>
                          <a:latin typeface="Myriad Web Pro"/>
                        </a:defRPr>
                      </a:lvl2pPr>
                      <a:lvl3pPr marL="914400" algn="l" defTabSz="914400" rtl="0" eaLnBrk="1" latinLnBrk="0" hangingPunct="1">
                        <a:defRPr sz="1800" kern="1200">
                          <a:solidFill>
                            <a:schemeClr val="tx1"/>
                          </a:solidFill>
                          <a:latin typeface="Myriad Web Pro"/>
                        </a:defRPr>
                      </a:lvl3pPr>
                      <a:lvl4pPr marL="1371600" algn="l" defTabSz="914400" rtl="0" eaLnBrk="1" latinLnBrk="0" hangingPunct="1">
                        <a:defRPr sz="1800" kern="1200">
                          <a:solidFill>
                            <a:schemeClr val="tx1"/>
                          </a:solidFill>
                          <a:latin typeface="Myriad Web Pro"/>
                        </a:defRPr>
                      </a:lvl4pPr>
                      <a:lvl5pPr marL="1828800" algn="l" defTabSz="914400" rtl="0" eaLnBrk="1" latinLnBrk="0" hangingPunct="1">
                        <a:defRPr sz="1800" kern="1200">
                          <a:solidFill>
                            <a:schemeClr val="tx1"/>
                          </a:solidFill>
                          <a:latin typeface="Myriad Web Pro"/>
                        </a:defRPr>
                      </a:lvl5pPr>
                      <a:lvl6pPr marL="2286000" algn="l" defTabSz="914400" rtl="0" eaLnBrk="1" latinLnBrk="0" hangingPunct="1">
                        <a:defRPr sz="1800" kern="1200">
                          <a:solidFill>
                            <a:schemeClr val="tx1"/>
                          </a:solidFill>
                          <a:latin typeface="Myriad Web Pro"/>
                        </a:defRPr>
                      </a:lvl6pPr>
                      <a:lvl7pPr marL="2743200" algn="l" defTabSz="914400" rtl="0" eaLnBrk="1" latinLnBrk="0" hangingPunct="1">
                        <a:defRPr sz="1800" kern="1200">
                          <a:solidFill>
                            <a:schemeClr val="tx1"/>
                          </a:solidFill>
                          <a:latin typeface="Myriad Web Pro"/>
                        </a:defRPr>
                      </a:lvl7pPr>
                      <a:lvl8pPr marL="3200400" algn="l" defTabSz="914400" rtl="0" eaLnBrk="1" latinLnBrk="0" hangingPunct="1">
                        <a:defRPr sz="1800" kern="1200">
                          <a:solidFill>
                            <a:schemeClr val="tx1"/>
                          </a:solidFill>
                          <a:latin typeface="Myriad Web Pro"/>
                        </a:defRPr>
                      </a:lvl8pPr>
                      <a:lvl9pPr marL="3657600" algn="l" defTabSz="914400" rtl="0" eaLnBrk="1" latinLnBrk="0" hangingPunct="1">
                        <a:defRPr sz="1800" kern="1200">
                          <a:solidFill>
                            <a:schemeClr val="tx1"/>
                          </a:solidFill>
                          <a:latin typeface="Myriad Web Pro"/>
                        </a:defRPr>
                      </a:lvl9pPr>
                    </a:lstStyle>
                    <a:p>
                      <a:r>
                        <a:rPr lang="en-US" sz="1400" b="0" i="0" u="none" strike="noStrike" kern="1200" baseline="0" dirty="0">
                          <a:solidFill>
                            <a:srgbClr val="000000"/>
                          </a:solidFill>
                          <a:latin typeface="Calibri" panose="020F0502020204030204" pitchFamily="34" charset="0"/>
                          <a:ea typeface="+mn-ea"/>
                          <a:cs typeface="Calibri" panose="020F0502020204030204" pitchFamily="34" charset="0"/>
                        </a:rPr>
                        <a:t>Child has documentation of ever receiving: </a:t>
                      </a:r>
                    </a:p>
                    <a:p>
                      <a:pPr marL="342900" indent="-342900">
                        <a:buAutoNum type="arabicParenR"/>
                      </a:pPr>
                      <a:r>
                        <a:rPr lang="en-US" sz="1400" b="0" i="0" u="none" strike="noStrike" kern="1200" baseline="0" dirty="0">
                          <a:solidFill>
                            <a:srgbClr val="000000"/>
                          </a:solidFill>
                          <a:latin typeface="Calibri" panose="020F0502020204030204" pitchFamily="34" charset="0"/>
                          <a:ea typeface="+mn-ea"/>
                          <a:cs typeface="Calibri" panose="020F0502020204030204" pitchFamily="34" charset="0"/>
                        </a:rPr>
                        <a:t>a written ASD diagnosis by a qualified professional, </a:t>
                      </a:r>
                    </a:p>
                    <a:p>
                      <a:pPr marL="342900" indent="-342900">
                        <a:buAutoNum type="arabicParenR"/>
                      </a:pPr>
                      <a:r>
                        <a:rPr lang="en-US" sz="1400" b="0" i="0" u="none" strike="noStrike" kern="1200" baseline="0" dirty="0">
                          <a:solidFill>
                            <a:srgbClr val="000000"/>
                          </a:solidFill>
                          <a:latin typeface="Calibri" panose="020F0502020204030204" pitchFamily="34" charset="0"/>
                          <a:ea typeface="+mn-ea"/>
                          <a:cs typeface="Calibri" panose="020F0502020204030204" pitchFamily="34" charset="0"/>
                        </a:rPr>
                        <a:t>a special education classification of autism, OR</a:t>
                      </a:r>
                    </a:p>
                    <a:p>
                      <a:pPr marL="342900" indent="-342900">
                        <a:buAutoNum type="arabicParenR"/>
                      </a:pPr>
                      <a:r>
                        <a:rPr lang="en-US" sz="1400" b="0" i="0" u="none" strike="noStrike" kern="1200" baseline="0" dirty="0">
                          <a:solidFill>
                            <a:srgbClr val="000000"/>
                          </a:solidFill>
                          <a:latin typeface="Calibri" panose="020F0502020204030204" pitchFamily="34" charset="0"/>
                          <a:ea typeface="+mn-ea"/>
                          <a:cs typeface="Calibri" panose="020F0502020204030204" pitchFamily="34" charset="0"/>
                        </a:rPr>
                        <a:t>an ASD ICD code obtained from administrative or billing information</a:t>
                      </a:r>
                      <a:endParaRPr lang="en-US" sz="1400" dirty="0">
                        <a:solidFill>
                          <a:srgbClr val="000000"/>
                        </a:solidFill>
                        <a:latin typeface="Calibri" panose="020F0502020204030204" pitchFamily="34" charset="0"/>
                        <a:cs typeface="Calibri" panose="020F0502020204030204" pitchFamily="34" charset="0"/>
                      </a:endParaRPr>
                    </a:p>
                  </a:txBody>
                  <a:tcPr>
                    <a:lnL w="9525" cap="flat" cmpd="sng" algn="ctr">
                      <a:solidFill>
                        <a:srgbClr val="002060">
                          <a:shade val="95000"/>
                          <a:satMod val="105000"/>
                        </a:srgbClr>
                      </a:solidFill>
                      <a:prstDash val="solid"/>
                    </a:lnL>
                    <a:lnR w="12700" cap="flat" cmpd="sng" algn="ctr">
                      <a:solidFill>
                        <a:srgbClr val="002060"/>
                      </a:solidFill>
                      <a:prstDash val="solid"/>
                      <a:round/>
                      <a:headEnd type="none" w="med" len="med"/>
                      <a:tailEnd type="none" w="med" len="med"/>
                    </a:lnR>
                    <a:lnT w="9525" cap="flat" cmpd="sng" algn="ctr">
                      <a:solidFill>
                        <a:srgbClr val="002060">
                          <a:shade val="95000"/>
                          <a:satMod val="105000"/>
                        </a:srgbClr>
                      </a:solidFill>
                      <a:prstDash val="solid"/>
                    </a:lnT>
                    <a:lnB w="9525" cap="flat" cmpd="sng" algn="ctr">
                      <a:solidFill>
                        <a:srgbClr val="002060">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yriad Web Pro"/>
                        </a:defRPr>
                      </a:lvl1pPr>
                      <a:lvl2pPr marL="457200" algn="l" defTabSz="914400" rtl="0" eaLnBrk="1" latinLnBrk="0" hangingPunct="1">
                        <a:defRPr sz="1800" kern="1200">
                          <a:solidFill>
                            <a:schemeClr val="tx1"/>
                          </a:solidFill>
                          <a:latin typeface="Myriad Web Pro"/>
                        </a:defRPr>
                      </a:lvl2pPr>
                      <a:lvl3pPr marL="914400" algn="l" defTabSz="914400" rtl="0" eaLnBrk="1" latinLnBrk="0" hangingPunct="1">
                        <a:defRPr sz="1800" kern="1200">
                          <a:solidFill>
                            <a:schemeClr val="tx1"/>
                          </a:solidFill>
                          <a:latin typeface="Myriad Web Pro"/>
                        </a:defRPr>
                      </a:lvl3pPr>
                      <a:lvl4pPr marL="1371600" algn="l" defTabSz="914400" rtl="0" eaLnBrk="1" latinLnBrk="0" hangingPunct="1">
                        <a:defRPr sz="1800" kern="1200">
                          <a:solidFill>
                            <a:schemeClr val="tx1"/>
                          </a:solidFill>
                          <a:latin typeface="Myriad Web Pro"/>
                        </a:defRPr>
                      </a:lvl4pPr>
                      <a:lvl5pPr marL="1828800" algn="l" defTabSz="914400" rtl="0" eaLnBrk="1" latinLnBrk="0" hangingPunct="1">
                        <a:defRPr sz="1800" kern="1200">
                          <a:solidFill>
                            <a:schemeClr val="tx1"/>
                          </a:solidFill>
                          <a:latin typeface="Myriad Web Pro"/>
                        </a:defRPr>
                      </a:lvl5pPr>
                      <a:lvl6pPr marL="2286000" algn="l" defTabSz="914400" rtl="0" eaLnBrk="1" latinLnBrk="0" hangingPunct="1">
                        <a:defRPr sz="1800" kern="1200">
                          <a:solidFill>
                            <a:schemeClr val="tx1"/>
                          </a:solidFill>
                          <a:latin typeface="Myriad Web Pro"/>
                        </a:defRPr>
                      </a:lvl6pPr>
                      <a:lvl7pPr marL="2743200" algn="l" defTabSz="914400" rtl="0" eaLnBrk="1" latinLnBrk="0" hangingPunct="1">
                        <a:defRPr sz="1800" kern="1200">
                          <a:solidFill>
                            <a:schemeClr val="tx1"/>
                          </a:solidFill>
                          <a:latin typeface="Myriad Web Pro"/>
                        </a:defRPr>
                      </a:lvl7pPr>
                      <a:lvl8pPr marL="3200400" algn="l" defTabSz="914400" rtl="0" eaLnBrk="1" latinLnBrk="0" hangingPunct="1">
                        <a:defRPr sz="1800" kern="1200">
                          <a:solidFill>
                            <a:schemeClr val="tx1"/>
                          </a:solidFill>
                          <a:latin typeface="Myriad Web Pro"/>
                        </a:defRPr>
                      </a:lvl8pPr>
                      <a:lvl9pPr marL="3657600" algn="l" defTabSz="914400" rtl="0" eaLnBrk="1" latinLnBrk="0" hangingPunct="1">
                        <a:defRPr sz="1800" kern="1200">
                          <a:solidFill>
                            <a:schemeClr val="tx1"/>
                          </a:solidFill>
                          <a:latin typeface="Myriad Web Pr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Calibri" panose="020F0502020204030204" pitchFamily="34" charset="0"/>
                          <a:cs typeface="Calibri" panose="020F0502020204030204" pitchFamily="34" charset="0"/>
                        </a:rPr>
                        <a:t>(4-year-old only)</a:t>
                      </a:r>
                    </a:p>
                    <a:p>
                      <a:r>
                        <a:rPr lang="en-US" sz="1400" dirty="0">
                          <a:solidFill>
                            <a:srgbClr val="000000"/>
                          </a:solidFill>
                          <a:latin typeface="Calibri" panose="020F0502020204030204" pitchFamily="34" charset="0"/>
                          <a:cs typeface="Calibri" panose="020F0502020204030204" pitchFamily="34" charset="0"/>
                        </a:rPr>
                        <a:t>Child does not meet criteria of full case definition but there is a qualified examiner’s diagnostic statement that the child is suspected of having ASD</a:t>
                      </a:r>
                    </a:p>
                  </a:txBody>
                  <a:tcPr>
                    <a:lnL w="12700" cap="flat" cmpd="sng" algn="ctr">
                      <a:solidFill>
                        <a:srgbClr val="002060"/>
                      </a:solidFill>
                      <a:prstDash val="solid"/>
                      <a:round/>
                      <a:headEnd type="none" w="med" len="med"/>
                      <a:tailEnd type="none" w="med" len="med"/>
                    </a:lnL>
                    <a:lnR w="9525" cap="flat" cmpd="sng" algn="ctr">
                      <a:solidFill>
                        <a:srgbClr val="002060">
                          <a:shade val="95000"/>
                          <a:satMod val="105000"/>
                        </a:srgbClr>
                      </a:solidFill>
                      <a:prstDash val="solid"/>
                    </a:lnR>
                    <a:lnT w="9525" cap="flat" cmpd="sng" algn="ctr">
                      <a:solidFill>
                        <a:srgbClr val="002060">
                          <a:shade val="95000"/>
                          <a:satMod val="105000"/>
                        </a:srgbClr>
                      </a:solidFill>
                      <a:prstDash val="solid"/>
                    </a:lnT>
                    <a:lnB w="9525" cap="flat" cmpd="sng" algn="ctr">
                      <a:solidFill>
                        <a:srgbClr val="002060">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762210242"/>
                  </a:ext>
                </a:extLst>
              </a:tr>
            </a:tbl>
          </a:graphicData>
        </a:graphic>
      </p:graphicFrame>
    </p:spTree>
    <p:extLst>
      <p:ext uri="{BB962C8B-B14F-4D97-AF65-F5344CB8AC3E}">
        <p14:creationId xmlns:p14="http://schemas.microsoft.com/office/powerpoint/2010/main" val="4252964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EC6EBFF-3224-447D-A368-85D7267C731B}"/>
              </a:ext>
            </a:extLst>
          </p:cNvPr>
          <p:cNvSpPr>
            <a:spLocks noGrp="1"/>
          </p:cNvSpPr>
          <p:nvPr>
            <p:ph sz="quarter" idx="10"/>
          </p:nvPr>
        </p:nvSpPr>
        <p:spPr/>
        <p:txBody>
          <a:bodyPr>
            <a:normAutofit/>
          </a:bodyPr>
          <a:lstStyle/>
          <a:p>
            <a:pPr marL="0" indent="0">
              <a:spcBef>
                <a:spcPts val="600"/>
              </a:spcBef>
              <a:spcAft>
                <a:spcPts val="600"/>
              </a:spcAft>
              <a:buNone/>
            </a:pPr>
            <a:r>
              <a:rPr lang="en-US" dirty="0"/>
              <a:t>Co-occurring intellectual disability was classified as:</a:t>
            </a:r>
          </a:p>
          <a:p>
            <a:pPr marL="685800" lvl="1" indent="-342900">
              <a:spcBef>
                <a:spcPts val="0"/>
              </a:spcBef>
              <a:spcAft>
                <a:spcPts val="0"/>
              </a:spcAft>
              <a:buClr>
                <a:srgbClr val="5F5F5F"/>
              </a:buClr>
              <a:buFont typeface="+mj-lt"/>
              <a:buAutoNum type="arabicPeriod"/>
            </a:pPr>
            <a:r>
              <a:rPr lang="en-US" dirty="0"/>
              <a:t>IQ score ≤70 on most recent test</a:t>
            </a:r>
          </a:p>
          <a:p>
            <a:pPr marL="685800" lvl="1" indent="-342900">
              <a:spcBef>
                <a:spcPts val="0"/>
              </a:spcBef>
              <a:spcAft>
                <a:spcPts val="600"/>
              </a:spcAft>
              <a:buClr>
                <a:srgbClr val="5F5F5F"/>
              </a:buClr>
              <a:buFont typeface="+mj-lt"/>
              <a:buAutoNum type="arabicPeriod"/>
            </a:pPr>
            <a:r>
              <a:rPr lang="en-US" dirty="0"/>
              <a:t>examiner’s statement of intellectual disability in a developmental evaluation</a:t>
            </a:r>
          </a:p>
        </p:txBody>
      </p:sp>
      <p:sp>
        <p:nvSpPr>
          <p:cNvPr id="3" name="Title 2">
            <a:extLst>
              <a:ext uri="{FF2B5EF4-FFF2-40B4-BE49-F238E27FC236}">
                <a16:creationId xmlns:a16="http://schemas.microsoft.com/office/drawing/2014/main" id="{BF284469-1E46-8048-94BF-BB62D686F56F}"/>
              </a:ext>
            </a:extLst>
          </p:cNvPr>
          <p:cNvSpPr>
            <a:spLocks noGrp="1"/>
          </p:cNvSpPr>
          <p:nvPr>
            <p:ph type="title" idx="4294967295"/>
          </p:nvPr>
        </p:nvSpPr>
        <p:spPr>
          <a:xfrm>
            <a:off x="444698" y="375444"/>
            <a:ext cx="7886700" cy="994172"/>
          </a:xfrm>
        </p:spPr>
        <p:txBody>
          <a:bodyPr/>
          <a:lstStyle/>
          <a:p>
            <a:pPr rtl="0" eaLnBrk="1" latinLnBrk="0" hangingPunct="1"/>
            <a:r>
              <a:rPr lang="en-US" sz="2700" b="1" kern="1200" dirty="0">
                <a:solidFill>
                  <a:srgbClr val="517C6E"/>
                </a:solidFill>
                <a:effectLst/>
                <a:latin typeface="Calibri" panose="020F0502020204030204" pitchFamily="34" charset="0"/>
                <a:ea typeface="+mn-ea"/>
                <a:cs typeface="+mn-cs"/>
              </a:rPr>
              <a:t>ADDM Intellectual Disability Case Definition</a:t>
            </a:r>
            <a:endParaRPr lang="en-US" dirty="0">
              <a:effectLst/>
            </a:endParaRPr>
          </a:p>
          <a:p>
            <a:endParaRPr lang="en-US" dirty="0"/>
          </a:p>
        </p:txBody>
      </p:sp>
    </p:spTree>
    <p:extLst>
      <p:ext uri="{BB962C8B-B14F-4D97-AF65-F5344CB8AC3E}">
        <p14:creationId xmlns:p14="http://schemas.microsoft.com/office/powerpoint/2010/main" val="383691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EC6EBFF-3224-447D-A368-85D7267C731B}"/>
              </a:ext>
            </a:extLst>
          </p:cNvPr>
          <p:cNvSpPr>
            <a:spLocks noGrp="1"/>
          </p:cNvSpPr>
          <p:nvPr>
            <p:ph sz="quarter" idx="10"/>
          </p:nvPr>
        </p:nvSpPr>
        <p:spPr>
          <a:xfrm>
            <a:off x="432196" y="1167716"/>
            <a:ext cx="8525940" cy="3397347"/>
          </a:xfrm>
        </p:spPr>
        <p:txBody>
          <a:bodyPr>
            <a:noAutofit/>
          </a:bodyPr>
          <a:lstStyle/>
          <a:p>
            <a:pPr marL="46435" lvl="1" indent="0">
              <a:spcBef>
                <a:spcPts val="0"/>
              </a:spcBef>
              <a:spcAft>
                <a:spcPts val="600"/>
              </a:spcAft>
              <a:buNone/>
            </a:pPr>
            <a:r>
              <a:rPr lang="en-US" sz="2400" dirty="0"/>
              <a:t>National Center for Health Statistics </a:t>
            </a:r>
            <a:r>
              <a:rPr lang="en-US" sz="2400" dirty="0">
                <a:solidFill>
                  <a:schemeClr val="accent6"/>
                </a:solidFill>
                <a:hlinkClick r:id="rId2">
                  <a:extLst>
                    <a:ext uri="{A12FA001-AC4F-418D-AE19-62706E023703}">
                      <ahyp:hlinkClr xmlns:ahyp="http://schemas.microsoft.com/office/drawing/2018/hyperlinkcolor" val="tx"/>
                    </a:ext>
                  </a:extLst>
                </a:hlinkClick>
              </a:rPr>
              <a:t>population estimates</a:t>
            </a:r>
            <a:r>
              <a:rPr lang="en-US" sz="2400" dirty="0">
                <a:solidFill>
                  <a:schemeClr val="accent6"/>
                </a:solidFill>
              </a:rPr>
              <a:t> </a:t>
            </a:r>
            <a:r>
              <a:rPr lang="en-US" sz="2400" dirty="0"/>
              <a:t>for 2020 were used as denominators. Estimates for areas smaller than county level were adjusted using National Center for Education Statistics public school </a:t>
            </a:r>
            <a:r>
              <a:rPr lang="en-US" sz="2400" dirty="0">
                <a:solidFill>
                  <a:schemeClr val="accent6"/>
                </a:solidFill>
                <a:hlinkClick r:id="rId3">
                  <a:extLst>
                    <a:ext uri="{A12FA001-AC4F-418D-AE19-62706E023703}">
                      <ahyp:hlinkClr xmlns:ahyp="http://schemas.microsoft.com/office/drawing/2018/hyperlinkcolor" val="tx"/>
                    </a:ext>
                  </a:extLst>
                </a:hlinkClick>
              </a:rPr>
              <a:t>enrollment counts</a:t>
            </a:r>
            <a:r>
              <a:rPr lang="en-US" sz="2400" dirty="0">
                <a:solidFill>
                  <a:schemeClr val="accent6"/>
                </a:solidFill>
              </a:rPr>
              <a:t> </a:t>
            </a:r>
            <a:r>
              <a:rPr lang="en-US" sz="2400" dirty="0"/>
              <a:t>for 2020-2021.</a:t>
            </a:r>
          </a:p>
          <a:p>
            <a:pPr marL="46435" lvl="1" indent="0">
              <a:spcBef>
                <a:spcPts val="0"/>
              </a:spcBef>
              <a:spcAft>
                <a:spcPts val="600"/>
              </a:spcAft>
              <a:buNone/>
            </a:pPr>
            <a:endParaRPr lang="en-US" sz="2400" dirty="0"/>
          </a:p>
          <a:p>
            <a:pPr marL="46435" lvl="1" indent="0">
              <a:spcBef>
                <a:spcPts val="0"/>
              </a:spcBef>
              <a:spcAft>
                <a:spcPts val="600"/>
              </a:spcAft>
              <a:buNone/>
            </a:pPr>
            <a:r>
              <a:rPr lang="en-US" sz="2400" dirty="0"/>
              <a:t>Sites linked </a:t>
            </a:r>
            <a:r>
              <a:rPr lang="en-US" sz="2400" dirty="0">
                <a:solidFill>
                  <a:schemeClr val="accent6"/>
                </a:solidFill>
                <a:hlinkClick r:id="rId4">
                  <a:extLst>
                    <a:ext uri="{A12FA001-AC4F-418D-AE19-62706E023703}">
                      <ahyp:hlinkClr xmlns:ahyp="http://schemas.microsoft.com/office/drawing/2018/hyperlinkcolor" val="tx"/>
                    </a:ext>
                  </a:extLst>
                </a:hlinkClick>
              </a:rPr>
              <a:t>American Community Survey</a:t>
            </a:r>
            <a:r>
              <a:rPr lang="en-US" sz="2400" dirty="0">
                <a:solidFill>
                  <a:schemeClr val="accent6"/>
                </a:solidFill>
              </a:rPr>
              <a:t> </a:t>
            </a:r>
            <a:r>
              <a:rPr lang="en-US" sz="2400" dirty="0"/>
              <a:t>2020 5-year estimates for median household income (MHI) to records of children using their 2020 address. Census tracts for all sites combined were grouped into low, middle, and high MHI tertiles that included roughly equal populations of children.</a:t>
            </a:r>
          </a:p>
        </p:txBody>
      </p:sp>
      <p:sp>
        <p:nvSpPr>
          <p:cNvPr id="9" name="Title 8">
            <a:extLst>
              <a:ext uri="{FF2B5EF4-FFF2-40B4-BE49-F238E27FC236}">
                <a16:creationId xmlns:a16="http://schemas.microsoft.com/office/drawing/2014/main" id="{DBCDECA0-2135-3518-D0FB-98EF5B7276C4}"/>
              </a:ext>
            </a:extLst>
          </p:cNvPr>
          <p:cNvSpPr>
            <a:spLocks noGrp="1"/>
          </p:cNvSpPr>
          <p:nvPr>
            <p:ph type="title" idx="4294967295"/>
          </p:nvPr>
        </p:nvSpPr>
        <p:spPr>
          <a:xfrm>
            <a:off x="432196" y="253524"/>
            <a:ext cx="8203804" cy="994172"/>
          </a:xfrm>
        </p:spPr>
        <p:txBody>
          <a:bodyPr/>
          <a:lstStyle/>
          <a:p>
            <a:pPr rtl="0" eaLnBrk="1" latinLnBrk="0" hangingPunct="1"/>
            <a:r>
              <a:rPr lang="en-US" sz="2700" b="1" kern="1200" dirty="0">
                <a:solidFill>
                  <a:srgbClr val="517C6E"/>
                </a:solidFill>
                <a:effectLst/>
                <a:latin typeface="Calibri" panose="020F0502020204030204" pitchFamily="34" charset="0"/>
                <a:ea typeface="+mn-ea"/>
                <a:cs typeface="+mn-cs"/>
              </a:rPr>
              <a:t>ADDM Additional Data Sources and Variable Definitions</a:t>
            </a:r>
            <a:endParaRPr lang="en-US" dirty="0">
              <a:effectLst/>
            </a:endParaRPr>
          </a:p>
          <a:p>
            <a:endParaRPr lang="en-US" dirty="0"/>
          </a:p>
        </p:txBody>
      </p:sp>
    </p:spTree>
    <p:extLst>
      <p:ext uri="{BB962C8B-B14F-4D97-AF65-F5344CB8AC3E}">
        <p14:creationId xmlns:p14="http://schemas.microsoft.com/office/powerpoint/2010/main" val="3418808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EC6EBFF-3224-447D-A368-85D7267C731B}"/>
              </a:ext>
            </a:extLst>
          </p:cNvPr>
          <p:cNvSpPr>
            <a:spLocks noGrp="1"/>
          </p:cNvSpPr>
          <p:nvPr>
            <p:ph sz="quarter" idx="10"/>
          </p:nvPr>
        </p:nvSpPr>
        <p:spPr/>
        <p:txBody>
          <a:bodyPr>
            <a:normAutofit/>
          </a:bodyPr>
          <a:lstStyle/>
          <a:p>
            <a:pPr marL="46435" lvl="1" indent="0">
              <a:buNone/>
            </a:pPr>
            <a:r>
              <a:rPr lang="en-US" sz="2400" dirty="0"/>
              <a:t>Prevalence was calculated as the number of children with ASD per 1,000 children in the defined population or subgroup.</a:t>
            </a:r>
          </a:p>
          <a:p>
            <a:pPr marL="46435" lvl="1" indent="0">
              <a:buNone/>
            </a:pPr>
            <a:endParaRPr lang="en-US" sz="2400" dirty="0"/>
          </a:p>
          <a:p>
            <a:pPr marL="46435" lvl="1" indent="0">
              <a:buNone/>
            </a:pPr>
            <a:r>
              <a:rPr lang="en-US" sz="2400" dirty="0"/>
              <a:t>Cumulative incidence for children aged 4 years was compared with children aged 8 years in the ADDM Network. Cumulative incidence of ASD diagnosis was calculated per 1,000 children by dividing the total number of children with an ASD diagnosis or special education eligibility at each month of age by the 2020 age 4 or age 8 population denominator.</a:t>
            </a:r>
          </a:p>
        </p:txBody>
      </p:sp>
      <p:sp>
        <p:nvSpPr>
          <p:cNvPr id="3" name="Title 2">
            <a:extLst>
              <a:ext uri="{FF2B5EF4-FFF2-40B4-BE49-F238E27FC236}">
                <a16:creationId xmlns:a16="http://schemas.microsoft.com/office/drawing/2014/main" id="{4D74142F-E7E8-D698-63B2-C178CF3EF3FC}"/>
              </a:ext>
            </a:extLst>
          </p:cNvPr>
          <p:cNvSpPr>
            <a:spLocks noGrp="1"/>
          </p:cNvSpPr>
          <p:nvPr>
            <p:ph type="title" idx="4294967295"/>
          </p:nvPr>
        </p:nvSpPr>
        <p:spPr>
          <a:xfrm>
            <a:off x="537210" y="334804"/>
            <a:ext cx="7886700" cy="994172"/>
          </a:xfrm>
        </p:spPr>
        <p:txBody>
          <a:bodyPr/>
          <a:lstStyle/>
          <a:p>
            <a:pPr rtl="0" eaLnBrk="1" latinLnBrk="0" hangingPunct="1"/>
            <a:r>
              <a:rPr lang="en-US" sz="2700" b="1" kern="1200" dirty="0">
                <a:solidFill>
                  <a:srgbClr val="517C6E"/>
                </a:solidFill>
                <a:effectLst/>
                <a:latin typeface="Calibri" panose="020F0502020204030204" pitchFamily="34" charset="0"/>
                <a:ea typeface="+mn-ea"/>
                <a:cs typeface="+mn-cs"/>
              </a:rPr>
              <a:t>ADDM Analytic Methods</a:t>
            </a:r>
            <a:endParaRPr lang="en-US" dirty="0">
              <a:effectLst/>
            </a:endParaRPr>
          </a:p>
          <a:p>
            <a:endParaRPr lang="en-US" dirty="0"/>
          </a:p>
        </p:txBody>
      </p:sp>
    </p:spTree>
    <p:extLst>
      <p:ext uri="{BB962C8B-B14F-4D97-AF65-F5344CB8AC3E}">
        <p14:creationId xmlns:p14="http://schemas.microsoft.com/office/powerpoint/2010/main" val="98408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FC4D7E-B441-4D45-A2E5-FF308845B043}"/>
              </a:ext>
            </a:extLst>
          </p:cNvPr>
          <p:cNvSpPr>
            <a:spLocks noGrp="1"/>
          </p:cNvSpPr>
          <p:nvPr>
            <p:ph sz="quarter" idx="10"/>
          </p:nvPr>
        </p:nvSpPr>
        <p:spPr/>
        <p:txBody>
          <a:bodyPr>
            <a:normAutofit fontScale="85000" lnSpcReduction="20000"/>
          </a:bodyPr>
          <a:lstStyle/>
          <a:p>
            <a:pPr marL="46435" lvl="1" indent="0">
              <a:lnSpc>
                <a:spcPct val="120000"/>
              </a:lnSpc>
              <a:spcBef>
                <a:spcPts val="0"/>
              </a:spcBef>
              <a:spcAft>
                <a:spcPts val="1200"/>
              </a:spcAft>
              <a:buNone/>
            </a:pPr>
            <a:r>
              <a:rPr lang="en-US" sz="2800" dirty="0"/>
              <a:t>Numbers of evaluations and ages of earliest identification were aggregated by calendar month for children aged 4 and 8 years in 2020. </a:t>
            </a:r>
          </a:p>
          <a:p>
            <a:pPr marL="46435" lvl="1" indent="0">
              <a:lnSpc>
                <a:spcPct val="120000"/>
              </a:lnSpc>
              <a:spcBef>
                <a:spcPts val="0"/>
              </a:spcBef>
              <a:spcAft>
                <a:spcPts val="1200"/>
              </a:spcAft>
              <a:buNone/>
            </a:pPr>
            <a:r>
              <a:rPr lang="en-US" sz="2800" dirty="0"/>
              <a:t>To compare the same age windows by calendar month, the numbers of evaluations and incidence of identification from 2012 (year 0) through 2016 (year 4) for children aged 8 years was subtracted from the same months during 2016 (year 0) through 2020 (year 4) for children aged 4 years.</a:t>
            </a:r>
          </a:p>
        </p:txBody>
      </p:sp>
      <p:sp>
        <p:nvSpPr>
          <p:cNvPr id="6" name="Title 5">
            <a:extLst>
              <a:ext uri="{FF2B5EF4-FFF2-40B4-BE49-F238E27FC236}">
                <a16:creationId xmlns:a16="http://schemas.microsoft.com/office/drawing/2014/main" id="{80CAD916-90BD-D910-7AFC-62BFB1CBE992}"/>
              </a:ext>
            </a:extLst>
          </p:cNvPr>
          <p:cNvSpPr>
            <a:spLocks noGrp="1"/>
          </p:cNvSpPr>
          <p:nvPr>
            <p:ph type="title" idx="4294967295"/>
          </p:nvPr>
        </p:nvSpPr>
        <p:spPr>
          <a:xfrm>
            <a:off x="527050" y="385604"/>
            <a:ext cx="7886700" cy="994172"/>
          </a:xfrm>
        </p:spPr>
        <p:txBody>
          <a:bodyPr/>
          <a:lstStyle/>
          <a:p>
            <a:pPr rtl="0" eaLnBrk="1" latinLnBrk="0" hangingPunct="1"/>
            <a:r>
              <a:rPr lang="en-US" sz="2700" b="1" kern="1200" dirty="0">
                <a:solidFill>
                  <a:srgbClr val="517C6E"/>
                </a:solidFill>
                <a:effectLst/>
                <a:latin typeface="Calibri" panose="020F0502020204030204" pitchFamily="34" charset="0"/>
                <a:ea typeface="+mn-ea"/>
                <a:cs typeface="+mn-cs"/>
              </a:rPr>
              <a:t>ADDM Analytic Methods – COVID-19 analysis</a:t>
            </a:r>
            <a:endParaRPr lang="en-US" dirty="0">
              <a:effectLst/>
            </a:endParaRPr>
          </a:p>
          <a:p>
            <a:endParaRPr lang="en-US" dirty="0"/>
          </a:p>
        </p:txBody>
      </p:sp>
    </p:spTree>
    <p:extLst>
      <p:ext uri="{BB962C8B-B14F-4D97-AF65-F5344CB8AC3E}">
        <p14:creationId xmlns:p14="http://schemas.microsoft.com/office/powerpoint/2010/main" val="131794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651364-BC3F-EEAB-A2C2-9504C1D49E3B}"/>
              </a:ext>
            </a:extLst>
          </p:cNvPr>
          <p:cNvSpPr>
            <a:spLocks noGrp="1"/>
          </p:cNvSpPr>
          <p:nvPr>
            <p:ph type="title" idx="4294967295"/>
          </p:nvPr>
        </p:nvSpPr>
        <p:spPr>
          <a:xfrm>
            <a:off x="432196" y="2876737"/>
            <a:ext cx="7886700" cy="994172"/>
          </a:xfrm>
        </p:spPr>
        <p:txBody>
          <a:bodyPr>
            <a:noAutofit/>
          </a:bodyPr>
          <a:lstStyle/>
          <a:p>
            <a:pPr rtl="0" eaLnBrk="1" latinLnBrk="0" hangingPunct="1"/>
            <a:r>
              <a:rPr lang="en-US" sz="3600" b="1" kern="1200" dirty="0">
                <a:solidFill>
                  <a:srgbClr val="FFFFFF"/>
                </a:solidFill>
                <a:effectLst/>
                <a:latin typeface="Calibri" panose="020F0502020204030204" pitchFamily="34" charset="0"/>
                <a:ea typeface="+mn-ea"/>
                <a:cs typeface="+mn-cs"/>
              </a:rPr>
              <a:t>2020 Prevalence of Autism Spectrum Disorder Among Children Aged 8 Years</a:t>
            </a:r>
            <a:endParaRPr lang="en-US" sz="3200" dirty="0">
              <a:effectLst/>
            </a:endParaRPr>
          </a:p>
          <a:p>
            <a:endParaRPr lang="en-US" sz="3200" dirty="0"/>
          </a:p>
        </p:txBody>
      </p:sp>
      <p:sp>
        <p:nvSpPr>
          <p:cNvPr id="11" name="Text Placeholder 2">
            <a:extLst>
              <a:ext uri="{FF2B5EF4-FFF2-40B4-BE49-F238E27FC236}">
                <a16:creationId xmlns:a16="http://schemas.microsoft.com/office/drawing/2014/main" id="{25369BCE-83AB-4833-AC07-52706D8AF3D5}"/>
              </a:ext>
            </a:extLst>
          </p:cNvPr>
          <p:cNvSpPr>
            <a:spLocks noGrp="1"/>
          </p:cNvSpPr>
          <p:nvPr>
            <p:ph type="body" idx="1"/>
          </p:nvPr>
        </p:nvSpPr>
        <p:spPr>
          <a:xfrm>
            <a:off x="432196" y="3870909"/>
            <a:ext cx="8417889" cy="684762"/>
          </a:xfrm>
        </p:spPr>
        <p:txBody>
          <a:bodyPr>
            <a:noAutofit/>
          </a:bodyPr>
          <a:lstStyle/>
          <a:p>
            <a:r>
              <a:rPr lang="en-US" sz="2000" dirty="0"/>
              <a:t>Autism and Developmental Disabilities Monitoring Network</a:t>
            </a:r>
            <a:br>
              <a:rPr lang="en-US" sz="2000" dirty="0"/>
            </a:br>
            <a:r>
              <a:rPr lang="en-US" sz="2000" dirty="0"/>
              <a:t>11 Sites, United States</a:t>
            </a:r>
          </a:p>
        </p:txBody>
      </p:sp>
    </p:spTree>
    <p:extLst>
      <p:ext uri="{BB962C8B-B14F-4D97-AF65-F5344CB8AC3E}">
        <p14:creationId xmlns:p14="http://schemas.microsoft.com/office/powerpoint/2010/main" val="3289702533"/>
      </p:ext>
    </p:extLst>
  </p:cSld>
  <p:clrMapOvr>
    <a:masterClrMapping/>
  </p:clrMapOvr>
</p:sld>
</file>

<file path=ppt/theme/theme1.xml><?xml version="1.0" encoding="utf-8"?>
<a:theme xmlns:a="http://schemas.openxmlformats.org/drawingml/2006/main" name="NCEH_ATSDR_combined">
  <a:themeElements>
    <a:clrScheme name="NCBDDD DHDD">
      <a:dk1>
        <a:sysClr val="windowText" lastClr="000000"/>
      </a:dk1>
      <a:lt1>
        <a:sysClr val="window" lastClr="FFFFFF"/>
      </a:lt1>
      <a:dk2>
        <a:srgbClr val="1F497D"/>
      </a:dk2>
      <a:lt2>
        <a:srgbClr val="FFFFFF"/>
      </a:lt2>
      <a:accent1>
        <a:srgbClr val="527C6E"/>
      </a:accent1>
      <a:accent2>
        <a:srgbClr val="B45340"/>
      </a:accent2>
      <a:accent3>
        <a:srgbClr val="5A4099"/>
      </a:accent3>
      <a:accent4>
        <a:srgbClr val="EC881D"/>
      </a:accent4>
      <a:accent5>
        <a:srgbClr val="781D7E"/>
      </a:accent5>
      <a:accent6>
        <a:srgbClr val="0033A1"/>
      </a:accent6>
      <a:hlink>
        <a:srgbClr val="76AE99"/>
      </a:hlink>
      <a:folHlink>
        <a:srgbClr val="FFFF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NCBDDD DHDD">
      <a:dk1>
        <a:sysClr val="windowText" lastClr="000000"/>
      </a:dk1>
      <a:lt1>
        <a:sysClr val="window" lastClr="FFFFFF"/>
      </a:lt1>
      <a:dk2>
        <a:srgbClr val="1F497D"/>
      </a:dk2>
      <a:lt2>
        <a:srgbClr val="FFFFFF"/>
      </a:lt2>
      <a:accent1>
        <a:srgbClr val="527C6E"/>
      </a:accent1>
      <a:accent2>
        <a:srgbClr val="B45340"/>
      </a:accent2>
      <a:accent3>
        <a:srgbClr val="5A4099"/>
      </a:accent3>
      <a:accent4>
        <a:srgbClr val="EC881D"/>
      </a:accent4>
      <a:accent5>
        <a:srgbClr val="781D7E"/>
      </a:accent5>
      <a:accent6>
        <a:srgbClr val="0033A1"/>
      </a:accent6>
      <a:hlink>
        <a:srgbClr val="76AE99"/>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c786cd31-8fca-4574-9903-686ddf9dd225" xsi:nil="true"/>
    <_ip_UnifiedCompliancePolicyProperties xmlns="http://schemas.microsoft.com/sharepoint/v3" xsi:nil="true"/>
    <lcf76f155ced4ddcb4097134ff3c332f xmlns="0f2f2caf-3a4a-447c-86c4-8e3cd1184a0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15" ma:contentTypeDescription="Create a new document." ma:contentTypeScope="" ma:versionID="f27c28e95643bd865ec660c33df09ad2">
  <xsd:schema xmlns:xsd="http://www.w3.org/2001/XMLSchema" xmlns:xs="http://www.w3.org/2001/XMLSchema" xmlns:p="http://schemas.microsoft.com/office/2006/metadata/properties" xmlns:ns1="http://schemas.microsoft.com/sharepoint/v3" xmlns:ns2="0f2f2caf-3a4a-447c-86c4-8e3cd1184a01" xmlns:ns3="c786cd31-8fca-4574-9903-686ddf9dd225" targetNamespace="http://schemas.microsoft.com/office/2006/metadata/properties" ma:root="true" ma:fieldsID="56324860815bb2c3ad8e2cfdf74022b5" ns1:_="" ns2:_="" ns3:_="">
    <xsd:import namespace="http://schemas.microsoft.com/sharepoint/v3"/>
    <xsd:import namespace="0f2f2caf-3a4a-447c-86c4-8e3cd1184a01"/>
    <xsd:import namespace="c786cd31-8fca-4574-9903-686ddf9dd2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86cd31-8fca-4574-9903-686ddf9dd22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52c2575-b2e6-431e-8b58-58c341ffd341}" ma:internalName="TaxCatchAll" ma:showField="CatchAllData" ma:web="c786cd31-8fca-4574-9903-686ddf9dd2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DCE45F-174B-47A8-8F94-F91DCA5800C6}">
  <ds:schemaRefs>
    <ds:schemaRef ds:uri="http://purl.org/dc/dcmitype/"/>
    <ds:schemaRef ds:uri="http://schemas.microsoft.com/office/2006/documentManagement/types"/>
    <ds:schemaRef ds:uri="http://www.w3.org/XML/1998/namespace"/>
    <ds:schemaRef ds:uri="http://schemas.microsoft.com/office/2006/metadata/properties"/>
    <ds:schemaRef ds:uri="c786cd31-8fca-4574-9903-686ddf9dd225"/>
    <ds:schemaRef ds:uri="http://schemas.microsoft.com/office/infopath/2007/PartnerControls"/>
    <ds:schemaRef ds:uri="http://schemas.microsoft.com/sharepoint/v3"/>
    <ds:schemaRef ds:uri="http://schemas.openxmlformats.org/package/2006/metadata/core-properties"/>
    <ds:schemaRef ds:uri="0f2f2caf-3a4a-447c-86c4-8e3cd1184a01"/>
    <ds:schemaRef ds:uri="http://purl.org/dc/terms/"/>
    <ds:schemaRef ds:uri="http://purl.org/dc/elements/1.1/"/>
  </ds:schemaRefs>
</ds:datastoreItem>
</file>

<file path=customXml/itemProps2.xml><?xml version="1.0" encoding="utf-8"?>
<ds:datastoreItem xmlns:ds="http://schemas.openxmlformats.org/officeDocument/2006/customXml" ds:itemID="{D7ED1BD4-5708-4467-891E-ED8621D3C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f2f2caf-3a4a-447c-86c4-8e3cd1184a01"/>
    <ds:schemaRef ds:uri="c786cd31-8fca-4574-9903-686ddf9dd2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18DE33-0641-4270-9B3E-FC5745F563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10386</TotalTime>
  <Words>1377</Words>
  <Application>Microsoft Office PowerPoint</Application>
  <PresentationFormat>On-screen Show (16:9)</PresentationFormat>
  <Paragraphs>68</Paragraphs>
  <Slides>26</Slides>
  <Notes>4</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NCEH_ATSDR_combined</vt:lpstr>
      <vt:lpstr>Office Theme</vt:lpstr>
      <vt:lpstr>2020 Autism and Developmental Disabilities Monitoring (ADDM) Network Surveillance Summaries | Supplemental Slides</vt:lpstr>
      <vt:lpstr>2020 ADDM Surveillance Summary Citations and Links</vt:lpstr>
      <vt:lpstr>Autism and Developmental Disabilities Monitoring Network, 11 sites, United States, 2020</vt:lpstr>
      <vt:lpstr>ADDM Ascertainment and ASD Case Definition </vt:lpstr>
      <vt:lpstr>ADDM Intellectual Disability Case Definition </vt:lpstr>
      <vt:lpstr>ADDM Additional Data Sources and Variable Definitions </vt:lpstr>
      <vt:lpstr>ADDM Analytic Methods </vt:lpstr>
      <vt:lpstr>ADDM Analytic Methods – COVID-19 analysis </vt:lpstr>
      <vt:lpstr>2020 Prevalence of Autism Spectrum Disorder Among Children Aged 8 Years </vt:lpstr>
      <vt:lpstr>Prevalence* of autism spectrum disorder per 1,000 children aged 8 years, by identification type and site Autism and Developmental Disabilities Monitoring Network, 11 sites, United States, 2020</vt:lpstr>
      <vt:lpstr>Euler diagram of different types of autism spectrum disorder identification among children aged 8 years  with autism spectrum disorder (N=6,245) Autism and Developmental Disabilities Monitoring Network, 11 sites, United States, 2020</vt:lpstr>
      <vt:lpstr>Prevalence of autism spectrum disorder per 1,000 children aged 8 years, by race/ethnicity Autism and Developmental Disabilities Monitoring Network, 11 sites, United States, 2020 </vt:lpstr>
      <vt:lpstr>Prevalence of autism spectrum disorder per 1,000 children aged 8 years over time, by race/ethnicity Autism and Developmental Disabilities Monitoring Network, 11 sites, United States, 2002–2020</vt:lpstr>
      <vt:lpstr>Percent of children aged 8 years with autism spectrum disorder  with co-occurring intellectual disability*, by sex and race/ethnicity Autism and Developmental Disabilities Monitoring Network, 11 sites, United States, 2020</vt:lpstr>
      <vt:lpstr>Prevalence* of autism spectrum disorder per 1,000 children aged 8 years,  by median household income tertile and site†  Autism and Developmental Disabilities Monitoring Network, 11 sites, United States, 2020</vt:lpstr>
      <vt:lpstr>Prevalence of autism spectrum disorder per 1,000 children aged 8 years, by surveillance year Autism and Developmental Disabilities Monitoring Network, 2000–2020 </vt:lpstr>
      <vt:lpstr>2020 Early Identification of Autism Spectrum Disorder Among Children Aged 4 Years </vt:lpstr>
      <vt:lpstr>Prevalence* of autism spectrum disorder per 1,000 children aged 4 years, by identification type and site Autism and Developmental Disabilities Monitoring Network, 11 sites, United States, 2020 </vt:lpstr>
      <vt:lpstr>Comparison of prevalence of children aged 4 years with autism spectrum disorder (ASD) vs suspected ASD, by site Autism and Developmental Disabilities Monitoring Network, 11 sites, United States, 2020</vt:lpstr>
      <vt:lpstr>Prevalence of suspected autism spectrum disorder per 1,000 children aged 4 years Autism and Developmental Disabilities Monitoring Network, 11 sites, United States, 2018 and 2020</vt:lpstr>
      <vt:lpstr>Euler diagram of different types of autism spectrum disorder identification among children aged 4 years  with autism spectrum disorder (N=4,896) Autism and Developmental Disabilities Monitoring Network, 11 sites, United States, 2020</vt:lpstr>
      <vt:lpstr>Prevalence of autism spectrum disorder per 1,000 children aged 4 years, by race/ethnicity Autism and Developmental Disabilities Monitoring Network, 11 sites, United States, 2020</vt:lpstr>
      <vt:lpstr>Cumulative incidence of autism spectrum disorder diagnosis or eligibility per 1,000 children aged 4 or 8 years Autism and Developmental Disabilities Monitoring Network, 11 sites, United States, 2020</vt:lpstr>
      <vt:lpstr>Cumulative incidence of autism spectrum disorder diagnosis or eligibility per 1,000 children aged 4 or 8 years, by site Autism and Developmental Disabilities Monitoring Network, 11 sites, United States, 2020</vt:lpstr>
      <vt:lpstr>Difference in number of developmental evaluations and incidence of autism spectrum disorder identification per 1,000 children for children aged 4 years in 2020 during calendar years 2016–2020 and children aged 8 years in 2020 during calendar years 2012–2016, by month Autism and Developmental Disabilities Monitoring Network, 11 sites, United States, 2020</vt:lpstr>
      <vt:lpstr>End Slide</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Katz, Bryan (CDC/DDNID/NCBDDD/DHDD)</cp:lastModifiedBy>
  <cp:revision>308</cp:revision>
  <dcterms:created xsi:type="dcterms:W3CDTF">2011-03-17T17:43:16Z</dcterms:created>
  <dcterms:modified xsi:type="dcterms:W3CDTF">2023-03-21T19:46:01Z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0x0101000E96541B1DEA4B4F84A16F8DFCC22A57</vt:lpwstr>
  </property>
  <property fmtid="{D5CDD505-2E9C-101B-9397-08002B2CF9AE}" pid="4" name="MSIP_Label_7b94a7b8-f06c-4dfe-bdcc-9b548fd58c31_Enabled">
    <vt:lpwstr>true</vt:lpwstr>
  </property>
  <property fmtid="{D5CDD505-2E9C-101B-9397-08002B2CF9AE}" pid="5" name="MSIP_Label_7b94a7b8-f06c-4dfe-bdcc-9b548fd58c31_SetDate">
    <vt:lpwstr>2021-11-12T19:53:07Z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9561ebd8-79f6-4952-80cd-c46d91a19594</vt:lpwstr>
  </property>
  <property fmtid="{D5CDD505-2E9C-101B-9397-08002B2CF9AE}" pid="10" name="MSIP_Label_7b94a7b8-f06c-4dfe-bdcc-9b548fd58c31_ContentBits">
    <vt:lpwstr>0</vt:lpwstr>
  </property>
</Properties>
</file>